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51"/>
  </p:notesMasterIdLst>
  <p:sldIdLst>
    <p:sldId id="256" r:id="rId2"/>
    <p:sldId id="329" r:id="rId3"/>
    <p:sldId id="271" r:id="rId4"/>
    <p:sldId id="264" r:id="rId5"/>
    <p:sldId id="272" r:id="rId6"/>
    <p:sldId id="273" r:id="rId7"/>
    <p:sldId id="274" r:id="rId8"/>
    <p:sldId id="275" r:id="rId9"/>
    <p:sldId id="276" r:id="rId10"/>
    <p:sldId id="277" r:id="rId11"/>
    <p:sldId id="278" r:id="rId12"/>
    <p:sldId id="286" r:id="rId13"/>
    <p:sldId id="287" r:id="rId14"/>
    <p:sldId id="288" r:id="rId15"/>
    <p:sldId id="279" r:id="rId16"/>
    <p:sldId id="280" r:id="rId17"/>
    <p:sldId id="289" r:id="rId18"/>
    <p:sldId id="281" r:id="rId19"/>
    <p:sldId id="282" r:id="rId20"/>
    <p:sldId id="290" r:id="rId21"/>
    <p:sldId id="291" r:id="rId22"/>
    <p:sldId id="283" r:id="rId23"/>
    <p:sldId id="284" r:id="rId24"/>
    <p:sldId id="292" r:id="rId25"/>
    <p:sldId id="285"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6" r:id="rId49"/>
    <p:sldId id="27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B74"/>
    <a:srgbClr val="1F4A5F"/>
    <a:srgbClr val="259297"/>
    <a:srgbClr val="2BA9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dirty="0"/>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1BC55-00B1-4BDA-9DC6-6EB3FB8E35FF}" type="slidenum">
              <a:rPr lang="en-US" smtClean="0"/>
              <a:t>49</a:t>
            </a:fld>
            <a:endParaRPr lang="en-US" dirty="0"/>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اسلاید شماره  9</a:t>
            </a:r>
            <a:endParaRPr lang="en-US" dirty="0"/>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dirty="0" err="1"/>
              <a:t>اسلاید</a:t>
            </a:r>
            <a:r>
              <a:rPr lang="en-US" dirty="0"/>
              <a:t> </a:t>
            </a:r>
            <a:r>
              <a:rPr lang="en-US" dirty="0" err="1"/>
              <a:t>شماره</a:t>
            </a:r>
            <a:r>
              <a:rPr lang="en-US" dirty="0"/>
              <a:t>  9</a:t>
            </a: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a:xfrm>
            <a:off x="1371599" y="2122540"/>
            <a:ext cx="10208549" cy="1739347"/>
          </a:xfrm>
        </p:spPr>
        <p:txBody>
          <a:bodyPr>
            <a:normAutofit/>
          </a:bodyPr>
          <a:lstStyle/>
          <a:p>
            <a:pPr>
              <a:lnSpc>
                <a:spcPct val="100000"/>
              </a:lnSpc>
            </a:pPr>
            <a:r>
              <a:rPr lang="en-US" sz="2800" b="1" i="0" u="none" strike="noStrike" cap="none" baseline="0" dirty="0">
                <a:latin typeface="Century Gothic" panose="020B0502020202020204" pitchFamily="34" charset="0"/>
                <a:cs typeface="Elham" panose="00000400000000000000" pitchFamily="2" charset="-78"/>
              </a:rPr>
              <a:t>Design, development and deployment of a web‑based interoperable registry for inherited retinal dystrophies in Portugal: the IRD‑PT</a:t>
            </a:r>
            <a:endParaRPr lang="en-US" sz="8000" b="1" cap="none" dirty="0">
              <a:latin typeface="Century Gothic" panose="020B0502020202020204" pitchFamily="34" charset="0"/>
              <a:cs typeface="Elham" panose="00000400000000000000" pitchFamily="2" charset="-78"/>
            </a:endParaRPr>
          </a:p>
        </p:txBody>
      </p:sp>
      <p:sp>
        <p:nvSpPr>
          <p:cNvPr id="3" name="Subtitle 2"/>
          <p:cNvSpPr>
            <a:spLocks noGrp="1"/>
          </p:cNvSpPr>
          <p:nvPr>
            <p:ph type="subTitle" idx="1"/>
          </p:nvPr>
        </p:nvSpPr>
        <p:spPr>
          <a:xfrm>
            <a:off x="1524000" y="3996250"/>
            <a:ext cx="9144000" cy="1947350"/>
          </a:xfrm>
        </p:spPr>
        <p:txBody>
          <a:bodyPr>
            <a:noAutofit/>
          </a:bodyPr>
          <a:lstStyle/>
          <a:p>
            <a:r>
              <a:rPr lang="en-US" dirty="0">
                <a:latin typeface="Eras Demi ITC" panose="020B0805030504020804" pitchFamily="34" charset="0"/>
                <a:cs typeface="+mj-cs"/>
              </a:rPr>
              <a:t>Fatemeh Shafiee</a:t>
            </a:r>
            <a:endParaRPr lang="fa-IR" dirty="0">
              <a:latin typeface="Eras Demi ITC" panose="020B0805030504020804" pitchFamily="34" charset="0"/>
              <a:cs typeface="+mj-cs"/>
            </a:endParaRPr>
          </a:p>
          <a:p>
            <a:r>
              <a:rPr lang="en-US" dirty="0">
                <a:latin typeface="Eras Demi ITC" panose="020B0805030504020804" pitchFamily="34" charset="0"/>
                <a:cs typeface="+mj-cs"/>
              </a:rPr>
              <a:t>Dr. Kimiyafar</a:t>
            </a:r>
            <a:endParaRPr lang="fa-IR" dirty="0">
              <a:latin typeface="Eras Demi ITC" panose="020B0805030504020804" pitchFamily="34" charset="0"/>
              <a:cs typeface="+mj-cs"/>
            </a:endParaRPr>
          </a:p>
          <a:p>
            <a:r>
              <a:rPr lang="en-US" dirty="0">
                <a:latin typeface="Eras Demi ITC" panose="020B0805030504020804" pitchFamily="34" charset="0"/>
                <a:cs typeface="+mj-cs"/>
              </a:rPr>
              <a:t>shafieemf981@mums.ac.ir</a:t>
            </a:r>
            <a:endParaRPr lang="fa-IR" dirty="0">
              <a:latin typeface="Eras Demi ITC" panose="020B0805030504020804" pitchFamily="34" charset="0"/>
              <a:cs typeface="+mj-cs"/>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085026" y="632093"/>
            <a:ext cx="2007088"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Tw Cen MT Condensed" panose="020B0606020104020203" pitchFamily="34" charset="0"/>
                <a:cs typeface="B Nazanin" panose="00000400000000000000" pitchFamily="2" charset="-78"/>
              </a:rPr>
              <a:t>In The Name Of God</a:t>
            </a:r>
            <a:endParaRPr lang="en-US" sz="2000" b="1" cap="none" spc="0" dirty="0">
              <a:ln w="0"/>
              <a:solidFill>
                <a:schemeClr val="tx1"/>
              </a:solidFill>
              <a:effectLst>
                <a:outerShdw blurRad="38100" dist="19050" dir="2700000" algn="tl" rotWithShape="0">
                  <a:schemeClr val="dk1">
                    <a:alpha val="40000"/>
                  </a:schemeClr>
                </a:outerShdw>
              </a:effectLst>
              <a:latin typeface="Tw Cen MT Condensed" panose="020B0606020104020203" pitchFamily="34" charset="0"/>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10</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8AE4DBB1-FBBD-4403-8308-CB25F20EDAB0}"/>
              </a:ext>
            </a:extLst>
          </p:cNvPr>
          <p:cNvSpPr txBox="1"/>
          <p:nvPr/>
        </p:nvSpPr>
        <p:spPr>
          <a:xfrm>
            <a:off x="1229331" y="2727473"/>
            <a:ext cx="9791660" cy="1962525"/>
          </a:xfrm>
          <a:prstGeom prst="rect">
            <a:avLst/>
          </a:prstGeom>
          <a:noFill/>
        </p:spPr>
        <p:txBody>
          <a:bodyPr wrap="square">
            <a:spAutoFit/>
          </a:bodyPr>
          <a:lstStyle/>
          <a:p>
            <a:pPr algn="just">
              <a:lnSpc>
                <a:spcPct val="150000"/>
              </a:lnSpc>
            </a:pPr>
            <a:r>
              <a:rPr lang="en-US" sz="3600" b="1" i="0" u="none" strike="noStrike" baseline="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rPr>
              <a:t>The purpose of this study</a:t>
            </a:r>
          </a:p>
          <a:p>
            <a:pPr algn="just">
              <a:lnSpc>
                <a:spcPct val="150000"/>
              </a:lnSpc>
            </a:pPr>
            <a:r>
              <a:rPr lang="en-US" sz="2400" b="1" i="0" u="none" strike="noStrike" baseline="0" dirty="0">
                <a:latin typeface="Yu Gothic UI Semibold" panose="020B0700000000000000" pitchFamily="34" charset="-128"/>
                <a:ea typeface="Yu Gothic UI Semibold" panose="020B0700000000000000" pitchFamily="34" charset="-128"/>
              </a:rPr>
              <a:t>is to describe the </a:t>
            </a:r>
            <a:r>
              <a:rPr lang="en-US" sz="2400" b="1" i="1" strike="noStrike" baseline="0" dirty="0">
                <a:solidFill>
                  <a:srgbClr val="FFFF00"/>
                </a:solidFill>
                <a:latin typeface="Yu Gothic UI Semibold" panose="020B0700000000000000" pitchFamily="34" charset="-128"/>
                <a:ea typeface="Yu Gothic UI Semibold" panose="020B0700000000000000" pitchFamily="34" charset="-128"/>
              </a:rPr>
              <a:t>design</a:t>
            </a:r>
            <a:r>
              <a:rPr lang="en-US" sz="2400" b="1" i="0" u="none" strike="noStrike" baseline="0" dirty="0">
                <a:latin typeface="Yu Gothic UI Semibold" panose="020B0700000000000000" pitchFamily="34" charset="-128"/>
                <a:ea typeface="Yu Gothic UI Semibold" panose="020B0700000000000000" pitchFamily="34" charset="-128"/>
              </a:rPr>
              <a:t>, </a:t>
            </a:r>
            <a:r>
              <a:rPr lang="en-US" sz="2400" b="1" i="1" u="none" strike="noStrike" baseline="0" dirty="0">
                <a:solidFill>
                  <a:srgbClr val="FFFF00"/>
                </a:solidFill>
                <a:latin typeface="Yu Gothic UI Semibold" panose="020B0700000000000000" pitchFamily="34" charset="-128"/>
                <a:ea typeface="Yu Gothic UI Semibold" panose="020B0700000000000000" pitchFamily="34" charset="-128"/>
              </a:rPr>
              <a:t>development</a:t>
            </a:r>
            <a:r>
              <a:rPr lang="en-US" sz="2400" b="1" i="0" u="none" strike="noStrike" baseline="0" dirty="0">
                <a:latin typeface="Yu Gothic UI Semibold" panose="020B0700000000000000" pitchFamily="34" charset="-128"/>
                <a:ea typeface="Yu Gothic UI Semibold" panose="020B0700000000000000" pitchFamily="34" charset="-128"/>
              </a:rPr>
              <a:t> and </a:t>
            </a:r>
            <a:r>
              <a:rPr lang="en-US" sz="2400" b="1" i="1" u="none" strike="noStrike" baseline="0" dirty="0">
                <a:solidFill>
                  <a:srgbClr val="FFFF00"/>
                </a:solidFill>
                <a:latin typeface="Yu Gothic UI Semibold" panose="020B0700000000000000" pitchFamily="34" charset="-128"/>
                <a:ea typeface="Yu Gothic UI Semibold" panose="020B0700000000000000" pitchFamily="34" charset="-128"/>
              </a:rPr>
              <a:t>deployment</a:t>
            </a:r>
            <a:r>
              <a:rPr lang="en-US" sz="2400" b="1" i="0" u="none" strike="noStrike" baseline="0" dirty="0">
                <a:latin typeface="Yu Gothic UI Semibold" panose="020B0700000000000000" pitchFamily="34" charset="-128"/>
                <a:ea typeface="Yu Gothic UI Semibold" panose="020B0700000000000000" pitchFamily="34" charset="-128"/>
              </a:rPr>
              <a:t> of a </a:t>
            </a:r>
            <a:r>
              <a:rPr lang="en-US" sz="2400" b="1" i="0" u="none" strike="noStrike" baseline="0" dirty="0">
                <a:highlight>
                  <a:srgbClr val="808000"/>
                </a:highlight>
                <a:latin typeface="Yu Gothic UI Semibold" panose="020B0700000000000000" pitchFamily="34" charset="-128"/>
                <a:ea typeface="Yu Gothic UI Semibold" panose="020B0700000000000000" pitchFamily="34" charset="-128"/>
              </a:rPr>
              <a:t>country-wide</a:t>
            </a:r>
            <a:r>
              <a:rPr lang="en-US" sz="2400" b="1" i="0" u="none" strike="noStrike" baseline="0" dirty="0">
                <a:latin typeface="Yu Gothic UI Semibold" panose="020B0700000000000000" pitchFamily="34" charset="-128"/>
                <a:ea typeface="Yu Gothic UI Semibold" panose="020B0700000000000000" pitchFamily="34" charset="-128"/>
              </a:rPr>
              <a:t>, </a:t>
            </a:r>
            <a:r>
              <a:rPr lang="en-US" sz="2400" b="1" i="0" u="none" strike="noStrike" baseline="0" dirty="0">
                <a:highlight>
                  <a:srgbClr val="808000"/>
                </a:highlight>
                <a:latin typeface="Yu Gothic UI Semibold" panose="020B0700000000000000" pitchFamily="34" charset="-128"/>
                <a:ea typeface="Yu Gothic UI Semibold" panose="020B0700000000000000" pitchFamily="34" charset="-128"/>
              </a:rPr>
              <a:t>web based</a:t>
            </a:r>
            <a:r>
              <a:rPr lang="en-US" sz="2400" b="1" i="0" u="none" strike="noStrike" baseline="0" dirty="0">
                <a:latin typeface="Yu Gothic UI Semibold" panose="020B0700000000000000" pitchFamily="34" charset="-128"/>
                <a:ea typeface="Yu Gothic UI Semibold" panose="020B0700000000000000" pitchFamily="34" charset="-128"/>
              </a:rPr>
              <a:t>, </a:t>
            </a:r>
            <a:r>
              <a:rPr lang="en-US" sz="2400" b="1" i="0" u="none" strike="noStrike" baseline="0" dirty="0">
                <a:highlight>
                  <a:srgbClr val="808000"/>
                </a:highlight>
                <a:latin typeface="Yu Gothic UI Semibold" panose="020B0700000000000000" pitchFamily="34" charset="-128"/>
                <a:ea typeface="Yu Gothic UI Semibold" panose="020B0700000000000000" pitchFamily="34" charset="-128"/>
              </a:rPr>
              <a:t>user-friendly</a:t>
            </a:r>
            <a:r>
              <a:rPr lang="en-US" sz="2400" b="1" i="0" u="none" strike="noStrike" baseline="0" dirty="0">
                <a:latin typeface="Yu Gothic UI Semibold" panose="020B0700000000000000" pitchFamily="34" charset="-128"/>
                <a:ea typeface="Yu Gothic UI Semibold" panose="020B0700000000000000" pitchFamily="34" charset="-128"/>
              </a:rPr>
              <a:t> and </a:t>
            </a:r>
            <a:r>
              <a:rPr lang="en-US" sz="2400" b="1" i="1" strike="noStrike" baseline="0" dirty="0">
                <a:solidFill>
                  <a:srgbClr val="FFFF00"/>
                </a:solidFill>
                <a:latin typeface="Yu Gothic UI Semibold" panose="020B0700000000000000" pitchFamily="34" charset="-128"/>
                <a:ea typeface="Yu Gothic UI Semibold" panose="020B0700000000000000" pitchFamily="34" charset="-128"/>
              </a:rPr>
              <a:t>interoperable</a:t>
            </a:r>
            <a:r>
              <a:rPr lang="en-US" sz="2400" b="1" i="0" u="none" strike="noStrike" baseline="0" dirty="0">
                <a:latin typeface="Yu Gothic UI Semibold" panose="020B0700000000000000" pitchFamily="34" charset="-128"/>
                <a:ea typeface="Yu Gothic UI Semibold" panose="020B0700000000000000" pitchFamily="34" charset="-128"/>
              </a:rPr>
              <a:t> registry for IRDs.</a:t>
            </a:r>
            <a:endParaRPr lang="en-US" sz="2400" b="1"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81057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11</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2D2DE027-B6A0-4D6D-97BB-C757BBEDD1AB}"/>
              </a:ext>
            </a:extLst>
          </p:cNvPr>
          <p:cNvSpPr txBox="1"/>
          <p:nvPr/>
        </p:nvSpPr>
        <p:spPr>
          <a:xfrm>
            <a:off x="542523" y="2243376"/>
            <a:ext cx="6138908" cy="461665"/>
          </a:xfrm>
          <a:prstGeom prst="rect">
            <a:avLst/>
          </a:prstGeom>
          <a:noFill/>
        </p:spPr>
        <p:txBody>
          <a:bodyPr wrap="square">
            <a:spAutoFit/>
          </a:bodyPr>
          <a:lstStyle/>
          <a:p>
            <a:pPr marL="342900" indent="-342900">
              <a:buFont typeface="Wingdings" panose="05000000000000000000" pitchFamily="2" charset="2"/>
              <a:buChar char="v"/>
            </a:pPr>
            <a:r>
              <a:rPr lang="en-US" sz="2400" b="1" i="0" u="none" strike="noStrike" baseline="0" dirty="0">
                <a:highlight>
                  <a:srgbClr val="808000"/>
                </a:highlight>
                <a:latin typeface="Yu Gothic UI Semibold" panose="020B0700000000000000" pitchFamily="34" charset="-128"/>
                <a:ea typeface="Yu Gothic UI Semibold" panose="020B0700000000000000" pitchFamily="34" charset="-128"/>
              </a:rPr>
              <a:t>Data capture</a:t>
            </a:r>
            <a:endParaRPr lang="en-US" sz="2400" b="1" dirty="0">
              <a:highlight>
                <a:srgbClr val="808000"/>
              </a:highlight>
              <a:latin typeface="Yu Gothic UI Semibold" panose="020B0700000000000000" pitchFamily="34" charset="-128"/>
              <a:ea typeface="Yu Gothic UI Semibold" panose="020B0700000000000000" pitchFamily="34" charset="-128"/>
            </a:endParaRPr>
          </a:p>
        </p:txBody>
      </p:sp>
      <p:sp>
        <p:nvSpPr>
          <p:cNvPr id="19" name="TextBox 18">
            <a:extLst>
              <a:ext uri="{FF2B5EF4-FFF2-40B4-BE49-F238E27FC236}">
                <a16:creationId xmlns:a16="http://schemas.microsoft.com/office/drawing/2014/main" id="{F1F81F91-BE1F-4D86-A132-EEC51367D210}"/>
              </a:ext>
            </a:extLst>
          </p:cNvPr>
          <p:cNvSpPr txBox="1"/>
          <p:nvPr/>
        </p:nvSpPr>
        <p:spPr>
          <a:xfrm>
            <a:off x="1187820" y="2981293"/>
            <a:ext cx="10073767" cy="2343334"/>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The IRD-PT was designed to capture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longitudinal data</a:t>
            </a:r>
            <a:r>
              <a:rPr lang="en-US" sz="2000" b="1" i="0" u="none" strike="noStrike" baseline="0" dirty="0">
                <a:latin typeface="Yu Gothic UI Semibold" panose="020B0700000000000000" pitchFamily="34" charset="-128"/>
                <a:ea typeface="Yu Gothic UI Semibold" panose="020B0700000000000000" pitchFamily="34" charset="-128"/>
              </a:rPr>
              <a:t> on IRDs.</a:t>
            </a:r>
          </a:p>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The data captured by the IRD-PT module is kept to a minimum to deliver an efficient and user-friendly data collecting tool.</a:t>
            </a:r>
          </a:p>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The user must complete all the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mandatory fields/check</a:t>
            </a:r>
            <a:r>
              <a:rPr lang="en-US" sz="2000" b="1" i="0" u="none" strike="noStrike" baseline="0" dirty="0">
                <a:latin typeface="Yu Gothic UI Semibold" panose="020B0700000000000000" pitchFamily="34" charset="-128"/>
                <a:ea typeface="Yu Gothic UI Semibold" panose="020B0700000000000000" pitchFamily="34" charset="-128"/>
              </a:rPr>
              <a:t> all the mandatory boxes in order to save the entry.</a:t>
            </a:r>
          </a:p>
        </p:txBody>
      </p:sp>
    </p:spTree>
    <p:extLst>
      <p:ext uri="{BB962C8B-B14F-4D97-AF65-F5344CB8AC3E}">
        <p14:creationId xmlns:p14="http://schemas.microsoft.com/office/powerpoint/2010/main" val="224676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12</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AF4633BC-8E00-4DA5-8279-26E107A03B8F}"/>
              </a:ext>
            </a:extLst>
          </p:cNvPr>
          <p:cNvSpPr txBox="1"/>
          <p:nvPr/>
        </p:nvSpPr>
        <p:spPr>
          <a:xfrm>
            <a:off x="1166833" y="2697269"/>
            <a:ext cx="9504126" cy="2343334"/>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However, the system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allows</a:t>
            </a:r>
            <a:r>
              <a:rPr lang="en-US" sz="2000" b="1" i="0" u="none" strike="noStrike" baseline="0" dirty="0">
                <a:latin typeface="Yu Gothic UI Semibold" panose="020B0700000000000000" pitchFamily="34" charset="-128"/>
                <a:ea typeface="Yu Gothic UI Semibold" panose="020B0700000000000000" pitchFamily="34" charset="-128"/>
              </a:rPr>
              <a:t> editing and/or completion of previously unanswered non-mandatory fields at the user’s convenience.</a:t>
            </a:r>
          </a:p>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The list of covered clinical diagnoses is shown on Table 1, while the list of the genes and their respective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Ontology of Genes and Genomes </a:t>
            </a:r>
            <a:r>
              <a:rPr lang="en-US" sz="2000" b="1" i="0" u="none" strike="noStrike" baseline="0" dirty="0">
                <a:latin typeface="Yu Gothic UI Semibold" panose="020B0700000000000000" pitchFamily="34" charset="-128"/>
                <a:ea typeface="Yu Gothic UI Semibold" panose="020B0700000000000000" pitchFamily="34" charset="-128"/>
              </a:rPr>
              <a:t>(OGG) and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Mendelian Inheritance in Man </a:t>
            </a:r>
            <a:r>
              <a:rPr lang="en-US" sz="2000" b="1" i="0" u="none" strike="noStrike" baseline="0" dirty="0">
                <a:latin typeface="Yu Gothic UI Semibold" panose="020B0700000000000000" pitchFamily="34" charset="-128"/>
                <a:ea typeface="Yu Gothic UI Semibold" panose="020B0700000000000000" pitchFamily="34" charset="-128"/>
              </a:rPr>
              <a:t>(MIM) numbers are shown on Table 2.</a:t>
            </a:r>
            <a:endParaRPr lang="en-US" sz="2000" b="1" dirty="0">
              <a:latin typeface="Yu Gothic UI Semibold" panose="020B0700000000000000" pitchFamily="34" charset="-128"/>
              <a:ea typeface="Yu Gothic UI Semibold" panose="020B0700000000000000" pitchFamily="34" charset="-128"/>
            </a:endParaRPr>
          </a:p>
        </p:txBody>
      </p:sp>
      <p:sp>
        <p:nvSpPr>
          <p:cNvPr id="19" name="Oval 18">
            <a:extLst>
              <a:ext uri="{FF2B5EF4-FFF2-40B4-BE49-F238E27FC236}">
                <a16:creationId xmlns:a16="http://schemas.microsoft.com/office/drawing/2014/main" id="{9673B214-7FC4-48BB-B825-C7981DBAD2CE}"/>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A53CD4D-7C1F-470E-8771-53C5D76D0C58}"/>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Tree>
    <p:extLst>
      <p:ext uri="{BB962C8B-B14F-4D97-AF65-F5344CB8AC3E}">
        <p14:creationId xmlns:p14="http://schemas.microsoft.com/office/powerpoint/2010/main" val="403469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13</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3" name="Picture 2">
            <a:extLst>
              <a:ext uri="{FF2B5EF4-FFF2-40B4-BE49-F238E27FC236}">
                <a16:creationId xmlns:a16="http://schemas.microsoft.com/office/drawing/2014/main" id="{02B0555C-6FF8-47E8-9BF9-7CC2989608EC}"/>
              </a:ext>
            </a:extLst>
          </p:cNvPr>
          <p:cNvPicPr>
            <a:picLocks noChangeAspect="1"/>
          </p:cNvPicPr>
          <p:nvPr/>
        </p:nvPicPr>
        <p:blipFill>
          <a:blip r:embed="rId2"/>
          <a:stretch>
            <a:fillRect/>
          </a:stretch>
        </p:blipFill>
        <p:spPr>
          <a:xfrm>
            <a:off x="231844" y="308547"/>
            <a:ext cx="10173372" cy="5823155"/>
          </a:xfrm>
          <a:prstGeom prst="rect">
            <a:avLst/>
          </a:prstGeom>
        </p:spPr>
      </p:pic>
      <p:sp>
        <p:nvSpPr>
          <p:cNvPr id="19" name="TextBox 18">
            <a:extLst>
              <a:ext uri="{FF2B5EF4-FFF2-40B4-BE49-F238E27FC236}">
                <a16:creationId xmlns:a16="http://schemas.microsoft.com/office/drawing/2014/main" id="{C712A03F-BF08-4FFB-A65B-3FACF6DAE099}"/>
              </a:ext>
            </a:extLst>
          </p:cNvPr>
          <p:cNvSpPr txBox="1"/>
          <p:nvPr/>
        </p:nvSpPr>
        <p:spPr>
          <a:xfrm rot="5400000">
            <a:off x="8163719" y="4255725"/>
            <a:ext cx="4927551" cy="276999"/>
          </a:xfrm>
          <a:prstGeom prst="rect">
            <a:avLst/>
          </a:prstGeom>
          <a:noFill/>
        </p:spPr>
        <p:txBody>
          <a:bodyPr wrap="square">
            <a:spAutoFit/>
          </a:bodyPr>
          <a:lstStyle/>
          <a:p>
            <a:r>
              <a:rPr lang="en-US" sz="1200" b="0" i="0" u="none" strike="noStrike" baseline="0" dirty="0">
                <a:latin typeface="MyriadPro-Regular"/>
              </a:rPr>
              <a:t>The platform allows the selection of more than one diagnosis</a:t>
            </a:r>
            <a:endParaRPr lang="en-US" sz="3600" dirty="0"/>
          </a:p>
        </p:txBody>
      </p:sp>
    </p:spTree>
    <p:extLst>
      <p:ext uri="{BB962C8B-B14F-4D97-AF65-F5344CB8AC3E}">
        <p14:creationId xmlns:p14="http://schemas.microsoft.com/office/powerpoint/2010/main" val="324449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14</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3" name="Picture 2">
            <a:extLst>
              <a:ext uri="{FF2B5EF4-FFF2-40B4-BE49-F238E27FC236}">
                <a16:creationId xmlns:a16="http://schemas.microsoft.com/office/drawing/2014/main" id="{A68D6F5D-FF18-4EAF-BBB7-2B4EFB9713DC}"/>
              </a:ext>
            </a:extLst>
          </p:cNvPr>
          <p:cNvPicPr>
            <a:picLocks noChangeAspect="1"/>
          </p:cNvPicPr>
          <p:nvPr/>
        </p:nvPicPr>
        <p:blipFill rotWithShape="1">
          <a:blip r:embed="rId2"/>
          <a:srcRect b="12900"/>
          <a:stretch/>
        </p:blipFill>
        <p:spPr>
          <a:xfrm>
            <a:off x="222966" y="216668"/>
            <a:ext cx="11584335" cy="5973318"/>
          </a:xfrm>
          <a:prstGeom prst="rect">
            <a:avLst/>
          </a:prstGeom>
        </p:spPr>
      </p:pic>
    </p:spTree>
    <p:extLst>
      <p:ext uri="{BB962C8B-B14F-4D97-AF65-F5344CB8AC3E}">
        <p14:creationId xmlns:p14="http://schemas.microsoft.com/office/powerpoint/2010/main" val="86619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15</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33A91A1D-EA85-4962-94ED-6FEAE7284612}"/>
              </a:ext>
            </a:extLst>
          </p:cNvPr>
          <p:cNvSpPr txBox="1"/>
          <p:nvPr/>
        </p:nvSpPr>
        <p:spPr>
          <a:xfrm>
            <a:off x="1202264" y="2369177"/>
            <a:ext cx="9713391" cy="1881669"/>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000" b="1" i="0" u="none" strike="noStrike" baseline="0" dirty="0">
                <a:latin typeface="Yu Gothic UI Semibold" panose="020B0700000000000000" pitchFamily="34" charset="-128"/>
                <a:ea typeface="Yu Gothic UI Semibold" panose="020B0700000000000000" pitchFamily="34" charset="-128"/>
              </a:rPr>
              <a:t>Even though inherited optic neuropathies and other genetically-associated retinal diseases (such as Pseudoxanthoma Elasticum-associated retinopathy or isolated foveal hypoplasia) are not IRDs per se, we opted to include them in the registry since these are common diagnoses in an Ophthalmic Genetics clinic.</a:t>
            </a:r>
            <a:endParaRPr lang="en-US" sz="2000" b="1" dirty="0">
              <a:latin typeface="Yu Gothic UI Semibold" panose="020B0700000000000000" pitchFamily="34" charset="-128"/>
              <a:ea typeface="Yu Gothic UI Semibold" panose="020B0700000000000000" pitchFamily="34" charset="-128"/>
            </a:endParaRPr>
          </a:p>
        </p:txBody>
      </p:sp>
      <p:sp>
        <p:nvSpPr>
          <p:cNvPr id="19" name="TextBox 18">
            <a:extLst>
              <a:ext uri="{FF2B5EF4-FFF2-40B4-BE49-F238E27FC236}">
                <a16:creationId xmlns:a16="http://schemas.microsoft.com/office/drawing/2014/main" id="{35CB7640-781E-43A0-B62F-E966002DFA50}"/>
              </a:ext>
            </a:extLst>
          </p:cNvPr>
          <p:cNvSpPr txBox="1"/>
          <p:nvPr/>
        </p:nvSpPr>
        <p:spPr>
          <a:xfrm>
            <a:off x="1100831" y="4567705"/>
            <a:ext cx="9920159" cy="958339"/>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000" b="1" i="0" u="none" strike="noStrike" baseline="0" dirty="0">
                <a:latin typeface="Yu Gothic UI Semibold" panose="020B0700000000000000" pitchFamily="34" charset="-128"/>
                <a:ea typeface="Yu Gothic UI Semibold" panose="020B0700000000000000" pitchFamily="34" charset="-128"/>
              </a:rPr>
              <a:t>This is not something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previously unseen</a:t>
            </a:r>
            <a:r>
              <a:rPr lang="en-US" sz="2000" b="1" i="0" u="none" strike="noStrike" baseline="0" dirty="0">
                <a:latin typeface="Yu Gothic UI Semibold" panose="020B0700000000000000" pitchFamily="34" charset="-128"/>
                <a:ea typeface="Yu Gothic UI Semibold" panose="020B0700000000000000" pitchFamily="34" charset="-128"/>
              </a:rPr>
              <a:t>. In fact, these diseases are also part of the Inherited Retinal Disease Classification proposed by Stone et al.</a:t>
            </a:r>
            <a:endParaRPr lang="en-US" sz="2000" b="1" dirty="0">
              <a:latin typeface="Yu Gothic UI Semibold" panose="020B0700000000000000" pitchFamily="34" charset="-128"/>
              <a:ea typeface="Yu Gothic UI Semibold" panose="020B0700000000000000" pitchFamily="34" charset="-128"/>
            </a:endParaRPr>
          </a:p>
        </p:txBody>
      </p:sp>
      <p:sp>
        <p:nvSpPr>
          <p:cNvPr id="21" name="Oval 20">
            <a:extLst>
              <a:ext uri="{FF2B5EF4-FFF2-40B4-BE49-F238E27FC236}">
                <a16:creationId xmlns:a16="http://schemas.microsoft.com/office/drawing/2014/main" id="{2C3CE154-6E21-48B5-970F-3FE7ED5D4752}"/>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B957D04D-F111-4B7C-94D8-4371903028AA}"/>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Tree>
    <p:extLst>
      <p:ext uri="{BB962C8B-B14F-4D97-AF65-F5344CB8AC3E}">
        <p14:creationId xmlns:p14="http://schemas.microsoft.com/office/powerpoint/2010/main" val="417663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16</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9" name="TextBox 18">
            <a:extLst>
              <a:ext uri="{FF2B5EF4-FFF2-40B4-BE49-F238E27FC236}">
                <a16:creationId xmlns:a16="http://schemas.microsoft.com/office/drawing/2014/main" id="{3043DC52-A278-4A7A-BC4D-2ECCF850CDDB}"/>
              </a:ext>
            </a:extLst>
          </p:cNvPr>
          <p:cNvSpPr txBox="1"/>
          <p:nvPr/>
        </p:nvSpPr>
        <p:spPr>
          <a:xfrm>
            <a:off x="782455" y="2399553"/>
            <a:ext cx="10626571" cy="3266663"/>
          </a:xfrm>
          <a:prstGeom prst="rect">
            <a:avLst/>
          </a:prstGeom>
          <a:noFill/>
        </p:spPr>
        <p:txBody>
          <a:bodyPr wrap="square">
            <a:spAutoFit/>
          </a:bodyPr>
          <a:lstStyle/>
          <a:p>
            <a:pPr algn="just">
              <a:lnSpc>
                <a:spcPct val="150000"/>
              </a:lnSpc>
            </a:pPr>
            <a:r>
              <a:rPr lang="en-US" sz="2000" b="1" i="0" u="none" strike="noStrike" baseline="0" dirty="0">
                <a:latin typeface="Yu Gothic UI Semibold" panose="020B0700000000000000" pitchFamily="34" charset="-128"/>
                <a:ea typeface="Yu Gothic UI Semibold" panose="020B0700000000000000" pitchFamily="34" charset="-128"/>
              </a:rPr>
              <a:t>We were able to design an interoperable module by reusing the </a:t>
            </a:r>
            <a:r>
              <a:rPr lang="en-US" sz="2000" b="1" i="1" u="none" strike="noStrike" baseline="0" dirty="0">
                <a:latin typeface="Yu Gothic UI Semibold" panose="020B0700000000000000" pitchFamily="34" charset="-128"/>
                <a:ea typeface="Yu Gothic UI Semibold" panose="020B0700000000000000" pitchFamily="34" charset="-128"/>
              </a:rPr>
              <a:t>retina.pt </a:t>
            </a:r>
            <a:r>
              <a:rPr lang="en-US" sz="2000" b="1" i="0" u="none" strike="noStrike" baseline="0" dirty="0">
                <a:latin typeface="Yu Gothic UI Semibold" panose="020B0700000000000000" pitchFamily="34" charset="-128"/>
                <a:ea typeface="Yu Gothic UI Semibold" panose="020B0700000000000000" pitchFamily="34" charset="-128"/>
              </a:rPr>
              <a:t>core data elements where appropriate (epidemiological data such as sex, date of birth and patient ID), whilst also incorporating bespoke data elements, sections and forms for the specific field of IRDs (Table 3).</a:t>
            </a:r>
          </a:p>
          <a:p>
            <a:pPr algn="just">
              <a:lnSpc>
                <a:spcPct val="150000"/>
              </a:lnSpc>
            </a:pPr>
            <a:r>
              <a:rPr lang="en-US" sz="2000" b="1" i="0" u="none" strike="noStrike" baseline="0" dirty="0">
                <a:latin typeface="Yu Gothic UI Semibold" panose="020B0700000000000000" pitchFamily="34" charset="-128"/>
                <a:ea typeface="Yu Gothic UI Semibold" panose="020B0700000000000000" pitchFamily="34" charset="-128"/>
              </a:rPr>
              <a:t>Upon selection of a particular item (clinical diagnosis, signs and symptoms, syndromic features, gene or additional diagnoses), a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hyperlink is available</a:t>
            </a:r>
            <a:r>
              <a:rPr lang="en-US" sz="2000" b="1" i="0" u="none" strike="noStrike" baseline="0" dirty="0">
                <a:latin typeface="Yu Gothic UI Semibold" panose="020B0700000000000000" pitchFamily="34" charset="-128"/>
                <a:ea typeface="Yu Gothic UI Semibold" panose="020B0700000000000000" pitchFamily="34" charset="-128"/>
              </a:rPr>
              <a:t> to direct the user to the correspondent ontology webpage (ORPHA, HPO, OGG).</a:t>
            </a:r>
            <a:endParaRPr lang="en-US" sz="2000" b="1" dirty="0">
              <a:latin typeface="Yu Gothic UI Semibold" panose="020B0700000000000000" pitchFamily="34" charset="-128"/>
              <a:ea typeface="Yu Gothic UI Semibold" panose="020B0700000000000000" pitchFamily="34" charset="-128"/>
            </a:endParaRPr>
          </a:p>
        </p:txBody>
      </p:sp>
      <p:sp>
        <p:nvSpPr>
          <p:cNvPr id="17" name="Oval 16">
            <a:extLst>
              <a:ext uri="{FF2B5EF4-FFF2-40B4-BE49-F238E27FC236}">
                <a16:creationId xmlns:a16="http://schemas.microsoft.com/office/drawing/2014/main" id="{66EE74BB-7C23-4A28-B062-54E07ABD452E}"/>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16D8754-3B21-4A84-9EE3-1CC76CEF0684}"/>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Tree>
    <p:extLst>
      <p:ext uri="{BB962C8B-B14F-4D97-AF65-F5344CB8AC3E}">
        <p14:creationId xmlns:p14="http://schemas.microsoft.com/office/powerpoint/2010/main" val="156417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17</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8" name="Picture 7">
            <a:extLst>
              <a:ext uri="{FF2B5EF4-FFF2-40B4-BE49-F238E27FC236}">
                <a16:creationId xmlns:a16="http://schemas.microsoft.com/office/drawing/2014/main" id="{A6D5376F-9A99-4D27-AC86-1F01B44E3D14}"/>
              </a:ext>
            </a:extLst>
          </p:cNvPr>
          <p:cNvPicPr>
            <a:picLocks noChangeAspect="1"/>
          </p:cNvPicPr>
          <p:nvPr/>
        </p:nvPicPr>
        <p:blipFill>
          <a:blip r:embed="rId2"/>
          <a:stretch>
            <a:fillRect/>
          </a:stretch>
        </p:blipFill>
        <p:spPr>
          <a:xfrm rot="5400000">
            <a:off x="1425498" y="-914033"/>
            <a:ext cx="6005465" cy="8490509"/>
          </a:xfrm>
          <a:prstGeom prst="rect">
            <a:avLst/>
          </a:prstGeom>
        </p:spPr>
      </p:pic>
    </p:spTree>
    <p:extLst>
      <p:ext uri="{BB962C8B-B14F-4D97-AF65-F5344CB8AC3E}">
        <p14:creationId xmlns:p14="http://schemas.microsoft.com/office/powerpoint/2010/main" val="316043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18</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DB83CF97-F7A5-4FCE-9ECA-66462AF8E881}"/>
              </a:ext>
            </a:extLst>
          </p:cNvPr>
          <p:cNvSpPr txBox="1"/>
          <p:nvPr/>
        </p:nvSpPr>
        <p:spPr>
          <a:xfrm>
            <a:off x="815302" y="2255507"/>
            <a:ext cx="10266355" cy="3728328"/>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The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family linkage section</a:t>
            </a:r>
            <a:r>
              <a:rPr lang="en-US" sz="2000" b="1" i="0" u="none" strike="noStrike" baseline="0" dirty="0">
                <a:latin typeface="Yu Gothic UI Semibold" panose="020B0700000000000000" pitchFamily="34" charset="-128"/>
                <a:ea typeface="Yu Gothic UI Semibold" panose="020B0700000000000000" pitchFamily="34" charset="-128"/>
              </a:rPr>
              <a:t> allows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simple viewing</a:t>
            </a:r>
            <a:r>
              <a:rPr lang="en-US" sz="2000" b="1" i="0" u="none" strike="noStrike" baseline="0" dirty="0">
                <a:latin typeface="Yu Gothic UI Semibold" panose="020B0700000000000000" pitchFamily="34" charset="-128"/>
                <a:ea typeface="Yu Gothic UI Semibold" panose="020B0700000000000000" pitchFamily="34" charset="-128"/>
              </a:rPr>
              <a:t> of the details of affected family members that are also part of the registry. At the end of each visit, a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free text area</a:t>
            </a:r>
            <a:r>
              <a:rPr lang="en-US" sz="2000" b="1" i="0" u="none" strike="noStrike" baseline="0" dirty="0">
                <a:latin typeface="Yu Gothic UI Semibold" panose="020B0700000000000000" pitchFamily="34" charset="-128"/>
                <a:ea typeface="Yu Gothic UI Semibold" panose="020B0700000000000000" pitchFamily="34" charset="-128"/>
              </a:rPr>
              <a:t> is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available for comments </a:t>
            </a:r>
            <a:r>
              <a:rPr lang="en-US" sz="2000" b="1" i="0" u="none" strike="noStrike" baseline="0" dirty="0">
                <a:latin typeface="Yu Gothic UI Semibold" panose="020B0700000000000000" pitchFamily="34" charset="-128"/>
                <a:ea typeface="Yu Gothic UI Semibold" panose="020B0700000000000000" pitchFamily="34" charset="-128"/>
              </a:rPr>
              <a:t>(follow-up, imaging, prescription, etc.).</a:t>
            </a:r>
          </a:p>
          <a:p>
            <a:pPr marL="342900" indent="-342900" algn="just">
              <a:lnSpc>
                <a:spcPct val="150000"/>
              </a:lnSpc>
              <a:buFont typeface="Wingdings" panose="05000000000000000000" pitchFamily="2" charset="2"/>
              <a:buChar char="§"/>
            </a:pPr>
            <a:endParaRPr lang="en-US" sz="2000" b="1" i="0" u="none" strike="noStrike" baseline="0" dirty="0">
              <a:latin typeface="Yu Gothic UI Semibold" panose="020B0700000000000000" pitchFamily="34" charset="-128"/>
              <a:ea typeface="Yu Gothic UI Semibold" panose="020B0700000000000000" pitchFamily="34" charset="-128"/>
            </a:endParaRPr>
          </a:p>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Longitudinal data is captured through specific follow-up forms. The platform allows retrospective data introduction. As the program develops, and through alignment with international data collection for IRD clinical registries, the IRD-PT core data set may be modified or extended to include additional key clinical variables.</a:t>
            </a:r>
            <a:endParaRPr lang="en-US" sz="2000" b="1" dirty="0">
              <a:latin typeface="Yu Gothic UI Semibold" panose="020B0700000000000000" pitchFamily="34" charset="-128"/>
              <a:ea typeface="Yu Gothic UI Semibold" panose="020B0700000000000000" pitchFamily="34" charset="-128"/>
            </a:endParaRPr>
          </a:p>
        </p:txBody>
      </p:sp>
      <p:sp>
        <p:nvSpPr>
          <p:cNvPr id="19" name="Oval 18">
            <a:extLst>
              <a:ext uri="{FF2B5EF4-FFF2-40B4-BE49-F238E27FC236}">
                <a16:creationId xmlns:a16="http://schemas.microsoft.com/office/drawing/2014/main" id="{7974108E-2065-4D78-B6D9-5DF677D0EB8D}"/>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6E2AD53-4693-4808-971D-FEB6D3BCAEA3}"/>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Tree>
    <p:extLst>
      <p:ext uri="{BB962C8B-B14F-4D97-AF65-F5344CB8AC3E}">
        <p14:creationId xmlns:p14="http://schemas.microsoft.com/office/powerpoint/2010/main" val="240036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19</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67B335EC-34C8-48E6-8761-EBF4B044F055}"/>
              </a:ext>
            </a:extLst>
          </p:cNvPr>
          <p:cNvSpPr txBox="1"/>
          <p:nvPr/>
        </p:nvSpPr>
        <p:spPr>
          <a:xfrm>
            <a:off x="281865" y="2145721"/>
            <a:ext cx="6138908" cy="461665"/>
          </a:xfrm>
          <a:prstGeom prst="rect">
            <a:avLst/>
          </a:prstGeom>
          <a:noFill/>
        </p:spPr>
        <p:txBody>
          <a:bodyPr wrap="square">
            <a:spAutoFit/>
          </a:bodyPr>
          <a:lstStyle/>
          <a:p>
            <a:pPr marL="342900" indent="-342900">
              <a:buFont typeface="Wingdings" panose="05000000000000000000" pitchFamily="2" charset="2"/>
              <a:buChar char="v"/>
            </a:pPr>
            <a:r>
              <a:rPr lang="en-US" sz="2400" b="1" i="0" u="none" strike="noStrike" baseline="0" dirty="0">
                <a:highlight>
                  <a:srgbClr val="808000"/>
                </a:highlight>
                <a:latin typeface="Yu Gothic UI Semibold" panose="020B0700000000000000" pitchFamily="34" charset="-128"/>
                <a:ea typeface="Yu Gothic UI Semibold" panose="020B0700000000000000" pitchFamily="34" charset="-128"/>
              </a:rPr>
              <a:t>Data analysis and graphical displays</a:t>
            </a:r>
            <a:endParaRPr lang="en-US" sz="2400" b="1" dirty="0">
              <a:highlight>
                <a:srgbClr val="808000"/>
              </a:highlight>
              <a:latin typeface="Yu Gothic UI Semibold" panose="020B0700000000000000" pitchFamily="34" charset="-128"/>
              <a:ea typeface="Yu Gothic UI Semibold" panose="020B0700000000000000" pitchFamily="34" charset="-128"/>
            </a:endParaRPr>
          </a:p>
        </p:txBody>
      </p:sp>
      <p:sp>
        <p:nvSpPr>
          <p:cNvPr id="19" name="TextBox 18">
            <a:extLst>
              <a:ext uri="{FF2B5EF4-FFF2-40B4-BE49-F238E27FC236}">
                <a16:creationId xmlns:a16="http://schemas.microsoft.com/office/drawing/2014/main" id="{D5E68489-F97C-40EB-83BB-005827E80122}"/>
              </a:ext>
            </a:extLst>
          </p:cNvPr>
          <p:cNvSpPr txBox="1"/>
          <p:nvPr/>
        </p:nvSpPr>
        <p:spPr>
          <a:xfrm>
            <a:off x="45609" y="2707553"/>
            <a:ext cx="12100264" cy="3276282"/>
          </a:xfrm>
          <a:prstGeom prst="rect">
            <a:avLst/>
          </a:prstGeom>
          <a:noFill/>
        </p:spPr>
        <p:txBody>
          <a:bodyPr wrap="square">
            <a:spAutoFit/>
          </a:bodyPr>
          <a:lstStyle/>
          <a:p>
            <a:pPr algn="just">
              <a:lnSpc>
                <a:spcPct val="150000"/>
              </a:lnSpc>
            </a:pPr>
            <a:r>
              <a:rPr lang="en-US" sz="2000" b="1" i="0" u="none" strike="noStrike" baseline="0" dirty="0">
                <a:latin typeface="WarnockPro-Regular"/>
              </a:rPr>
              <a:t>Since the </a:t>
            </a:r>
            <a:r>
              <a:rPr lang="en-US" sz="2000" b="1" i="1" u="none" strike="noStrike" baseline="0" dirty="0">
                <a:latin typeface="WarnockPro-It"/>
              </a:rPr>
              <a:t>retina.pt </a:t>
            </a:r>
            <a:r>
              <a:rPr lang="en-US" sz="2000" b="1" i="0" u="none" strike="noStrike" baseline="0" dirty="0">
                <a:latin typeface="WarnockPro-Regular"/>
              </a:rPr>
              <a:t>was designed to be both a registry and a research tool, data export and analysis features are very important. A </a:t>
            </a:r>
            <a:r>
              <a:rPr lang="en-US" sz="2000" b="1" i="1" u="none" strike="noStrike" baseline="0" dirty="0">
                <a:solidFill>
                  <a:srgbClr val="FFFF00"/>
                </a:solidFill>
                <a:latin typeface="WarnockPro-Regular"/>
              </a:rPr>
              <a:t>search engine</a:t>
            </a:r>
            <a:r>
              <a:rPr lang="en-US" sz="2000" b="1" i="0" u="none" strike="noStrike" baseline="0" dirty="0">
                <a:latin typeface="WarnockPro-Regular"/>
              </a:rPr>
              <a:t> that allows </a:t>
            </a:r>
            <a:r>
              <a:rPr lang="en-US" sz="2000" b="1" i="0" u="none" strike="noStrike" baseline="0" dirty="0">
                <a:solidFill>
                  <a:srgbClr val="FFFF00"/>
                </a:solidFill>
                <a:latin typeface="WarnockPro-Regular"/>
              </a:rPr>
              <a:t>data filtering </a:t>
            </a:r>
            <a:r>
              <a:rPr lang="en-US" sz="2000" b="1" i="0" u="none" strike="noStrike" baseline="0" dirty="0">
                <a:latin typeface="WarnockPro-Regular"/>
              </a:rPr>
              <a:t>is available for the user to search specific </a:t>
            </a:r>
            <a:r>
              <a:rPr lang="en-US" sz="2000" b="1" i="0" u="none" strike="noStrike" baseline="0" dirty="0">
                <a:solidFill>
                  <a:srgbClr val="FFFF00"/>
                </a:solidFill>
                <a:latin typeface="WarnockPro-Regular"/>
              </a:rPr>
              <a:t>anonymized data</a:t>
            </a:r>
            <a:r>
              <a:rPr lang="en-US" sz="2000" b="1" i="0" u="none" strike="noStrike" baseline="0" dirty="0">
                <a:latin typeface="WarnockPro-Regular"/>
              </a:rPr>
              <a:t>, such as the total number of affected patients or the total number of affected families with a certain diseasecausing gene, clinical diagnosis, BCVA level, etc.</a:t>
            </a:r>
          </a:p>
          <a:p>
            <a:pPr algn="just">
              <a:lnSpc>
                <a:spcPct val="150000"/>
              </a:lnSpc>
            </a:pPr>
            <a:r>
              <a:rPr lang="en-US" sz="2000" b="1" i="0" u="none" strike="noStrike" baseline="0" dirty="0">
                <a:latin typeface="WarnockPro-Regular"/>
              </a:rPr>
              <a:t>Furthermore, the platform offers </a:t>
            </a:r>
            <a:r>
              <a:rPr lang="en-US" sz="2000" b="1" i="1" u="none" strike="noStrike" baseline="0" dirty="0">
                <a:solidFill>
                  <a:srgbClr val="FFFF00"/>
                </a:solidFill>
                <a:latin typeface="WarnockPro-Regular"/>
              </a:rPr>
              <a:t>statistical tools</a:t>
            </a:r>
            <a:r>
              <a:rPr lang="en-US" sz="2000" b="1" i="0" u="none" strike="noStrike" baseline="0" dirty="0">
                <a:latin typeface="WarnockPro-Regular"/>
              </a:rPr>
              <a:t> for simple analyses and these are also available for the IRD-PT module (Figs. 1, 2). For more sophisticated analyses, users can export their own data on </a:t>
            </a:r>
            <a:r>
              <a:rPr lang="en-US" sz="2000" b="1" i="1" u="none" strike="noStrike" baseline="0" dirty="0">
                <a:solidFill>
                  <a:srgbClr val="FFFF00"/>
                </a:solidFill>
                <a:latin typeface="WarnockPro-It"/>
              </a:rPr>
              <a:t>excel </a:t>
            </a:r>
            <a:r>
              <a:rPr lang="en-US" sz="2000" b="1" i="0" u="none" strike="noStrike" baseline="0" dirty="0">
                <a:solidFill>
                  <a:srgbClr val="FFFF00"/>
                </a:solidFill>
                <a:latin typeface="WarnockPro-Regular"/>
              </a:rPr>
              <a:t>format </a:t>
            </a:r>
            <a:r>
              <a:rPr lang="en-US" sz="2000" b="1" i="0" u="none" strike="noStrike" baseline="0" dirty="0">
                <a:latin typeface="WarnockPro-Regular"/>
              </a:rPr>
              <a:t>and analyze it as they see fit. Data are aggregated in an anonymized fashion, without identification of the individual patients</a:t>
            </a:r>
            <a:endParaRPr lang="en-US" sz="2000" b="1" dirty="0"/>
          </a:p>
        </p:txBody>
      </p:sp>
      <p:sp>
        <p:nvSpPr>
          <p:cNvPr id="21" name="Oval 20">
            <a:extLst>
              <a:ext uri="{FF2B5EF4-FFF2-40B4-BE49-F238E27FC236}">
                <a16:creationId xmlns:a16="http://schemas.microsoft.com/office/drawing/2014/main" id="{DBC26947-9DB9-4B4F-A474-313EDFC02241}"/>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B0E2565-B5D2-4C73-87EB-B4F919D64AF4}"/>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Tree>
    <p:extLst>
      <p:ext uri="{BB962C8B-B14F-4D97-AF65-F5344CB8AC3E}">
        <p14:creationId xmlns:p14="http://schemas.microsoft.com/office/powerpoint/2010/main" val="38789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pic>
        <p:nvPicPr>
          <p:cNvPr id="3" name="Picture 2">
            <a:extLst>
              <a:ext uri="{FF2B5EF4-FFF2-40B4-BE49-F238E27FC236}">
                <a16:creationId xmlns:a16="http://schemas.microsoft.com/office/drawing/2014/main" id="{33EFBFD2-2775-4D01-9E98-09051526C23C}"/>
              </a:ext>
            </a:extLst>
          </p:cNvPr>
          <p:cNvPicPr>
            <a:picLocks noChangeAspect="1"/>
          </p:cNvPicPr>
          <p:nvPr/>
        </p:nvPicPr>
        <p:blipFill>
          <a:blip r:embed="rId2"/>
          <a:stretch>
            <a:fillRect/>
          </a:stretch>
        </p:blipFill>
        <p:spPr>
          <a:xfrm>
            <a:off x="749714" y="2299225"/>
            <a:ext cx="5724525" cy="590550"/>
          </a:xfrm>
          <a:prstGeom prst="rect">
            <a:avLst/>
          </a:prstGeom>
        </p:spPr>
      </p:pic>
      <p:pic>
        <p:nvPicPr>
          <p:cNvPr id="8" name="Picture 7">
            <a:extLst>
              <a:ext uri="{FF2B5EF4-FFF2-40B4-BE49-F238E27FC236}">
                <a16:creationId xmlns:a16="http://schemas.microsoft.com/office/drawing/2014/main" id="{CB87AE34-096D-46DD-8941-BCDE4A09494B}"/>
              </a:ext>
            </a:extLst>
          </p:cNvPr>
          <p:cNvPicPr>
            <a:picLocks noChangeAspect="1"/>
          </p:cNvPicPr>
          <p:nvPr/>
        </p:nvPicPr>
        <p:blipFill>
          <a:blip r:embed="rId3"/>
          <a:stretch>
            <a:fillRect/>
          </a:stretch>
        </p:blipFill>
        <p:spPr>
          <a:xfrm>
            <a:off x="1202265" y="3429000"/>
            <a:ext cx="1952625" cy="1781175"/>
          </a:xfrm>
          <a:prstGeom prst="rect">
            <a:avLst/>
          </a:prstGeom>
        </p:spPr>
      </p:pic>
      <p:pic>
        <p:nvPicPr>
          <p:cNvPr id="10" name="Picture 9">
            <a:extLst>
              <a:ext uri="{FF2B5EF4-FFF2-40B4-BE49-F238E27FC236}">
                <a16:creationId xmlns:a16="http://schemas.microsoft.com/office/drawing/2014/main" id="{ADAB44CF-3BBF-4E5B-A5F6-020740A56E23}"/>
              </a:ext>
            </a:extLst>
          </p:cNvPr>
          <p:cNvPicPr>
            <a:picLocks noChangeAspect="1"/>
          </p:cNvPicPr>
          <p:nvPr/>
        </p:nvPicPr>
        <p:blipFill>
          <a:blip r:embed="rId4"/>
          <a:stretch>
            <a:fillRect/>
          </a:stretch>
        </p:blipFill>
        <p:spPr>
          <a:xfrm>
            <a:off x="4140924" y="3429000"/>
            <a:ext cx="3324225" cy="2095500"/>
          </a:xfrm>
          <a:prstGeom prst="rect">
            <a:avLst/>
          </a:prstGeom>
        </p:spPr>
      </p:pic>
      <p:pic>
        <p:nvPicPr>
          <p:cNvPr id="2050" name="Picture 2" descr="Scimago Journal &amp; Country Rank">
            <a:extLst>
              <a:ext uri="{FF2B5EF4-FFF2-40B4-BE49-F238E27FC236}">
                <a16:creationId xmlns:a16="http://schemas.microsoft.com/office/drawing/2014/main" id="{FCD50925-7052-4EC2-B576-89FD92EE0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262" y="2969674"/>
            <a:ext cx="2388453" cy="238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5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20</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3" name="Picture 2">
            <a:extLst>
              <a:ext uri="{FF2B5EF4-FFF2-40B4-BE49-F238E27FC236}">
                <a16:creationId xmlns:a16="http://schemas.microsoft.com/office/drawing/2014/main" id="{36372F29-6959-49E5-A4DA-FC8EEF585449}"/>
              </a:ext>
            </a:extLst>
          </p:cNvPr>
          <p:cNvPicPr>
            <a:picLocks noChangeAspect="1"/>
          </p:cNvPicPr>
          <p:nvPr/>
        </p:nvPicPr>
        <p:blipFill>
          <a:blip r:embed="rId2"/>
          <a:stretch>
            <a:fillRect/>
          </a:stretch>
        </p:blipFill>
        <p:spPr>
          <a:xfrm>
            <a:off x="2871204" y="308547"/>
            <a:ext cx="9201150" cy="5810250"/>
          </a:xfrm>
          <a:prstGeom prst="rect">
            <a:avLst/>
          </a:prstGeom>
        </p:spPr>
      </p:pic>
    </p:spTree>
    <p:extLst>
      <p:ext uri="{BB962C8B-B14F-4D97-AF65-F5344CB8AC3E}">
        <p14:creationId xmlns:p14="http://schemas.microsoft.com/office/powerpoint/2010/main" val="232745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21</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3" name="Picture 2">
            <a:extLst>
              <a:ext uri="{FF2B5EF4-FFF2-40B4-BE49-F238E27FC236}">
                <a16:creationId xmlns:a16="http://schemas.microsoft.com/office/drawing/2014/main" id="{0157F1ED-3D9C-46DA-AA59-B36717702C20}"/>
              </a:ext>
            </a:extLst>
          </p:cNvPr>
          <p:cNvPicPr>
            <a:picLocks noChangeAspect="1"/>
          </p:cNvPicPr>
          <p:nvPr/>
        </p:nvPicPr>
        <p:blipFill>
          <a:blip r:embed="rId2"/>
          <a:stretch>
            <a:fillRect/>
          </a:stretch>
        </p:blipFill>
        <p:spPr>
          <a:xfrm>
            <a:off x="3072782" y="227337"/>
            <a:ext cx="8982075" cy="5962650"/>
          </a:xfrm>
          <a:prstGeom prst="rect">
            <a:avLst/>
          </a:prstGeom>
        </p:spPr>
      </p:pic>
    </p:spTree>
    <p:extLst>
      <p:ext uri="{BB962C8B-B14F-4D97-AF65-F5344CB8AC3E}">
        <p14:creationId xmlns:p14="http://schemas.microsoft.com/office/powerpoint/2010/main" val="111279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5B74"/>
              </a:solidFill>
            </a:endParaRP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22</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C9DB6A8F-D2FF-43D1-B70B-D145A2A3DD6D}"/>
              </a:ext>
            </a:extLst>
          </p:cNvPr>
          <p:cNvSpPr txBox="1"/>
          <p:nvPr/>
        </p:nvSpPr>
        <p:spPr>
          <a:xfrm>
            <a:off x="246355" y="2092456"/>
            <a:ext cx="6138908" cy="461665"/>
          </a:xfrm>
          <a:prstGeom prst="rect">
            <a:avLst/>
          </a:prstGeom>
          <a:noFill/>
        </p:spPr>
        <p:txBody>
          <a:bodyPr wrap="square">
            <a:spAutoFit/>
          </a:bodyPr>
          <a:lstStyle/>
          <a:p>
            <a:pPr marL="342900" indent="-342900">
              <a:buFont typeface="Wingdings" panose="05000000000000000000" pitchFamily="2" charset="2"/>
              <a:buChar char="v"/>
            </a:pPr>
            <a:r>
              <a:rPr lang="en-US" sz="2400" b="0" i="0" u="none" strike="noStrike" baseline="0" dirty="0">
                <a:highlight>
                  <a:srgbClr val="808000"/>
                </a:highlight>
                <a:latin typeface="Yu Gothic UI Semibold" panose="020B0700000000000000" pitchFamily="34" charset="-128"/>
                <a:ea typeface="Yu Gothic UI Semibold" panose="020B0700000000000000" pitchFamily="34" charset="-128"/>
              </a:rPr>
              <a:t>Participant characteristics</a:t>
            </a:r>
            <a:endParaRPr lang="en-US" sz="2400" dirty="0">
              <a:highlight>
                <a:srgbClr val="808000"/>
              </a:highlight>
              <a:latin typeface="Yu Gothic UI Semibold" panose="020B0700000000000000" pitchFamily="34" charset="-128"/>
              <a:ea typeface="Yu Gothic UI Semibold" panose="020B0700000000000000" pitchFamily="34" charset="-128"/>
            </a:endParaRPr>
          </a:p>
        </p:txBody>
      </p:sp>
      <p:sp>
        <p:nvSpPr>
          <p:cNvPr id="19" name="TextBox 18">
            <a:extLst>
              <a:ext uri="{FF2B5EF4-FFF2-40B4-BE49-F238E27FC236}">
                <a16:creationId xmlns:a16="http://schemas.microsoft.com/office/drawing/2014/main" id="{D3061209-F295-4D24-B52B-3DD9A21884EE}"/>
              </a:ext>
            </a:extLst>
          </p:cNvPr>
          <p:cNvSpPr txBox="1"/>
          <p:nvPr/>
        </p:nvSpPr>
        <p:spPr>
          <a:xfrm>
            <a:off x="581928" y="2707817"/>
            <a:ext cx="10733103" cy="3266663"/>
          </a:xfrm>
          <a:prstGeom prst="rect">
            <a:avLst/>
          </a:prstGeom>
          <a:noFill/>
        </p:spPr>
        <p:txBody>
          <a:bodyPr wrap="square">
            <a:spAutoFit/>
          </a:bodyPr>
          <a:lstStyle/>
          <a:p>
            <a:pPr algn="just">
              <a:lnSpc>
                <a:spcPct val="150000"/>
              </a:lnSpc>
            </a:pPr>
            <a:r>
              <a:rPr lang="en-US" sz="2000" b="1" i="0" u="none" strike="noStrike" baseline="0" dirty="0">
                <a:latin typeface="Yu Gothic UI Semibold" panose="020B0700000000000000" pitchFamily="34" charset="-128"/>
                <a:ea typeface="Yu Gothic UI Semibold" panose="020B0700000000000000" pitchFamily="34" charset="-128"/>
              </a:rPr>
              <a:t>So far, the </a:t>
            </a:r>
            <a:r>
              <a:rPr lang="en-US" sz="2000" b="1" i="1" u="none" strike="noStrike" baseline="0" dirty="0">
                <a:latin typeface="Yu Gothic UI Semibold" panose="020B0700000000000000" pitchFamily="34" charset="-128"/>
                <a:ea typeface="Yu Gothic UI Semibold" panose="020B0700000000000000" pitchFamily="34" charset="-128"/>
              </a:rPr>
              <a:t>retina.pt </a:t>
            </a:r>
            <a:r>
              <a:rPr lang="en-US" sz="2000" b="1" i="0" u="none" strike="noStrike" baseline="0" dirty="0">
                <a:latin typeface="Yu Gothic UI Semibold" panose="020B0700000000000000" pitchFamily="34" charset="-128"/>
                <a:ea typeface="Yu Gothic UI Semibold" panose="020B0700000000000000" pitchFamily="34" charset="-128"/>
              </a:rPr>
              <a:t>platform has been approved by the Human Research Ethics Committee (HREC)/Institutional Review Board (IRB) of 52 health care providers across Portugal. Each of these hospitals/clinics has established the necessary infrastructure to support rapid rollout of site and patient recruitment, data collection, and data transfer. One-hundred and thirty five users (doctors/investigators) have applied for credentials to access the registry, and 58 of these have already included patient data. To date, there are over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1800 participants</a:t>
            </a:r>
            <a:r>
              <a:rPr lang="en-US" sz="2000" b="1" i="0" u="none" strike="noStrike" baseline="0" dirty="0">
                <a:latin typeface="Yu Gothic UI Semibold" panose="020B0700000000000000" pitchFamily="34" charset="-128"/>
                <a:ea typeface="Yu Gothic UI Semibold" panose="020B0700000000000000" pitchFamily="34" charset="-128"/>
              </a:rPr>
              <a:t> (patients) and over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30,000 consultations</a:t>
            </a:r>
            <a:r>
              <a:rPr lang="en-US" sz="2000" b="1" i="0" u="none" strike="noStrike" baseline="0" dirty="0">
                <a:latin typeface="Yu Gothic UI Semibold" panose="020B0700000000000000" pitchFamily="34" charset="-128"/>
                <a:ea typeface="Yu Gothic UI Semibold" panose="020B0700000000000000" pitchFamily="34" charset="-128"/>
              </a:rPr>
              <a:t> included in the registry.</a:t>
            </a:r>
            <a:endParaRPr lang="en-US" sz="2000" b="1" dirty="0">
              <a:latin typeface="Yu Gothic UI Semibold" panose="020B0700000000000000" pitchFamily="34" charset="-128"/>
              <a:ea typeface="Yu Gothic UI Semibold" panose="020B0700000000000000" pitchFamily="34" charset="-128"/>
            </a:endParaRPr>
          </a:p>
        </p:txBody>
      </p:sp>
      <p:sp>
        <p:nvSpPr>
          <p:cNvPr id="21" name="Oval 20">
            <a:extLst>
              <a:ext uri="{FF2B5EF4-FFF2-40B4-BE49-F238E27FC236}">
                <a16:creationId xmlns:a16="http://schemas.microsoft.com/office/drawing/2014/main" id="{485D557E-C0B0-4C2D-9E44-395AEDF0CB94}"/>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B568003-F71D-4055-89CE-D6024E300411}"/>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Tree>
    <p:extLst>
      <p:ext uri="{BB962C8B-B14F-4D97-AF65-F5344CB8AC3E}">
        <p14:creationId xmlns:p14="http://schemas.microsoft.com/office/powerpoint/2010/main" val="2475557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23</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07320370-8CDA-4CC5-8092-B8E22F002461}"/>
              </a:ext>
            </a:extLst>
          </p:cNvPr>
          <p:cNvSpPr txBox="1"/>
          <p:nvPr/>
        </p:nvSpPr>
        <p:spPr>
          <a:xfrm>
            <a:off x="248575" y="2154483"/>
            <a:ext cx="11720459" cy="3737946"/>
          </a:xfrm>
          <a:prstGeom prst="rect">
            <a:avLst/>
          </a:prstGeom>
          <a:noFill/>
        </p:spPr>
        <p:txBody>
          <a:bodyPr wrap="square">
            <a:spAutoFit/>
          </a:bodyPr>
          <a:lstStyle/>
          <a:p>
            <a:pPr algn="just">
              <a:lnSpc>
                <a:spcPct val="150000"/>
              </a:lnSpc>
            </a:pPr>
            <a:r>
              <a:rPr lang="pt-BR" sz="2000" b="1" i="1" u="none" strike="noStrike" baseline="0" dirty="0">
                <a:latin typeface="WarnockPro-It"/>
              </a:rPr>
              <a:t>Centro Hospitalar e Universitário de Coimbra </a:t>
            </a:r>
            <a:r>
              <a:rPr lang="pt-BR" sz="2000" b="1" i="0" u="none" strike="noStrike" baseline="0" dirty="0">
                <a:latin typeface="WarnockPro-Regular"/>
              </a:rPr>
              <a:t>(CHUC), </a:t>
            </a:r>
            <a:r>
              <a:rPr lang="en-US" sz="2000" b="1" i="0" u="none" strike="noStrike" baseline="0" dirty="0">
                <a:latin typeface="WarnockPro-Regular"/>
              </a:rPr>
              <a:t>the only Portuguese health care provider (HCP) that is a member of the ERN-EYE, and the largest reference center for IRDs in Portugal. The idea of testing the registry in one dedicated center before its national debut was aimed to identify possible problems during data completion, test the time spent in data entry, and detect information gaps or system inaccuracies. The registry proved fully functional, fast and easy to use. As of April 1st 2020, finalized data from </a:t>
            </a:r>
            <a:r>
              <a:rPr lang="en-US" sz="2000" b="1" i="0" u="none" strike="noStrike" baseline="0" dirty="0">
                <a:solidFill>
                  <a:srgbClr val="FFFF00"/>
                </a:solidFill>
                <a:latin typeface="WarnockPro-Regular"/>
              </a:rPr>
              <a:t>537 participants </a:t>
            </a:r>
            <a:r>
              <a:rPr lang="en-US" sz="2000" b="1" i="0" u="none" strike="noStrike" baseline="0" dirty="0">
                <a:latin typeface="WarnockPro-Regular"/>
              </a:rPr>
              <a:t>were available for this preliminary analysis. Considering the Portuguese population (~ 10 million inhabitants), this number corresponds to roughly </a:t>
            </a:r>
            <a:r>
              <a:rPr lang="en-US" sz="2000" b="1" i="0" u="none" strike="noStrike" baseline="0" dirty="0">
                <a:highlight>
                  <a:srgbClr val="808000"/>
                </a:highlight>
                <a:latin typeface="WarnockPro-Regular"/>
              </a:rPr>
              <a:t>1/6 of the total estimated cases of IRDs in Portugal</a:t>
            </a:r>
            <a:r>
              <a:rPr lang="en-US" sz="2000" b="1" i="0" u="none" strike="noStrike" baseline="0" dirty="0">
                <a:latin typeface="WarnockPro-Regular"/>
              </a:rPr>
              <a:t>. The distribution of the clinical diagnoses and their relative frequency among the included participants is shown in Table 4.</a:t>
            </a:r>
            <a:endParaRPr lang="en-US" sz="2000" b="1" dirty="0"/>
          </a:p>
        </p:txBody>
      </p:sp>
      <p:sp>
        <p:nvSpPr>
          <p:cNvPr id="19" name="Oval 18">
            <a:extLst>
              <a:ext uri="{FF2B5EF4-FFF2-40B4-BE49-F238E27FC236}">
                <a16:creationId xmlns:a16="http://schemas.microsoft.com/office/drawing/2014/main" id="{53A123DE-D449-45EA-ADBB-6C1614161D6F}"/>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3C76D7B-797E-41DB-916C-A9EFDED5D103}"/>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Tree>
    <p:extLst>
      <p:ext uri="{BB962C8B-B14F-4D97-AF65-F5344CB8AC3E}">
        <p14:creationId xmlns:p14="http://schemas.microsoft.com/office/powerpoint/2010/main" val="2206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24</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pic>
        <p:nvPicPr>
          <p:cNvPr id="3" name="Picture 2">
            <a:extLst>
              <a:ext uri="{FF2B5EF4-FFF2-40B4-BE49-F238E27FC236}">
                <a16:creationId xmlns:a16="http://schemas.microsoft.com/office/drawing/2014/main" id="{FCEB3282-231E-48A5-8FC3-6F778094101E}"/>
              </a:ext>
            </a:extLst>
          </p:cNvPr>
          <p:cNvPicPr>
            <a:picLocks noChangeAspect="1"/>
          </p:cNvPicPr>
          <p:nvPr/>
        </p:nvPicPr>
        <p:blipFill rotWithShape="1">
          <a:blip r:embed="rId2"/>
          <a:srcRect b="25437"/>
          <a:stretch/>
        </p:blipFill>
        <p:spPr>
          <a:xfrm>
            <a:off x="177441" y="158921"/>
            <a:ext cx="4523105" cy="6122507"/>
          </a:xfrm>
          <a:prstGeom prst="rect">
            <a:avLst/>
          </a:prstGeom>
        </p:spPr>
      </p:pic>
      <p:sp>
        <p:nvSpPr>
          <p:cNvPr id="35" name="TextBox 34">
            <a:extLst>
              <a:ext uri="{FF2B5EF4-FFF2-40B4-BE49-F238E27FC236}">
                <a16:creationId xmlns:a16="http://schemas.microsoft.com/office/drawing/2014/main" id="{8A33613F-BCBD-41BD-ACFB-04803B608605}"/>
              </a:ext>
            </a:extLst>
          </p:cNvPr>
          <p:cNvSpPr txBox="1"/>
          <p:nvPr/>
        </p:nvSpPr>
        <p:spPr>
          <a:xfrm>
            <a:off x="4882082" y="2135053"/>
            <a:ext cx="6472457" cy="646331"/>
          </a:xfrm>
          <a:prstGeom prst="rect">
            <a:avLst/>
          </a:prstGeom>
          <a:noFill/>
        </p:spPr>
        <p:txBody>
          <a:bodyPr wrap="square">
            <a:spAutoFit/>
          </a:bodyPr>
          <a:lstStyle/>
          <a:p>
            <a:pPr algn="just"/>
            <a:r>
              <a:rPr lang="en-US" sz="1800" b="1" i="0" u="none" strike="noStrike" baseline="0" dirty="0">
                <a:latin typeface="MyriadPro-Bold"/>
              </a:rPr>
              <a:t>Table 4 Distribution of the clinical IRD diagnoses and their relative frequency among the 537 subjects included in the IRD-PT registry</a:t>
            </a:r>
            <a:endParaRPr lang="en-US" dirty="0"/>
          </a:p>
        </p:txBody>
      </p:sp>
    </p:spTree>
    <p:extLst>
      <p:ext uri="{BB962C8B-B14F-4D97-AF65-F5344CB8AC3E}">
        <p14:creationId xmlns:p14="http://schemas.microsoft.com/office/powerpoint/2010/main" val="238539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25</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6B11CC87-772B-4CAF-B39B-905BDCEF0905}"/>
              </a:ext>
            </a:extLst>
          </p:cNvPr>
          <p:cNvSpPr txBox="1"/>
          <p:nvPr/>
        </p:nvSpPr>
        <p:spPr>
          <a:xfrm>
            <a:off x="985421" y="2462654"/>
            <a:ext cx="9792070" cy="1420004"/>
          </a:xfrm>
          <a:prstGeom prst="rect">
            <a:avLst/>
          </a:prstGeom>
          <a:noFill/>
        </p:spPr>
        <p:txBody>
          <a:bodyPr wrap="square">
            <a:spAutoFit/>
          </a:bodyPr>
          <a:lstStyle/>
          <a:p>
            <a:pPr algn="just">
              <a:lnSpc>
                <a:spcPct val="150000"/>
              </a:lnSpc>
            </a:pPr>
            <a:r>
              <a:rPr lang="en-US" sz="2000" b="1" i="0" u="none" strike="noStrike" baseline="0" dirty="0">
                <a:latin typeface="Yu Gothic UI Semibold" panose="020B0700000000000000" pitchFamily="34" charset="-128"/>
                <a:ea typeface="Yu Gothic UI Semibold" panose="020B0700000000000000" pitchFamily="34" charset="-128"/>
              </a:rPr>
              <a:t>Of all participants included in the IRD-PT registry to date, 57% are women and the mean age at the index visit was 39.27 </a:t>
            </a:r>
            <a:r>
              <a:rPr lang="en-US" sz="2000" b="1" i="0" u="sng" strike="noStrike" baseline="0" dirty="0">
                <a:latin typeface="Yu Gothic UI Semibold" panose="020B0700000000000000" pitchFamily="34" charset="-128"/>
                <a:ea typeface="Yu Gothic UI Semibold" panose="020B0700000000000000" pitchFamily="34" charset="-128"/>
              </a:rPr>
              <a:t>+</a:t>
            </a:r>
            <a:r>
              <a:rPr lang="en-US" sz="2000" b="1" i="0" strike="noStrike" baseline="0" dirty="0">
                <a:latin typeface="Yu Gothic UI Semibold" panose="020B0700000000000000" pitchFamily="34" charset="-128"/>
                <a:ea typeface="Yu Gothic UI Semibold" panose="020B0700000000000000" pitchFamily="34" charset="-128"/>
              </a:rPr>
              <a:t> </a:t>
            </a:r>
            <a:r>
              <a:rPr lang="en-US" sz="2000" b="1" i="0" u="none" strike="noStrike" baseline="0" dirty="0">
                <a:latin typeface="Yu Gothic UI Semibold" panose="020B0700000000000000" pitchFamily="34" charset="-128"/>
                <a:ea typeface="Yu Gothic UI Semibold" panose="020B0700000000000000" pitchFamily="34" charset="-128"/>
              </a:rPr>
              <a:t>19.03 years. Average baseline BCVA was 54.36 </a:t>
            </a:r>
            <a:r>
              <a:rPr lang="en-US" sz="2000" b="1" i="0" u="sng" strike="noStrike" baseline="0" dirty="0">
                <a:latin typeface="Yu Gothic UI Semibold" panose="020B0700000000000000" pitchFamily="34" charset="-128"/>
                <a:ea typeface="Yu Gothic UI Semibold" panose="020B0700000000000000" pitchFamily="34" charset="-128"/>
              </a:rPr>
              <a:t>+</a:t>
            </a:r>
            <a:r>
              <a:rPr lang="en-US" sz="2000" b="1" i="0" strike="noStrike" baseline="0" dirty="0">
                <a:latin typeface="Yu Gothic UI Semibold" panose="020B0700000000000000" pitchFamily="34" charset="-128"/>
                <a:ea typeface="Yu Gothic UI Semibold" panose="020B0700000000000000" pitchFamily="34" charset="-128"/>
              </a:rPr>
              <a:t> </a:t>
            </a:r>
            <a:r>
              <a:rPr lang="en-US" sz="2000" b="1" i="0" u="none" strike="noStrike" baseline="0" dirty="0">
                <a:latin typeface="Yu Gothic UI Semibold" panose="020B0700000000000000" pitchFamily="34" charset="-128"/>
                <a:ea typeface="Yu Gothic UI Semibold" panose="020B0700000000000000" pitchFamily="34" charset="-128"/>
              </a:rPr>
              <a:t>27.22 and final BCVA was 47.64 </a:t>
            </a:r>
            <a:r>
              <a:rPr lang="en-US" sz="2000" b="1" i="0" u="sng" strike="noStrike" baseline="0" dirty="0">
                <a:latin typeface="Yu Gothic UI Semibold" panose="020B0700000000000000" pitchFamily="34" charset="-128"/>
                <a:ea typeface="Yu Gothic UI Semibold" panose="020B0700000000000000" pitchFamily="34" charset="-128"/>
              </a:rPr>
              <a:t>+</a:t>
            </a:r>
            <a:r>
              <a:rPr lang="en-US" sz="2000" b="1" i="0" strike="noStrike" baseline="0" dirty="0">
                <a:latin typeface="Yu Gothic UI Semibold" panose="020B0700000000000000" pitchFamily="34" charset="-128"/>
                <a:ea typeface="Yu Gothic UI Semibold" panose="020B0700000000000000" pitchFamily="34" charset="-128"/>
              </a:rPr>
              <a:t> </a:t>
            </a:r>
            <a:r>
              <a:rPr lang="en-US" sz="2000" b="1" i="0" u="none" strike="noStrike" baseline="0" dirty="0">
                <a:latin typeface="Yu Gothic UI Semibold" panose="020B0700000000000000" pitchFamily="34" charset="-128"/>
                <a:ea typeface="Yu Gothic UI Semibold" panose="020B0700000000000000" pitchFamily="34" charset="-128"/>
              </a:rPr>
              <a:t>28.92 ETDRS letters.</a:t>
            </a:r>
            <a:endParaRPr lang="en-US" sz="2000" b="1" u="sng" dirty="0">
              <a:latin typeface="Yu Gothic UI Semibold" panose="020B0700000000000000" pitchFamily="34" charset="-128"/>
              <a:ea typeface="Yu Gothic UI Semibold" panose="020B0700000000000000" pitchFamily="34" charset="-128"/>
            </a:endParaRPr>
          </a:p>
        </p:txBody>
      </p:sp>
      <p:sp>
        <p:nvSpPr>
          <p:cNvPr id="19" name="Oval 18">
            <a:extLst>
              <a:ext uri="{FF2B5EF4-FFF2-40B4-BE49-F238E27FC236}">
                <a16:creationId xmlns:a16="http://schemas.microsoft.com/office/drawing/2014/main" id="{1D742B55-94B0-4EF6-9B64-FE314033F2E3}"/>
              </a:ext>
            </a:extLst>
          </p:cNvPr>
          <p:cNvSpPr/>
          <p:nvPr/>
        </p:nvSpPr>
        <p:spPr>
          <a:xfrm>
            <a:off x="3990716"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53679D1-A255-4031-9587-856E358EAF69}"/>
              </a:ext>
            </a:extLst>
          </p:cNvPr>
          <p:cNvSpPr txBox="1"/>
          <p:nvPr/>
        </p:nvSpPr>
        <p:spPr>
          <a:xfrm>
            <a:off x="4495848" y="668011"/>
            <a:ext cx="1230611" cy="461665"/>
          </a:xfrm>
          <a:prstGeom prst="rect">
            <a:avLst/>
          </a:prstGeom>
          <a:noFill/>
        </p:spPr>
        <p:txBody>
          <a:bodyPr wrap="square">
            <a:spAutoFit/>
          </a:bodyPr>
          <a:lstStyle/>
          <a:p>
            <a:r>
              <a:rPr lang="en-US" sz="2400" b="1" i="0" u="none" strike="noStrike" baseline="0" dirty="0">
                <a:latin typeface="MyriadPro-Bold"/>
              </a:rPr>
              <a:t>Results</a:t>
            </a:r>
            <a:endParaRPr lang="en-US" sz="2400" dirty="0"/>
          </a:p>
        </p:txBody>
      </p:sp>
    </p:spTree>
    <p:extLst>
      <p:ext uri="{BB962C8B-B14F-4D97-AF65-F5344CB8AC3E}">
        <p14:creationId xmlns:p14="http://schemas.microsoft.com/office/powerpoint/2010/main" val="2892536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26</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latin typeface="MyriadPro-Bold"/>
              </a:rPr>
              <a:t>Discussion</a:t>
            </a:r>
            <a:endParaRPr lang="en-US" sz="2400" dirty="0"/>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DC9C0FEB-F0E7-4E3F-B251-485083326BE2}"/>
              </a:ext>
            </a:extLst>
          </p:cNvPr>
          <p:cNvSpPr txBox="1"/>
          <p:nvPr/>
        </p:nvSpPr>
        <p:spPr>
          <a:xfrm>
            <a:off x="932568" y="2246152"/>
            <a:ext cx="10584271" cy="3728328"/>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Appropriate design, implementation and deployment of patient registries enables rapid decision making and ongoing data mining, ultimately leading to </a:t>
            </a: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improved patient outcomes.</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In the specific field of rare diseases, the use of registries increases research accessibility for individuals, while providing clinicians/ investigators with a coherent data ecosystem necessary to boost research.</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The IRD-PT module of </a:t>
            </a:r>
            <a:r>
              <a:rPr lang="en-US" sz="2000" b="0" i="1" u="none" strike="noStrike" baseline="0" dirty="0">
                <a:latin typeface="Yu Gothic UI Semibold" panose="020B0700000000000000" pitchFamily="34" charset="-128"/>
                <a:ea typeface="Yu Gothic UI Semibold" panose="020B0700000000000000" pitchFamily="34" charset="-128"/>
              </a:rPr>
              <a:t>retina.pt </a:t>
            </a:r>
            <a:r>
              <a:rPr lang="en-US" sz="2000" b="0" i="0" u="none" strike="noStrike" baseline="0" dirty="0">
                <a:latin typeface="Yu Gothic UI Semibold" panose="020B0700000000000000" pitchFamily="34" charset="-128"/>
                <a:ea typeface="Yu Gothic UI Semibold" panose="020B0700000000000000" pitchFamily="34" charset="-128"/>
              </a:rPr>
              <a:t>will facilitate the efficient capture of accurate, longitudinal, country-wide data for IRDs. </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21582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27</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latin typeface="MyriadPro-Bold"/>
              </a:rPr>
              <a:t>Discussion</a:t>
            </a:r>
            <a:endParaRPr lang="en-US" sz="2400" dirty="0"/>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882AC0BF-7643-4AC6-B7C8-FF88A5E6B143}"/>
              </a:ext>
            </a:extLst>
          </p:cNvPr>
          <p:cNvSpPr txBox="1"/>
          <p:nvPr/>
        </p:nvSpPr>
        <p:spPr>
          <a:xfrm>
            <a:off x="1284145" y="2438228"/>
            <a:ext cx="9881118" cy="3274230"/>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The registry will provide valuable information on </a:t>
            </a:r>
            <a:r>
              <a:rPr lang="en-US" sz="2000" b="0" i="0" u="none" strike="noStrike" baseline="0" dirty="0">
                <a:solidFill>
                  <a:srgbClr val="FFFF00"/>
                </a:solidFill>
                <a:latin typeface="Yu Gothic UI Semibold" panose="020B0700000000000000" pitchFamily="34" charset="-128"/>
                <a:ea typeface="Yu Gothic UI Semibold" panose="020B0700000000000000" pitchFamily="34" charset="-128"/>
              </a:rPr>
              <a:t>disease prevalence</a:t>
            </a:r>
            <a:r>
              <a:rPr lang="en-US" sz="2000" b="0" i="0" u="none" strike="noStrike" baseline="0" dirty="0">
                <a:latin typeface="Yu Gothic UI Semibold" panose="020B0700000000000000" pitchFamily="34" charset="-128"/>
                <a:ea typeface="Yu Gothic UI Semibold" panose="020B0700000000000000" pitchFamily="34" charset="-128"/>
              </a:rPr>
              <a:t>, </a:t>
            </a:r>
            <a:r>
              <a:rPr lang="en-US" sz="2000" b="0" i="0" u="none" strike="noStrike" baseline="0" dirty="0">
                <a:solidFill>
                  <a:srgbClr val="FFFF00"/>
                </a:solidFill>
                <a:latin typeface="Yu Gothic UI Semibold" panose="020B0700000000000000" pitchFamily="34" charset="-128"/>
                <a:ea typeface="Yu Gothic UI Semibold" panose="020B0700000000000000" pitchFamily="34" charset="-128"/>
              </a:rPr>
              <a:t>genomic landscape</a:t>
            </a:r>
            <a:r>
              <a:rPr lang="en-US" sz="2000" b="0" i="0" u="none" strike="noStrike" baseline="0" dirty="0">
                <a:latin typeface="Yu Gothic UI Semibold" panose="020B0700000000000000" pitchFamily="34" charset="-128"/>
                <a:ea typeface="Yu Gothic UI Semibold" panose="020B0700000000000000" pitchFamily="34" charset="-128"/>
              </a:rPr>
              <a:t>, </a:t>
            </a:r>
            <a:r>
              <a:rPr lang="en-US" sz="2000" b="0" i="0" u="none" strike="noStrike" baseline="0" dirty="0">
                <a:solidFill>
                  <a:srgbClr val="FFFF00"/>
                </a:solidFill>
                <a:latin typeface="Yu Gothic UI Semibold" panose="020B0700000000000000" pitchFamily="34" charset="-128"/>
                <a:ea typeface="Yu Gothic UI Semibold" panose="020B0700000000000000" pitchFamily="34" charset="-128"/>
              </a:rPr>
              <a:t>genotype–phenotype correlations </a:t>
            </a:r>
            <a:r>
              <a:rPr lang="en-US" sz="2000" b="0" i="0" u="none" strike="noStrike" baseline="0" dirty="0">
                <a:latin typeface="Yu Gothic UI Semibold" panose="020B0700000000000000" pitchFamily="34" charset="-128"/>
                <a:ea typeface="Yu Gothic UI Semibold" panose="020B0700000000000000" pitchFamily="34" charset="-128"/>
              </a:rPr>
              <a:t>and </a:t>
            </a:r>
            <a:r>
              <a:rPr lang="en-US" sz="2000" b="0" i="0" u="none" strike="noStrike" baseline="0" dirty="0">
                <a:solidFill>
                  <a:srgbClr val="FFFF00"/>
                </a:solidFill>
                <a:latin typeface="Yu Gothic UI Semibold" panose="020B0700000000000000" pitchFamily="34" charset="-128"/>
                <a:ea typeface="Yu Gothic UI Semibold" panose="020B0700000000000000" pitchFamily="34" charset="-128"/>
              </a:rPr>
              <a:t>natural history of IRDs</a:t>
            </a:r>
            <a:r>
              <a:rPr lang="en-US" sz="2000" b="0" i="0" u="none" strike="noStrike" baseline="0" dirty="0">
                <a:latin typeface="Yu Gothic UI Semibold" panose="020B0700000000000000" pitchFamily="34" charset="-128"/>
                <a:ea typeface="Yu Gothic UI Semibold" panose="020B0700000000000000" pitchFamily="34" charset="-128"/>
              </a:rPr>
              <a:t>, which is currently an unmet need in Portugal.</a:t>
            </a:r>
          </a:p>
          <a:p>
            <a:pPr marL="285750" indent="-28575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Furthermore, the registry will facilitate </a:t>
            </a: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patient selection</a:t>
            </a:r>
            <a:r>
              <a:rPr lang="en-US" sz="2000" b="0" i="0" u="none" strike="noStrike" baseline="0" dirty="0">
                <a:latin typeface="Yu Gothic UI Semibold" panose="020B0700000000000000" pitchFamily="34" charset="-128"/>
                <a:ea typeface="Yu Gothic UI Semibold" panose="020B0700000000000000" pitchFamily="34" charset="-128"/>
              </a:rPr>
              <a:t> for newly approved treatments or enrollment in clinical trials.</a:t>
            </a:r>
          </a:p>
          <a:p>
            <a:pPr marL="285750" indent="-28575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The use of a web based data storage system allows the registry to extend recruitment across multiple centers in the country. </a:t>
            </a:r>
            <a:endParaRPr lang="en-US" sz="2000" dirty="0"/>
          </a:p>
        </p:txBody>
      </p:sp>
    </p:spTree>
    <p:extLst>
      <p:ext uri="{BB962C8B-B14F-4D97-AF65-F5344CB8AC3E}">
        <p14:creationId xmlns:p14="http://schemas.microsoft.com/office/powerpoint/2010/main" val="68628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28</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85051172-C329-49B2-84B2-086BCEDA4550}"/>
              </a:ext>
            </a:extLst>
          </p:cNvPr>
          <p:cNvSpPr txBox="1"/>
          <p:nvPr/>
        </p:nvSpPr>
        <p:spPr>
          <a:xfrm>
            <a:off x="732964" y="2693486"/>
            <a:ext cx="10725554" cy="235090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i="0" u="none" strike="noStrike" baseline="0" dirty="0">
                <a:latin typeface="Yu Gothic UI Semibold" panose="020B0700000000000000" pitchFamily="34" charset="-128"/>
                <a:ea typeface="Yu Gothic UI Semibold" panose="020B0700000000000000" pitchFamily="34" charset="-128"/>
              </a:rPr>
              <a:t>The </a:t>
            </a:r>
            <a:r>
              <a:rPr lang="en-US" sz="2000" i="0" u="none" strike="noStrike" baseline="0" dirty="0">
                <a:highlight>
                  <a:srgbClr val="808000"/>
                </a:highlight>
                <a:latin typeface="Yu Gothic UI Semibold" panose="020B0700000000000000" pitchFamily="34" charset="-128"/>
                <a:ea typeface="Yu Gothic UI Semibold" panose="020B0700000000000000" pitchFamily="34" charset="-128"/>
              </a:rPr>
              <a:t>modular design</a:t>
            </a:r>
            <a:r>
              <a:rPr lang="en-US" sz="2000" i="0" u="none" strike="noStrike" baseline="0" dirty="0">
                <a:latin typeface="Yu Gothic UI Semibold" panose="020B0700000000000000" pitchFamily="34" charset="-128"/>
                <a:ea typeface="Yu Gothic UI Semibold" panose="020B0700000000000000" pitchFamily="34" charset="-128"/>
              </a:rPr>
              <a:t> and </a:t>
            </a:r>
            <a:r>
              <a:rPr lang="en-US" sz="2000" i="0" u="none" strike="noStrike" baseline="0" dirty="0">
                <a:highlight>
                  <a:srgbClr val="808000"/>
                </a:highlight>
                <a:latin typeface="Yu Gothic UI Semibold" panose="020B0700000000000000" pitchFamily="34" charset="-128"/>
                <a:ea typeface="Yu Gothic UI Semibold" panose="020B0700000000000000" pitchFamily="34" charset="-128"/>
              </a:rPr>
              <a:t>scalable nature of the framework used</a:t>
            </a:r>
            <a:r>
              <a:rPr lang="en-US" sz="2000" i="0" u="none" strike="noStrike" baseline="0" dirty="0">
                <a:latin typeface="Yu Gothic UI Semibold" panose="020B0700000000000000" pitchFamily="34" charset="-128"/>
                <a:ea typeface="Yu Gothic UI Semibold" panose="020B0700000000000000" pitchFamily="34" charset="-128"/>
              </a:rPr>
              <a:t> to deploy the IRD-PT registry make it </a:t>
            </a:r>
            <a:r>
              <a:rPr lang="en-US" sz="2000" i="0" u="none" strike="noStrike" baseline="0" dirty="0">
                <a:solidFill>
                  <a:srgbClr val="FFFF00"/>
                </a:solidFill>
                <a:latin typeface="Yu Gothic UI Semibold" panose="020B0700000000000000" pitchFamily="34" charset="-128"/>
                <a:ea typeface="Yu Gothic UI Semibold" panose="020B0700000000000000" pitchFamily="34" charset="-128"/>
              </a:rPr>
              <a:t>easily adaptable over time</a:t>
            </a:r>
            <a:r>
              <a:rPr lang="en-US" sz="2000" i="0" u="none" strike="noStrike" baseline="0" dirty="0">
                <a:latin typeface="Yu Gothic UI Semibold" panose="020B0700000000000000" pitchFamily="34" charset="-128"/>
                <a:ea typeface="Yu Gothic UI Semibold" panose="020B0700000000000000" pitchFamily="34" charset="-128"/>
              </a:rPr>
              <a:t>, ensuring its long-term sustainability.</a:t>
            </a:r>
          </a:p>
          <a:p>
            <a:pPr marL="342900" indent="-342900" algn="just">
              <a:lnSpc>
                <a:spcPct val="150000"/>
              </a:lnSpc>
              <a:buFont typeface="Wingdings" panose="05000000000000000000" pitchFamily="2" charset="2"/>
              <a:buChar char="§"/>
            </a:pPr>
            <a:endParaRPr lang="en-US" sz="2000" i="0" u="none" strike="noStrike" baseline="0" dirty="0">
              <a:latin typeface="Yu Gothic UI Semibold" panose="020B0700000000000000" pitchFamily="34" charset="-128"/>
              <a:ea typeface="Yu Gothic UI Semibold" panose="020B0700000000000000" pitchFamily="34" charset="-128"/>
            </a:endParaRPr>
          </a:p>
          <a:p>
            <a:pPr marL="342900" indent="-342900" algn="just">
              <a:lnSpc>
                <a:spcPct val="150000"/>
              </a:lnSpc>
              <a:buFont typeface="Wingdings" panose="05000000000000000000" pitchFamily="2" charset="2"/>
              <a:buChar char="§"/>
            </a:pPr>
            <a:r>
              <a:rPr lang="en-US" sz="2000" i="0" u="none" strike="noStrike" baseline="0" dirty="0">
                <a:latin typeface="Yu Gothic UI Semibold" panose="020B0700000000000000" pitchFamily="34" charset="-128"/>
                <a:ea typeface="Yu Gothic UI Semibold" panose="020B0700000000000000" pitchFamily="34" charset="-128"/>
              </a:rPr>
              <a:t>Furthermore, the use of domain-specific ontologies adds value to data, through an integrated knowledge base that is </a:t>
            </a:r>
            <a:r>
              <a:rPr lang="en-US" sz="2000" i="0" u="none" strike="noStrike" baseline="0" dirty="0">
                <a:solidFill>
                  <a:srgbClr val="FFFF00"/>
                </a:solidFill>
                <a:latin typeface="Yu Gothic UI Semibold" panose="020B0700000000000000" pitchFamily="34" charset="-128"/>
                <a:ea typeface="Yu Gothic UI Semibold" panose="020B0700000000000000" pitchFamily="34" charset="-128"/>
              </a:rPr>
              <a:t>searchable </a:t>
            </a:r>
            <a:r>
              <a:rPr lang="en-US" sz="2000" i="0" u="none" strike="noStrike" baseline="0" dirty="0">
                <a:latin typeface="Yu Gothic UI Semibold" panose="020B0700000000000000" pitchFamily="34" charset="-128"/>
                <a:ea typeface="Yu Gothic UI Semibold" panose="020B0700000000000000" pitchFamily="34" charset="-128"/>
              </a:rPr>
              <a:t>and </a:t>
            </a:r>
            <a:r>
              <a:rPr lang="en-US" sz="2000" i="0" u="none" strike="noStrike" baseline="0" dirty="0">
                <a:solidFill>
                  <a:srgbClr val="FFFF00"/>
                </a:solidFill>
                <a:latin typeface="Yu Gothic UI Semibold" panose="020B0700000000000000" pitchFamily="34" charset="-128"/>
                <a:ea typeface="Yu Gothic UI Semibold" panose="020B0700000000000000" pitchFamily="34" charset="-128"/>
              </a:rPr>
              <a:t>comparable</a:t>
            </a:r>
            <a:r>
              <a:rPr lang="en-US" sz="2000" i="0" u="none" strike="noStrike" baseline="0" dirty="0">
                <a:latin typeface="Yu Gothic UI Semibold" panose="020B0700000000000000" pitchFamily="34" charset="-128"/>
                <a:ea typeface="Yu Gothic UI Semibold" panose="020B0700000000000000" pitchFamily="34" charset="-128"/>
              </a:rPr>
              <a:t> by user and by machines.</a:t>
            </a:r>
            <a:endParaRPr lang="en-US" sz="2000" dirty="0"/>
          </a:p>
        </p:txBody>
      </p:sp>
      <p:sp>
        <p:nvSpPr>
          <p:cNvPr id="19" name="Oval 18">
            <a:extLst>
              <a:ext uri="{FF2B5EF4-FFF2-40B4-BE49-F238E27FC236}">
                <a16:creationId xmlns:a16="http://schemas.microsoft.com/office/drawing/2014/main" id="{1398A554-40DE-44E0-9411-42726F48E18A}"/>
              </a:ext>
            </a:extLst>
          </p:cNvPr>
          <p:cNvSpPr/>
          <p:nvPr/>
        </p:nvSpPr>
        <p:spPr>
          <a:xfrm>
            <a:off x="5976588" y="361514"/>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3DF1DCD-0C64-487B-BA9B-C761EE2B34DE}"/>
              </a:ext>
            </a:extLst>
          </p:cNvPr>
          <p:cNvSpPr txBox="1"/>
          <p:nvPr/>
        </p:nvSpPr>
        <p:spPr>
          <a:xfrm>
            <a:off x="6252812" y="678365"/>
            <a:ext cx="1552575" cy="461665"/>
          </a:xfrm>
          <a:prstGeom prst="rect">
            <a:avLst/>
          </a:prstGeom>
          <a:noFill/>
        </p:spPr>
        <p:txBody>
          <a:bodyPr wrap="square">
            <a:spAutoFit/>
          </a:bodyPr>
          <a:lstStyle/>
          <a:p>
            <a:r>
              <a:rPr lang="en-US" sz="2400" b="1" i="0" u="none" strike="noStrike" baseline="0" dirty="0">
                <a:latin typeface="MyriadPro-Bold"/>
              </a:rPr>
              <a:t>Discussion</a:t>
            </a:r>
            <a:endParaRPr lang="en-US" sz="2400" dirty="0"/>
          </a:p>
        </p:txBody>
      </p:sp>
    </p:spTree>
    <p:extLst>
      <p:ext uri="{BB962C8B-B14F-4D97-AF65-F5344CB8AC3E}">
        <p14:creationId xmlns:p14="http://schemas.microsoft.com/office/powerpoint/2010/main" val="1636862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29</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5" name="Oval 14">
            <a:extLst>
              <a:ext uri="{FF2B5EF4-FFF2-40B4-BE49-F238E27FC236}">
                <a16:creationId xmlns:a16="http://schemas.microsoft.com/office/drawing/2014/main" id="{035B2909-6F62-4F34-B06F-6BE7839E0CB1}"/>
              </a:ext>
            </a:extLst>
          </p:cNvPr>
          <p:cNvSpPr/>
          <p:nvPr/>
        </p:nvSpPr>
        <p:spPr>
          <a:xfrm>
            <a:off x="5967710" y="361513"/>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1079BF2-3D49-47FA-873E-8AD0222D4A88}"/>
              </a:ext>
            </a:extLst>
          </p:cNvPr>
          <p:cNvSpPr txBox="1"/>
          <p:nvPr/>
        </p:nvSpPr>
        <p:spPr>
          <a:xfrm>
            <a:off x="6243934" y="678364"/>
            <a:ext cx="1552575" cy="461665"/>
          </a:xfrm>
          <a:prstGeom prst="rect">
            <a:avLst/>
          </a:prstGeom>
          <a:noFill/>
        </p:spPr>
        <p:txBody>
          <a:bodyPr wrap="square">
            <a:spAutoFit/>
          </a:bodyPr>
          <a:lstStyle/>
          <a:p>
            <a:r>
              <a:rPr lang="en-US" sz="2400" b="1" i="0" u="none" strike="noStrike" baseline="0" dirty="0">
                <a:latin typeface="MyriadPro-Bold"/>
              </a:rPr>
              <a:t>Discussion</a:t>
            </a:r>
            <a:endParaRPr lang="en-US" sz="2400" dirty="0"/>
          </a:p>
        </p:txBody>
      </p:sp>
      <p:sp>
        <p:nvSpPr>
          <p:cNvPr id="19" name="TextBox 18">
            <a:extLst>
              <a:ext uri="{FF2B5EF4-FFF2-40B4-BE49-F238E27FC236}">
                <a16:creationId xmlns:a16="http://schemas.microsoft.com/office/drawing/2014/main" id="{375C6DE1-BC15-4F0E-B131-D5E366CD5811}"/>
              </a:ext>
            </a:extLst>
          </p:cNvPr>
          <p:cNvSpPr txBox="1"/>
          <p:nvPr/>
        </p:nvSpPr>
        <p:spPr>
          <a:xfrm>
            <a:off x="202389" y="1989643"/>
            <a:ext cx="11492182" cy="418999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i="0" u="none" strike="noStrike" baseline="0" dirty="0">
                <a:latin typeface="Yu Gothic UI Semibold" panose="020B0700000000000000" pitchFamily="34" charset="-128"/>
                <a:ea typeface="Yu Gothic UI Semibold" panose="020B0700000000000000" pitchFamily="34" charset="-128"/>
              </a:rPr>
              <a:t>In fact, by resorting to common data elements, core outcome sets, and standardized data structures, the IRD-PT module can support the exchange of data across datasets, facilitating the connection to other registries at an international level.</a:t>
            </a:r>
          </a:p>
          <a:p>
            <a:pPr marL="342900" indent="-342900" algn="just">
              <a:lnSpc>
                <a:spcPct val="150000"/>
              </a:lnSpc>
              <a:buFont typeface="Wingdings" panose="05000000000000000000" pitchFamily="2" charset="2"/>
              <a:buChar char="§"/>
            </a:pPr>
            <a:r>
              <a:rPr lang="en-US" sz="2000" i="0" u="none" strike="noStrike" baseline="0" dirty="0">
                <a:latin typeface="Yu Gothic UI Semibold" panose="020B0700000000000000" pitchFamily="34" charset="-128"/>
                <a:ea typeface="Yu Gothic UI Semibold" panose="020B0700000000000000" pitchFamily="34" charset="-128"/>
              </a:rPr>
              <a:t>The interoperability of this registry by means of data harmonization is a </a:t>
            </a:r>
            <a:r>
              <a:rPr lang="en-US" sz="2000" i="0" u="none" strike="noStrike" baseline="0" dirty="0">
                <a:highlight>
                  <a:srgbClr val="808000"/>
                </a:highlight>
                <a:latin typeface="Yu Gothic UI Semibold" panose="020B0700000000000000" pitchFamily="34" charset="-128"/>
                <a:ea typeface="Yu Gothic UI Semibold" panose="020B0700000000000000" pitchFamily="34" charset="-128"/>
              </a:rPr>
              <a:t>key</a:t>
            </a:r>
            <a:r>
              <a:rPr lang="en-US" sz="2000" i="0" u="none" strike="noStrike" baseline="0" dirty="0">
                <a:latin typeface="Yu Gothic UI Semibold" panose="020B0700000000000000" pitchFamily="34" charset="-128"/>
                <a:ea typeface="Yu Gothic UI Semibold" panose="020B0700000000000000" pitchFamily="34" charset="-128"/>
              </a:rPr>
              <a:t> feature pointing to its </a:t>
            </a:r>
            <a:r>
              <a:rPr lang="en-US" sz="2000" i="0" u="none" strike="noStrike" baseline="0" dirty="0">
                <a:solidFill>
                  <a:srgbClr val="FFFF00"/>
                </a:solidFill>
                <a:latin typeface="Yu Gothic UI Semibold" panose="020B0700000000000000" pitchFamily="34" charset="-128"/>
                <a:ea typeface="Yu Gothic UI Semibold" panose="020B0700000000000000" pitchFamily="34" charset="-128"/>
              </a:rPr>
              <a:t>utility</a:t>
            </a:r>
            <a:r>
              <a:rPr lang="en-US" sz="2000" i="0" u="none" strike="noStrike" baseline="0" dirty="0">
                <a:latin typeface="Yu Gothic UI Semibold" panose="020B0700000000000000" pitchFamily="34" charset="-128"/>
                <a:ea typeface="Yu Gothic UI Semibold" panose="020B0700000000000000" pitchFamily="34" charset="-128"/>
              </a:rPr>
              <a:t> and </a:t>
            </a:r>
            <a:r>
              <a:rPr lang="en-US" sz="2000" i="0" u="none" strike="noStrike" baseline="0" dirty="0">
                <a:solidFill>
                  <a:srgbClr val="FFFF00"/>
                </a:solidFill>
                <a:latin typeface="Yu Gothic UI Semibold" panose="020B0700000000000000" pitchFamily="34" charset="-128"/>
                <a:ea typeface="Yu Gothic UI Semibold" panose="020B0700000000000000" pitchFamily="34" charset="-128"/>
              </a:rPr>
              <a:t>scalability</a:t>
            </a:r>
            <a:r>
              <a:rPr lang="en-US" sz="2000" i="0" u="none" strike="noStrike" baseline="0" dirty="0">
                <a:latin typeface="Yu Gothic UI Semibold" panose="020B0700000000000000" pitchFamily="34" charset="-128"/>
                <a:ea typeface="Yu Gothic UI Semibold" panose="020B0700000000000000" pitchFamily="34" charset="-128"/>
              </a:rPr>
              <a:t>. Another important issue of a web-based registry is usability, i.e. the capacity of a software system to provide conditions for its users to perform the tasks satisfactorily, effectively, and efficiently.</a:t>
            </a:r>
          </a:p>
          <a:p>
            <a:pPr marL="342900" indent="-342900" algn="just">
              <a:lnSpc>
                <a:spcPct val="150000"/>
              </a:lnSpc>
              <a:buFont typeface="Wingdings" panose="05000000000000000000" pitchFamily="2" charset="2"/>
              <a:buChar char="§"/>
            </a:pPr>
            <a:r>
              <a:rPr lang="en-US" sz="2000" i="0" u="none" strike="noStrike" baseline="0" dirty="0">
                <a:latin typeface="Yu Gothic UI Semibold" panose="020B0700000000000000" pitchFamily="34" charset="-128"/>
                <a:ea typeface="Yu Gothic UI Semibold" panose="020B0700000000000000" pitchFamily="34" charset="-128"/>
              </a:rPr>
              <a:t>Ophthalmologists have limited time with patients during office visits, and electronic health record (EHR) use requires a substantial portion of that time, therefore affecting productivity.</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80319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pic>
        <p:nvPicPr>
          <p:cNvPr id="3" name="Picture 2">
            <a:extLst>
              <a:ext uri="{FF2B5EF4-FFF2-40B4-BE49-F238E27FC236}">
                <a16:creationId xmlns:a16="http://schemas.microsoft.com/office/drawing/2014/main" id="{C73823B6-4C32-4BC3-B89A-54E370DBBA18}"/>
              </a:ext>
            </a:extLst>
          </p:cNvPr>
          <p:cNvPicPr>
            <a:picLocks noChangeAspect="1"/>
          </p:cNvPicPr>
          <p:nvPr/>
        </p:nvPicPr>
        <p:blipFill rotWithShape="1">
          <a:blip r:embed="rId2"/>
          <a:srcRect t="9550"/>
          <a:stretch/>
        </p:blipFill>
        <p:spPr>
          <a:xfrm>
            <a:off x="5313501" y="1987241"/>
            <a:ext cx="4395988" cy="4169665"/>
          </a:xfrm>
          <a:prstGeom prst="rect">
            <a:avLst/>
          </a:prstGeom>
        </p:spPr>
      </p:pic>
      <p:pic>
        <p:nvPicPr>
          <p:cNvPr id="8" name="Picture 7">
            <a:extLst>
              <a:ext uri="{FF2B5EF4-FFF2-40B4-BE49-F238E27FC236}">
                <a16:creationId xmlns:a16="http://schemas.microsoft.com/office/drawing/2014/main" id="{0EDC17F7-EC3B-44D8-8561-19793251DF42}"/>
              </a:ext>
            </a:extLst>
          </p:cNvPr>
          <p:cNvPicPr>
            <a:picLocks noChangeAspect="1"/>
          </p:cNvPicPr>
          <p:nvPr/>
        </p:nvPicPr>
        <p:blipFill>
          <a:blip r:embed="rId3"/>
          <a:stretch>
            <a:fillRect/>
          </a:stretch>
        </p:blipFill>
        <p:spPr>
          <a:xfrm>
            <a:off x="590047" y="2317072"/>
            <a:ext cx="3021930" cy="2385366"/>
          </a:xfrm>
          <a:prstGeom prst="ellipse">
            <a:avLst/>
          </a:prstGeom>
        </p:spPr>
      </p:pic>
      <p:sp>
        <p:nvSpPr>
          <p:cNvPr id="21" name="TextBox 20">
            <a:extLst>
              <a:ext uri="{FF2B5EF4-FFF2-40B4-BE49-F238E27FC236}">
                <a16:creationId xmlns:a16="http://schemas.microsoft.com/office/drawing/2014/main" id="{E89E00CD-E255-4975-8FE1-8240E07E16FA}"/>
              </a:ext>
            </a:extLst>
          </p:cNvPr>
          <p:cNvSpPr txBox="1"/>
          <p:nvPr/>
        </p:nvSpPr>
        <p:spPr>
          <a:xfrm>
            <a:off x="210844" y="5056530"/>
            <a:ext cx="4395988" cy="923330"/>
          </a:xfrm>
          <a:prstGeom prst="rect">
            <a:avLst/>
          </a:prstGeom>
          <a:noFill/>
        </p:spPr>
        <p:txBody>
          <a:bodyPr wrap="square">
            <a:spAutoFit/>
          </a:bodyPr>
          <a:lstStyle/>
          <a:p>
            <a:pPr algn="just"/>
            <a:r>
              <a:rPr lang="en-US" dirty="0"/>
              <a:t>I have a Master Degree in Biochemistry but soon I have changed my focus into bioinformatics applied to sequence analysis.</a:t>
            </a:r>
          </a:p>
        </p:txBody>
      </p:sp>
    </p:spTree>
    <p:extLst>
      <p:ext uri="{BB962C8B-B14F-4D97-AF65-F5344CB8AC3E}">
        <p14:creationId xmlns:p14="http://schemas.microsoft.com/office/powerpoint/2010/main" val="3488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30</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5" name="Oval 14">
            <a:extLst>
              <a:ext uri="{FF2B5EF4-FFF2-40B4-BE49-F238E27FC236}">
                <a16:creationId xmlns:a16="http://schemas.microsoft.com/office/drawing/2014/main" id="{BE17BEDC-CD6F-48D7-97C3-6C4E396FF14D}"/>
              </a:ext>
            </a:extLst>
          </p:cNvPr>
          <p:cNvSpPr/>
          <p:nvPr/>
        </p:nvSpPr>
        <p:spPr>
          <a:xfrm>
            <a:off x="5958832" y="37039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29D7968-419B-4638-A3BF-3B32E9B3C502}"/>
              </a:ext>
            </a:extLst>
          </p:cNvPr>
          <p:cNvSpPr txBox="1"/>
          <p:nvPr/>
        </p:nvSpPr>
        <p:spPr>
          <a:xfrm>
            <a:off x="6235056" y="687242"/>
            <a:ext cx="1552575" cy="461665"/>
          </a:xfrm>
          <a:prstGeom prst="rect">
            <a:avLst/>
          </a:prstGeom>
          <a:noFill/>
        </p:spPr>
        <p:txBody>
          <a:bodyPr wrap="square">
            <a:spAutoFit/>
          </a:bodyPr>
          <a:lstStyle/>
          <a:p>
            <a:r>
              <a:rPr lang="en-US" sz="2400" b="1" i="0" u="none" strike="noStrike" baseline="0" dirty="0">
                <a:latin typeface="MyriadPro-Bold"/>
              </a:rPr>
              <a:t>Discussion</a:t>
            </a:r>
            <a:endParaRPr lang="en-US" sz="2400" dirty="0"/>
          </a:p>
        </p:txBody>
      </p:sp>
      <p:sp>
        <p:nvSpPr>
          <p:cNvPr id="19" name="TextBox 18">
            <a:extLst>
              <a:ext uri="{FF2B5EF4-FFF2-40B4-BE49-F238E27FC236}">
                <a16:creationId xmlns:a16="http://schemas.microsoft.com/office/drawing/2014/main" id="{80B10EE4-D00B-4470-B373-2526D254C827}"/>
              </a:ext>
            </a:extLst>
          </p:cNvPr>
          <p:cNvSpPr txBox="1"/>
          <p:nvPr/>
        </p:nvSpPr>
        <p:spPr>
          <a:xfrm>
            <a:off x="67530" y="1912342"/>
            <a:ext cx="11782603" cy="418999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The </a:t>
            </a:r>
            <a:r>
              <a:rPr lang="en-US" sz="2000" b="0" i="1" u="none" strike="noStrike" baseline="0" dirty="0">
                <a:latin typeface="Yu Gothic UI Semibold" panose="020B0700000000000000" pitchFamily="34" charset="-128"/>
                <a:ea typeface="Yu Gothic UI Semibold" panose="020B0700000000000000" pitchFamily="34" charset="-128"/>
              </a:rPr>
              <a:t>retina.pt </a:t>
            </a:r>
            <a:r>
              <a:rPr lang="en-US" sz="2000" b="0" i="0" u="none" strike="noStrike" baseline="0" dirty="0">
                <a:latin typeface="Yu Gothic UI Semibold" panose="020B0700000000000000" pitchFamily="34" charset="-128"/>
                <a:ea typeface="Yu Gothic UI Semibold" panose="020B0700000000000000" pitchFamily="34" charset="-128"/>
              </a:rPr>
              <a:t>registry combines a user-friendly platform and reduced load of data entry with the possibility to generate a </a:t>
            </a:r>
            <a:r>
              <a:rPr lang="en-US" sz="2000" b="0" i="1" u="none" strike="noStrike" baseline="0" dirty="0">
                <a:highlight>
                  <a:srgbClr val="808000"/>
                </a:highlight>
                <a:latin typeface="Yu Gothic UI Semibold" panose="020B0700000000000000" pitchFamily="34" charset="-128"/>
                <a:ea typeface="Yu Gothic UI Semibold" panose="020B0700000000000000" pitchFamily="34" charset="-128"/>
              </a:rPr>
              <a:t>pdf </a:t>
            </a: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document</a:t>
            </a:r>
            <a:r>
              <a:rPr lang="en-US" sz="2000" b="0" i="0" u="none" strike="noStrike" baseline="0" dirty="0">
                <a:latin typeface="Yu Gothic UI Semibold" panose="020B0700000000000000" pitchFamily="34" charset="-128"/>
                <a:ea typeface="Yu Gothic UI Semibold" panose="020B0700000000000000" pitchFamily="34" charset="-128"/>
              </a:rPr>
              <a:t> that can be saved, printed or copied to the hospital EHR system, thus eliminating the need for duplicate records.</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Additionally, there is also the possibility of EHR third party applications with structured information to deliver their data directly to specific subfields of the registry, thus enabling a </a:t>
            </a:r>
            <a:r>
              <a:rPr lang="en-US" sz="2000" b="0" i="1" u="none" strike="noStrike" baseline="0" dirty="0">
                <a:solidFill>
                  <a:srgbClr val="FFFF00"/>
                </a:solidFill>
                <a:latin typeface="Yu Gothic UI Semibold" panose="020B0700000000000000" pitchFamily="34" charset="-128"/>
                <a:ea typeface="Yu Gothic UI Semibold" panose="020B0700000000000000" pitchFamily="34" charset="-128"/>
              </a:rPr>
              <a:t>quick fill</a:t>
            </a:r>
            <a:r>
              <a:rPr lang="en-US" sz="2000" b="0" i="0" u="none" strike="noStrike" baseline="0" dirty="0">
                <a:latin typeface="Yu Gothic UI Semibold" panose="020B0700000000000000" pitchFamily="34" charset="-128"/>
                <a:ea typeface="Yu Gothic UI Semibold" panose="020B0700000000000000" pitchFamily="34" charset="-128"/>
              </a:rPr>
              <a:t> in process. The detailed information provided on Table 3 regarding data capture for the IRD-PT may be used to modify EHR systems to allow for direct data transfer.</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Finally, the </a:t>
            </a: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versatility</a:t>
            </a:r>
            <a:r>
              <a:rPr lang="en-US" sz="2000" b="0" i="0" u="none" strike="noStrike" baseline="0" dirty="0">
                <a:latin typeface="Yu Gothic UI Semibold" panose="020B0700000000000000" pitchFamily="34" charset="-128"/>
                <a:ea typeface="Yu Gothic UI Semibold" panose="020B0700000000000000" pitchFamily="34" charset="-128"/>
              </a:rPr>
              <a:t> of the platform, makes it possible to serve as electronic case report form (eCRF) for upcoming observational, natural-history or post-market authorization studies. </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74556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31</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C814AC00-C149-45F8-9BF1-8565CBEE5784}"/>
              </a:ext>
            </a:extLst>
          </p:cNvPr>
          <p:cNvSpPr txBox="1"/>
          <p:nvPr/>
        </p:nvSpPr>
        <p:spPr>
          <a:xfrm>
            <a:off x="159798" y="1992427"/>
            <a:ext cx="11197701" cy="419755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The IRD-PT is not exempt of limitations.</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An important principle in registry design is to reduce the </a:t>
            </a:r>
            <a:r>
              <a:rPr lang="en-US" sz="2000" b="0" i="1" u="none" strike="noStrike" baseline="0" dirty="0">
                <a:solidFill>
                  <a:srgbClr val="FFFF00"/>
                </a:solidFill>
                <a:latin typeface="Yu Gothic UI Semibold" panose="020B0700000000000000" pitchFamily="34" charset="-128"/>
                <a:ea typeface="Yu Gothic UI Semibold" panose="020B0700000000000000" pitchFamily="34" charset="-128"/>
              </a:rPr>
              <a:t>load of data entry</a:t>
            </a:r>
            <a:r>
              <a:rPr lang="en-US" sz="2000" b="0" i="0" u="none" strike="noStrike" baseline="0" dirty="0">
                <a:latin typeface="Yu Gothic UI Semibold" panose="020B0700000000000000" pitchFamily="34" charset="-128"/>
                <a:ea typeface="Yu Gothic UI Semibold" panose="020B0700000000000000" pitchFamily="34" charset="-128"/>
              </a:rPr>
              <a:t>. This does not come without a </a:t>
            </a: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price</a:t>
            </a:r>
            <a:r>
              <a:rPr lang="en-US" sz="2000" b="0" i="0" u="none" strike="noStrike" baseline="0" dirty="0">
                <a:latin typeface="Yu Gothic UI Semibold" panose="020B0700000000000000" pitchFamily="34" charset="-128"/>
                <a:ea typeface="Yu Gothic UI Semibold" panose="020B0700000000000000" pitchFamily="34" charset="-128"/>
              </a:rPr>
              <a:t>.</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By limiting the data that is considered mandatory to a minimum, there may be </a:t>
            </a:r>
            <a:r>
              <a:rPr lang="en-US" sz="2000" b="0" i="0" u="none" strike="noStrike" baseline="0" dirty="0">
                <a:solidFill>
                  <a:srgbClr val="FFFF00"/>
                </a:solidFill>
                <a:latin typeface="Yu Gothic UI Semibold" panose="020B0700000000000000" pitchFamily="34" charset="-128"/>
                <a:ea typeface="Yu Gothic UI Semibold" panose="020B0700000000000000" pitchFamily="34" charset="-128"/>
              </a:rPr>
              <a:t>incomplete information/missing data</a:t>
            </a:r>
            <a:r>
              <a:rPr lang="en-US" sz="2000" b="0" i="0" u="none" strike="noStrike" baseline="0" dirty="0">
                <a:latin typeface="Yu Gothic UI Semibold" panose="020B0700000000000000" pitchFamily="34" charset="-128"/>
                <a:ea typeface="Yu Gothic UI Semibold" panose="020B0700000000000000" pitchFamily="34" charset="-128"/>
              </a:rPr>
              <a:t> for some included subjects concerning unanswered non-mandatory fields.</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Another limitation is that grading systems/levels for the symptoms or degree of impairment are not available. The fact that symptoms are simply marked as </a:t>
            </a:r>
            <a:r>
              <a:rPr lang="en-US" sz="2000" b="0" i="1" u="none" strike="noStrike" baseline="0" dirty="0">
                <a:solidFill>
                  <a:srgbClr val="FFFF00"/>
                </a:solidFill>
                <a:latin typeface="Yu Gothic UI Semibold" panose="020B0700000000000000" pitchFamily="34" charset="-128"/>
                <a:ea typeface="Yu Gothic UI Semibold" panose="020B0700000000000000" pitchFamily="34" charset="-128"/>
              </a:rPr>
              <a:t>present/not present </a:t>
            </a:r>
            <a:r>
              <a:rPr lang="en-US" sz="2000" b="0" i="0" u="none" strike="noStrike" baseline="0" dirty="0">
                <a:latin typeface="Yu Gothic UI Semibold" panose="020B0700000000000000" pitchFamily="34" charset="-128"/>
                <a:ea typeface="Yu Gothic UI Semibold" panose="020B0700000000000000" pitchFamily="34" charset="-128"/>
              </a:rPr>
              <a:t>prevents a precise characterization of these symptoms during the disease course. </a:t>
            </a:r>
            <a:endParaRPr lang="en-US" sz="2000" dirty="0"/>
          </a:p>
        </p:txBody>
      </p:sp>
    </p:spTree>
    <p:extLst>
      <p:ext uri="{BB962C8B-B14F-4D97-AF65-F5344CB8AC3E}">
        <p14:creationId xmlns:p14="http://schemas.microsoft.com/office/powerpoint/2010/main" val="1327806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32</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latin typeface="MyriadPro-Bold"/>
              </a:rPr>
              <a:t>Discussion</a:t>
            </a:r>
            <a:endParaRPr lang="en-US" sz="2400" dirty="0"/>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0C82D6B6-866D-443F-ACA8-26D037DCCB02}"/>
              </a:ext>
            </a:extLst>
          </p:cNvPr>
          <p:cNvSpPr txBox="1"/>
          <p:nvPr/>
        </p:nvSpPr>
        <p:spPr>
          <a:xfrm>
            <a:off x="328187" y="2740779"/>
            <a:ext cx="11535107" cy="235090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Finally, since each user is responsible for its own data entry, we cannot be sure about the </a:t>
            </a: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accuracy</a:t>
            </a:r>
            <a:r>
              <a:rPr lang="en-US" sz="2000" b="0" i="0" u="none" strike="noStrike" baseline="0" dirty="0">
                <a:latin typeface="Yu Gothic UI Semibold" panose="020B0700000000000000" pitchFamily="34" charset="-128"/>
                <a:ea typeface="Yu Gothic UI Semibold" panose="020B0700000000000000" pitchFamily="34" charset="-128"/>
              </a:rPr>
              <a:t> of its contents.</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This may be particularly problematic when a case is considered molecularly solved or unsolved.</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Misinterpretation of the genetic findings is not uncommon, which may lead to </a:t>
            </a: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selection bias</a:t>
            </a:r>
            <a:r>
              <a:rPr lang="en-US" sz="2000" b="0" i="0" u="none" strike="noStrike" baseline="0" dirty="0">
                <a:latin typeface="Yu Gothic UI Semibold" panose="020B0700000000000000" pitchFamily="34" charset="-128"/>
                <a:ea typeface="Yu Gothic UI Semibold" panose="020B0700000000000000" pitchFamily="34" charset="-128"/>
              </a:rPr>
              <a:t> regarding the number of molecularly solved/unsolved cases.</a:t>
            </a:r>
            <a:endParaRPr lang="en-US" sz="2000" dirty="0"/>
          </a:p>
        </p:txBody>
      </p:sp>
    </p:spTree>
    <p:extLst>
      <p:ext uri="{BB962C8B-B14F-4D97-AF65-F5344CB8AC3E}">
        <p14:creationId xmlns:p14="http://schemas.microsoft.com/office/powerpoint/2010/main" val="3394468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33</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1332" y="668011"/>
            <a:ext cx="1700096" cy="461665"/>
          </a:xfrm>
          <a:prstGeom prst="rect">
            <a:avLst/>
          </a:prstGeom>
          <a:noFill/>
        </p:spPr>
        <p:txBody>
          <a:bodyPr wrap="square">
            <a:spAutoFit/>
          </a:bodyPr>
          <a:lstStyle/>
          <a:p>
            <a:r>
              <a:rPr lang="en-US" sz="2400" b="1" i="0" u="none" strike="noStrike" baseline="0" dirty="0">
                <a:latin typeface="MyriadPro-Bold"/>
              </a:rPr>
              <a:t>Conclusions</a:t>
            </a:r>
            <a:endParaRPr lang="en-US" sz="2400" dirty="0"/>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5BCD1670-1C36-4C80-A9BB-2D89C40573FE}"/>
              </a:ext>
            </a:extLst>
          </p:cNvPr>
          <p:cNvSpPr txBox="1"/>
          <p:nvPr/>
        </p:nvSpPr>
        <p:spPr>
          <a:xfrm>
            <a:off x="684021" y="2186574"/>
            <a:ext cx="10528917" cy="418999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We have described here the principles behind the design, development and deployment of a web-based software tool that forms the basis of a nation-wide registry for IRDs.</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The pre-launch of the IRD-PT module in the largest Portuguese referral center for IRDs (CHUC), allowed to test the functionalities of the registry and enroll the first 537 IRD patients, roughly 1/6 of the total estimated cases of IRDs in Portugal.</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Now that the module is fully working, recruitment will be extended to other Portuguese hospitals.</a:t>
            </a:r>
          </a:p>
          <a:p>
            <a:pPr marL="342900" indent="-342900" algn="just">
              <a:lnSpc>
                <a:spcPct val="150000"/>
              </a:lnSpc>
              <a:buFont typeface="Wingdings" panose="05000000000000000000" pitchFamily="2" charset="2"/>
              <a:buChar char="§"/>
            </a:pP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792100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34</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latin typeface="MyriadPro-Bold"/>
              </a:rPr>
              <a:t>Conclusions</a:t>
            </a:r>
            <a:endParaRPr lang="en-US" sz="2400" dirty="0"/>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AE682091-34B9-48F6-A4B5-CCEE63C7ED95}"/>
              </a:ext>
            </a:extLst>
          </p:cNvPr>
          <p:cNvSpPr txBox="1"/>
          <p:nvPr/>
        </p:nvSpPr>
        <p:spPr>
          <a:xfrm>
            <a:off x="639633" y="2168734"/>
            <a:ext cx="10617693" cy="3728328"/>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Judging from the enthusiasm and adherence observed with the launch of the </a:t>
            </a:r>
            <a:r>
              <a:rPr lang="en-US" sz="2000" b="1" i="1" u="none" strike="noStrike" baseline="0" dirty="0">
                <a:latin typeface="Yu Gothic UI Semibold" panose="020B0700000000000000" pitchFamily="34" charset="-128"/>
                <a:ea typeface="Yu Gothic UI Semibold" panose="020B0700000000000000" pitchFamily="34" charset="-128"/>
              </a:rPr>
              <a:t>retina.pt </a:t>
            </a:r>
            <a:r>
              <a:rPr lang="en-US" sz="2000" b="1" i="0" u="none" strike="noStrike" baseline="0" dirty="0">
                <a:latin typeface="Yu Gothic UI Semibold" panose="020B0700000000000000" pitchFamily="34" charset="-128"/>
                <a:ea typeface="Yu Gothic UI Semibold" panose="020B0700000000000000" pitchFamily="34" charset="-128"/>
              </a:rPr>
              <a:t>platform, we believe that the IRD-PT registry will be rapidly adopted by the Portuguese ophthalmologists managing IRD patients.</a:t>
            </a:r>
          </a:p>
          <a:p>
            <a:pPr marL="285750" indent="-28575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Our hope is to generate important knowledge and collect high-quality data on the epidemiology, genomic landscape, genotype–phenotype correlations and natural history of IRDs in Portugal.</a:t>
            </a:r>
          </a:p>
          <a:p>
            <a:pPr marL="285750" indent="-28575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This will both boost and excel clinical research in the field of IRDs in our country, while facilitating patient access to clinical trials or new therapies.</a:t>
            </a:r>
            <a:endParaRPr lang="en-US" sz="2000" b="1"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090366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35</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latin typeface="MyriadPro-Bold"/>
              </a:rPr>
              <a:t>Methods</a:t>
            </a:r>
            <a:endParaRPr lang="en-US" sz="2400" dirty="0"/>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AB1A4EB2-F18E-44A6-9B46-38F950244FD7}"/>
              </a:ext>
            </a:extLst>
          </p:cNvPr>
          <p:cNvSpPr txBox="1"/>
          <p:nvPr/>
        </p:nvSpPr>
        <p:spPr>
          <a:xfrm>
            <a:off x="266830" y="1999993"/>
            <a:ext cx="11657822" cy="4189993"/>
          </a:xfrm>
          <a:prstGeom prst="rect">
            <a:avLst/>
          </a:prstGeom>
          <a:noFill/>
        </p:spPr>
        <p:txBody>
          <a:bodyPr wrap="square">
            <a:spAutoFit/>
          </a:bodyPr>
          <a:lstStyle/>
          <a:p>
            <a:pPr algn="just">
              <a:lnSpc>
                <a:spcPct val="150000"/>
              </a:lnSpc>
            </a:pP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Registry design</a:t>
            </a:r>
          </a:p>
          <a:p>
            <a:pPr algn="just">
              <a:lnSpc>
                <a:spcPct val="150000"/>
              </a:lnSpc>
            </a:pPr>
            <a:endPar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endParaRP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The IRD-PT is a clinical/genetic research registry. Its main goal is to create a national, web-based registry of IRDs in Portugal that allows to study their prevalence, genomic profile, genotype–phenotype correlations and natural history.</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Also, the registry may assist in the recruitment of participants for new treatments/ clinical trials, and provide support for the establishment of disease-specific standards and care. The IRD-PT registry is included in the </a:t>
            </a:r>
            <a:r>
              <a:rPr lang="en-US" sz="2000" b="0" i="1" u="none" strike="noStrike" baseline="0" dirty="0">
                <a:latin typeface="Yu Gothic UI Semibold" panose="020B0700000000000000" pitchFamily="34" charset="-128"/>
                <a:ea typeface="Yu Gothic UI Semibold" panose="020B0700000000000000" pitchFamily="34" charset="-128"/>
              </a:rPr>
              <a:t>retina.pt </a:t>
            </a:r>
            <a:r>
              <a:rPr lang="en-US" sz="2000" b="0" i="0" u="none" strike="noStrike" baseline="0" dirty="0">
                <a:latin typeface="Yu Gothic UI Semibold" panose="020B0700000000000000" pitchFamily="34" charset="-128"/>
                <a:ea typeface="Yu Gothic UI Semibold" panose="020B0700000000000000" pitchFamily="34" charset="-128"/>
              </a:rPr>
              <a:t>platform (https ://www.retin a.com.pt), which was developed by the Portuguese Retina Study Group (GER, www.ger-portu gal.com). </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099034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36</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4FBD95B8-A60E-4D08-9F99-6E6C162542F7}"/>
              </a:ext>
            </a:extLst>
          </p:cNvPr>
          <p:cNvSpPr txBox="1"/>
          <p:nvPr/>
        </p:nvSpPr>
        <p:spPr>
          <a:xfrm>
            <a:off x="738067" y="2346287"/>
            <a:ext cx="10715347" cy="326666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The </a:t>
            </a:r>
            <a:r>
              <a:rPr lang="en-US" sz="2000" b="1" i="1" u="none" strike="noStrike" baseline="0" dirty="0">
                <a:latin typeface="Yu Gothic UI Semibold" panose="020B0700000000000000" pitchFamily="34" charset="-128"/>
                <a:ea typeface="Yu Gothic UI Semibold" panose="020B0700000000000000" pitchFamily="34" charset="-128"/>
              </a:rPr>
              <a:t>retina.pt </a:t>
            </a:r>
            <a:r>
              <a:rPr lang="en-US" sz="2000" b="1" i="0" u="none" strike="noStrike" baseline="0" dirty="0">
                <a:latin typeface="Yu Gothic UI Semibold" panose="020B0700000000000000" pitchFamily="34" charset="-128"/>
                <a:ea typeface="Yu Gothic UI Semibold" panose="020B0700000000000000" pitchFamily="34" charset="-128"/>
              </a:rPr>
              <a:t>registry deployed in 2017 to fulfil a vital component on patient-centered care for retinal diseases. It collects data on individuals diagnosed with retinal diseases, from several sites across Portugal, with over 1800 participants and over 30,000 consultations to date. The IRD-PT is a module interacting with the </a:t>
            </a:r>
            <a:r>
              <a:rPr lang="en-US" sz="2000" b="1" i="1" u="none" strike="noStrike" baseline="0" dirty="0">
                <a:latin typeface="Yu Gothic UI Semibold" panose="020B0700000000000000" pitchFamily="34" charset="-128"/>
                <a:ea typeface="Yu Gothic UI Semibold" panose="020B0700000000000000" pitchFamily="34" charset="-128"/>
              </a:rPr>
              <a:t>retina.pt </a:t>
            </a:r>
            <a:r>
              <a:rPr lang="en-US" sz="2000" b="1" i="0" u="none" strike="noStrike" baseline="0" dirty="0">
                <a:latin typeface="Yu Gothic UI Semibold" panose="020B0700000000000000" pitchFamily="34" charset="-128"/>
                <a:ea typeface="Yu Gothic UI Semibold" panose="020B0700000000000000" pitchFamily="34" charset="-128"/>
              </a:rPr>
              <a:t>core system.</a:t>
            </a:r>
          </a:p>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The core system provides a range of basic functions used for patient data management, while the IRD-PT module provides the user with the functionality to capture data for the specific purpose of IRDs.</a:t>
            </a:r>
            <a:endParaRPr lang="en-US" sz="2000" b="1" dirty="0">
              <a:latin typeface="Yu Gothic UI Semibold" panose="020B0700000000000000" pitchFamily="34" charset="-128"/>
              <a:ea typeface="Yu Gothic UI Semibold" panose="020B0700000000000000" pitchFamily="34" charset="-128"/>
            </a:endParaRPr>
          </a:p>
        </p:txBody>
      </p:sp>
      <p:sp>
        <p:nvSpPr>
          <p:cNvPr id="19" name="Oval 18">
            <a:extLst>
              <a:ext uri="{FF2B5EF4-FFF2-40B4-BE49-F238E27FC236}">
                <a16:creationId xmlns:a16="http://schemas.microsoft.com/office/drawing/2014/main" id="{008FBBD5-EB42-4306-B53D-4C5816B55DDA}"/>
              </a:ext>
            </a:extLst>
          </p:cNvPr>
          <p:cNvSpPr/>
          <p:nvPr/>
        </p:nvSpPr>
        <p:spPr>
          <a:xfrm>
            <a:off x="9883240" y="404129"/>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B894FD3-C361-4FE4-B605-722C065B1AF7}"/>
              </a:ext>
            </a:extLst>
          </p:cNvPr>
          <p:cNvSpPr txBox="1"/>
          <p:nvPr/>
        </p:nvSpPr>
        <p:spPr>
          <a:xfrm>
            <a:off x="10259476" y="678366"/>
            <a:ext cx="1352551" cy="461665"/>
          </a:xfrm>
          <a:prstGeom prst="rect">
            <a:avLst/>
          </a:prstGeom>
          <a:noFill/>
        </p:spPr>
        <p:txBody>
          <a:bodyPr wrap="square">
            <a:spAutoFit/>
          </a:bodyPr>
          <a:lstStyle/>
          <a:p>
            <a:r>
              <a:rPr lang="en-US" sz="2400" b="1" i="0" u="none" strike="noStrike" baseline="0" dirty="0">
                <a:latin typeface="MyriadPro-Bold"/>
              </a:rPr>
              <a:t>Methods</a:t>
            </a:r>
            <a:endParaRPr lang="en-US" sz="2400" dirty="0"/>
          </a:p>
        </p:txBody>
      </p:sp>
    </p:spTree>
    <p:extLst>
      <p:ext uri="{BB962C8B-B14F-4D97-AF65-F5344CB8AC3E}">
        <p14:creationId xmlns:p14="http://schemas.microsoft.com/office/powerpoint/2010/main" val="3621509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37</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5" name="Oval 14">
            <a:extLst>
              <a:ext uri="{FF2B5EF4-FFF2-40B4-BE49-F238E27FC236}">
                <a16:creationId xmlns:a16="http://schemas.microsoft.com/office/drawing/2014/main" id="{2DF66361-D61C-4640-88FC-C23DA1005D2F}"/>
              </a:ext>
            </a:extLst>
          </p:cNvPr>
          <p:cNvSpPr/>
          <p:nvPr/>
        </p:nvSpPr>
        <p:spPr>
          <a:xfrm>
            <a:off x="9892119" y="39525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6E87B4A-FA45-41C6-9390-64194D43D05F}"/>
              </a:ext>
            </a:extLst>
          </p:cNvPr>
          <p:cNvSpPr txBox="1"/>
          <p:nvPr/>
        </p:nvSpPr>
        <p:spPr>
          <a:xfrm>
            <a:off x="10268355" y="669487"/>
            <a:ext cx="1352551" cy="461665"/>
          </a:xfrm>
          <a:prstGeom prst="rect">
            <a:avLst/>
          </a:prstGeom>
          <a:noFill/>
        </p:spPr>
        <p:txBody>
          <a:bodyPr wrap="square">
            <a:spAutoFit/>
          </a:bodyPr>
          <a:lstStyle/>
          <a:p>
            <a:r>
              <a:rPr lang="en-US" sz="2400" b="1" i="0" u="none" strike="noStrike" baseline="0" dirty="0">
                <a:latin typeface="MyriadPro-Bold"/>
              </a:rPr>
              <a:t>Methods</a:t>
            </a:r>
            <a:endParaRPr lang="en-US" sz="2400" dirty="0"/>
          </a:p>
        </p:txBody>
      </p:sp>
      <p:sp>
        <p:nvSpPr>
          <p:cNvPr id="19" name="TextBox 18">
            <a:extLst>
              <a:ext uri="{FF2B5EF4-FFF2-40B4-BE49-F238E27FC236}">
                <a16:creationId xmlns:a16="http://schemas.microsoft.com/office/drawing/2014/main" id="{560C852E-E120-41EE-B9FC-05505C356ED0}"/>
              </a:ext>
            </a:extLst>
          </p:cNvPr>
          <p:cNvSpPr txBox="1"/>
          <p:nvPr/>
        </p:nvSpPr>
        <p:spPr>
          <a:xfrm>
            <a:off x="362134" y="1945001"/>
            <a:ext cx="11427412" cy="4189993"/>
          </a:xfrm>
          <a:prstGeom prst="rect">
            <a:avLst/>
          </a:prstGeom>
          <a:noFill/>
        </p:spPr>
        <p:txBody>
          <a:bodyPr wrap="square">
            <a:spAutoFit/>
          </a:bodyPr>
          <a:lstStyle/>
          <a:p>
            <a:pPr algn="just">
              <a:lnSpc>
                <a:spcPct val="150000"/>
              </a:lnSpc>
            </a:pP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Recruitment and informed consent</a:t>
            </a:r>
            <a:endParaRPr lang="en-US" sz="2000" b="0" i="0" u="none" strike="noStrike" baseline="0" dirty="0">
              <a:latin typeface="Yu Gothic UI Semibold" panose="020B0700000000000000" pitchFamily="34" charset="-128"/>
              <a:ea typeface="Yu Gothic UI Semibold" panose="020B0700000000000000" pitchFamily="34" charset="-128"/>
            </a:endParaRP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Both pediatric and adult patients with a genetic and/or clinical diagnosis of IRD living in Portugal and attending Ophthalmology clinics around the country are invited to participate. Participation in the registry is voluntary. Before enrollment, the participant (patient) or their legally authorized representative must provide informed consent for the collection, storage, and use of their personal health data. No costs or compensations are involved for participants or their family members as the data collected in the IRD-PT module refers to information routinely collected by the responsible physician. All included subjects are allowed to withdraw their consent at any time, without providing a reason. This does not impact their regular follow-up at the clinic.</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4201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38</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5" name="Oval 14">
            <a:extLst>
              <a:ext uri="{FF2B5EF4-FFF2-40B4-BE49-F238E27FC236}">
                <a16:creationId xmlns:a16="http://schemas.microsoft.com/office/drawing/2014/main" id="{754DA246-9EFB-44D6-AF24-ED915B85D87D}"/>
              </a:ext>
            </a:extLst>
          </p:cNvPr>
          <p:cNvSpPr/>
          <p:nvPr/>
        </p:nvSpPr>
        <p:spPr>
          <a:xfrm>
            <a:off x="9883241" y="40413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B5AAE22-5916-478F-853F-8E6A1B693803}"/>
              </a:ext>
            </a:extLst>
          </p:cNvPr>
          <p:cNvSpPr txBox="1"/>
          <p:nvPr/>
        </p:nvSpPr>
        <p:spPr>
          <a:xfrm>
            <a:off x="10259477" y="678368"/>
            <a:ext cx="1352551" cy="461665"/>
          </a:xfrm>
          <a:prstGeom prst="rect">
            <a:avLst/>
          </a:prstGeom>
          <a:noFill/>
        </p:spPr>
        <p:txBody>
          <a:bodyPr wrap="square">
            <a:spAutoFit/>
          </a:bodyPr>
          <a:lstStyle/>
          <a:p>
            <a:r>
              <a:rPr lang="en-US" sz="2400" b="1" i="0" u="none" strike="noStrike" baseline="0" dirty="0">
                <a:latin typeface="MyriadPro-Bold"/>
              </a:rPr>
              <a:t>Methods</a:t>
            </a:r>
            <a:endParaRPr lang="en-US" sz="2400" dirty="0"/>
          </a:p>
        </p:txBody>
      </p:sp>
      <p:sp>
        <p:nvSpPr>
          <p:cNvPr id="19" name="TextBox 18">
            <a:extLst>
              <a:ext uri="{FF2B5EF4-FFF2-40B4-BE49-F238E27FC236}">
                <a16:creationId xmlns:a16="http://schemas.microsoft.com/office/drawing/2014/main" id="{8EDAB25B-D1CA-4CB9-8B2A-3AA2A7896000}"/>
              </a:ext>
            </a:extLst>
          </p:cNvPr>
          <p:cNvSpPr txBox="1"/>
          <p:nvPr/>
        </p:nvSpPr>
        <p:spPr>
          <a:xfrm>
            <a:off x="521284" y="2273543"/>
            <a:ext cx="11148913" cy="3266663"/>
          </a:xfrm>
          <a:prstGeom prst="rect">
            <a:avLst/>
          </a:prstGeom>
          <a:noFill/>
        </p:spPr>
        <p:txBody>
          <a:bodyPr wrap="square">
            <a:spAutoFit/>
          </a:bodyPr>
          <a:lstStyle/>
          <a:p>
            <a:pPr algn="just">
              <a:lnSpc>
                <a:spcPct val="150000"/>
              </a:lnSpc>
            </a:pP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Ethics and regulations</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The registry meets the necessary requirements for compliance with the General Data Protection Regulation (GDPR) of the European Union and all approvals were obtained prior to recruiting patients for the registry.</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Formal review and approval was obtained from the Portuguese </a:t>
            </a:r>
            <a:r>
              <a:rPr lang="pt-BR" sz="2000" b="0" i="0" u="none" strike="noStrike" baseline="0" dirty="0">
                <a:latin typeface="Yu Gothic UI Semibold" panose="020B0700000000000000" pitchFamily="34" charset="-128"/>
                <a:ea typeface="Yu Gothic UI Semibold" panose="020B0700000000000000" pitchFamily="34" charset="-128"/>
              </a:rPr>
              <a:t>Data Protection Authority (</a:t>
            </a:r>
            <a:r>
              <a:rPr lang="pt-BR" sz="2000" b="0" i="1" u="none" strike="noStrike" baseline="0" dirty="0">
                <a:latin typeface="Yu Gothic UI Semibold" panose="020B0700000000000000" pitchFamily="34" charset="-128"/>
                <a:ea typeface="Yu Gothic UI Semibold" panose="020B0700000000000000" pitchFamily="34" charset="-128"/>
              </a:rPr>
              <a:t>Comissão Nacional de Proteção de Dados</a:t>
            </a:r>
            <a:r>
              <a:rPr lang="pt-BR" sz="2000" b="0" i="0" u="none" strike="noStrike" baseline="0" dirty="0">
                <a:latin typeface="Yu Gothic UI Semibold" panose="020B0700000000000000" pitchFamily="34" charset="-128"/>
                <a:ea typeface="Yu Gothic UI Semibold" panose="020B0700000000000000" pitchFamily="34" charset="-128"/>
              </a:rPr>
              <a:t>—CNPD), HREC of </a:t>
            </a:r>
            <a:r>
              <a:rPr lang="pt-BR" sz="2000" b="0" i="1" u="none" strike="noStrike" baseline="0" dirty="0">
                <a:latin typeface="Yu Gothic UI Semibold" panose="020B0700000000000000" pitchFamily="34" charset="-128"/>
                <a:ea typeface="Yu Gothic UI Semibold" panose="020B0700000000000000" pitchFamily="34" charset="-128"/>
              </a:rPr>
              <a:t>Centro Hospitalar </a:t>
            </a:r>
            <a:r>
              <a:rPr lang="en-US" sz="2000" b="0" i="1" u="none" strike="noStrike" baseline="0" dirty="0">
                <a:latin typeface="Yu Gothic UI Semibold" panose="020B0700000000000000" pitchFamily="34" charset="-128"/>
                <a:ea typeface="Yu Gothic UI Semibold" panose="020B0700000000000000" pitchFamily="34" charset="-128"/>
              </a:rPr>
              <a:t>e Universitário de Coimbra </a:t>
            </a:r>
            <a:r>
              <a:rPr lang="en-US" sz="2000" b="0" i="0" u="none" strike="noStrike" baseline="0" dirty="0">
                <a:latin typeface="Yu Gothic UI Semibold" panose="020B0700000000000000" pitchFamily="34" charset="-128"/>
                <a:ea typeface="Yu Gothic UI Semibold" panose="020B0700000000000000" pitchFamily="34" charset="-128"/>
              </a:rPr>
              <a:t>(CHUC) and IRB of the Faculty of Medicine of the University of Coimbra (FMUC).</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255113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39</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5" name="Oval 14">
            <a:extLst>
              <a:ext uri="{FF2B5EF4-FFF2-40B4-BE49-F238E27FC236}">
                <a16:creationId xmlns:a16="http://schemas.microsoft.com/office/drawing/2014/main" id="{8547C608-F4C9-43F5-9E0D-35D9448E93D5}"/>
              </a:ext>
            </a:extLst>
          </p:cNvPr>
          <p:cNvSpPr/>
          <p:nvPr/>
        </p:nvSpPr>
        <p:spPr>
          <a:xfrm>
            <a:off x="9883242" y="39525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6EE10C5-B625-4B07-B215-96D9EA8311F6}"/>
              </a:ext>
            </a:extLst>
          </p:cNvPr>
          <p:cNvSpPr txBox="1"/>
          <p:nvPr/>
        </p:nvSpPr>
        <p:spPr>
          <a:xfrm>
            <a:off x="10259478" y="669488"/>
            <a:ext cx="1352551" cy="461665"/>
          </a:xfrm>
          <a:prstGeom prst="rect">
            <a:avLst/>
          </a:prstGeom>
          <a:noFill/>
        </p:spPr>
        <p:txBody>
          <a:bodyPr wrap="square">
            <a:spAutoFit/>
          </a:bodyPr>
          <a:lstStyle/>
          <a:p>
            <a:r>
              <a:rPr lang="en-US" sz="2400" b="1" i="0" u="none" strike="noStrike" baseline="0" dirty="0">
                <a:latin typeface="MyriadPro-Bold"/>
              </a:rPr>
              <a:t>Methods</a:t>
            </a:r>
            <a:endParaRPr lang="en-US" sz="2400" dirty="0"/>
          </a:p>
        </p:txBody>
      </p:sp>
      <p:sp>
        <p:nvSpPr>
          <p:cNvPr id="19" name="TextBox 18">
            <a:extLst>
              <a:ext uri="{FF2B5EF4-FFF2-40B4-BE49-F238E27FC236}">
                <a16:creationId xmlns:a16="http://schemas.microsoft.com/office/drawing/2014/main" id="{C1EFA5FF-5474-4FB2-826B-A6CCF45A25B0}"/>
              </a:ext>
            </a:extLst>
          </p:cNvPr>
          <p:cNvSpPr txBox="1"/>
          <p:nvPr/>
        </p:nvSpPr>
        <p:spPr>
          <a:xfrm>
            <a:off x="611099" y="2512991"/>
            <a:ext cx="10674762" cy="280499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All these independent entities ensured that the study protocol, governance, protections, and methods were ethical and appropriate. Furthermore, each participating core center needs to obtain approval from the respective Ethics Committee.</a:t>
            </a:r>
          </a:p>
          <a:p>
            <a:pPr marL="342900" indent="-342900" algn="just">
              <a:lnSpc>
                <a:spcPct val="150000"/>
              </a:lnSpc>
              <a:buFont typeface="Wingdings" panose="05000000000000000000" pitchFamily="2" charset="2"/>
              <a:buChar char="§"/>
            </a:pPr>
            <a:endParaRPr lang="en-US" sz="2000" b="0" i="0" u="none" strike="noStrike" baseline="0" dirty="0">
              <a:latin typeface="Yu Gothic UI Semibold" panose="020B0700000000000000" pitchFamily="34" charset="-128"/>
              <a:ea typeface="Yu Gothic UI Semibold" panose="020B0700000000000000" pitchFamily="34" charset="-128"/>
            </a:endParaRP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Documentation of approval from each center is copied to the central governing office to ensure currency of approval is maintained.</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226810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1" name="TextBox 30">
            <a:extLst>
              <a:ext uri="{FF2B5EF4-FFF2-40B4-BE49-F238E27FC236}">
                <a16:creationId xmlns:a16="http://schemas.microsoft.com/office/drawing/2014/main" id="{13434BA1-5602-44C6-8775-AAAFFFF451D7}"/>
              </a:ext>
            </a:extLst>
          </p:cNvPr>
          <p:cNvSpPr txBox="1"/>
          <p:nvPr/>
        </p:nvSpPr>
        <p:spPr>
          <a:xfrm>
            <a:off x="376355" y="1999993"/>
            <a:ext cx="11493090" cy="4189993"/>
          </a:xfrm>
          <a:prstGeom prst="rect">
            <a:avLst/>
          </a:prstGeom>
          <a:noFill/>
        </p:spPr>
        <p:txBody>
          <a:bodyPr wrap="square">
            <a:spAutoFit/>
          </a:bodyPr>
          <a:lstStyle/>
          <a:p>
            <a:pPr algn="just">
              <a:lnSpc>
                <a:spcPct val="150000"/>
              </a:lnSpc>
            </a:pPr>
            <a:r>
              <a:rPr lang="en-US" sz="2000" b="1" i="0" u="none" strike="noStrike" baseline="0" dirty="0">
                <a:latin typeface="Yu Gothic UI Semibold" panose="020B0700000000000000" pitchFamily="34" charset="-128"/>
                <a:ea typeface="Yu Gothic UI Semibold" panose="020B0700000000000000" pitchFamily="34" charset="-128"/>
              </a:rPr>
              <a:t>The Agency for Healthcare Research and Quality defines a registry as </a:t>
            </a:r>
            <a:r>
              <a:rPr lang="en-US" sz="2000" b="1" i="0" u="sng" strike="noStrike" baseline="0" dirty="0">
                <a:highlight>
                  <a:srgbClr val="808000"/>
                </a:highlight>
                <a:latin typeface="Yu Gothic UI Semibold" panose="020B0700000000000000" pitchFamily="34" charset="-128"/>
                <a:ea typeface="Yu Gothic UI Semibold" panose="020B0700000000000000" pitchFamily="34" charset="-128"/>
              </a:rPr>
              <a:t>“an organized system that uses observational study methods to collect uniform data (clinical and other) to evaluate specified outcomes for a population defined by a particular disease, condition, or exposure, and that serves one or more predetermined scientific, clinical, or policy purposes</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a:t>
            </a:r>
            <a:r>
              <a:rPr lang="en-US" sz="2000" b="1" i="0" u="none" strike="noStrike" baseline="0" dirty="0">
                <a:latin typeface="Yu Gothic UI Semibold" panose="020B0700000000000000" pitchFamily="34" charset="-128"/>
                <a:ea typeface="Yu Gothic UI Semibold" panose="020B0700000000000000" pitchFamily="34" charset="-128"/>
              </a:rPr>
              <a:t> Clinical registries have existed for decades in the field of ophthalmology, serving a variety of purposes, which include</a:t>
            </a:r>
            <a:r>
              <a:rPr lang="en-US" sz="2000" b="1" dirty="0">
                <a:latin typeface="Yu Gothic UI Semibold" panose="020B0700000000000000" pitchFamily="34" charset="-128"/>
                <a:ea typeface="Yu Gothic UI Semibold" panose="020B0700000000000000" pitchFamily="34" charset="-128"/>
              </a:rPr>
              <a:t>:</a:t>
            </a:r>
            <a:endParaRPr lang="fa-IR" sz="2000" b="1" i="0" u="none" strike="noStrike" baseline="0" dirty="0">
              <a:latin typeface="Yu Gothic UI Semibold" panose="020B0700000000000000" pitchFamily="34" charset="-128"/>
              <a:ea typeface="Yu Gothic UI Semibold" panose="020B0700000000000000" pitchFamily="34" charset="-128"/>
            </a:endParaRPr>
          </a:p>
          <a:p>
            <a:pPr marL="342900" indent="-342900" algn="just">
              <a:lnSpc>
                <a:spcPct val="150000"/>
              </a:lnSpc>
              <a:buFont typeface="Wingdings" panose="05000000000000000000" pitchFamily="2" charset="2"/>
              <a:buChar char="Ø"/>
            </a:pPr>
            <a:r>
              <a:rPr lang="en-US" sz="2000" b="1" i="0" u="none"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rPr>
              <a:t>(1) capturing the epidemiologic features of an ocular disease or condition,</a:t>
            </a:r>
            <a:endParaRPr lang="fa-IR" sz="2000" b="1" i="0" u="none"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endParaRPr>
          </a:p>
          <a:p>
            <a:pPr marL="342900" indent="-342900" algn="just">
              <a:lnSpc>
                <a:spcPct val="150000"/>
              </a:lnSpc>
              <a:buFont typeface="Wingdings" panose="05000000000000000000" pitchFamily="2" charset="2"/>
              <a:buChar char="Ø"/>
            </a:pPr>
            <a:r>
              <a:rPr lang="en-US" sz="2000" b="1" i="0" u="none"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rPr>
              <a:t>(2) tracking outcomes and complications of drugs or procedures,</a:t>
            </a:r>
            <a:endParaRPr lang="fa-IR" sz="2000" b="1" i="0" u="none"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endParaRPr>
          </a:p>
          <a:p>
            <a:pPr marL="342900" indent="-342900" algn="just">
              <a:lnSpc>
                <a:spcPct val="150000"/>
              </a:lnSpc>
              <a:buFont typeface="Wingdings" panose="05000000000000000000" pitchFamily="2" charset="2"/>
              <a:buChar char="Ø"/>
            </a:pPr>
            <a:r>
              <a:rPr lang="en-US" sz="2000" b="1" i="0" u="none"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rPr>
              <a:t>(3) recording adverse events,</a:t>
            </a:r>
            <a:endParaRPr lang="fa-IR" sz="2000" b="1" i="0" u="none"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endParaRPr>
          </a:p>
          <a:p>
            <a:pPr marL="342900" indent="-342900" algn="just">
              <a:lnSpc>
                <a:spcPct val="150000"/>
              </a:lnSpc>
              <a:buFont typeface="Wingdings" panose="05000000000000000000" pitchFamily="2" charset="2"/>
              <a:buChar char="Ø"/>
            </a:pPr>
            <a:r>
              <a:rPr lang="en-US" sz="2000" b="1" i="0" u="none"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rPr>
              <a:t>or (4) combinations of the above.</a:t>
            </a:r>
            <a:endParaRPr lang="en-US" sz="2000" b="1" dirty="0">
              <a:solidFill>
                <a:schemeClr val="bg1"/>
              </a:solidFill>
              <a:highlight>
                <a:srgbClr val="C0C0C0"/>
              </a:highlight>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901935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40</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solidFill>
                  <a:srgbClr val="335B74"/>
                </a:solidFill>
                <a:latin typeface="MyriadPro-Bold"/>
              </a:rPr>
              <a:t>Background</a:t>
            </a:r>
            <a:endParaRPr lang="en-US" sz="2400" dirty="0">
              <a:solidFill>
                <a:srgbClr val="335B74"/>
              </a:solidFill>
            </a:endParaRPr>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5" name="Oval 14">
            <a:extLst>
              <a:ext uri="{FF2B5EF4-FFF2-40B4-BE49-F238E27FC236}">
                <a16:creationId xmlns:a16="http://schemas.microsoft.com/office/drawing/2014/main" id="{F04D5D6E-2144-4AC5-9D36-A110F4886B4D}"/>
              </a:ext>
            </a:extLst>
          </p:cNvPr>
          <p:cNvSpPr/>
          <p:nvPr/>
        </p:nvSpPr>
        <p:spPr>
          <a:xfrm>
            <a:off x="9892118" y="395251"/>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E43C91F-9962-4F08-ADBB-DAE468248845}"/>
              </a:ext>
            </a:extLst>
          </p:cNvPr>
          <p:cNvSpPr txBox="1"/>
          <p:nvPr/>
        </p:nvSpPr>
        <p:spPr>
          <a:xfrm>
            <a:off x="10268354" y="669488"/>
            <a:ext cx="1352551" cy="461665"/>
          </a:xfrm>
          <a:prstGeom prst="rect">
            <a:avLst/>
          </a:prstGeom>
          <a:noFill/>
        </p:spPr>
        <p:txBody>
          <a:bodyPr wrap="square">
            <a:spAutoFit/>
          </a:bodyPr>
          <a:lstStyle/>
          <a:p>
            <a:r>
              <a:rPr lang="en-US" sz="2400" b="1" i="0" u="none" strike="noStrike" baseline="0" dirty="0">
                <a:latin typeface="MyriadPro-Bold"/>
              </a:rPr>
              <a:t>Methods</a:t>
            </a:r>
            <a:endParaRPr lang="en-US" sz="2400" dirty="0"/>
          </a:p>
        </p:txBody>
      </p:sp>
      <p:sp>
        <p:nvSpPr>
          <p:cNvPr id="19" name="TextBox 18">
            <a:extLst>
              <a:ext uri="{FF2B5EF4-FFF2-40B4-BE49-F238E27FC236}">
                <a16:creationId xmlns:a16="http://schemas.microsoft.com/office/drawing/2014/main" id="{28B8EB74-2EFC-4389-908C-DCBA350F3738}"/>
              </a:ext>
            </a:extLst>
          </p:cNvPr>
          <p:cNvSpPr txBox="1"/>
          <p:nvPr/>
        </p:nvSpPr>
        <p:spPr>
          <a:xfrm>
            <a:off x="1074198" y="2277057"/>
            <a:ext cx="10156053" cy="326666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All investigators (users) are mandated to sign the Investigator Declaration Form before obtaining credentials to use the registry.</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Both the project investigators and their institutions permit project-related monitoring, audits, and regulatory inspections, providing direct access to source data/documents.</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This may include, but is not limited to, review by HREC and institutional governance review bodies.</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849476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41</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AF3D99DC-67E0-4A1B-996B-ADFAB5CC5E58}"/>
              </a:ext>
            </a:extLst>
          </p:cNvPr>
          <p:cNvSpPr txBox="1"/>
          <p:nvPr/>
        </p:nvSpPr>
        <p:spPr>
          <a:xfrm>
            <a:off x="498369" y="2150787"/>
            <a:ext cx="10882803" cy="3728328"/>
          </a:xfrm>
          <a:prstGeom prst="rect">
            <a:avLst/>
          </a:prstGeom>
          <a:noFill/>
        </p:spPr>
        <p:txBody>
          <a:bodyPr wrap="square">
            <a:spAutoFit/>
          </a:bodyPr>
          <a:lstStyle/>
          <a:p>
            <a:pPr algn="just">
              <a:lnSpc>
                <a:spcPct val="150000"/>
              </a:lnSpc>
            </a:pP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Data protection</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Proper handling of ethical, legal, social, and privacy issues must be a foundational component of the design, implementation, and long-term sustainability of a patient registry.</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As part of the </a:t>
            </a:r>
            <a:r>
              <a:rPr lang="en-US" sz="2000" b="0" i="1" u="none" strike="noStrike" baseline="0" dirty="0">
                <a:latin typeface="Yu Gothic UI Semibold" panose="020B0700000000000000" pitchFamily="34" charset="-128"/>
                <a:ea typeface="Yu Gothic UI Semibold" panose="020B0700000000000000" pitchFamily="34" charset="-128"/>
              </a:rPr>
              <a:t>retina.pt</a:t>
            </a:r>
            <a:r>
              <a:rPr lang="en-US" sz="2000" b="0" i="0" u="none" strike="noStrike" baseline="0" dirty="0">
                <a:latin typeface="Yu Gothic UI Semibold" panose="020B0700000000000000" pitchFamily="34" charset="-128"/>
                <a:ea typeface="Yu Gothic UI Semibold" panose="020B0700000000000000" pitchFamily="34" charset="-128"/>
              </a:rPr>
              <a:t>, the IRD-PT module was designed to provide maximum data security and patient anonymity.</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Several well-defined procedures were put in place to protect individual patient data within the registry study.</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Data security, integrity, and availability is monitored and regulated.</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496468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42</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9373A652-792B-4E24-92A3-31C6FB3D6CF2}"/>
              </a:ext>
            </a:extLst>
          </p:cNvPr>
          <p:cNvSpPr txBox="1"/>
          <p:nvPr/>
        </p:nvSpPr>
        <p:spPr>
          <a:xfrm>
            <a:off x="460970" y="2413805"/>
            <a:ext cx="10975019" cy="326666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All data transmissions between the user and the server are encrypted using 128-bit encryption (Secure Sockets Layer). The data are stored and backed up on secure servers at Portugal Telecom—Altice, TEAR 3 certified Datacenter. Anonymity of users is also closely guarded.</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Individual users can only see their own data. However, users may find other centers with included data on a specific disease and ask for research collaborations within the platform. Users can withdraw their data from the registry at any time, without providing a reason.</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526498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43</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42DE855F-1B17-403F-88AF-49266DDB0F06}"/>
              </a:ext>
            </a:extLst>
          </p:cNvPr>
          <p:cNvSpPr txBox="1"/>
          <p:nvPr/>
        </p:nvSpPr>
        <p:spPr>
          <a:xfrm>
            <a:off x="329694" y="2159488"/>
            <a:ext cx="11532093" cy="3728328"/>
          </a:xfrm>
          <a:prstGeom prst="rect">
            <a:avLst/>
          </a:prstGeom>
          <a:noFill/>
        </p:spPr>
        <p:txBody>
          <a:bodyPr wrap="square">
            <a:spAutoFit/>
          </a:bodyPr>
          <a:lstStyle/>
          <a:p>
            <a:pPr marL="342900" indent="-342900" algn="l">
              <a:lnSpc>
                <a:spcPct val="150000"/>
              </a:lnSpc>
              <a:buFont typeface="Wingdings" panose="05000000000000000000" pitchFamily="2" charset="2"/>
              <a:buChar char="§"/>
            </a:pP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Registry interface</a:t>
            </a:r>
          </a:p>
          <a:p>
            <a:pPr marL="342900" indent="-342900" algn="l">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Drop-down menus, pop-up explanatory notes, and </a:t>
            </a:r>
            <a:r>
              <a:rPr lang="en-US" sz="2000" b="0" i="0" u="none" strike="noStrike" baseline="0" dirty="0" err="1">
                <a:latin typeface="Yu Gothic UI Semibold" panose="020B0700000000000000" pitchFamily="34" charset="-128"/>
                <a:ea typeface="Yu Gothic UI Semibold" panose="020B0700000000000000" pitchFamily="34" charset="-128"/>
              </a:rPr>
              <a:t>tabto</a:t>
            </a:r>
            <a:r>
              <a:rPr lang="en-US" sz="2000" b="0" i="0" u="none" strike="noStrike" baseline="0" dirty="0">
                <a:latin typeface="Yu Gothic UI Semibold" panose="020B0700000000000000" pitchFamily="34" charset="-128"/>
                <a:ea typeface="Yu Gothic UI Semibold" panose="020B0700000000000000" pitchFamily="34" charset="-128"/>
              </a:rPr>
              <a:t>-jump ensures rapid and user friendly data entry.</a:t>
            </a:r>
          </a:p>
          <a:p>
            <a:pPr marL="342900" indent="-342900" algn="l">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Furthermore, </a:t>
            </a:r>
            <a:r>
              <a:rPr lang="en-US" sz="2000" b="0" i="1" u="none" strike="noStrike" baseline="0" dirty="0">
                <a:latin typeface="Yu Gothic UI Semibold" panose="020B0700000000000000" pitchFamily="34" charset="-128"/>
                <a:ea typeface="Yu Gothic UI Semibold" panose="020B0700000000000000" pitchFamily="34" charset="-128"/>
              </a:rPr>
              <a:t>retina.pt </a:t>
            </a:r>
            <a:r>
              <a:rPr lang="en-US" sz="2000" b="0" i="0" u="none" strike="noStrike" baseline="0" dirty="0">
                <a:latin typeface="Yu Gothic UI Semibold" panose="020B0700000000000000" pitchFamily="34" charset="-128"/>
                <a:ea typeface="Yu Gothic UI Semibold" panose="020B0700000000000000" pitchFamily="34" charset="-128"/>
              </a:rPr>
              <a:t>is a web-based application that is able to run on different server operating systems.</a:t>
            </a:r>
          </a:p>
          <a:p>
            <a:pPr marL="342900" indent="-342900" algn="l">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Any device with Internet access and a recent browser can be used to interact with the application. Additional software on the user’s terminal is not required.</a:t>
            </a:r>
          </a:p>
          <a:p>
            <a:pPr marL="342900" indent="-342900" algn="l">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When all mandatory fields have been filled, the User can “Finalize” the visit by pressing “Save”. </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402462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44</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2FD3F4A7-101B-47E2-B212-AB57F7E2283B}"/>
              </a:ext>
            </a:extLst>
          </p:cNvPr>
          <p:cNvSpPr txBox="1"/>
          <p:nvPr/>
        </p:nvSpPr>
        <p:spPr>
          <a:xfrm>
            <a:off x="440665" y="2355165"/>
            <a:ext cx="11310151" cy="3266663"/>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The system has been designed in such a way that it will not allow a visit to be finalized unless all the mandatory fields have been filled and all numerical data fall within prespecified ranges.</a:t>
            </a:r>
          </a:p>
          <a:p>
            <a:pPr marL="457200" indent="-4572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Additionally, the platform allows data to be automatically filled in by third party EHR applications with identically structured information, or the possibility of the user to generate a </a:t>
            </a:r>
            <a:r>
              <a:rPr lang="en-US" sz="2000" b="0" i="1" u="none" strike="noStrike" baseline="0" dirty="0">
                <a:latin typeface="Yu Gothic UI Semibold" panose="020B0700000000000000" pitchFamily="34" charset="-128"/>
                <a:ea typeface="Yu Gothic UI Semibold" panose="020B0700000000000000" pitchFamily="34" charset="-128"/>
              </a:rPr>
              <a:t>pdf </a:t>
            </a:r>
            <a:r>
              <a:rPr lang="en-US" sz="2000" b="0" i="0" u="none" strike="noStrike" baseline="0" dirty="0">
                <a:latin typeface="Yu Gothic UI Semibold" panose="020B0700000000000000" pitchFamily="34" charset="-128"/>
                <a:ea typeface="Yu Gothic UI Semibold" panose="020B0700000000000000" pitchFamily="34" charset="-128"/>
              </a:rPr>
              <a:t>document that can be printed/copied to the hospital EHR system.</a:t>
            </a:r>
          </a:p>
          <a:p>
            <a:pPr marL="457200" indent="-4572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Moreover, storage and retrieval of clinical images is possible in the patient-specific page.</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048612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45</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8533771B-D0CF-4022-BBC6-4C79B9FD1135}"/>
              </a:ext>
            </a:extLst>
          </p:cNvPr>
          <p:cNvSpPr txBox="1"/>
          <p:nvPr/>
        </p:nvSpPr>
        <p:spPr>
          <a:xfrm>
            <a:off x="1202265" y="2430945"/>
            <a:ext cx="9584104" cy="280499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Data quality</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High quality data of rare diseases registries is considered to be one of the most important elements in the establishment and maintenance of a registry.</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Quality assurance includes quality improvement activities such as medical, clinical, and record audit and observational studies, to which the ethical principles of research apply.</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77982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46</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63C65DDD-04B3-4CC4-9172-F2B8BF63412D}"/>
              </a:ext>
            </a:extLst>
          </p:cNvPr>
          <p:cNvSpPr txBox="1"/>
          <p:nvPr/>
        </p:nvSpPr>
        <p:spPr>
          <a:xfrm>
            <a:off x="257452" y="1921375"/>
            <a:ext cx="11711582" cy="4189993"/>
          </a:xfrm>
          <a:prstGeom prst="rect">
            <a:avLst/>
          </a:prstGeom>
          <a:noFill/>
        </p:spPr>
        <p:txBody>
          <a:bodyPr wrap="square">
            <a:spAutoFit/>
          </a:bodyPr>
          <a:lstStyle/>
          <a:p>
            <a:pPr algn="just">
              <a:lnSpc>
                <a:spcPct val="150000"/>
              </a:lnSpc>
            </a:pPr>
            <a:r>
              <a:rPr lang="en-US" sz="2000" b="0" i="0" u="none" strike="noStrike" baseline="0" dirty="0">
                <a:highlight>
                  <a:srgbClr val="808000"/>
                </a:highlight>
                <a:latin typeface="Yu Gothic UI Semibold" panose="020B0700000000000000" pitchFamily="34" charset="-128"/>
                <a:ea typeface="Yu Gothic UI Semibold" panose="020B0700000000000000" pitchFamily="34" charset="-128"/>
              </a:rPr>
              <a:t>Interoperability</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Upon the development of the </a:t>
            </a:r>
            <a:r>
              <a:rPr lang="en-US" sz="2000" b="0" i="1" u="none" strike="noStrike" baseline="0" dirty="0">
                <a:latin typeface="Yu Gothic UI Semibold" panose="020B0700000000000000" pitchFamily="34" charset="-128"/>
                <a:ea typeface="Yu Gothic UI Semibold" panose="020B0700000000000000" pitchFamily="34" charset="-128"/>
              </a:rPr>
              <a:t>retina.pt </a:t>
            </a:r>
            <a:r>
              <a:rPr lang="en-US" sz="2000" b="0" i="0" u="none" strike="noStrike" baseline="0" dirty="0">
                <a:latin typeface="Yu Gothic UI Semibold" panose="020B0700000000000000" pitchFamily="34" charset="-128"/>
                <a:ea typeface="Yu Gothic UI Semibold" panose="020B0700000000000000" pitchFamily="34" charset="-128"/>
              </a:rPr>
              <a:t>platform, interoperability was a key issue. First, the registry has two available languages to choose from: Portuguese and English. Second, the age-related macular degeneration (AMD) module of </a:t>
            </a:r>
            <a:r>
              <a:rPr lang="en-US" sz="2000" b="0" i="1" u="none" strike="noStrike" baseline="0" dirty="0">
                <a:latin typeface="Yu Gothic UI Semibold" panose="020B0700000000000000" pitchFamily="34" charset="-128"/>
                <a:ea typeface="Yu Gothic UI Semibold" panose="020B0700000000000000" pitchFamily="34" charset="-128"/>
              </a:rPr>
              <a:t>retina.pt </a:t>
            </a:r>
            <a:r>
              <a:rPr lang="en-US" sz="2000" b="0" i="0" u="none" strike="noStrike" baseline="0" dirty="0">
                <a:latin typeface="Yu Gothic UI Semibold" panose="020B0700000000000000" pitchFamily="34" charset="-128"/>
                <a:ea typeface="Yu Gothic UI Semibold" panose="020B0700000000000000" pitchFamily="34" charset="-128"/>
              </a:rPr>
              <a:t>is already linked to the Fight Retinal Blindness! (FRB!) Project registry and efforts are in place to connect it to the International Consortium for Health Outcomes Measurement (ICHOM) AMD registry.</a:t>
            </a:r>
          </a:p>
          <a:p>
            <a:pPr algn="just">
              <a:lnSpc>
                <a:spcPct val="150000"/>
              </a:lnSpc>
            </a:pPr>
            <a:r>
              <a:rPr lang="en-US" sz="2000" b="0" i="0" u="none" strike="noStrike" baseline="0" dirty="0">
                <a:latin typeface="Yu Gothic UI Semibold" panose="020B0700000000000000" pitchFamily="34" charset="-128"/>
                <a:ea typeface="Yu Gothic UI Semibold" panose="020B0700000000000000" pitchFamily="34" charset="-128"/>
              </a:rPr>
              <a:t>Third, the platform is serving as the eCRF for an upcoming post-market authorization clinical trial. Rare diseases are a prime example of a research area that can strongly profit from coordination on a European and international scale. </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2544419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47</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13B24D03-D91D-4434-B0CF-735D91BEDE71}"/>
              </a:ext>
            </a:extLst>
          </p:cNvPr>
          <p:cNvSpPr txBox="1"/>
          <p:nvPr/>
        </p:nvSpPr>
        <p:spPr>
          <a:xfrm>
            <a:off x="248405" y="2359893"/>
            <a:ext cx="11400149" cy="326666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To allow interoperability of the IRDPT module with other IRD registries across the world, all the diseases are coded accordingly to ICD9, ICD10, ICD11, and ORDO (ORPHA codes) numbers.</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Furthermore, the genes are coded according to the OGG and MIM, and patient signs and symptoms are coded according to HPO.</a:t>
            </a:r>
          </a:p>
          <a:p>
            <a:pPr marL="342900" indent="-342900" algn="just">
              <a:lnSpc>
                <a:spcPct val="150000"/>
              </a:lnSpc>
              <a:buFont typeface="Wingdings" panose="05000000000000000000" pitchFamily="2" charset="2"/>
              <a:buChar char="§"/>
            </a:pPr>
            <a:r>
              <a:rPr lang="en-US" sz="2000" b="0" i="0" u="none" strike="noStrike" baseline="0" dirty="0">
                <a:latin typeface="Yu Gothic UI Semibold" panose="020B0700000000000000" pitchFamily="34" charset="-128"/>
                <a:ea typeface="Yu Gothic UI Semibold" panose="020B0700000000000000" pitchFamily="34" charset="-128"/>
              </a:rPr>
              <a:t>This is in accordance with the eye-specific dataset of the Clinical Patient Management System (CPMS) of the ERN-EYE. Notably, ORDO, HPO, OGG and MIM are open-access, interoperable, community-driven, available in multiple languages and regularly updated.</a:t>
            </a:r>
            <a:endParaRPr lang="en-US" sz="2000"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926557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48</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pic>
        <p:nvPicPr>
          <p:cNvPr id="3" name="Picture 2">
            <a:extLst>
              <a:ext uri="{FF2B5EF4-FFF2-40B4-BE49-F238E27FC236}">
                <a16:creationId xmlns:a16="http://schemas.microsoft.com/office/drawing/2014/main" id="{29F23C1F-B010-482D-844B-86ADC369DABD}"/>
              </a:ext>
            </a:extLst>
          </p:cNvPr>
          <p:cNvPicPr>
            <a:picLocks noChangeAspect="1"/>
          </p:cNvPicPr>
          <p:nvPr/>
        </p:nvPicPr>
        <p:blipFill rotWithShape="1">
          <a:blip r:embed="rId2"/>
          <a:srcRect l="1876" t="2318" r="2556" b="10939"/>
          <a:stretch/>
        </p:blipFill>
        <p:spPr>
          <a:xfrm>
            <a:off x="205766" y="241070"/>
            <a:ext cx="9801700" cy="5948916"/>
          </a:xfrm>
          <a:prstGeom prst="rect">
            <a:avLst/>
          </a:prstGeom>
        </p:spPr>
      </p:pic>
      <p:sp>
        <p:nvSpPr>
          <p:cNvPr id="19" name="TextBox 18">
            <a:extLst>
              <a:ext uri="{FF2B5EF4-FFF2-40B4-BE49-F238E27FC236}">
                <a16:creationId xmlns:a16="http://schemas.microsoft.com/office/drawing/2014/main" id="{8126B05E-E3BF-48C1-BC50-549EE91F5557}"/>
              </a:ext>
            </a:extLst>
          </p:cNvPr>
          <p:cNvSpPr txBox="1"/>
          <p:nvPr/>
        </p:nvSpPr>
        <p:spPr>
          <a:xfrm>
            <a:off x="10007466" y="1931070"/>
            <a:ext cx="2080192" cy="3970318"/>
          </a:xfrm>
          <a:prstGeom prst="rect">
            <a:avLst/>
          </a:prstGeom>
          <a:noFill/>
        </p:spPr>
        <p:txBody>
          <a:bodyPr wrap="square">
            <a:spAutoFit/>
          </a:bodyPr>
          <a:lstStyle/>
          <a:p>
            <a:pPr algn="just"/>
            <a:r>
              <a:rPr lang="en-US" sz="1400" b="1" i="0" u="none" strike="noStrike" baseline="0" dirty="0">
                <a:latin typeface="MyriadPro-Bold"/>
              </a:rPr>
              <a:t>Fig. 3 </a:t>
            </a:r>
            <a:r>
              <a:rPr lang="en-US" sz="1400" b="0" i="0" u="none" strike="noStrike" baseline="0" dirty="0">
                <a:latin typeface="MyriadPro-Light"/>
              </a:rPr>
              <a:t>Graphical representation of the relative frequency of each clinical diagnosis in the 537 patients included in the IRD-PT registry. Those with &lt; 1% cases are expressed under the tag </a:t>
            </a:r>
            <a:r>
              <a:rPr lang="en-US" sz="1400" b="0" i="1" u="none" strike="noStrike" baseline="0" dirty="0">
                <a:latin typeface="MyriadPro-LightIt"/>
              </a:rPr>
              <a:t>Other</a:t>
            </a:r>
            <a:r>
              <a:rPr lang="en-US" sz="1400" b="0" i="0" u="none" strike="noStrike" baseline="0" dirty="0">
                <a:latin typeface="MyriadPro-Light"/>
              </a:rPr>
              <a:t>. </a:t>
            </a:r>
            <a:r>
              <a:rPr lang="en-US" sz="1400" b="0" i="1" u="none" strike="noStrike" baseline="0" dirty="0">
                <a:latin typeface="MyriadPro-LightIt"/>
              </a:rPr>
              <a:t>RP </a:t>
            </a:r>
            <a:r>
              <a:rPr lang="en-US" sz="1400" b="0" i="0" u="none" strike="noStrike" baseline="0" dirty="0">
                <a:latin typeface="MyriadPro-Light"/>
              </a:rPr>
              <a:t>retinitis pigmentosa, </a:t>
            </a:r>
            <a:r>
              <a:rPr lang="en-US" sz="1400" b="0" i="1" u="none" strike="noStrike" baseline="0" dirty="0">
                <a:latin typeface="MyriadPro-LightIt"/>
              </a:rPr>
              <a:t>PXE </a:t>
            </a:r>
            <a:r>
              <a:rPr lang="en-US" sz="1400" b="0" i="0" u="none" strike="noStrike" baseline="0" dirty="0">
                <a:latin typeface="MyriadPro-Light"/>
              </a:rPr>
              <a:t>pseudoxanthoma elasticum, </a:t>
            </a:r>
            <a:r>
              <a:rPr lang="en-US" sz="1400" b="0" i="1" u="none" strike="noStrike" baseline="0" dirty="0">
                <a:latin typeface="MyriadPro-LightIt"/>
              </a:rPr>
              <a:t>ADOA </a:t>
            </a:r>
            <a:r>
              <a:rPr lang="en-US" sz="1400" b="0" i="0" u="none" strike="noStrike" baseline="0" dirty="0">
                <a:latin typeface="MyriadPro-Light"/>
              </a:rPr>
              <a:t>autosomal dominant optic atrophy, </a:t>
            </a:r>
            <a:r>
              <a:rPr lang="en-US" sz="1400" b="0" i="1" u="none" strike="noStrike" baseline="0" dirty="0">
                <a:latin typeface="MyriadPro-LightIt"/>
              </a:rPr>
              <a:t>PPRCA </a:t>
            </a:r>
            <a:r>
              <a:rPr lang="en-US" sz="1400" b="0" i="0" u="none" strike="noStrike" baseline="0" dirty="0">
                <a:latin typeface="MyriadPro-Light"/>
              </a:rPr>
              <a:t>pigmented </a:t>
            </a:r>
            <a:r>
              <a:rPr lang="en-US" sz="1400" b="0" i="0" u="none" strike="noStrike" baseline="0" dirty="0" err="1">
                <a:latin typeface="MyriadPro-Light"/>
              </a:rPr>
              <a:t>paravenous</a:t>
            </a:r>
            <a:r>
              <a:rPr lang="en-US" sz="1400" b="0" i="0" u="none" strike="noStrike" baseline="0" dirty="0">
                <a:latin typeface="MyriadPro-Light"/>
              </a:rPr>
              <a:t> </a:t>
            </a:r>
            <a:r>
              <a:rPr lang="en-US" sz="1400" b="0" i="0" u="none" strike="noStrike" baseline="0" dirty="0" err="1">
                <a:latin typeface="MyriadPro-Light"/>
              </a:rPr>
              <a:t>retinochoroidal</a:t>
            </a:r>
            <a:r>
              <a:rPr lang="en-US" sz="1400" b="0" i="0" u="none" strike="noStrike" baseline="0" dirty="0">
                <a:latin typeface="MyriadPro-Light"/>
              </a:rPr>
              <a:t> atrophy, </a:t>
            </a:r>
            <a:r>
              <a:rPr lang="en-US" sz="1400" b="0" i="1" u="none" strike="noStrike" baseline="0" dirty="0">
                <a:latin typeface="MyriadPro-LightIt"/>
              </a:rPr>
              <a:t>CACD </a:t>
            </a:r>
            <a:r>
              <a:rPr lang="en-US" sz="1400" b="0" i="0" u="none" strike="noStrike" baseline="0" dirty="0">
                <a:latin typeface="MyriadPro-Light"/>
              </a:rPr>
              <a:t>central areolar choroidal dystrophy</a:t>
            </a:r>
            <a:endParaRPr lang="en-US" sz="1400" dirty="0"/>
          </a:p>
        </p:txBody>
      </p:sp>
    </p:spTree>
    <p:extLst>
      <p:ext uri="{BB962C8B-B14F-4D97-AF65-F5344CB8AC3E}">
        <p14:creationId xmlns:p14="http://schemas.microsoft.com/office/powerpoint/2010/main" val="3643088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122878" y="596582"/>
            <a:ext cx="3968715"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Perpetua" panose="02020502060401020303" pitchFamily="18" charset="0"/>
                <a:cs typeface="B Nazanin" panose="00000400000000000000" pitchFamily="2" charset="-78"/>
              </a:rPr>
              <a:t>Thanks for your attention</a:t>
            </a:r>
            <a:endParaRPr lang="en-US" sz="3200" b="0" cap="none" spc="0" dirty="0">
              <a:ln w="0"/>
              <a:solidFill>
                <a:schemeClr val="tx1"/>
              </a:solidFill>
              <a:effectLst>
                <a:outerShdw blurRad="38100" dist="19050" dir="2700000" algn="tl" rotWithShape="0">
                  <a:schemeClr val="dk1">
                    <a:alpha val="40000"/>
                  </a:schemeClr>
                </a:outerShdw>
              </a:effectLst>
              <a:latin typeface="Perpetua" panose="02020502060401020303" pitchFamily="18" charset="0"/>
              <a:cs typeface="B Nazanin" panose="00000400000000000000" pitchFamily="2" charset="-78"/>
            </a:endParaRPr>
          </a:p>
        </p:txBody>
      </p:sp>
      <p:sp>
        <p:nvSpPr>
          <p:cNvPr id="8" name="Slide Number Placeholder 5">
            <a:extLst>
              <a:ext uri="{FF2B5EF4-FFF2-40B4-BE49-F238E27FC236}">
                <a16:creationId xmlns:a16="http://schemas.microsoft.com/office/drawing/2014/main" id="{29271477-479A-4A56-B502-86AA0AF1B11D}"/>
              </a:ext>
            </a:extLst>
          </p:cNvPr>
          <p:cNvSpPr>
            <a:spLocks noGrp="1"/>
          </p:cNvSpPr>
          <p:nvPr>
            <p:ph type="sldNum" sz="quarter" idx="12"/>
          </p:nvPr>
        </p:nvSpPr>
        <p:spPr>
          <a:xfrm>
            <a:off x="3696765" y="5374670"/>
            <a:ext cx="4798469" cy="365125"/>
          </a:xfrm>
        </p:spPr>
        <p:txBody>
          <a:bodyPr/>
          <a:lstStyle/>
          <a:p>
            <a:pPr algn="ctr"/>
            <a:r>
              <a:rPr lang="en-US" sz="2800" b="1" dirty="0">
                <a:latin typeface="Perpetua" panose="02020502060401020303" pitchFamily="18" charset="0"/>
                <a:cs typeface="Elham" panose="00000400000000000000" pitchFamily="2" charset="-78"/>
              </a:rPr>
              <a:t>Fatemeh Shafiee</a:t>
            </a:r>
          </a:p>
          <a:p>
            <a:pPr algn="ctr"/>
            <a:r>
              <a:rPr lang="en-US" sz="2800" b="1" dirty="0">
                <a:latin typeface="Perpetua" panose="02020502060401020303" pitchFamily="18" charset="0"/>
                <a:cs typeface="Elham" panose="00000400000000000000" pitchFamily="2" charset="-78"/>
              </a:rPr>
              <a:t>shafieemf981@mums.ac.ir</a:t>
            </a:r>
          </a:p>
        </p:txBody>
      </p:sp>
    </p:spTree>
    <p:extLst>
      <p:ext uri="{BB962C8B-B14F-4D97-AF65-F5344CB8AC3E}">
        <p14:creationId xmlns:p14="http://schemas.microsoft.com/office/powerpoint/2010/main" val="209182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07AAFFC7-8795-45E4-A3F6-31EBC979334F}"/>
              </a:ext>
            </a:extLst>
          </p:cNvPr>
          <p:cNvSpPr txBox="1"/>
          <p:nvPr/>
        </p:nvSpPr>
        <p:spPr>
          <a:xfrm>
            <a:off x="347449" y="1999993"/>
            <a:ext cx="11354540" cy="4189993"/>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In recent years, policy makers started recognizing clinical registries as an important tool for improving the value of healthcare.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Outcome data</a:t>
            </a:r>
            <a:r>
              <a:rPr lang="en-US" sz="2000" b="1" i="0" u="none" strike="noStrike" baseline="0" dirty="0">
                <a:latin typeface="Yu Gothic UI Semibold" panose="020B0700000000000000" pitchFamily="34" charset="-128"/>
                <a:ea typeface="Yu Gothic UI Semibold" panose="020B0700000000000000" pitchFamily="34" charset="-128"/>
              </a:rPr>
              <a:t> is now used to fill in gaps of evidence that cannot be provided by </a:t>
            </a:r>
            <a:r>
              <a:rPr lang="en-US" sz="2000" b="1" i="0" u="none"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rPr>
              <a:t>randomized controlled trials</a:t>
            </a:r>
            <a:r>
              <a:rPr lang="en-US" sz="2000" b="1" i="0" u="none" strike="noStrike" baseline="0" dirty="0">
                <a:latin typeface="Yu Gothic UI Semibold" panose="020B0700000000000000" pitchFamily="34" charset="-128"/>
                <a:ea typeface="Yu Gothic UI Semibold" panose="020B0700000000000000" pitchFamily="34" charset="-128"/>
              </a:rPr>
              <a:t>. Furthermore, data from clinical registries is also increasingly being used to facilitate learning networks and to establish research collaborations between scientific researchers, clinicians, industry, regulators, patient organizations, patients and families.</a:t>
            </a:r>
            <a:endParaRPr lang="fa-IR" sz="2000" b="1" i="0" u="none" strike="noStrike" baseline="0" dirty="0">
              <a:latin typeface="Yu Gothic UI Semibold" panose="020B0700000000000000" pitchFamily="34" charset="-128"/>
              <a:ea typeface="Yu Gothic UI Semibold" panose="020B0700000000000000" pitchFamily="34" charset="-128"/>
            </a:endParaRPr>
          </a:p>
          <a:p>
            <a:pPr marL="342900" indent="-342900" algn="just">
              <a:lnSpc>
                <a:spcPct val="150000"/>
              </a:lnSpc>
              <a:buFont typeface="Wingdings" panose="05000000000000000000" pitchFamily="2" charset="2"/>
              <a:buChar char="§"/>
            </a:pPr>
            <a:r>
              <a:rPr lang="en-US" sz="2000" b="1" i="0" u="none" strike="noStrike" baseline="0" dirty="0">
                <a:latin typeface="Yu Gothic UI Semibold" panose="020B0700000000000000" pitchFamily="34" charset="-128"/>
                <a:ea typeface="Yu Gothic UI Semibold" panose="020B0700000000000000" pitchFamily="34" charset="-128"/>
              </a:rPr>
              <a:t>This is especially true for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rare diseases</a:t>
            </a:r>
            <a:r>
              <a:rPr lang="en-US" sz="2000" b="1" i="0" u="none" strike="noStrike" baseline="0" dirty="0">
                <a:latin typeface="Yu Gothic UI Semibold" panose="020B0700000000000000" pitchFamily="34" charset="-128"/>
                <a:ea typeface="Yu Gothic UI Semibold" panose="020B0700000000000000" pitchFamily="34" charset="-128"/>
              </a:rPr>
              <a:t> where the </a:t>
            </a:r>
            <a:r>
              <a:rPr lang="en-US" sz="2000" b="1" i="0" u="none" strike="noStrike" baseline="0" dirty="0">
                <a:solidFill>
                  <a:srgbClr val="FFFF00"/>
                </a:solidFill>
                <a:latin typeface="Yu Gothic UI Semibold" panose="020B0700000000000000" pitchFamily="34" charset="-128"/>
                <a:ea typeface="Yu Gothic UI Semibold" panose="020B0700000000000000" pitchFamily="34" charset="-128"/>
              </a:rPr>
              <a:t>small number of cases</a:t>
            </a:r>
            <a:r>
              <a:rPr lang="en-US" sz="2000" b="1" i="0" u="none" strike="noStrike" baseline="0" dirty="0">
                <a:latin typeface="Yu Gothic UI Semibold" panose="020B0700000000000000" pitchFamily="34" charset="-128"/>
                <a:ea typeface="Yu Gothic UI Semibold" panose="020B0700000000000000" pitchFamily="34" charset="-128"/>
              </a:rPr>
              <a:t> for each disease creates additional barriers in the translational research pathway, and makes identification and establishment of a substantial cohort a very difficult task.</a:t>
            </a:r>
            <a:endParaRPr lang="en-US" sz="2000" b="1"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210965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6</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70FE1BE5-65C3-4360-8E97-CC832A589E2B}"/>
              </a:ext>
            </a:extLst>
          </p:cNvPr>
          <p:cNvSpPr txBox="1"/>
          <p:nvPr/>
        </p:nvSpPr>
        <p:spPr>
          <a:xfrm>
            <a:off x="503529" y="2246152"/>
            <a:ext cx="11184423" cy="3728328"/>
          </a:xfrm>
          <a:prstGeom prst="rect">
            <a:avLst/>
          </a:prstGeom>
          <a:noFill/>
        </p:spPr>
        <p:txBody>
          <a:bodyPr wrap="square">
            <a:spAutoFit/>
          </a:bodyPr>
          <a:lstStyle/>
          <a:p>
            <a:pPr algn="just">
              <a:lnSpc>
                <a:spcPct val="150000"/>
              </a:lnSpc>
            </a:pPr>
            <a:r>
              <a:rPr lang="en-US" sz="2000" b="1" i="1" u="none" strike="noStrike" baseline="0" dirty="0">
                <a:solidFill>
                  <a:srgbClr val="FFFF00"/>
                </a:solidFill>
                <a:latin typeface="Yu Gothic UI Semibold" panose="020B0700000000000000" pitchFamily="34" charset="-128"/>
                <a:ea typeface="Yu Gothic UI Semibold" panose="020B0700000000000000" pitchFamily="34" charset="-128"/>
              </a:rPr>
              <a:t>Inherited retinal dystrophies (IRDs)</a:t>
            </a:r>
            <a:r>
              <a:rPr lang="en-US" sz="2000" b="1" i="0" u="none" strike="noStrike" baseline="0" dirty="0">
                <a:latin typeface="Yu Gothic UI Semibold" panose="020B0700000000000000" pitchFamily="34" charset="-128"/>
                <a:ea typeface="Yu Gothic UI Semibold" panose="020B0700000000000000" pitchFamily="34" charset="-128"/>
              </a:rPr>
              <a:t> are a clinically and genetically heterogenous group of diseases with an estimated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prevalence of 1 in 3000</a:t>
            </a:r>
            <a:r>
              <a:rPr lang="en-US" sz="2000" b="1" i="0" u="none" strike="noStrike" baseline="0" dirty="0">
                <a:latin typeface="Yu Gothic UI Semibold" panose="020B0700000000000000" pitchFamily="34" charset="-128"/>
                <a:ea typeface="Yu Gothic UI Semibold" panose="020B0700000000000000" pitchFamily="34" charset="-128"/>
              </a:rPr>
              <a:t> individuals. Despite some common ground, genetic profiles vary considerably among regions and ethnic groups, thus highlighting the importance of obtaining reference population-based data.</a:t>
            </a:r>
            <a:r>
              <a:rPr lang="fa-IR" sz="2000" b="1" i="0" u="none" strike="noStrike" baseline="0" dirty="0">
                <a:latin typeface="Yu Gothic UI Semibold" panose="020B0700000000000000" pitchFamily="34" charset="-128"/>
                <a:ea typeface="Yu Gothic UI Semibold" panose="020B0700000000000000" pitchFamily="34" charset="-128"/>
              </a:rPr>
              <a:t> </a:t>
            </a:r>
            <a:r>
              <a:rPr lang="en-US" sz="2000" b="1" i="0" u="none" strike="noStrike" baseline="0" dirty="0">
                <a:latin typeface="Yu Gothic UI Semibold" panose="020B0700000000000000" pitchFamily="34" charset="-128"/>
                <a:ea typeface="Yu Gothic UI Semibold" panose="020B0700000000000000" pitchFamily="34" charset="-128"/>
              </a:rPr>
              <a:t>The presence of founder mutations may greatly contribute for these differences, as observed in a large Israeli population. While local hospital-based registries may provide high quality information and resources, their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coverage</a:t>
            </a:r>
            <a:r>
              <a:rPr lang="en-US" sz="2000" b="1" i="0" u="none" strike="noStrike" baseline="0" dirty="0">
                <a:latin typeface="Yu Gothic UI Semibold" panose="020B0700000000000000" pitchFamily="34" charset="-128"/>
                <a:ea typeface="Yu Gothic UI Semibold" panose="020B0700000000000000" pitchFamily="34" charset="-128"/>
              </a:rPr>
              <a:t> is usually small. To fully understand the prevalence and genomic landscape of IRDs, we must </a:t>
            </a:r>
            <a:r>
              <a:rPr lang="en-US" sz="2000" b="1" i="0" u="sng" strike="noStrike" baseline="0" dirty="0">
                <a:solidFill>
                  <a:schemeClr val="bg1"/>
                </a:solidFill>
                <a:highlight>
                  <a:srgbClr val="C0C0C0"/>
                </a:highlight>
                <a:latin typeface="Yu Gothic UI Semibold" panose="020B0700000000000000" pitchFamily="34" charset="-128"/>
                <a:ea typeface="Yu Gothic UI Semibold" panose="020B0700000000000000" pitchFamily="34" charset="-128"/>
              </a:rPr>
              <a:t>connect knowledge that is widespread throughout miscellaneous registries.</a:t>
            </a:r>
            <a:endParaRPr lang="en-US" sz="2000" b="1" u="sng" dirty="0">
              <a:solidFill>
                <a:schemeClr val="bg1"/>
              </a:solidFill>
              <a:highlight>
                <a:srgbClr val="C0C0C0"/>
              </a:highlight>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23819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7</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AA5098A7-B644-4000-89F6-B60E609077B7}"/>
              </a:ext>
            </a:extLst>
          </p:cNvPr>
          <p:cNvSpPr txBox="1"/>
          <p:nvPr/>
        </p:nvSpPr>
        <p:spPr>
          <a:xfrm>
            <a:off x="870607" y="2459945"/>
            <a:ext cx="10156054" cy="3276282"/>
          </a:xfrm>
          <a:prstGeom prst="rect">
            <a:avLst/>
          </a:prstGeom>
          <a:noFill/>
        </p:spPr>
        <p:txBody>
          <a:bodyPr wrap="square">
            <a:spAutoFit/>
          </a:bodyPr>
          <a:lstStyle/>
          <a:p>
            <a:pPr algn="just">
              <a:lnSpc>
                <a:spcPct val="150000"/>
              </a:lnSpc>
            </a:pPr>
            <a:r>
              <a:rPr lang="en-US" sz="2000" b="1" i="0" u="none" strike="noStrike" baseline="0" dirty="0">
                <a:latin typeface="Yu Gothic UI Semibold" panose="020B0700000000000000" pitchFamily="34" charset="-128"/>
                <a:ea typeface="Yu Gothic UI Semibold" panose="020B0700000000000000" pitchFamily="34" charset="-128"/>
              </a:rPr>
              <a:t>The development of multicenter patient registries and natural history studies promote the generation of scientific knowledge by using real-world data. As rare diseases gain visibility as a public health priority and the marketplace expands, acknowledgement of the importance of building collaborative relationships in rare disease research increases. A national, web-based registry for IRDs is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able to empower patients and community organizations, while supporting formal partnerships with investigators and stakeholders in the global aim to develop high-value, high-utility research.</a:t>
            </a:r>
            <a:endParaRPr lang="en-US" sz="2000" b="1" dirty="0">
              <a:highlight>
                <a:srgbClr val="808000"/>
              </a:highlight>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149463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8</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42D6FF8F-926B-4F78-B54A-062C2B6D45BF}"/>
              </a:ext>
            </a:extLst>
          </p:cNvPr>
          <p:cNvSpPr txBox="1"/>
          <p:nvPr/>
        </p:nvSpPr>
        <p:spPr>
          <a:xfrm>
            <a:off x="1053461" y="2513729"/>
            <a:ext cx="10342485" cy="3266663"/>
          </a:xfrm>
          <a:prstGeom prst="rect">
            <a:avLst/>
          </a:prstGeom>
          <a:noFill/>
        </p:spPr>
        <p:txBody>
          <a:bodyPr wrap="square">
            <a:spAutoFit/>
          </a:bodyPr>
          <a:lstStyle/>
          <a:p>
            <a:pPr algn="just">
              <a:lnSpc>
                <a:spcPct val="150000"/>
              </a:lnSpc>
            </a:pPr>
            <a:r>
              <a:rPr lang="en-US" sz="2000" b="1" i="0" u="none" strike="noStrike" baseline="0" dirty="0">
                <a:latin typeface="Yu Gothic UI Semibold" panose="020B0700000000000000" pitchFamily="34" charset="-128"/>
                <a:ea typeface="Yu Gothic UI Semibold" panose="020B0700000000000000" pitchFamily="34" charset="-128"/>
              </a:rPr>
              <a:t>When developing a registry, it is essential to ensure that it is ethically governed,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user-friendly</a:t>
            </a:r>
            <a:r>
              <a:rPr lang="en-US" sz="2000" b="1" i="0" u="none" strike="noStrike" baseline="0" dirty="0">
                <a:latin typeface="Yu Gothic UI Semibold" panose="020B0700000000000000" pitchFamily="34" charset="-128"/>
                <a:ea typeface="Yu Gothic UI Semibold" panose="020B0700000000000000" pitchFamily="34" charset="-128"/>
              </a:rPr>
              <a:t> and designed with </a:t>
            </a:r>
            <a:r>
              <a:rPr lang="en-US" sz="2000" b="1" i="0" u="none" strike="noStrike" baseline="0" dirty="0">
                <a:highlight>
                  <a:srgbClr val="808000"/>
                </a:highlight>
                <a:latin typeface="Yu Gothic UI Semibold" panose="020B0700000000000000" pitchFamily="34" charset="-128"/>
                <a:ea typeface="Yu Gothic UI Semibold" panose="020B0700000000000000" pitchFamily="34" charset="-128"/>
              </a:rPr>
              <a:t>maximum sustainability</a:t>
            </a:r>
            <a:r>
              <a:rPr lang="en-US" sz="2000" b="1" i="0" u="none" strike="noStrike" baseline="0" dirty="0">
                <a:latin typeface="Yu Gothic UI Semibold" panose="020B0700000000000000" pitchFamily="34" charset="-128"/>
                <a:ea typeface="Yu Gothic UI Semibold" panose="020B0700000000000000" pitchFamily="34" charset="-128"/>
              </a:rPr>
              <a:t>.</a:t>
            </a:r>
            <a:endParaRPr lang="fa-IR" sz="2000" b="1" i="0" u="none" strike="noStrike" baseline="0" dirty="0">
              <a:latin typeface="Yu Gothic UI Semibold" panose="020B0700000000000000" pitchFamily="34" charset="-128"/>
              <a:ea typeface="Yu Gothic UI Semibold" panose="020B0700000000000000" pitchFamily="34" charset="-128"/>
            </a:endParaRPr>
          </a:p>
          <a:p>
            <a:pPr algn="just">
              <a:lnSpc>
                <a:spcPct val="150000"/>
              </a:lnSpc>
            </a:pPr>
            <a:r>
              <a:rPr lang="en-US" sz="2000" b="1" i="0" u="none" strike="noStrike" baseline="0" dirty="0">
                <a:latin typeface="Yu Gothic UI Semibold" panose="020B0700000000000000" pitchFamily="34" charset="-128"/>
                <a:ea typeface="Yu Gothic UI Semibold" panose="020B0700000000000000" pitchFamily="34" charset="-128"/>
              </a:rPr>
              <a:t>This includes the implementation of foundational, structural, semantic, and organizational interoperability processes to optimize the utility of data and allow its linkage to other existing or future registries. By making data computationally accessible, it is possible to bridge compatibility gaps between different hospitals, healthcare systems, registries and languages.</a:t>
            </a:r>
            <a:endParaRPr lang="en-US" sz="2000" b="1" dirty="0">
              <a:latin typeface="Yu Gothic UI Semibold" panose="020B0700000000000000" pitchFamily="34" charset="-128"/>
              <a:ea typeface="Yu Gothic UI Semibold" panose="020B0700000000000000" pitchFamily="34" charset="-128"/>
            </a:endParaRPr>
          </a:p>
        </p:txBody>
      </p:sp>
    </p:spTree>
    <p:extLst>
      <p:ext uri="{BB962C8B-B14F-4D97-AF65-F5344CB8AC3E}">
        <p14:creationId xmlns:p14="http://schemas.microsoft.com/office/powerpoint/2010/main" val="373447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E4C7F91A-FDDC-4F1D-B221-ECB601B25CB2}"/>
              </a:ext>
            </a:extLst>
          </p:cNvPr>
          <p:cNvSpPr/>
          <p:nvPr/>
        </p:nvSpPr>
        <p:spPr>
          <a:xfrm>
            <a:off x="2029148" y="351160"/>
            <a:ext cx="2105025" cy="1095375"/>
          </a:xfrm>
          <a:prstGeom prst="ellipse">
            <a:avLst/>
          </a:prstGeom>
          <a:solidFill>
            <a:srgbClr val="335B74"/>
          </a:solid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9</a:t>
            </a:fld>
            <a:r>
              <a:rPr lang="en-US" dirty="0"/>
              <a:t>  </a:t>
            </a:r>
            <a:r>
              <a:rPr lang="fa-IR" dirty="0"/>
              <a:t> </a:t>
            </a:r>
            <a:endParaRPr lang="en-US" dirty="0"/>
          </a:p>
        </p:txBody>
      </p:sp>
      <p:sp>
        <p:nvSpPr>
          <p:cNvPr id="5" name="Footer Placeholder 4"/>
          <p:cNvSpPr>
            <a:spLocks noGrp="1"/>
          </p:cNvSpPr>
          <p:nvPr>
            <p:ph type="ftr" sz="quarter" idx="11"/>
          </p:nvPr>
        </p:nvSpPr>
        <p:spPr>
          <a:xfrm>
            <a:off x="3611977" y="6333953"/>
            <a:ext cx="4968045" cy="365125"/>
          </a:xfrm>
        </p:spPr>
        <p:txBody>
          <a:bodyPr/>
          <a:lstStyle/>
          <a:p>
            <a:r>
              <a:rPr lang="en-US" b="0" i="0" u="none" strike="noStrike" baseline="0" dirty="0">
                <a:latin typeface="Perpetua" panose="02020502060401020303" pitchFamily="18" charset="0"/>
                <a:cs typeface="Elham" panose="00000400000000000000" pitchFamily="2" charset="-78"/>
              </a:rPr>
              <a:t>Design, development and deployment of a web‑based interoperable registry for inherited retinal dystrophies in Portugal: the IRD‑PT</a:t>
            </a:r>
            <a:endParaRPr lang="en-US" sz="1100" dirty="0">
              <a:latin typeface="Perpetua" panose="02020502060401020303" pitchFamily="18" charset="0"/>
              <a:cs typeface="Elham" panose="00000400000000000000" pitchFamily="2" charset="-78"/>
            </a:endParaRPr>
          </a:p>
        </p:txBody>
      </p:sp>
      <p:sp>
        <p:nvSpPr>
          <p:cNvPr id="6" name="Slide Number Placeholder 5"/>
          <p:cNvSpPr>
            <a:spLocks noGrp="1"/>
          </p:cNvSpPr>
          <p:nvPr>
            <p:ph type="sldNum" sz="quarter" idx="12"/>
          </p:nvPr>
        </p:nvSpPr>
        <p:spPr/>
        <p:txBody>
          <a:bodyPr/>
          <a:lstStyle/>
          <a:p>
            <a:pPr algn="ctr"/>
            <a:r>
              <a:rPr lang="en-US" b="1" dirty="0">
                <a:latin typeface="Perpetua" panose="02020502060401020303" pitchFamily="18" charset="0"/>
                <a:cs typeface="Elham" panose="00000400000000000000" pitchFamily="2" charset="-78"/>
              </a:rPr>
              <a:t>Fatemeh Shafiee</a:t>
            </a:r>
          </a:p>
        </p:txBody>
      </p:sp>
      <p:sp>
        <p:nvSpPr>
          <p:cNvPr id="16" name="TextBox 15">
            <a:extLst>
              <a:ext uri="{FF2B5EF4-FFF2-40B4-BE49-F238E27FC236}">
                <a16:creationId xmlns:a16="http://schemas.microsoft.com/office/drawing/2014/main" id="{39A0AB8B-C479-48CA-AB16-29EDA1979BBA}"/>
              </a:ext>
            </a:extLst>
          </p:cNvPr>
          <p:cNvSpPr txBox="1"/>
          <p:nvPr/>
        </p:nvSpPr>
        <p:spPr>
          <a:xfrm>
            <a:off x="2267270" y="668014"/>
            <a:ext cx="1815455" cy="461665"/>
          </a:xfrm>
          <a:prstGeom prst="rect">
            <a:avLst/>
          </a:prstGeom>
          <a:noFill/>
        </p:spPr>
        <p:txBody>
          <a:bodyPr wrap="square">
            <a:spAutoFit/>
          </a:bodyPr>
          <a:lstStyle/>
          <a:p>
            <a:r>
              <a:rPr lang="en-US" sz="2400" b="1" i="0" u="none" strike="noStrike" baseline="0" dirty="0">
                <a:latin typeface="MyriadPro-Bold"/>
              </a:rPr>
              <a:t>Background</a:t>
            </a:r>
            <a:endParaRPr lang="en-US" sz="2400" dirty="0"/>
          </a:p>
        </p:txBody>
      </p:sp>
      <p:sp>
        <p:nvSpPr>
          <p:cNvPr id="18" name="TextBox 17">
            <a:extLst>
              <a:ext uri="{FF2B5EF4-FFF2-40B4-BE49-F238E27FC236}">
                <a16:creationId xmlns:a16="http://schemas.microsoft.com/office/drawing/2014/main" id="{2FFA633D-91EC-4739-91C2-96B8D739F7EE}"/>
              </a:ext>
            </a:extLst>
          </p:cNvPr>
          <p:cNvSpPr txBox="1"/>
          <p:nvPr/>
        </p:nvSpPr>
        <p:spPr>
          <a:xfrm>
            <a:off x="4429825" y="668013"/>
            <a:ext cx="1230611" cy="461665"/>
          </a:xfrm>
          <a:prstGeom prst="rect">
            <a:avLst/>
          </a:prstGeom>
          <a:noFill/>
        </p:spPr>
        <p:txBody>
          <a:bodyPr wrap="square">
            <a:spAutoFit/>
          </a:bodyPr>
          <a:lstStyle/>
          <a:p>
            <a:r>
              <a:rPr lang="en-US" sz="2400" b="1" i="0" u="none" strike="noStrike" baseline="0" dirty="0">
                <a:solidFill>
                  <a:srgbClr val="335B74"/>
                </a:solidFill>
                <a:latin typeface="MyriadPro-Bold"/>
              </a:rPr>
              <a:t>Results</a:t>
            </a:r>
            <a:endParaRPr lang="en-US" sz="2400" dirty="0">
              <a:solidFill>
                <a:srgbClr val="335B74"/>
              </a:solidFill>
            </a:endParaRPr>
          </a:p>
        </p:txBody>
      </p:sp>
      <p:sp>
        <p:nvSpPr>
          <p:cNvPr id="20" name="TextBox 19">
            <a:extLst>
              <a:ext uri="{FF2B5EF4-FFF2-40B4-BE49-F238E27FC236}">
                <a16:creationId xmlns:a16="http://schemas.microsoft.com/office/drawing/2014/main" id="{3D434D88-A649-42A9-8249-3D6E8F08DF7C}"/>
              </a:ext>
            </a:extLst>
          </p:cNvPr>
          <p:cNvSpPr txBox="1"/>
          <p:nvPr/>
        </p:nvSpPr>
        <p:spPr>
          <a:xfrm>
            <a:off x="6224704" y="668012"/>
            <a:ext cx="1552575" cy="461665"/>
          </a:xfrm>
          <a:prstGeom prst="rect">
            <a:avLst/>
          </a:prstGeom>
          <a:noFill/>
        </p:spPr>
        <p:txBody>
          <a:bodyPr wrap="square">
            <a:spAutoFit/>
          </a:bodyPr>
          <a:lstStyle/>
          <a:p>
            <a:r>
              <a:rPr lang="en-US" sz="2400" b="1" i="0" u="none" strike="noStrike" baseline="0" dirty="0">
                <a:solidFill>
                  <a:srgbClr val="335B74"/>
                </a:solidFill>
                <a:latin typeface="MyriadPro-Bold"/>
              </a:rPr>
              <a:t>Discussion</a:t>
            </a:r>
            <a:endParaRPr lang="en-US" sz="2400" dirty="0">
              <a:solidFill>
                <a:srgbClr val="335B74"/>
              </a:solidFill>
            </a:endParaRPr>
          </a:p>
        </p:txBody>
      </p:sp>
      <p:sp>
        <p:nvSpPr>
          <p:cNvPr id="22" name="TextBox 21">
            <a:extLst>
              <a:ext uri="{FF2B5EF4-FFF2-40B4-BE49-F238E27FC236}">
                <a16:creationId xmlns:a16="http://schemas.microsoft.com/office/drawing/2014/main" id="{93DB4574-B240-4930-8826-3E7A10260064}"/>
              </a:ext>
            </a:extLst>
          </p:cNvPr>
          <p:cNvSpPr txBox="1"/>
          <p:nvPr/>
        </p:nvSpPr>
        <p:spPr>
          <a:xfrm>
            <a:off x="8108709" y="668012"/>
            <a:ext cx="1700096" cy="461665"/>
          </a:xfrm>
          <a:prstGeom prst="rect">
            <a:avLst/>
          </a:prstGeom>
          <a:noFill/>
        </p:spPr>
        <p:txBody>
          <a:bodyPr wrap="square">
            <a:spAutoFit/>
          </a:bodyPr>
          <a:lstStyle/>
          <a:p>
            <a:r>
              <a:rPr lang="en-US" sz="2400" b="1" i="0" u="none" strike="noStrike" baseline="0" dirty="0">
                <a:solidFill>
                  <a:srgbClr val="335B74"/>
                </a:solidFill>
                <a:latin typeface="MyriadPro-Bold"/>
              </a:rPr>
              <a:t>Conclusions</a:t>
            </a:r>
            <a:endParaRPr lang="en-US" sz="2400" dirty="0">
              <a:solidFill>
                <a:srgbClr val="335B74"/>
              </a:solidFill>
            </a:endParaRPr>
          </a:p>
        </p:txBody>
      </p:sp>
      <p:sp>
        <p:nvSpPr>
          <p:cNvPr id="24" name="TextBox 23">
            <a:extLst>
              <a:ext uri="{FF2B5EF4-FFF2-40B4-BE49-F238E27FC236}">
                <a16:creationId xmlns:a16="http://schemas.microsoft.com/office/drawing/2014/main" id="{A5FB5EF8-4E38-4C3F-A52D-944D758EF306}"/>
              </a:ext>
            </a:extLst>
          </p:cNvPr>
          <p:cNvSpPr txBox="1"/>
          <p:nvPr/>
        </p:nvSpPr>
        <p:spPr>
          <a:xfrm>
            <a:off x="10240245" y="668012"/>
            <a:ext cx="1352551" cy="461665"/>
          </a:xfrm>
          <a:prstGeom prst="rect">
            <a:avLst/>
          </a:prstGeom>
          <a:noFill/>
        </p:spPr>
        <p:txBody>
          <a:bodyPr wrap="square">
            <a:spAutoFit/>
          </a:bodyPr>
          <a:lstStyle/>
          <a:p>
            <a:r>
              <a:rPr lang="en-US" sz="2400" b="1" i="0" u="none" strike="noStrike" baseline="0" dirty="0">
                <a:solidFill>
                  <a:srgbClr val="335B74"/>
                </a:solidFill>
                <a:latin typeface="MyriadPro-Bold"/>
              </a:rPr>
              <a:t>Methods</a:t>
            </a:r>
            <a:endParaRPr lang="en-US" sz="2400" dirty="0">
              <a:solidFill>
                <a:srgbClr val="335B74"/>
              </a:solidFill>
            </a:endParaRPr>
          </a:p>
        </p:txBody>
      </p:sp>
      <p:sp>
        <p:nvSpPr>
          <p:cNvPr id="25" name="Oval 24">
            <a:extLst>
              <a:ext uri="{FF2B5EF4-FFF2-40B4-BE49-F238E27FC236}">
                <a16:creationId xmlns:a16="http://schemas.microsoft.com/office/drawing/2014/main" id="{B35FEA34-7378-4FE0-88D8-2C68EFCEC045}"/>
              </a:ext>
            </a:extLst>
          </p:cNvPr>
          <p:cNvSpPr/>
          <p:nvPr/>
        </p:nvSpPr>
        <p:spPr>
          <a:xfrm>
            <a:off x="5948480"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7" name="Oval 26">
            <a:extLst>
              <a:ext uri="{FF2B5EF4-FFF2-40B4-BE49-F238E27FC236}">
                <a16:creationId xmlns:a16="http://schemas.microsoft.com/office/drawing/2014/main" id="{9B5B133D-09C8-4FF2-8B38-E098A1557D65}"/>
              </a:ext>
            </a:extLst>
          </p:cNvPr>
          <p:cNvSpPr/>
          <p:nvPr/>
        </p:nvSpPr>
        <p:spPr>
          <a:xfrm>
            <a:off x="3990716" y="351161"/>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8" name="Oval 27">
            <a:extLst>
              <a:ext uri="{FF2B5EF4-FFF2-40B4-BE49-F238E27FC236}">
                <a16:creationId xmlns:a16="http://schemas.microsoft.com/office/drawing/2014/main" id="{B33CEE8B-8925-4996-B037-07E3C9ABD785}"/>
              </a:ext>
            </a:extLst>
          </p:cNvPr>
          <p:cNvSpPr/>
          <p:nvPr/>
        </p:nvSpPr>
        <p:spPr>
          <a:xfrm>
            <a:off x="7902441"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9" name="Oval 28">
            <a:extLst>
              <a:ext uri="{FF2B5EF4-FFF2-40B4-BE49-F238E27FC236}">
                <a16:creationId xmlns:a16="http://schemas.microsoft.com/office/drawing/2014/main" id="{7D29BCF5-76A1-43FD-B1AD-2F0083FA0DF5}"/>
              </a:ext>
            </a:extLst>
          </p:cNvPr>
          <p:cNvSpPr/>
          <p:nvPr/>
        </p:nvSpPr>
        <p:spPr>
          <a:xfrm>
            <a:off x="9864009" y="393775"/>
            <a:ext cx="2105025" cy="1095375"/>
          </a:xfrm>
          <a:prstGeom prst="ellipse">
            <a:avLst/>
          </a:prstGeom>
          <a:noFill/>
          <a:ln w="38100">
            <a:solidFill>
              <a:srgbClr val="335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7" name="TextBox 16">
            <a:extLst>
              <a:ext uri="{FF2B5EF4-FFF2-40B4-BE49-F238E27FC236}">
                <a16:creationId xmlns:a16="http://schemas.microsoft.com/office/drawing/2014/main" id="{B92F77C1-F9C3-42BE-BFE9-C1986012E317}"/>
              </a:ext>
            </a:extLst>
          </p:cNvPr>
          <p:cNvSpPr txBox="1"/>
          <p:nvPr/>
        </p:nvSpPr>
        <p:spPr>
          <a:xfrm>
            <a:off x="1340528" y="2508920"/>
            <a:ext cx="9690358" cy="3276282"/>
          </a:xfrm>
          <a:prstGeom prst="rect">
            <a:avLst/>
          </a:prstGeom>
          <a:noFill/>
        </p:spPr>
        <p:txBody>
          <a:bodyPr wrap="square">
            <a:spAutoFit/>
          </a:bodyPr>
          <a:lstStyle/>
          <a:p>
            <a:pPr algn="just">
              <a:lnSpc>
                <a:spcPct val="150000"/>
              </a:lnSpc>
            </a:pPr>
            <a:r>
              <a:rPr lang="en-US" sz="2000" b="1" i="0" u="none" strike="noStrike" baseline="0" dirty="0">
                <a:latin typeface="WarnockPro-Regular"/>
              </a:rPr>
              <a:t>Adoption of comprehensive phenotype and rare disease ontologies enables this type of sharing by making data </a:t>
            </a:r>
            <a:r>
              <a:rPr lang="en-US" sz="2000" b="1" i="0" u="none" strike="noStrike" baseline="0" dirty="0">
                <a:solidFill>
                  <a:srgbClr val="FFFF00"/>
                </a:solidFill>
                <a:latin typeface="WarnockPro-Regular"/>
              </a:rPr>
              <a:t>findable</a:t>
            </a:r>
            <a:r>
              <a:rPr lang="en-US" sz="2000" b="1" i="0" u="none" strike="noStrike" baseline="0" dirty="0">
                <a:latin typeface="WarnockPro-Regular"/>
              </a:rPr>
              <a:t>, </a:t>
            </a:r>
            <a:r>
              <a:rPr lang="en-US" sz="2000" b="1" i="0" u="none" strike="noStrike" baseline="0" dirty="0">
                <a:solidFill>
                  <a:srgbClr val="FFFF00"/>
                </a:solidFill>
                <a:latin typeface="WarnockPro-Regular"/>
              </a:rPr>
              <a:t>accessible</a:t>
            </a:r>
            <a:r>
              <a:rPr lang="en-US" sz="2000" b="1" i="0" u="none" strike="noStrike" baseline="0" dirty="0">
                <a:latin typeface="WarnockPro-Regular"/>
              </a:rPr>
              <a:t>, </a:t>
            </a:r>
            <a:r>
              <a:rPr lang="en-US" sz="2000" b="1" i="0" u="none" strike="noStrike" baseline="0" dirty="0">
                <a:solidFill>
                  <a:srgbClr val="FFFF00"/>
                </a:solidFill>
                <a:latin typeface="WarnockPro-Regular"/>
              </a:rPr>
              <a:t>interoperable</a:t>
            </a:r>
            <a:r>
              <a:rPr lang="en-US" sz="2000" b="1" i="0" u="none" strike="noStrike" baseline="0" dirty="0">
                <a:latin typeface="WarnockPro-Regular"/>
              </a:rPr>
              <a:t>, and </a:t>
            </a:r>
            <a:r>
              <a:rPr lang="en-US" sz="2000" b="1" i="0" u="none" strike="noStrike" baseline="0" dirty="0">
                <a:solidFill>
                  <a:srgbClr val="FFFF00"/>
                </a:solidFill>
                <a:latin typeface="WarnockPro-Regular"/>
              </a:rPr>
              <a:t>reusable</a:t>
            </a:r>
            <a:r>
              <a:rPr lang="en-US" sz="2000" b="1" i="0" u="none" strike="noStrike" baseline="0" dirty="0">
                <a:latin typeface="WarnockPro-Regular"/>
              </a:rPr>
              <a:t> </a:t>
            </a:r>
            <a:r>
              <a:rPr lang="en-US" sz="2000" b="1" i="0" u="none" strike="noStrike" baseline="0" dirty="0">
                <a:highlight>
                  <a:srgbClr val="808000"/>
                </a:highlight>
                <a:latin typeface="WarnockPro-Regular"/>
              </a:rPr>
              <a:t>(FAIR principles)</a:t>
            </a:r>
            <a:r>
              <a:rPr lang="en-US" sz="2000" b="1" i="0" u="none" strike="noStrike" baseline="0" dirty="0">
                <a:latin typeface="WarnockPro-Regular"/>
              </a:rPr>
              <a:t>.</a:t>
            </a:r>
            <a:endParaRPr lang="fa-IR" sz="2000" b="1" i="0" u="none" strike="noStrike" baseline="0" dirty="0">
              <a:latin typeface="WarnockPro-Regular"/>
            </a:endParaRPr>
          </a:p>
          <a:p>
            <a:pPr algn="just">
              <a:lnSpc>
                <a:spcPct val="150000"/>
              </a:lnSpc>
            </a:pPr>
            <a:endParaRPr lang="fa-IR" sz="2000" b="1" dirty="0">
              <a:latin typeface="WarnockPro-Regular"/>
            </a:endParaRPr>
          </a:p>
          <a:p>
            <a:pPr algn="just">
              <a:lnSpc>
                <a:spcPct val="150000"/>
              </a:lnSpc>
            </a:pPr>
            <a:r>
              <a:rPr lang="en-US" sz="2000" b="1" i="0" u="none" strike="noStrike" baseline="0" dirty="0">
                <a:latin typeface="WarnockPro-Regular"/>
              </a:rPr>
              <a:t>These features have made Orphanet Rare Disease Ontology (ORDO) a standard for rare disease coding in European health-care systems and led to the widespread adoption of ontologies like the </a:t>
            </a:r>
            <a:r>
              <a:rPr lang="en-US" sz="2000" b="1" i="0" u="none" strike="noStrike" baseline="0" dirty="0">
                <a:solidFill>
                  <a:srgbClr val="FFFF00"/>
                </a:solidFill>
                <a:latin typeface="WarnockPro-Regular"/>
              </a:rPr>
              <a:t>Human Phenotype Ontology</a:t>
            </a:r>
            <a:r>
              <a:rPr lang="en-US" sz="2000" b="1" i="0" u="none" strike="noStrike" baseline="0" dirty="0">
                <a:latin typeface="WarnockPro-Regular"/>
              </a:rPr>
              <a:t> (HPO) by global genomics initiatives, like the European Reference Network for Rare Eye Disease (ERN-EYE)</a:t>
            </a:r>
            <a:endParaRPr lang="en-US" sz="2000" b="1" dirty="0"/>
          </a:p>
        </p:txBody>
      </p:sp>
    </p:spTree>
    <p:extLst>
      <p:ext uri="{BB962C8B-B14F-4D97-AF65-F5344CB8AC3E}">
        <p14:creationId xmlns:p14="http://schemas.microsoft.com/office/powerpoint/2010/main" val="717572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6439</TotalTime>
  <Words>5363</Words>
  <Application>Microsoft Office PowerPoint</Application>
  <PresentationFormat>Widescreen</PresentationFormat>
  <Paragraphs>651</Paragraphs>
  <Slides>49</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49</vt:i4>
      </vt:variant>
    </vt:vector>
  </HeadingPairs>
  <TitlesOfParts>
    <vt:vector size="64" baseType="lpstr">
      <vt:lpstr>Yu Gothic UI Semibold</vt:lpstr>
      <vt:lpstr>Calibri</vt:lpstr>
      <vt:lpstr>Century Gothic</vt:lpstr>
      <vt:lpstr>Corbel</vt:lpstr>
      <vt:lpstr>Eras Demi ITC</vt:lpstr>
      <vt:lpstr>MyriadPro-Bold</vt:lpstr>
      <vt:lpstr>MyriadPro-Light</vt:lpstr>
      <vt:lpstr>MyriadPro-LightIt</vt:lpstr>
      <vt:lpstr>MyriadPro-Regular</vt:lpstr>
      <vt:lpstr>Perpetua</vt:lpstr>
      <vt:lpstr>Tw Cen MT Condensed</vt:lpstr>
      <vt:lpstr>WarnockPro-It</vt:lpstr>
      <vt:lpstr>WarnockPro-Regular</vt:lpstr>
      <vt:lpstr>Wingdings</vt:lpstr>
      <vt:lpstr>Banded</vt:lpstr>
      <vt:lpstr>Design, development and deployment of a web‑based interoperable registry for inherited retinal dystrophies in Portugal: the IRD‑PT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Ali Molazemian</dc:creator>
  <cp:lastModifiedBy>fn.shf</cp:lastModifiedBy>
  <cp:revision>68</cp:revision>
  <dcterms:created xsi:type="dcterms:W3CDTF">2017-02-27T19:12:11Z</dcterms:created>
  <dcterms:modified xsi:type="dcterms:W3CDTF">2021-04-26T07:04:29Z</dcterms:modified>
</cp:coreProperties>
</file>