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19"/>
  </p:notesMasterIdLst>
  <p:sldIdLst>
    <p:sldId id="256" r:id="rId2"/>
    <p:sldId id="264"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73"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7C1"/>
    <a:srgbClr val="1F4A5F"/>
    <a:srgbClr val="2BA9AF"/>
    <a:srgbClr val="259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5/9/2021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17</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a:t>اسلاید شماره </a:t>
            </a:r>
            <a:fld id="{623B8C6E-8ADC-45B6-B8AE-E579583F451D}" type="slidenum">
              <a:rPr lang="fa-IR" smtClean="0"/>
              <a:pPr/>
              <a:t>‹#›</a:t>
            </a:fld>
            <a:r>
              <a:rPr lang="en-US"/>
              <a:t>  </a:t>
            </a:r>
            <a:r>
              <a:rPr lang="fa-IR"/>
              <a:t>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a:t>موضوع ارائه</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اسلاید شماره  9</a:t>
            </a:r>
            <a:endParaRPr lang="en-US" dirty="0"/>
          </a:p>
        </p:txBody>
      </p:sp>
      <p:sp>
        <p:nvSpPr>
          <p:cNvPr id="8" name="Footer Placeholder 7"/>
          <p:cNvSpPr>
            <a:spLocks noGrp="1"/>
          </p:cNvSpPr>
          <p:nvPr>
            <p:ph type="ftr" sz="quarter" idx="11"/>
          </p:nvPr>
        </p:nvSpPr>
        <p:spPr/>
        <p:txBody>
          <a:bodyPr/>
          <a:lstStyle/>
          <a:p>
            <a:r>
              <a:rPr lang="fa-IR"/>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اسلاید شماره  9</a:t>
            </a:r>
            <a:endParaRPr lang="en-US" dirty="0"/>
          </a:p>
        </p:txBody>
      </p:sp>
      <p:sp>
        <p:nvSpPr>
          <p:cNvPr id="4" name="Footer Placeholder 3"/>
          <p:cNvSpPr>
            <a:spLocks noGrp="1"/>
          </p:cNvSpPr>
          <p:nvPr>
            <p:ph type="ftr" sz="quarter" idx="11"/>
          </p:nvPr>
        </p:nvSpPr>
        <p:spPr/>
        <p:txBody>
          <a:bodyPr/>
          <a:lstStyle/>
          <a:p>
            <a:r>
              <a:rPr lang="fa-IR"/>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Bar dir="vert"/>
  </p:transition>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rmAutofit fontScale="90000"/>
          </a:bodyPr>
          <a:lstStyle/>
          <a:p>
            <a:pPr>
              <a:lnSpc>
                <a:spcPct val="150000"/>
              </a:lnSpc>
            </a:pPr>
            <a:r>
              <a:rPr lang="en-US" sz="28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Significance Of Health Information Technology(HIT) </a:t>
            </a:r>
            <a:br>
              <a:rPr lang="en-US" sz="28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Context To COVID-19 Pandemic:</a:t>
            </a:r>
            <a:br>
              <a:rPr lang="en-US" sz="28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Potential Roles And Challenges</a:t>
            </a:r>
          </a:p>
        </p:txBody>
      </p:sp>
      <p:sp>
        <p:nvSpPr>
          <p:cNvPr id="3" name="Subtitle 2"/>
          <p:cNvSpPr>
            <a:spLocks noGrp="1"/>
          </p:cNvSpPr>
          <p:nvPr>
            <p:ph type="subTitle" idx="1"/>
          </p:nvPr>
        </p:nvSpPr>
        <p:spPr>
          <a:xfrm>
            <a:off x="1524000" y="4425020"/>
            <a:ext cx="9094839" cy="1518580"/>
          </a:xfrm>
        </p:spPr>
        <p:txBody>
          <a:bodyPr>
            <a:noAutofit/>
          </a:bodyPr>
          <a:lstStyle/>
          <a:p>
            <a:r>
              <a:rPr lang="en-US" dirty="0">
                <a:cs typeface="B Nazanin" panose="00000400000000000000" pitchFamily="2" charset="-78"/>
              </a:rPr>
              <a:t>Lecture Name</a:t>
            </a:r>
            <a:r>
              <a:rPr lang="en-US" dirty="0">
                <a:effectLst>
                  <a:outerShdw blurRad="38100" dist="38100" dir="2700000" algn="tl">
                    <a:srgbClr val="000000">
                      <a:alpha val="43137"/>
                    </a:srgbClr>
                  </a:outerShdw>
                </a:effectLst>
                <a:cs typeface="B Nazanin" panose="00000400000000000000" pitchFamily="2" charset="-78"/>
              </a:rPr>
              <a:t>: </a:t>
            </a:r>
            <a:r>
              <a:rPr lang="en-US" dirty="0">
                <a:solidFill>
                  <a:srgbClr val="FF0000"/>
                </a:solidFill>
                <a:effectLst>
                  <a:outerShdw blurRad="38100" dist="38100" dir="2700000" algn="tl">
                    <a:srgbClr val="000000">
                      <a:alpha val="43137"/>
                    </a:srgbClr>
                  </a:outerShdw>
                </a:effectLst>
                <a:cs typeface="B Nazanin" panose="00000400000000000000" pitchFamily="2" charset="-78"/>
              </a:rPr>
              <a:t>Haniye Tafaghodi</a:t>
            </a:r>
            <a:endParaRPr lang="fa-IR" dirty="0">
              <a:solidFill>
                <a:srgbClr val="FF0000"/>
              </a:solidFill>
              <a:effectLst>
                <a:outerShdw blurRad="38100" dist="38100" dir="2700000" algn="tl">
                  <a:srgbClr val="000000">
                    <a:alpha val="43137"/>
                  </a:srgbClr>
                </a:outerShdw>
              </a:effectLst>
              <a:cs typeface="B Nazanin" panose="00000400000000000000" pitchFamily="2" charset="-78"/>
            </a:endParaRPr>
          </a:p>
          <a:p>
            <a:r>
              <a:rPr lang="en-US" dirty="0">
                <a:cs typeface="B Nazanin" panose="00000400000000000000" pitchFamily="2" charset="-78"/>
              </a:rPr>
              <a:t>Supervisor Name: </a:t>
            </a:r>
            <a:r>
              <a:rPr lang="en-US" dirty="0">
                <a:solidFill>
                  <a:srgbClr val="FF0000"/>
                </a:solidFill>
                <a:effectLst>
                  <a:outerShdw blurRad="38100" dist="38100" dir="2700000" algn="tl">
                    <a:srgbClr val="000000">
                      <a:alpha val="43137"/>
                    </a:srgbClr>
                  </a:outerShdw>
                </a:effectLst>
                <a:cs typeface="B Nazanin" panose="00000400000000000000" pitchFamily="2" charset="-78"/>
              </a:rPr>
              <a:t>Dr.Masoume Sarbaz</a:t>
            </a:r>
            <a:endParaRPr lang="fa-IR" dirty="0">
              <a:solidFill>
                <a:srgbClr val="FF0000"/>
              </a:solidFill>
              <a:effectLst>
                <a:outerShdw blurRad="38100" dist="38100" dir="2700000" algn="tl">
                  <a:srgbClr val="000000">
                    <a:alpha val="43137"/>
                  </a:srgbClr>
                </a:outerShdw>
              </a:effectLst>
              <a:cs typeface="B Nazanin" panose="00000400000000000000" pitchFamily="2" charset="-78"/>
            </a:endParaRPr>
          </a:p>
          <a:p>
            <a:r>
              <a:rPr lang="en-US" dirty="0">
                <a:cs typeface="B Nazanin" panose="00000400000000000000" pitchFamily="2" charset="-78"/>
              </a:rPr>
              <a:t>Email Address: </a:t>
            </a:r>
            <a:r>
              <a:rPr lang="en-US" dirty="0">
                <a:solidFill>
                  <a:srgbClr val="FF0000"/>
                </a:solidFill>
                <a:effectLst>
                  <a:outerShdw blurRad="38100" dist="38100" dir="2700000" algn="tl">
                    <a:srgbClr val="000000">
                      <a:alpha val="43137"/>
                    </a:srgbClr>
                  </a:outerShdw>
                </a:effectLst>
                <a:cs typeface="B Nazanin" panose="00000400000000000000" pitchFamily="2" charset="-78"/>
              </a:rPr>
              <a:t>Tafaghodikh1@mums.ac.ir</a:t>
            </a:r>
            <a:endParaRPr lang="fa-IR" dirty="0">
              <a:solidFill>
                <a:srgbClr val="FF0000"/>
              </a:solidFill>
              <a:effectLst>
                <a:outerShdw blurRad="38100" dist="38100" dir="2700000" algn="tl">
                  <a:srgbClr val="000000">
                    <a:alpha val="43137"/>
                  </a:srgbClr>
                </a:outerShdw>
              </a:effectLst>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5" name="Rectangle 4"/>
          <p:cNvSpPr/>
          <p:nvPr/>
        </p:nvSpPr>
        <p:spPr>
          <a:xfrm>
            <a:off x="4970394" y="596582"/>
            <a:ext cx="2505494"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cs typeface="B Nazanin" panose="00000400000000000000" pitchFamily="2" charset="-78"/>
              </a:rPr>
              <a:t>In The Name Of Allah</a:t>
            </a:r>
            <a:endParaRPr lang="en-US" sz="2000" b="1"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906820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755" y="640080"/>
            <a:ext cx="9950244" cy="952746"/>
          </a:xfrm>
        </p:spPr>
        <p:txBody>
          <a:bodyPr>
            <a:normAutofit fontScale="90000"/>
          </a:bodyPr>
          <a:lstStyle/>
          <a:p>
            <a:pPr algn="ctr" rtl="0">
              <a:lnSpc>
                <a:spcPct val="150000"/>
              </a:lnSpc>
            </a:pPr>
            <a:r>
              <a:rPr lang="en-US" sz="2400" b="1" cap="none" dirty="0">
                <a:latin typeface="Arial" panose="020B0604020202020204" pitchFamily="34" charset="0"/>
                <a:cs typeface="Arial" panose="020B0604020202020204" pitchFamily="34" charset="0"/>
              </a:rPr>
              <a:t>Role and Applications of HIT in Emergency Healthcare Patient Care </a:t>
            </a:r>
            <a:br>
              <a:rPr lang="en-US" sz="2400" b="1" cap="none" dirty="0">
                <a:latin typeface="Arial" panose="020B0604020202020204" pitchFamily="34" charset="0"/>
                <a:cs typeface="Arial" panose="020B0604020202020204" pitchFamily="34" charset="0"/>
              </a:rPr>
            </a:br>
            <a:r>
              <a:rPr lang="en-US" sz="2400" b="1" cap="none" dirty="0">
                <a:latin typeface="Arial" panose="020B0604020202020204" pitchFamily="34" charset="0"/>
                <a:cs typeface="Arial" panose="020B0604020202020204" pitchFamily="34" charset="0"/>
              </a:rPr>
              <a:t>During COVID-19 Pandemic</a:t>
            </a:r>
          </a:p>
        </p:txBody>
      </p:sp>
      <p:sp>
        <p:nvSpPr>
          <p:cNvPr id="3" name="Content Placeholder 2"/>
          <p:cNvSpPr>
            <a:spLocks noGrp="1"/>
          </p:cNvSpPr>
          <p:nvPr>
            <p:ph idx="1"/>
          </p:nvPr>
        </p:nvSpPr>
        <p:spPr/>
        <p:txBody>
          <a:bodyPr/>
          <a:lstStyle/>
          <a:p>
            <a:pPr marL="0" indent="0" algn="just" rtl="0">
              <a:lnSpc>
                <a:spcPct val="150000"/>
              </a:lnSpc>
              <a:buNone/>
            </a:pPr>
            <a:r>
              <a:rPr lang="en-US" dirty="0">
                <a:latin typeface="Arial" panose="020B0604020202020204" pitchFamily="34" charset="0"/>
                <a:cs typeface="Arial" panose="020B0604020202020204" pitchFamily="34" charset="0"/>
              </a:rPr>
              <a:t>Based on the study conducted in the USA, we identified that HIT facilities include the digital services for handling the data, reports, information, etc. as well the advanced medical services to the patients.</a:t>
            </a:r>
          </a:p>
          <a:p>
            <a:pPr marL="0" indent="0" algn="just" rtl="0">
              <a:lnSpc>
                <a:spcPct val="150000"/>
              </a:lnSpc>
              <a:buNone/>
            </a:pPr>
            <a:r>
              <a:rPr lang="en-US" dirty="0">
                <a:latin typeface="Arial" panose="020B0604020202020204" pitchFamily="34" charset="0"/>
                <a:cs typeface="Arial" panose="020B0604020202020204" pitchFamily="34" charset="0"/>
              </a:rPr>
              <a:t>It starts with the digital prescription to the patients and moves ahead with the electronic-based medicine dispensing facilities and also covers the medical administration record handling through the properly planned network of advanced system channels.</a:t>
            </a:r>
          </a:p>
        </p:txBody>
      </p:sp>
      <p:sp>
        <p:nvSpPr>
          <p:cNvPr id="4" name="Date Placeholder 3"/>
          <p:cNvSpPr>
            <a:spLocks noGrp="1"/>
          </p:cNvSpPr>
          <p:nvPr>
            <p:ph type="dt" sz="half" idx="10"/>
          </p:nvPr>
        </p:nvSpPr>
        <p:spPr/>
        <p:txBody>
          <a:bodyPr/>
          <a:lstStyle/>
          <a:p>
            <a:r>
              <a:rPr lang="en-US" dirty="0"/>
              <a:t>Slide No.9</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Tree>
    <p:extLst>
      <p:ext uri="{BB962C8B-B14F-4D97-AF65-F5344CB8AC3E}">
        <p14:creationId xmlns:p14="http://schemas.microsoft.com/office/powerpoint/2010/main" val="16645963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755" y="640080"/>
            <a:ext cx="9950244" cy="952746"/>
          </a:xfrm>
        </p:spPr>
        <p:txBody>
          <a:bodyPr>
            <a:normAutofit fontScale="90000"/>
          </a:bodyPr>
          <a:lstStyle/>
          <a:p>
            <a:pPr algn="ctr">
              <a:lnSpc>
                <a:spcPct val="150000"/>
              </a:lnSpc>
            </a:pPr>
            <a:r>
              <a:rPr lang="en-US" sz="2400" b="1" cap="none" dirty="0">
                <a:latin typeface="Arial" panose="020B0604020202020204" pitchFamily="34" charset="0"/>
                <a:cs typeface="Arial" panose="020B0604020202020204" pitchFamily="34" charset="0"/>
              </a:rPr>
              <a:t>Role and Applications of HIT in Emergency Healthcare Patient Care </a:t>
            </a:r>
            <a:br>
              <a:rPr lang="en-US" sz="2400" b="1" cap="none" dirty="0">
                <a:latin typeface="Arial" panose="020B0604020202020204" pitchFamily="34" charset="0"/>
                <a:cs typeface="Arial" panose="020B0604020202020204" pitchFamily="34" charset="0"/>
              </a:rPr>
            </a:br>
            <a:r>
              <a:rPr lang="en-US" sz="2400" b="1" cap="none" dirty="0">
                <a:latin typeface="Arial" panose="020B0604020202020204" pitchFamily="34" charset="0"/>
                <a:cs typeface="Arial" panose="020B0604020202020204" pitchFamily="34" charset="0"/>
              </a:rPr>
              <a:t>During COVID-19 Pandemic</a:t>
            </a:r>
          </a:p>
        </p:txBody>
      </p:sp>
      <p:pic>
        <p:nvPicPr>
          <p:cNvPr id="7" name="Content Placeholder 6">
            <a:extLst>
              <a:ext uri="{FF2B5EF4-FFF2-40B4-BE49-F238E27FC236}">
                <a16:creationId xmlns:a16="http://schemas.microsoft.com/office/drawing/2014/main" id="{0B74DCCA-C987-4469-BC8A-205BF031B0CB}"/>
              </a:ext>
            </a:extLst>
          </p:cNvPr>
          <p:cNvPicPr>
            <a:picLocks noGrp="1" noChangeAspect="1"/>
          </p:cNvPicPr>
          <p:nvPr>
            <p:ph idx="1"/>
          </p:nvPr>
        </p:nvPicPr>
        <p:blipFill rotWithShape="1">
          <a:blip r:embed="rId2"/>
          <a:srcRect l="18374" t="33698" r="20888" b="25109"/>
          <a:stretch/>
        </p:blipFill>
        <p:spPr>
          <a:xfrm>
            <a:off x="1873045" y="1932039"/>
            <a:ext cx="7374194" cy="3229897"/>
          </a:xfrm>
          <a:prstGeom prst="rect">
            <a:avLst/>
          </a:prstGeom>
        </p:spPr>
      </p:pic>
      <p:sp>
        <p:nvSpPr>
          <p:cNvPr id="4" name="Date Placeholder 3"/>
          <p:cNvSpPr>
            <a:spLocks noGrp="1"/>
          </p:cNvSpPr>
          <p:nvPr>
            <p:ph type="dt" sz="half" idx="10"/>
          </p:nvPr>
        </p:nvSpPr>
        <p:spPr/>
        <p:txBody>
          <a:bodyPr/>
          <a:lstStyle/>
          <a:p>
            <a:r>
              <a:rPr lang="en-US" dirty="0"/>
              <a:t>Slide No.10</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
        <p:nvSpPr>
          <p:cNvPr id="8" name="TextBox 7">
            <a:extLst>
              <a:ext uri="{FF2B5EF4-FFF2-40B4-BE49-F238E27FC236}">
                <a16:creationId xmlns:a16="http://schemas.microsoft.com/office/drawing/2014/main" id="{336138EA-1D23-4517-8CD8-AF89A42036DC}"/>
              </a:ext>
            </a:extLst>
          </p:cNvPr>
          <p:cNvSpPr txBox="1"/>
          <p:nvPr/>
        </p:nvSpPr>
        <p:spPr>
          <a:xfrm>
            <a:off x="3657599" y="5472016"/>
            <a:ext cx="3982065" cy="276999"/>
          </a:xfrm>
          <a:prstGeom prst="rect">
            <a:avLst/>
          </a:prstGeom>
          <a:noFill/>
        </p:spPr>
        <p:txBody>
          <a:bodyPr wrap="square" rtlCol="1">
            <a:spAutoFit/>
          </a:bodyPr>
          <a:lstStyle/>
          <a:p>
            <a:pPr algn="ctr"/>
            <a:r>
              <a:rPr lang="en-US" sz="1200" dirty="0">
                <a:latin typeface="Arial" panose="020B0604020202020204" pitchFamily="34" charset="0"/>
                <a:cs typeface="Arial" panose="020B0604020202020204" pitchFamily="34" charset="0"/>
              </a:rPr>
              <a:t>Fig. 3.  Roles &amp; services of HIT in healthcare.</a:t>
            </a:r>
            <a:endParaRPr lang="fa-I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941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697" y="640080"/>
            <a:ext cx="8248294" cy="952746"/>
          </a:xfrm>
        </p:spPr>
        <p:txBody>
          <a:bodyPr>
            <a:normAutofit/>
          </a:bodyPr>
          <a:lstStyle/>
          <a:p>
            <a:pPr algn="l">
              <a:lnSpc>
                <a:spcPct val="150000"/>
              </a:lnSpc>
            </a:pPr>
            <a:r>
              <a:rPr lang="en-US" sz="2400" b="1" cap="none" dirty="0">
                <a:latin typeface="Arial" panose="020B0604020202020204" pitchFamily="34" charset="0"/>
                <a:cs typeface="Arial" panose="020B0604020202020204" pitchFamily="34" charset="0"/>
              </a:rPr>
              <a:t>Challenging Issues and Future Scope of the Study</a:t>
            </a:r>
          </a:p>
        </p:txBody>
      </p:sp>
      <p:sp>
        <p:nvSpPr>
          <p:cNvPr id="4" name="Date Placeholder 3"/>
          <p:cNvSpPr>
            <a:spLocks noGrp="1"/>
          </p:cNvSpPr>
          <p:nvPr>
            <p:ph type="dt" sz="half" idx="10"/>
          </p:nvPr>
        </p:nvSpPr>
        <p:spPr/>
        <p:txBody>
          <a:bodyPr/>
          <a:lstStyle/>
          <a:p>
            <a:r>
              <a:rPr lang="en-US" dirty="0"/>
              <a:t>Slide No.11</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
        <p:nvSpPr>
          <p:cNvPr id="11" name="Content Placeholder 10">
            <a:extLst>
              <a:ext uri="{FF2B5EF4-FFF2-40B4-BE49-F238E27FC236}">
                <a16:creationId xmlns:a16="http://schemas.microsoft.com/office/drawing/2014/main" id="{A14EBFB8-635F-4B13-A984-238C5EC3F7D8}"/>
              </a:ext>
            </a:extLst>
          </p:cNvPr>
          <p:cNvSpPr>
            <a:spLocks noGrp="1"/>
          </p:cNvSpPr>
          <p:nvPr>
            <p:ph idx="1"/>
          </p:nvPr>
        </p:nvSpPr>
        <p:spPr/>
        <p:txBody>
          <a:bodyPr>
            <a:normAutofit/>
          </a:bodyPr>
          <a:lstStyle/>
          <a:p>
            <a:pPr marL="0" indent="0" algn="just" rtl="0">
              <a:lnSpc>
                <a:spcPct val="150000"/>
              </a:lnSpc>
              <a:buNone/>
            </a:pPr>
            <a:r>
              <a:rPr lang="en-US" sz="2400" dirty="0">
                <a:latin typeface="Arial" panose="020B0604020202020204" pitchFamily="34" charset="0"/>
                <a:cs typeface="Arial" panose="020B0604020202020204" pitchFamily="34" charset="0"/>
              </a:rPr>
              <a:t>There are some challenging issues, when realizing this approach in providing treatment to the patients during the time of COVID-19. These issues, including </a:t>
            </a:r>
            <a:r>
              <a:rPr lang="en-US" sz="2400" dirty="0">
                <a:solidFill>
                  <a:srgbClr val="FF0000"/>
                </a:solidFill>
                <a:latin typeface="Arial" panose="020B0604020202020204" pitchFamily="34" charset="0"/>
                <a:cs typeface="Arial" panose="020B0604020202020204" pitchFamily="34" charset="0"/>
              </a:rPr>
              <a:t>global/local acceptance of interoperability culture</a:t>
            </a:r>
            <a:r>
              <a:rPr lang="en-US" sz="2400" dirty="0">
                <a:latin typeface="Arial" panose="020B0604020202020204" pitchFamily="34" charset="0"/>
                <a:cs typeface="Arial" panose="020B0604020202020204" pitchFamily="34" charset="0"/>
              </a:rPr>
              <a:t>, depend on the medical professionals and hospitals’ agreement to agree upon sharing the forwarding/referred patient's records, data, etc. </a:t>
            </a:r>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3761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683" y="640080"/>
            <a:ext cx="7816646" cy="952746"/>
          </a:xfrm>
        </p:spPr>
        <p:txBody>
          <a:bodyPr>
            <a:normAutofit/>
          </a:bodyPr>
          <a:lstStyle/>
          <a:p>
            <a:pPr algn="l">
              <a:lnSpc>
                <a:spcPct val="150000"/>
              </a:lnSpc>
            </a:pPr>
            <a:r>
              <a:rPr lang="en-US" sz="2400" b="1" cap="none" dirty="0">
                <a:latin typeface="Arial" panose="020B0604020202020204" pitchFamily="34" charset="0"/>
                <a:cs typeface="Arial" panose="020B0604020202020204" pitchFamily="34" charset="0"/>
              </a:rPr>
              <a:t>Challenging Issues and Future Scope of the Study</a:t>
            </a:r>
          </a:p>
        </p:txBody>
      </p:sp>
      <p:sp>
        <p:nvSpPr>
          <p:cNvPr id="4" name="Date Placeholder 3"/>
          <p:cNvSpPr>
            <a:spLocks noGrp="1"/>
          </p:cNvSpPr>
          <p:nvPr>
            <p:ph type="dt" sz="half" idx="10"/>
          </p:nvPr>
        </p:nvSpPr>
        <p:spPr/>
        <p:txBody>
          <a:bodyPr/>
          <a:lstStyle/>
          <a:p>
            <a:r>
              <a:rPr lang="en-US" dirty="0"/>
              <a:t>Slide No.12</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
        <p:nvSpPr>
          <p:cNvPr id="11" name="Content Placeholder 10">
            <a:extLst>
              <a:ext uri="{FF2B5EF4-FFF2-40B4-BE49-F238E27FC236}">
                <a16:creationId xmlns:a16="http://schemas.microsoft.com/office/drawing/2014/main" id="{A14EBFB8-635F-4B13-A984-238C5EC3F7D8}"/>
              </a:ext>
            </a:extLst>
          </p:cNvPr>
          <p:cNvSpPr>
            <a:spLocks noGrp="1"/>
          </p:cNvSpPr>
          <p:nvPr>
            <p:ph idx="1"/>
          </p:nvPr>
        </p:nvSpPr>
        <p:spPr/>
        <p:txBody>
          <a:bodyPr>
            <a:normAutofit/>
          </a:bodyPr>
          <a:lstStyle/>
          <a:p>
            <a:pPr marL="0" indent="0" algn="just" rtl="0">
              <a:lnSpc>
                <a:spcPct val="150000"/>
              </a:lnSpc>
              <a:buNone/>
            </a:pPr>
            <a:r>
              <a:rPr lang="en-US" sz="2400" dirty="0">
                <a:solidFill>
                  <a:srgbClr val="FF0000"/>
                </a:solidFill>
                <a:latin typeface="Arial" panose="020B0604020202020204" pitchFamily="34" charset="0"/>
                <a:cs typeface="Arial" panose="020B0604020202020204" pitchFamily="34" charset="0"/>
              </a:rPr>
              <a:t>Smart and connected healthcare network </a:t>
            </a:r>
            <a:r>
              <a:rPr lang="en-US" sz="2400" dirty="0">
                <a:latin typeface="Arial" panose="020B0604020202020204" pitchFamily="34" charset="0"/>
                <a:cs typeface="Arial" panose="020B0604020202020204" pitchFamily="34" charset="0"/>
              </a:rPr>
              <a:t>is always challenging for implementing HIT facilities</a:t>
            </a:r>
          </a:p>
          <a:p>
            <a:pPr marL="0" indent="0" algn="just" rtl="0">
              <a:lnSpc>
                <a:spcPct val="150000"/>
              </a:lnSpc>
              <a:buNone/>
            </a:pPr>
            <a:r>
              <a:rPr lang="en-US" sz="2400" dirty="0">
                <a:solidFill>
                  <a:srgbClr val="FF0000"/>
                </a:solidFill>
                <a:latin typeface="Arial" panose="020B0604020202020204" pitchFamily="34" charset="0"/>
                <a:cs typeface="Arial" panose="020B0604020202020204" pitchFamily="34" charset="0"/>
              </a:rPr>
              <a:t>Data safety and security </a:t>
            </a:r>
            <a:r>
              <a:rPr lang="en-US" sz="2400" dirty="0">
                <a:latin typeface="Arial" panose="020B0604020202020204" pitchFamily="34" charset="0"/>
                <a:cs typeface="Arial" panose="020B0604020202020204" pitchFamily="34" charset="0"/>
              </a:rPr>
              <a:t>are other points where proper safeguarding needs to be designed for the highly confidential information shared in the cloud-based channel.</a:t>
            </a:r>
          </a:p>
          <a:p>
            <a:pPr marL="0" indent="0" algn="just" rtl="0">
              <a:lnSpc>
                <a:spcPct val="150000"/>
              </a:lnSpc>
              <a:buNone/>
            </a:pPr>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0998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205" y="640080"/>
            <a:ext cx="5989895" cy="952746"/>
          </a:xfrm>
        </p:spPr>
        <p:txBody>
          <a:bodyPr>
            <a:normAutofit/>
          </a:bodyPr>
          <a:lstStyle/>
          <a:p>
            <a:pPr algn="l">
              <a:lnSpc>
                <a:spcPct val="150000"/>
              </a:lnSpc>
            </a:pPr>
            <a:r>
              <a:rPr lang="en-US" sz="2400" b="1" cap="none" dirty="0">
                <a:latin typeface="Arial" panose="020B0604020202020204" pitchFamily="34" charset="0"/>
                <a:cs typeface="Arial" panose="020B0604020202020204" pitchFamily="34" charset="0"/>
              </a:rPr>
              <a:t>Conclusion</a:t>
            </a:r>
          </a:p>
        </p:txBody>
      </p:sp>
      <p:sp>
        <p:nvSpPr>
          <p:cNvPr id="4" name="Date Placeholder 3"/>
          <p:cNvSpPr>
            <a:spLocks noGrp="1"/>
          </p:cNvSpPr>
          <p:nvPr>
            <p:ph type="dt" sz="half" idx="10"/>
          </p:nvPr>
        </p:nvSpPr>
        <p:spPr/>
        <p:txBody>
          <a:bodyPr/>
          <a:lstStyle/>
          <a:p>
            <a:r>
              <a:rPr lang="en-US" dirty="0"/>
              <a:t>Slide No.13</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
        <p:nvSpPr>
          <p:cNvPr id="11" name="Content Placeholder 10">
            <a:extLst>
              <a:ext uri="{FF2B5EF4-FFF2-40B4-BE49-F238E27FC236}">
                <a16:creationId xmlns:a16="http://schemas.microsoft.com/office/drawing/2014/main" id="{A14EBFB8-635F-4B13-A984-238C5EC3F7D8}"/>
              </a:ext>
            </a:extLst>
          </p:cNvPr>
          <p:cNvSpPr>
            <a:spLocks noGrp="1"/>
          </p:cNvSpPr>
          <p:nvPr>
            <p:ph idx="1"/>
          </p:nvPr>
        </p:nvSpPr>
        <p:spPr/>
        <p:txBody>
          <a:bodyPr>
            <a:normAutofit/>
          </a:bodyPr>
          <a:lstStyle/>
          <a:p>
            <a:pPr algn="just" rtl="0">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The proposed HIT approach seems a </a:t>
            </a:r>
            <a:r>
              <a:rPr lang="en-US" sz="2400" dirty="0">
                <a:solidFill>
                  <a:srgbClr val="1407C1"/>
                </a:solidFill>
                <a:latin typeface="Arial" panose="020B0604020202020204" pitchFamily="34" charset="0"/>
                <a:cs typeface="Arial" panose="020B0604020202020204" pitchFamily="34" charset="0"/>
              </a:rPr>
              <a:t>supportive tool for the patients in the currentCOVID-19 period</a:t>
            </a:r>
            <a:r>
              <a:rPr lang="en-US" sz="2400" dirty="0">
                <a:latin typeface="Arial" panose="020B0604020202020204" pitchFamily="34" charset="0"/>
                <a:cs typeface="Arial" panose="020B0604020202020204" pitchFamily="34" charset="0"/>
              </a:rPr>
              <a:t>.</a:t>
            </a:r>
          </a:p>
          <a:p>
            <a:pPr algn="just" rtl="0">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It employs </a:t>
            </a:r>
            <a:r>
              <a:rPr lang="en-US" sz="2400" dirty="0">
                <a:solidFill>
                  <a:srgbClr val="FF0000"/>
                </a:solidFill>
                <a:latin typeface="Arial" panose="020B0604020202020204" pitchFamily="34" charset="0"/>
                <a:cs typeface="Arial" panose="020B0604020202020204" pitchFamily="34" charset="0"/>
              </a:rPr>
              <a:t>cloud-based data-sharing platforms</a:t>
            </a:r>
            <a:r>
              <a:rPr lang="en-US" sz="2400" dirty="0">
                <a:latin typeface="Arial" panose="020B0604020202020204" pitchFamily="34" charset="0"/>
                <a:cs typeface="Arial" panose="020B0604020202020204" pitchFamily="34" charset="0"/>
              </a:rPr>
              <a:t>, where the needed person, physician, patients, etc. </a:t>
            </a:r>
          </a:p>
          <a:p>
            <a:pPr algn="just" rtl="0">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It enables the </a:t>
            </a:r>
            <a:r>
              <a:rPr lang="en-US" sz="2400" dirty="0">
                <a:solidFill>
                  <a:srgbClr val="1F4A5F"/>
                </a:solidFill>
                <a:latin typeface="Arial" panose="020B0604020202020204" pitchFamily="34" charset="0"/>
                <a:cs typeface="Arial" panose="020B0604020202020204" pitchFamily="34" charset="0"/>
              </a:rPr>
              <a:t>poor and remotely located patients to get appropriate treatment/services</a:t>
            </a:r>
            <a:r>
              <a:rPr lang="en-US" sz="2400" dirty="0">
                <a:latin typeface="Arial" panose="020B0604020202020204" pitchFamily="34" charset="0"/>
                <a:cs typeface="Arial" panose="020B0604020202020204" pitchFamily="34" charset="0"/>
              </a:rPr>
              <a:t> by having virtual interactive sessions.</a:t>
            </a:r>
          </a:p>
          <a:p>
            <a:pPr algn="just" rtl="0">
              <a:lnSpc>
                <a:spcPct val="150000"/>
              </a:lnSpc>
              <a:buFont typeface="Wingdings" panose="05000000000000000000" pitchFamily="2" charset="2"/>
              <a:buChar char="Ø"/>
            </a:pPr>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4543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703" y="640080"/>
            <a:ext cx="5176684" cy="952746"/>
          </a:xfrm>
        </p:spPr>
        <p:txBody>
          <a:bodyPr>
            <a:normAutofit/>
          </a:bodyPr>
          <a:lstStyle/>
          <a:p>
            <a:pPr algn="l">
              <a:lnSpc>
                <a:spcPct val="150000"/>
              </a:lnSpc>
            </a:pPr>
            <a:r>
              <a:rPr lang="en-US" sz="2400" b="1" cap="none" dirty="0">
                <a:latin typeface="Arial" panose="020B0604020202020204" pitchFamily="34" charset="0"/>
                <a:cs typeface="Arial" panose="020B0604020202020204" pitchFamily="34" charset="0"/>
              </a:rPr>
              <a:t>Conclusion</a:t>
            </a:r>
          </a:p>
        </p:txBody>
      </p:sp>
      <p:sp>
        <p:nvSpPr>
          <p:cNvPr id="4" name="Date Placeholder 3"/>
          <p:cNvSpPr>
            <a:spLocks noGrp="1"/>
          </p:cNvSpPr>
          <p:nvPr>
            <p:ph type="dt" sz="half" idx="10"/>
          </p:nvPr>
        </p:nvSpPr>
        <p:spPr/>
        <p:txBody>
          <a:bodyPr/>
          <a:lstStyle/>
          <a:p>
            <a:r>
              <a:rPr lang="en-US" dirty="0"/>
              <a:t>Slide No.14</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
        <p:nvSpPr>
          <p:cNvPr id="11" name="Content Placeholder 10">
            <a:extLst>
              <a:ext uri="{FF2B5EF4-FFF2-40B4-BE49-F238E27FC236}">
                <a16:creationId xmlns:a16="http://schemas.microsoft.com/office/drawing/2014/main" id="{A14EBFB8-635F-4B13-A984-238C5EC3F7D8}"/>
              </a:ext>
            </a:extLst>
          </p:cNvPr>
          <p:cNvSpPr>
            <a:spLocks noGrp="1"/>
          </p:cNvSpPr>
          <p:nvPr>
            <p:ph idx="1"/>
          </p:nvPr>
        </p:nvSpPr>
        <p:spPr/>
        <p:txBody>
          <a:bodyPr>
            <a:normAutofit/>
          </a:bodyPr>
          <a:lstStyle/>
          <a:p>
            <a:pPr algn="just" rtl="0">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HIT enables the </a:t>
            </a:r>
            <a:r>
              <a:rPr lang="en-US" sz="2400" dirty="0">
                <a:solidFill>
                  <a:srgbClr val="FF0000"/>
                </a:solidFill>
                <a:latin typeface="Arial" panose="020B0604020202020204" pitchFamily="34" charset="0"/>
                <a:cs typeface="Arial" panose="020B0604020202020204" pitchFamily="34" charset="0"/>
              </a:rPr>
              <a:t>interoperability culture </a:t>
            </a:r>
            <a:r>
              <a:rPr lang="en-US" sz="2400" dirty="0">
                <a:latin typeface="Arial" panose="020B0604020202020204" pitchFamily="34" charset="0"/>
                <a:cs typeface="Arial" panose="020B0604020202020204" pitchFamily="34" charset="0"/>
              </a:rPr>
              <a:t>in an existing healthcare trend/atmosphere worldwide.</a:t>
            </a:r>
          </a:p>
          <a:p>
            <a:pPr algn="just" rtl="0">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Tele-based medicine facilities are also one of the best impacts of the HIT for healthcare survivors during this pandemic. The proposed concept of HIT may </a:t>
            </a:r>
            <a:r>
              <a:rPr lang="en-US" sz="2400" dirty="0">
                <a:solidFill>
                  <a:srgbClr val="1407C1"/>
                </a:solidFill>
                <a:latin typeface="Arial" panose="020B0604020202020204" pitchFamily="34" charset="0"/>
                <a:cs typeface="Arial" panose="020B0604020202020204" pitchFamily="34" charset="0"/>
              </a:rPr>
              <a:t>help in tracking and monitoring of old-patients</a:t>
            </a:r>
            <a:r>
              <a:rPr lang="en-US" sz="2400" dirty="0">
                <a:latin typeface="Arial" panose="020B0604020202020204" pitchFamily="34" charset="0"/>
                <a:cs typeface="Arial" panose="020B0604020202020204" pitchFamily="34" charset="0"/>
              </a:rPr>
              <a:t>, persons in remote locations for their medical facility requirements.</a:t>
            </a:r>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38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C51CEF-90C7-46B7-9C6D-A9744D25BDE1}"/>
              </a:ext>
            </a:extLst>
          </p:cNvPr>
          <p:cNvPicPr>
            <a:picLocks noChangeAspect="1"/>
          </p:cNvPicPr>
          <p:nvPr/>
        </p:nvPicPr>
        <p:blipFill>
          <a:blip r:embed="rId2"/>
          <a:stretch>
            <a:fillRect/>
          </a:stretch>
        </p:blipFill>
        <p:spPr>
          <a:xfrm>
            <a:off x="4191000" y="1524000"/>
            <a:ext cx="3810000" cy="3810000"/>
          </a:xfrm>
          <a:prstGeom prst="rect">
            <a:avLst/>
          </a:prstGeom>
        </p:spPr>
      </p:pic>
      <p:sp>
        <p:nvSpPr>
          <p:cNvPr id="8" name="Speech Bubble: Oval 7">
            <a:extLst>
              <a:ext uri="{FF2B5EF4-FFF2-40B4-BE49-F238E27FC236}">
                <a16:creationId xmlns:a16="http://schemas.microsoft.com/office/drawing/2014/main" id="{CB66F948-1EA1-489A-A579-B133652382E1}"/>
              </a:ext>
            </a:extLst>
          </p:cNvPr>
          <p:cNvSpPr/>
          <p:nvPr/>
        </p:nvSpPr>
        <p:spPr>
          <a:xfrm>
            <a:off x="620130" y="599927"/>
            <a:ext cx="2403988" cy="2062211"/>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a:cs typeface="B Titr" panose="00000700000000000000" pitchFamily="2" charset="-78"/>
              </a:rPr>
              <a:t>با تاخیر</a:t>
            </a:r>
          </a:p>
        </p:txBody>
      </p:sp>
      <p:sp>
        <p:nvSpPr>
          <p:cNvPr id="9" name="Rectangle: Rounded Corners 8">
            <a:extLst>
              <a:ext uri="{FF2B5EF4-FFF2-40B4-BE49-F238E27FC236}">
                <a16:creationId xmlns:a16="http://schemas.microsoft.com/office/drawing/2014/main" id="{A7942DCE-F8DF-4D32-8386-DB69555671A8}"/>
              </a:ext>
            </a:extLst>
          </p:cNvPr>
          <p:cNvSpPr/>
          <p:nvPr/>
        </p:nvSpPr>
        <p:spPr>
          <a:xfrm>
            <a:off x="9232490" y="5604387"/>
            <a:ext cx="2286000" cy="870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t>1400/02/20</a:t>
            </a:r>
          </a:p>
        </p:txBody>
      </p:sp>
    </p:spTree>
    <p:extLst>
      <p:ext uri="{BB962C8B-B14F-4D97-AF65-F5344CB8AC3E}">
        <p14:creationId xmlns:p14="http://schemas.microsoft.com/office/powerpoint/2010/main" val="24252659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pPr rtl="1"/>
            <a:r>
              <a:rPr lang="en-US" b="1" dirty="0">
                <a:cs typeface="B Nazanin" panose="00000400000000000000" pitchFamily="2" charset="-78"/>
              </a:rPr>
              <a:t>Email Address: </a:t>
            </a:r>
            <a:r>
              <a:rPr lang="en-US" b="1" dirty="0">
                <a:solidFill>
                  <a:srgbClr val="FF0000"/>
                </a:solidFill>
                <a:cs typeface="B Nazanin" panose="00000400000000000000" pitchFamily="2" charset="-78"/>
              </a:rPr>
              <a:t>Tafaghodikh1@mums.ac.ir</a:t>
            </a:r>
            <a:endParaRPr lang="fa-IR" b="1" dirty="0">
              <a:solidFill>
                <a:srgbClr val="FF0000"/>
              </a:solidFill>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3462118" y="596582"/>
            <a:ext cx="5290231"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rPr>
              <a:t>Thank you for your attention</a:t>
            </a:r>
          </a:p>
        </p:txBody>
      </p:sp>
    </p:spTree>
    <p:extLst>
      <p:ext uri="{BB962C8B-B14F-4D97-AF65-F5344CB8AC3E}">
        <p14:creationId xmlns:p14="http://schemas.microsoft.com/office/powerpoint/2010/main" val="20918209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755" y="640080"/>
            <a:ext cx="9950244" cy="952746"/>
          </a:xfrm>
        </p:spPr>
        <p:txBody>
          <a:bodyPr>
            <a:normAutofit fontScale="90000"/>
          </a:bodyPr>
          <a:lstStyle/>
          <a:p>
            <a:pPr algn="ctr">
              <a:lnSpc>
                <a:spcPct val="150000"/>
              </a:lnSpc>
            </a:pPr>
            <a:r>
              <a:rPr lang="en-US" sz="2400" cap="none" dirty="0">
                <a:latin typeface="Arial" panose="020B0604020202020204" pitchFamily="34" charset="0"/>
                <a:cs typeface="Arial" panose="020B0604020202020204" pitchFamily="34" charset="0"/>
              </a:rPr>
              <a:t>Significance Of Health Information Technology(HIT) </a:t>
            </a:r>
            <a:br>
              <a:rPr lang="en-US" sz="2400" cap="none"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In Context To COVID-19 Pandemic: Potential Roles And Challenges</a:t>
            </a:r>
            <a:br>
              <a:rPr lang="en-US" sz="2400" cap="none"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 </a:t>
            </a:r>
          </a:p>
        </p:txBody>
      </p:sp>
      <p:pic>
        <p:nvPicPr>
          <p:cNvPr id="8" name="Content Placeholder 7">
            <a:extLst>
              <a:ext uri="{FF2B5EF4-FFF2-40B4-BE49-F238E27FC236}">
                <a16:creationId xmlns:a16="http://schemas.microsoft.com/office/drawing/2014/main" id="{31A7DDE0-0E4A-4FA1-BCE1-452A3F231FC2}"/>
              </a:ext>
            </a:extLst>
          </p:cNvPr>
          <p:cNvPicPr>
            <a:picLocks noGrp="1" noChangeAspect="1"/>
          </p:cNvPicPr>
          <p:nvPr>
            <p:ph idx="1"/>
          </p:nvPr>
        </p:nvPicPr>
        <p:blipFill>
          <a:blip r:embed="rId2"/>
          <a:stretch>
            <a:fillRect/>
          </a:stretch>
        </p:blipFill>
        <p:spPr>
          <a:xfrm>
            <a:off x="980360" y="2133974"/>
            <a:ext cx="1400000" cy="1695238"/>
          </a:xfrm>
        </p:spPr>
      </p:pic>
      <p:sp>
        <p:nvSpPr>
          <p:cNvPr id="4" name="Date Placeholder 3"/>
          <p:cNvSpPr>
            <a:spLocks noGrp="1"/>
          </p:cNvSpPr>
          <p:nvPr>
            <p:ph type="dt" sz="half" idx="10"/>
          </p:nvPr>
        </p:nvSpPr>
        <p:spPr/>
        <p:txBody>
          <a:bodyPr/>
          <a:lstStyle/>
          <a:p>
            <a:r>
              <a:rPr lang="en-US" dirty="0"/>
              <a:t>Slide No.1</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pic>
        <p:nvPicPr>
          <p:cNvPr id="10" name="Picture 9">
            <a:extLst>
              <a:ext uri="{FF2B5EF4-FFF2-40B4-BE49-F238E27FC236}">
                <a16:creationId xmlns:a16="http://schemas.microsoft.com/office/drawing/2014/main" id="{A44E61F7-0D78-44D5-B2DA-9E42F07590E4}"/>
              </a:ext>
            </a:extLst>
          </p:cNvPr>
          <p:cNvPicPr>
            <a:picLocks noChangeAspect="1"/>
          </p:cNvPicPr>
          <p:nvPr/>
        </p:nvPicPr>
        <p:blipFill>
          <a:blip r:embed="rId3"/>
          <a:stretch>
            <a:fillRect/>
          </a:stretch>
        </p:blipFill>
        <p:spPr>
          <a:xfrm>
            <a:off x="3045870" y="4008630"/>
            <a:ext cx="3668608" cy="800424"/>
          </a:xfrm>
          <a:prstGeom prst="rect">
            <a:avLst/>
          </a:prstGeom>
        </p:spPr>
      </p:pic>
      <p:pic>
        <p:nvPicPr>
          <p:cNvPr id="12" name="Picture 11">
            <a:extLst>
              <a:ext uri="{FF2B5EF4-FFF2-40B4-BE49-F238E27FC236}">
                <a16:creationId xmlns:a16="http://schemas.microsoft.com/office/drawing/2014/main" id="{5685D760-2727-4DD7-8B04-BD846020160D}"/>
              </a:ext>
            </a:extLst>
          </p:cNvPr>
          <p:cNvPicPr>
            <a:picLocks noChangeAspect="1"/>
          </p:cNvPicPr>
          <p:nvPr/>
        </p:nvPicPr>
        <p:blipFill>
          <a:blip r:embed="rId4"/>
          <a:stretch>
            <a:fillRect/>
          </a:stretch>
        </p:blipFill>
        <p:spPr>
          <a:xfrm>
            <a:off x="7411419" y="2282322"/>
            <a:ext cx="3058761" cy="3630492"/>
          </a:xfrm>
          <a:prstGeom prst="rect">
            <a:avLst/>
          </a:prstGeom>
        </p:spPr>
      </p:pic>
      <p:sp>
        <p:nvSpPr>
          <p:cNvPr id="13" name="Rectangle: Rounded Corners 12">
            <a:extLst>
              <a:ext uri="{FF2B5EF4-FFF2-40B4-BE49-F238E27FC236}">
                <a16:creationId xmlns:a16="http://schemas.microsoft.com/office/drawing/2014/main" id="{FE246506-AE48-4F35-B1F8-EB329AFAD83F}"/>
              </a:ext>
            </a:extLst>
          </p:cNvPr>
          <p:cNvSpPr/>
          <p:nvPr/>
        </p:nvSpPr>
        <p:spPr>
          <a:xfrm>
            <a:off x="7610168" y="3297144"/>
            <a:ext cx="1681316" cy="131856"/>
          </a:xfrm>
          <a:prstGeom prst="roundRect">
            <a:avLst/>
          </a:prstGeom>
          <a:noFill/>
          <a:ln w="28575">
            <a:solidFill>
              <a:srgbClr val="FF0000"/>
            </a:solidFill>
          </a:ln>
        </p:spPr>
        <p:style>
          <a:lnRef idx="2">
            <a:schemeClr val="accent1">
              <a:shade val="50000"/>
            </a:schemeClr>
          </a:lnRef>
          <a:fillRef idx="1001">
            <a:schemeClr val="dk2"/>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9019356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755" y="640080"/>
            <a:ext cx="9950244" cy="952746"/>
          </a:xfrm>
        </p:spPr>
        <p:txBody>
          <a:bodyPr>
            <a:normAutofit fontScale="90000"/>
          </a:bodyPr>
          <a:lstStyle/>
          <a:p>
            <a:pPr algn="ctr">
              <a:lnSpc>
                <a:spcPct val="150000"/>
              </a:lnSpc>
            </a:pPr>
            <a:r>
              <a:rPr lang="en-US" sz="2400" cap="none" dirty="0">
                <a:latin typeface="Arial" panose="020B0604020202020204" pitchFamily="34" charset="0"/>
                <a:cs typeface="Arial" panose="020B0604020202020204" pitchFamily="34" charset="0"/>
              </a:rPr>
              <a:t>Significance Of Health Information Technology(HIT) </a:t>
            </a:r>
            <a:br>
              <a:rPr lang="en-US" sz="2400" cap="none"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In Context To COVID-19 Pandemic: Potential Roles And Challenges</a:t>
            </a:r>
            <a:br>
              <a:rPr lang="en-US" sz="2400" cap="none" dirty="0">
                <a:latin typeface="Arial" panose="020B0604020202020204" pitchFamily="34" charset="0"/>
                <a:cs typeface="Arial" panose="020B0604020202020204" pitchFamily="34" charset="0"/>
              </a:rPr>
            </a:br>
            <a:r>
              <a:rPr lang="en-US" sz="2400" cap="none" dirty="0">
                <a:latin typeface="Arial" panose="020B0604020202020204" pitchFamily="34" charset="0"/>
                <a:cs typeface="Arial" panose="020B0604020202020204" pitchFamily="34" charset="0"/>
              </a:rPr>
              <a:t> </a:t>
            </a:r>
          </a:p>
        </p:txBody>
      </p:sp>
      <p:pic>
        <p:nvPicPr>
          <p:cNvPr id="8" name="Content Placeholder 7">
            <a:extLst>
              <a:ext uri="{FF2B5EF4-FFF2-40B4-BE49-F238E27FC236}">
                <a16:creationId xmlns:a16="http://schemas.microsoft.com/office/drawing/2014/main" id="{777A9180-C818-439D-9D3E-4B6C60CC008E}"/>
              </a:ext>
            </a:extLst>
          </p:cNvPr>
          <p:cNvPicPr>
            <a:picLocks noGrp="1" noChangeAspect="1"/>
          </p:cNvPicPr>
          <p:nvPr>
            <p:ph idx="1"/>
          </p:nvPr>
        </p:nvPicPr>
        <p:blipFill>
          <a:blip r:embed="rId2"/>
          <a:stretch>
            <a:fillRect/>
          </a:stretch>
        </p:blipFill>
        <p:spPr>
          <a:xfrm>
            <a:off x="3174998" y="1791474"/>
            <a:ext cx="5765802" cy="4426446"/>
          </a:xfrm>
        </p:spPr>
      </p:pic>
      <p:sp>
        <p:nvSpPr>
          <p:cNvPr id="4" name="Date Placeholder 3"/>
          <p:cNvSpPr>
            <a:spLocks noGrp="1"/>
          </p:cNvSpPr>
          <p:nvPr>
            <p:ph type="dt" sz="half" idx="10"/>
          </p:nvPr>
        </p:nvSpPr>
        <p:spPr/>
        <p:txBody>
          <a:bodyPr/>
          <a:lstStyle/>
          <a:p>
            <a:r>
              <a:rPr lang="en-US" dirty="0"/>
              <a:t>Slide No.2</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Tree>
    <p:extLst>
      <p:ext uri="{BB962C8B-B14F-4D97-AF65-F5344CB8AC3E}">
        <p14:creationId xmlns:p14="http://schemas.microsoft.com/office/powerpoint/2010/main" val="40736629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205" y="640080"/>
            <a:ext cx="8302793" cy="952746"/>
          </a:xfrm>
        </p:spPr>
        <p:txBody>
          <a:bodyPr>
            <a:normAutofit/>
          </a:bodyPr>
          <a:lstStyle/>
          <a:p>
            <a:pPr algn="l">
              <a:lnSpc>
                <a:spcPct val="150000"/>
              </a:lnSpc>
            </a:pPr>
            <a:r>
              <a:rPr lang="en-US" sz="2400" b="1" cap="none"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p:txBody>
          <a:bodyPr>
            <a:normAutofit/>
          </a:bodyPr>
          <a:lstStyle/>
          <a:p>
            <a:pPr marL="0" indent="0" algn="just" rtl="0">
              <a:lnSpc>
                <a:spcPct val="150000"/>
              </a:lnSpc>
              <a:buNone/>
            </a:pPr>
            <a:r>
              <a:rPr lang="en-US" sz="2400" dirty="0">
                <a:latin typeface="Arial" panose="020B0604020202020204" pitchFamily="34" charset="0"/>
                <a:cs typeface="Arial" panose="020B0604020202020204" pitchFamily="34" charset="0"/>
              </a:rPr>
              <a:t>In the present COVID-19 pandemic, where medical consultation became quite tough for everyone, and especially for the patients, HIT has emerged as a very imperative game-changer by offering its extended services to the physicians, healthcare staff, patients, etc.</a:t>
            </a:r>
          </a:p>
          <a:p>
            <a:pPr marL="0" indent="0" algn="just" rtl="0">
              <a:lnSpc>
                <a:spcPct val="150000"/>
              </a:lnSpc>
              <a:buNone/>
            </a:pPr>
            <a:r>
              <a:rPr lang="en-US" sz="2400" dirty="0">
                <a:latin typeface="Arial" panose="020B0604020202020204" pitchFamily="34" charset="0"/>
                <a:cs typeface="Arial" panose="020B0604020202020204" pitchFamily="34" charset="0"/>
              </a:rPr>
              <a:t>Privacy of records, level of care, interactive consultation, proper communication, etc. are the principal features offered with the use of HIT concept in the COVID-19 pandemic.</a:t>
            </a:r>
          </a:p>
        </p:txBody>
      </p:sp>
      <p:sp>
        <p:nvSpPr>
          <p:cNvPr id="4" name="Date Placeholder 3"/>
          <p:cNvSpPr>
            <a:spLocks noGrp="1"/>
          </p:cNvSpPr>
          <p:nvPr>
            <p:ph type="dt" sz="half" idx="10"/>
          </p:nvPr>
        </p:nvSpPr>
        <p:spPr/>
        <p:txBody>
          <a:bodyPr/>
          <a:lstStyle/>
          <a:p>
            <a:r>
              <a:rPr lang="en-US" dirty="0"/>
              <a:t>Slide No.3</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Tree>
    <p:extLst>
      <p:ext uri="{BB962C8B-B14F-4D97-AF65-F5344CB8AC3E}">
        <p14:creationId xmlns:p14="http://schemas.microsoft.com/office/powerpoint/2010/main" val="28451610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206" y="640080"/>
            <a:ext cx="8302794" cy="672526"/>
          </a:xfrm>
        </p:spPr>
        <p:txBody>
          <a:bodyPr>
            <a:normAutofit/>
          </a:bodyPr>
          <a:lstStyle/>
          <a:p>
            <a:pPr algn="l" rtl="0">
              <a:lnSpc>
                <a:spcPct val="150000"/>
              </a:lnSpc>
            </a:pPr>
            <a:r>
              <a:rPr lang="en-US" sz="2400" b="1" cap="none" dirty="0">
                <a:latin typeface="Arial" panose="020B0604020202020204" pitchFamily="34" charset="0"/>
                <a:cs typeface="Arial" panose="020B0604020202020204" pitchFamily="34" charset="0"/>
              </a:rPr>
              <a:t>Introduction</a:t>
            </a:r>
          </a:p>
        </p:txBody>
      </p:sp>
      <p:pic>
        <p:nvPicPr>
          <p:cNvPr id="8" name="Content Placeholder 7">
            <a:extLst>
              <a:ext uri="{FF2B5EF4-FFF2-40B4-BE49-F238E27FC236}">
                <a16:creationId xmlns:a16="http://schemas.microsoft.com/office/drawing/2014/main" id="{2F13D466-DDA9-48CE-B496-10E549A92E63}"/>
              </a:ext>
            </a:extLst>
          </p:cNvPr>
          <p:cNvPicPr>
            <a:picLocks noGrp="1" noChangeAspect="1"/>
          </p:cNvPicPr>
          <p:nvPr>
            <p:ph idx="1"/>
          </p:nvPr>
        </p:nvPicPr>
        <p:blipFill rotWithShape="1">
          <a:blip r:embed="rId2"/>
          <a:srcRect l="25474" t="33697" r="16681" b="14943"/>
          <a:stretch/>
        </p:blipFill>
        <p:spPr>
          <a:xfrm>
            <a:off x="467441" y="2029379"/>
            <a:ext cx="6139836" cy="3707744"/>
          </a:xfrm>
          <a:prstGeom prst="rect">
            <a:avLst/>
          </a:prstGeom>
        </p:spPr>
      </p:pic>
      <p:sp>
        <p:nvSpPr>
          <p:cNvPr id="4" name="Date Placeholder 3"/>
          <p:cNvSpPr>
            <a:spLocks noGrp="1"/>
          </p:cNvSpPr>
          <p:nvPr>
            <p:ph type="dt" sz="half" idx="10"/>
          </p:nvPr>
        </p:nvSpPr>
        <p:spPr/>
        <p:txBody>
          <a:bodyPr/>
          <a:lstStyle/>
          <a:p>
            <a:r>
              <a:rPr lang="en-US" dirty="0"/>
              <a:t>Slide No.4</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
        <p:nvSpPr>
          <p:cNvPr id="9" name="TextBox 8">
            <a:extLst>
              <a:ext uri="{FF2B5EF4-FFF2-40B4-BE49-F238E27FC236}">
                <a16:creationId xmlns:a16="http://schemas.microsoft.com/office/drawing/2014/main" id="{73680A07-9677-49CD-B5D4-4C77F5C021A3}"/>
              </a:ext>
            </a:extLst>
          </p:cNvPr>
          <p:cNvSpPr txBox="1"/>
          <p:nvPr/>
        </p:nvSpPr>
        <p:spPr>
          <a:xfrm>
            <a:off x="6769510" y="2073631"/>
            <a:ext cx="4689987" cy="3901837"/>
          </a:xfrm>
          <a:prstGeom prst="rect">
            <a:avLst/>
          </a:prstGeom>
          <a:noFill/>
        </p:spPr>
        <p:txBody>
          <a:bodyPr wrap="square" rtlCol="1">
            <a:spAutoFit/>
          </a:bodyPr>
          <a:lstStyle/>
          <a:p>
            <a:pPr algn="just">
              <a:lnSpc>
                <a:spcPct val="150000"/>
              </a:lnSpc>
            </a:pPr>
            <a:r>
              <a:rPr lang="en-US" sz="2400" dirty="0">
                <a:latin typeface="Arial" panose="020B0604020202020204" pitchFamily="34" charset="0"/>
                <a:cs typeface="Arial" panose="020B0604020202020204" pitchFamily="34" charset="0"/>
              </a:rPr>
              <a:t>Figure 1 explicates about the suitable proposed applications of HIT in healthcare during the COVID-19 pandemic.</a:t>
            </a:r>
          </a:p>
          <a:p>
            <a:pPr algn="just">
              <a:lnSpc>
                <a:spcPct val="150000"/>
              </a:lnSpc>
            </a:pPr>
            <a:endParaRPr lang="en-US" sz="2400" dirty="0">
              <a:latin typeface="Arial" panose="020B0604020202020204" pitchFamily="34" charset="0"/>
              <a:cs typeface="Arial" panose="020B0604020202020204" pitchFamily="34" charset="0"/>
            </a:endParaRPr>
          </a:p>
          <a:p>
            <a:pPr algn="just">
              <a:lnSpc>
                <a:spcPct val="150000"/>
              </a:lnSpc>
            </a:pPr>
            <a:endParaRPr lang="en-US" sz="2400" dirty="0">
              <a:latin typeface="Arial" panose="020B0604020202020204" pitchFamily="34" charset="0"/>
              <a:cs typeface="Arial" panose="020B0604020202020204" pitchFamily="34" charset="0"/>
            </a:endParaRPr>
          </a:p>
          <a:p>
            <a:pPr algn="just">
              <a:lnSpc>
                <a:spcPct val="150000"/>
              </a:lnSpc>
            </a:pPr>
            <a:endParaRPr lang="fa-IR"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5067AEC-CDC5-429B-8641-BD9A170AAA41}"/>
              </a:ext>
            </a:extLst>
          </p:cNvPr>
          <p:cNvSpPr txBox="1"/>
          <p:nvPr/>
        </p:nvSpPr>
        <p:spPr>
          <a:xfrm>
            <a:off x="973393" y="5737123"/>
            <a:ext cx="4078361" cy="246221"/>
          </a:xfrm>
          <a:prstGeom prst="rect">
            <a:avLst/>
          </a:prstGeom>
          <a:noFill/>
        </p:spPr>
        <p:txBody>
          <a:bodyPr wrap="none" rtlCol="1">
            <a:spAutoFit/>
          </a:bodyPr>
          <a:lstStyle/>
          <a:p>
            <a:r>
              <a:rPr lang="en-US" sz="1000" dirty="0">
                <a:latin typeface="Arial" panose="020B0604020202020204" pitchFamily="34" charset="0"/>
                <a:cs typeface="Arial" panose="020B0604020202020204" pitchFamily="34" charset="0"/>
              </a:rPr>
              <a:t>Figure 1: Cyclic view of proposed services through HIT in healthcare.</a:t>
            </a:r>
            <a:endParaRPr lang="fa-I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083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755" y="640080"/>
            <a:ext cx="9950244" cy="952746"/>
          </a:xfrm>
        </p:spPr>
        <p:txBody>
          <a:bodyPr>
            <a:normAutofit/>
          </a:bodyPr>
          <a:lstStyle/>
          <a:p>
            <a:pPr algn="l" rtl="0">
              <a:lnSpc>
                <a:spcPct val="150000"/>
              </a:lnSpc>
            </a:pPr>
            <a:r>
              <a:rPr lang="en-US" sz="2400" b="1" cap="none" dirty="0">
                <a:latin typeface="Arial" panose="020B0604020202020204" pitchFamily="34" charset="0"/>
                <a:cs typeface="Arial" panose="020B0604020202020204" pitchFamily="34" charset="0"/>
              </a:rPr>
              <a:t>Process Work-Flow of HIT in Healthcare During COVID-19</a:t>
            </a:r>
          </a:p>
        </p:txBody>
      </p:sp>
      <p:sp>
        <p:nvSpPr>
          <p:cNvPr id="3" name="Content Placeholder 2"/>
          <p:cNvSpPr>
            <a:spLocks noGrp="1"/>
          </p:cNvSpPr>
          <p:nvPr>
            <p:ph idx="1"/>
          </p:nvPr>
        </p:nvSpPr>
        <p:spPr/>
        <p:txBody>
          <a:bodyPr>
            <a:normAutofit/>
          </a:bodyPr>
          <a:lstStyle/>
          <a:p>
            <a:pPr marL="0" indent="0" algn="just" rtl="0">
              <a:lnSpc>
                <a:spcPct val="150000"/>
              </a:lnSpc>
              <a:buNone/>
            </a:pPr>
            <a:r>
              <a:rPr lang="en-US" sz="2400" dirty="0">
                <a:latin typeface="Arial" panose="020B0604020202020204" pitchFamily="34" charset="0"/>
                <a:cs typeface="Arial" panose="020B0604020202020204" pitchFamily="34" charset="0"/>
              </a:rPr>
              <a:t>The proposed HIT concept’s effectiveness can be realized in healthcare during this COVID-19 time by adequately understanding its devoted process flow chart.</a:t>
            </a:r>
          </a:p>
          <a:p>
            <a:pPr marL="0" indent="0" algn="just" rtl="0">
              <a:lnSpc>
                <a:spcPct val="150000"/>
              </a:lnSpc>
              <a:buNone/>
            </a:pPr>
            <a:r>
              <a:rPr lang="en-US" sz="2400" dirty="0">
                <a:latin typeface="Arial" panose="020B0604020202020204" pitchFamily="34" charset="0"/>
                <a:cs typeface="Arial" panose="020B0604020202020204" pitchFamily="34" charset="0"/>
              </a:rPr>
              <a:t>Figure 2 elaborates a process flow diagram for exploring the working culture/environment while implementing HIT culture in healthcare during this COVID-19 period.</a:t>
            </a:r>
          </a:p>
        </p:txBody>
      </p:sp>
      <p:sp>
        <p:nvSpPr>
          <p:cNvPr id="4" name="Date Placeholder 3"/>
          <p:cNvSpPr>
            <a:spLocks noGrp="1"/>
          </p:cNvSpPr>
          <p:nvPr>
            <p:ph type="dt" sz="half" idx="10"/>
          </p:nvPr>
        </p:nvSpPr>
        <p:spPr/>
        <p:txBody>
          <a:bodyPr/>
          <a:lstStyle/>
          <a:p>
            <a:r>
              <a:rPr lang="en-US" dirty="0"/>
              <a:t>Slide No.5</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Tree>
    <p:extLst>
      <p:ext uri="{BB962C8B-B14F-4D97-AF65-F5344CB8AC3E}">
        <p14:creationId xmlns:p14="http://schemas.microsoft.com/office/powerpoint/2010/main" val="24700008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9458" y="640080"/>
            <a:ext cx="8716298" cy="952746"/>
          </a:xfrm>
        </p:spPr>
        <p:txBody>
          <a:bodyPr>
            <a:normAutofit/>
          </a:bodyPr>
          <a:lstStyle/>
          <a:p>
            <a:pPr algn="l">
              <a:lnSpc>
                <a:spcPct val="150000"/>
              </a:lnSpc>
            </a:pPr>
            <a:r>
              <a:rPr lang="en-US" sz="2400" b="1" cap="none" dirty="0">
                <a:latin typeface="Arial" panose="020B0604020202020204" pitchFamily="34" charset="0"/>
                <a:cs typeface="Arial" panose="020B0604020202020204" pitchFamily="34" charset="0"/>
              </a:rPr>
              <a:t>Process Work-Flow of HIT in Healthcare During COVID-19</a:t>
            </a:r>
          </a:p>
        </p:txBody>
      </p:sp>
      <p:pic>
        <p:nvPicPr>
          <p:cNvPr id="7" name="Content Placeholder 6">
            <a:extLst>
              <a:ext uri="{FF2B5EF4-FFF2-40B4-BE49-F238E27FC236}">
                <a16:creationId xmlns:a16="http://schemas.microsoft.com/office/drawing/2014/main" id="{16602FF8-CFB4-4777-8EAC-170CC6B60F71}"/>
              </a:ext>
            </a:extLst>
          </p:cNvPr>
          <p:cNvPicPr>
            <a:picLocks noGrp="1" noChangeAspect="1"/>
          </p:cNvPicPr>
          <p:nvPr>
            <p:ph idx="1"/>
          </p:nvPr>
        </p:nvPicPr>
        <p:blipFill rotWithShape="1">
          <a:blip r:embed="rId2"/>
          <a:srcRect l="22581" t="23006" r="24043" b="35275"/>
          <a:stretch/>
        </p:blipFill>
        <p:spPr>
          <a:xfrm>
            <a:off x="2477729" y="2035277"/>
            <a:ext cx="6196371" cy="3480620"/>
          </a:xfrm>
          <a:prstGeom prst="rect">
            <a:avLst/>
          </a:prstGeom>
        </p:spPr>
      </p:pic>
      <p:sp>
        <p:nvSpPr>
          <p:cNvPr id="4" name="Date Placeholder 3"/>
          <p:cNvSpPr>
            <a:spLocks noGrp="1"/>
          </p:cNvSpPr>
          <p:nvPr>
            <p:ph type="dt" sz="half" idx="10"/>
          </p:nvPr>
        </p:nvSpPr>
        <p:spPr/>
        <p:txBody>
          <a:bodyPr/>
          <a:lstStyle/>
          <a:p>
            <a:r>
              <a:rPr lang="en-US" dirty="0"/>
              <a:t>Slide No.6</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
        <p:nvSpPr>
          <p:cNvPr id="8" name="TextBox 7">
            <a:extLst>
              <a:ext uri="{FF2B5EF4-FFF2-40B4-BE49-F238E27FC236}">
                <a16:creationId xmlns:a16="http://schemas.microsoft.com/office/drawing/2014/main" id="{B8063D2E-723C-4A09-AB7D-4463332F6146}"/>
              </a:ext>
            </a:extLst>
          </p:cNvPr>
          <p:cNvSpPr txBox="1"/>
          <p:nvPr/>
        </p:nvSpPr>
        <p:spPr>
          <a:xfrm flipH="1">
            <a:off x="2979173" y="5592859"/>
            <a:ext cx="5442156" cy="276999"/>
          </a:xfrm>
          <a:prstGeom prst="rect">
            <a:avLst/>
          </a:prstGeom>
          <a:noFill/>
        </p:spPr>
        <p:txBody>
          <a:bodyPr wrap="square" rtlCol="1">
            <a:spAutoFit/>
          </a:bodyPr>
          <a:lstStyle/>
          <a:p>
            <a:pPr algn="ctr"/>
            <a:r>
              <a:rPr lang="en-US" sz="1200" dirty="0"/>
              <a:t>Fig. 2.  Work-process flow for realizing HIT in healthcare during COVID-19.</a:t>
            </a:r>
            <a:endParaRPr lang="fa-IR" sz="1200" dirty="0"/>
          </a:p>
        </p:txBody>
      </p:sp>
    </p:spTree>
    <p:extLst>
      <p:ext uri="{BB962C8B-B14F-4D97-AF65-F5344CB8AC3E}">
        <p14:creationId xmlns:p14="http://schemas.microsoft.com/office/powerpoint/2010/main" val="13398708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973" y="640080"/>
            <a:ext cx="8052621" cy="952746"/>
          </a:xfrm>
        </p:spPr>
        <p:txBody>
          <a:bodyPr>
            <a:noAutofit/>
          </a:bodyPr>
          <a:lstStyle/>
          <a:p>
            <a:pPr algn="l">
              <a:lnSpc>
                <a:spcPct val="150000"/>
              </a:lnSpc>
            </a:pPr>
            <a:r>
              <a:rPr lang="en-US" sz="2400" b="1" cap="none" dirty="0">
                <a:latin typeface="Arial" panose="020B0604020202020204" pitchFamily="34" charset="0"/>
                <a:cs typeface="Arial" panose="020B0604020202020204" pitchFamily="34" charset="0"/>
              </a:rPr>
              <a:t>Impact of HIT in Healthcare During COVID 19 Crisis</a:t>
            </a:r>
            <a:br>
              <a:rPr lang="en-US" sz="2400" b="1" cap="none" dirty="0">
                <a:latin typeface="Arial" panose="020B0604020202020204" pitchFamily="34" charset="0"/>
                <a:cs typeface="Arial" panose="020B0604020202020204" pitchFamily="34" charset="0"/>
              </a:rPr>
            </a:br>
            <a:r>
              <a:rPr lang="en-US" sz="2400" b="1" cap="none"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normAutofit lnSpcReduction="10000"/>
          </a:bodyPr>
          <a:lstStyle/>
          <a:p>
            <a:pPr marL="0" indent="0" algn="just" rtl="0">
              <a:lnSpc>
                <a:spcPct val="150000"/>
              </a:lnSpc>
              <a:buNone/>
            </a:pPr>
            <a:r>
              <a:rPr lang="en-US" dirty="0">
                <a:latin typeface="Arial" panose="020B0604020202020204" pitchFamily="34" charset="0"/>
                <a:cs typeface="Arial" panose="020B0604020202020204" pitchFamily="34" charset="0"/>
              </a:rPr>
              <a:t>HIT concepts include various electronic-based-services, smart healthcare, EHR, etc. that enable the medical professionals, healthcare staff, and patients to come together to help and cooperate through </a:t>
            </a:r>
            <a:r>
              <a:rPr lang="en-US" dirty="0">
                <a:solidFill>
                  <a:srgbClr val="FF0000"/>
                </a:solidFill>
                <a:latin typeface="Arial" panose="020B0604020202020204" pitchFamily="34" charset="0"/>
                <a:cs typeface="Arial" panose="020B0604020202020204" pitchFamily="34" charset="0"/>
              </a:rPr>
              <a:t>several techniques</a:t>
            </a:r>
            <a:r>
              <a:rPr lang="en-US" dirty="0">
                <a:latin typeface="Arial" panose="020B0604020202020204" pitchFamily="34" charset="0"/>
                <a:cs typeface="Arial" panose="020B0604020202020204" pitchFamily="34" charset="0"/>
              </a:rPr>
              <a:t>.</a:t>
            </a:r>
          </a:p>
          <a:p>
            <a:pPr marL="0" indent="0" algn="just" rtl="0">
              <a:lnSpc>
                <a:spcPct val="150000"/>
              </a:lnSpc>
              <a:buNone/>
            </a:pPr>
            <a:r>
              <a:rPr lang="en-US" dirty="0">
                <a:solidFill>
                  <a:srgbClr val="1407C1"/>
                </a:solidFill>
                <a:latin typeface="Arial" panose="020B0604020202020204" pitchFamily="34" charset="0"/>
                <a:cs typeface="Arial" panose="020B0604020202020204" pitchFamily="34" charset="0"/>
              </a:rPr>
              <a:t>The medical decision support, bar-coding techniques , e-portal services, etc. </a:t>
            </a:r>
            <a:r>
              <a:rPr lang="en-US" dirty="0">
                <a:latin typeface="Arial" panose="020B0604020202020204" pitchFamily="34" charset="0"/>
                <a:cs typeface="Arial" panose="020B0604020202020204" pitchFamily="34" charset="0"/>
              </a:rPr>
              <a:t>are a few of the majorly proposed tactics that offer specific services in healthcare during the pandemic period like COVID-19</a:t>
            </a:r>
          </a:p>
          <a:p>
            <a:pPr marL="0" indent="0" algn="just" rtl="0">
              <a:lnSpc>
                <a:spcPct val="150000"/>
              </a:lnSpc>
              <a:buNone/>
            </a:pPr>
            <a:r>
              <a:rPr lang="en-US" dirty="0">
                <a:latin typeface="Arial" panose="020B0604020202020204" pitchFamily="34" charset="0"/>
                <a:cs typeface="Arial" panose="020B0604020202020204" pitchFamily="34" charset="0"/>
              </a:rPr>
              <a:t>In these proposed impacts of HIT, the support and services offered for </a:t>
            </a:r>
            <a:r>
              <a:rPr lang="en-US"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remote patients </a:t>
            </a:r>
            <a:r>
              <a:rPr lang="en-US" dirty="0">
                <a:latin typeface="Arial" panose="020B0604020202020204" pitchFamily="34" charset="0"/>
                <a:cs typeface="Arial" panose="020B0604020202020204" pitchFamily="34" charset="0"/>
              </a:rPr>
              <a:t>are more vital and crucial.</a:t>
            </a:r>
          </a:p>
        </p:txBody>
      </p:sp>
      <p:sp>
        <p:nvSpPr>
          <p:cNvPr id="4" name="Date Placeholder 3"/>
          <p:cNvSpPr>
            <a:spLocks noGrp="1"/>
          </p:cNvSpPr>
          <p:nvPr>
            <p:ph type="dt" sz="half" idx="10"/>
          </p:nvPr>
        </p:nvSpPr>
        <p:spPr/>
        <p:txBody>
          <a:bodyPr/>
          <a:lstStyle/>
          <a:p>
            <a:r>
              <a:rPr lang="en-US" dirty="0"/>
              <a:t>Slide No.7</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Tree>
    <p:extLst>
      <p:ext uri="{BB962C8B-B14F-4D97-AF65-F5344CB8AC3E}">
        <p14:creationId xmlns:p14="http://schemas.microsoft.com/office/powerpoint/2010/main" val="23838776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716" y="640080"/>
            <a:ext cx="8849032" cy="952746"/>
          </a:xfrm>
        </p:spPr>
        <p:txBody>
          <a:bodyPr>
            <a:noAutofit/>
          </a:bodyPr>
          <a:lstStyle/>
          <a:p>
            <a:pPr algn="l">
              <a:lnSpc>
                <a:spcPct val="150000"/>
              </a:lnSpc>
            </a:pPr>
            <a:r>
              <a:rPr lang="en-US" sz="2400" cap="none" dirty="0">
                <a:latin typeface="Arial" panose="020B0604020202020204" pitchFamily="34" charset="0"/>
                <a:cs typeface="Arial" panose="020B0604020202020204" pitchFamily="34" charset="0"/>
              </a:rPr>
              <a:t>Table 1. Impacts of HIT in healthcare during COVID-19 period</a:t>
            </a:r>
            <a:br>
              <a:rPr lang="en-US" sz="2400" b="1" cap="none" dirty="0">
                <a:latin typeface="Arial" panose="020B0604020202020204" pitchFamily="34" charset="0"/>
                <a:cs typeface="Arial" panose="020B0604020202020204" pitchFamily="34" charset="0"/>
              </a:rPr>
            </a:br>
            <a:r>
              <a:rPr lang="en-US" sz="2400" b="1" cap="none" dirty="0">
                <a:latin typeface="Arial" panose="020B0604020202020204" pitchFamily="34" charset="0"/>
                <a:cs typeface="Arial" panose="020B0604020202020204" pitchFamily="34" charset="0"/>
              </a:rPr>
              <a:t> </a:t>
            </a:r>
          </a:p>
        </p:txBody>
      </p:sp>
      <p:graphicFrame>
        <p:nvGraphicFramePr>
          <p:cNvPr id="7" name="Table 7">
            <a:extLst>
              <a:ext uri="{FF2B5EF4-FFF2-40B4-BE49-F238E27FC236}">
                <a16:creationId xmlns:a16="http://schemas.microsoft.com/office/drawing/2014/main" id="{0DFB6380-00E2-4FFD-BAB6-097BE9A78144}"/>
              </a:ext>
            </a:extLst>
          </p:cNvPr>
          <p:cNvGraphicFramePr>
            <a:graphicFrameLocks noGrp="1"/>
          </p:cNvGraphicFramePr>
          <p:nvPr>
            <p:ph idx="1"/>
            <p:extLst>
              <p:ext uri="{D42A27DB-BD31-4B8C-83A1-F6EECF244321}">
                <p14:modId xmlns:p14="http://schemas.microsoft.com/office/powerpoint/2010/main" val="813051645"/>
              </p:ext>
            </p:extLst>
          </p:nvPr>
        </p:nvGraphicFramePr>
        <p:xfrm>
          <a:off x="2949677" y="1920239"/>
          <a:ext cx="6861635" cy="4284940"/>
        </p:xfrm>
        <a:graphic>
          <a:graphicData uri="http://schemas.openxmlformats.org/drawingml/2006/table">
            <a:tbl>
              <a:tblPr rtl="1" firstRow="1" bandRow="1">
                <a:tableStyleId>{5C22544A-7EE6-4342-B048-85BDC9FD1C3A}</a:tableStyleId>
              </a:tblPr>
              <a:tblGrid>
                <a:gridCol w="5858744">
                  <a:extLst>
                    <a:ext uri="{9D8B030D-6E8A-4147-A177-3AD203B41FA5}">
                      <a16:colId xmlns:a16="http://schemas.microsoft.com/office/drawing/2014/main" val="2893910427"/>
                    </a:ext>
                  </a:extLst>
                </a:gridCol>
                <a:gridCol w="1002891">
                  <a:extLst>
                    <a:ext uri="{9D8B030D-6E8A-4147-A177-3AD203B41FA5}">
                      <a16:colId xmlns:a16="http://schemas.microsoft.com/office/drawing/2014/main" val="327660761"/>
                    </a:ext>
                  </a:extLst>
                </a:gridCol>
              </a:tblGrid>
              <a:tr h="627340">
                <a:tc>
                  <a:txBody>
                    <a:bodyPr/>
                    <a:lstStyle/>
                    <a:p>
                      <a:pPr rtl="1"/>
                      <a:r>
                        <a:rPr lang="en-US" dirty="0"/>
                        <a:t>Influences/Impacts</a:t>
                      </a:r>
                      <a:endParaRPr lang="fa-IR" dirty="0"/>
                    </a:p>
                  </a:txBody>
                  <a:tcPr/>
                </a:tc>
                <a:tc>
                  <a:txBody>
                    <a:bodyPr/>
                    <a:lstStyle/>
                    <a:p>
                      <a:pPr algn="ctr" rtl="1"/>
                      <a:r>
                        <a:rPr lang="en-US" dirty="0"/>
                        <a:t>Sl No.</a:t>
                      </a:r>
                      <a:endParaRPr lang="fa-IR" dirty="0"/>
                    </a:p>
                  </a:txBody>
                  <a:tcPr/>
                </a:tc>
                <a:extLst>
                  <a:ext uri="{0D108BD9-81ED-4DB2-BD59-A6C34878D82A}">
                    <a16:rowId xmlns:a16="http://schemas.microsoft.com/office/drawing/2014/main" val="2403150467"/>
                  </a:ext>
                </a:extLst>
              </a:tr>
              <a:tr h="358480">
                <a:tc>
                  <a:txBody>
                    <a:bodyPr/>
                    <a:lstStyle/>
                    <a:p>
                      <a:pPr rtl="1"/>
                      <a:r>
                        <a:rPr lang="en-US" dirty="0"/>
                        <a:t>Conversion into Electronics-based Services to Patients</a:t>
                      </a:r>
                      <a:endParaRPr lang="fa-IR" dirty="0"/>
                    </a:p>
                  </a:txBody>
                  <a:tcPr/>
                </a:tc>
                <a:tc>
                  <a:txBody>
                    <a:bodyPr/>
                    <a:lstStyle/>
                    <a:p>
                      <a:pPr algn="ctr" rtl="1"/>
                      <a:r>
                        <a:rPr lang="en-US" dirty="0"/>
                        <a:t>1</a:t>
                      </a:r>
                      <a:endParaRPr lang="fa-IR" dirty="0"/>
                    </a:p>
                  </a:txBody>
                  <a:tcPr/>
                </a:tc>
                <a:extLst>
                  <a:ext uri="{0D108BD9-81ED-4DB2-BD59-A6C34878D82A}">
                    <a16:rowId xmlns:a16="http://schemas.microsoft.com/office/drawing/2014/main" val="3966955477"/>
                  </a:ext>
                </a:extLst>
              </a:tr>
              <a:tr h="358480">
                <a:tc>
                  <a:txBody>
                    <a:bodyPr/>
                    <a:lstStyle/>
                    <a:p>
                      <a:pPr rtl="1"/>
                      <a:r>
                        <a:rPr lang="en-US" dirty="0"/>
                        <a:t>Medical Decision Support</a:t>
                      </a:r>
                      <a:endParaRPr lang="fa-IR" dirty="0"/>
                    </a:p>
                  </a:txBody>
                  <a:tcPr/>
                </a:tc>
                <a:tc>
                  <a:txBody>
                    <a:bodyPr/>
                    <a:lstStyle/>
                    <a:p>
                      <a:pPr algn="ctr" rtl="1"/>
                      <a:r>
                        <a:rPr lang="en-US" dirty="0"/>
                        <a:t>2</a:t>
                      </a:r>
                      <a:endParaRPr lang="fa-IR" dirty="0"/>
                    </a:p>
                  </a:txBody>
                  <a:tcPr/>
                </a:tc>
                <a:extLst>
                  <a:ext uri="{0D108BD9-81ED-4DB2-BD59-A6C34878D82A}">
                    <a16:rowId xmlns:a16="http://schemas.microsoft.com/office/drawing/2014/main" val="1296010933"/>
                  </a:ext>
                </a:extLst>
              </a:tr>
              <a:tr h="358480">
                <a:tc>
                  <a:txBody>
                    <a:bodyPr/>
                    <a:lstStyle/>
                    <a:p>
                      <a:pPr rtl="1"/>
                      <a:r>
                        <a:rPr lang="en-US" dirty="0"/>
                        <a:t>E-sign-off tools</a:t>
                      </a:r>
                      <a:endParaRPr lang="fa-IR" dirty="0"/>
                    </a:p>
                  </a:txBody>
                  <a:tcPr/>
                </a:tc>
                <a:tc>
                  <a:txBody>
                    <a:bodyPr/>
                    <a:lstStyle/>
                    <a:p>
                      <a:pPr algn="ctr" rtl="1"/>
                      <a:r>
                        <a:rPr lang="en-US" dirty="0"/>
                        <a:t>3</a:t>
                      </a:r>
                      <a:endParaRPr lang="fa-IR" dirty="0"/>
                    </a:p>
                  </a:txBody>
                  <a:tcPr/>
                </a:tc>
                <a:extLst>
                  <a:ext uri="{0D108BD9-81ED-4DB2-BD59-A6C34878D82A}">
                    <a16:rowId xmlns:a16="http://schemas.microsoft.com/office/drawing/2014/main" val="1114556674"/>
                  </a:ext>
                </a:extLst>
              </a:tr>
              <a:tr h="358480">
                <a:tc>
                  <a:txBody>
                    <a:bodyPr/>
                    <a:lstStyle/>
                    <a:p>
                      <a:pPr rtl="1"/>
                      <a:r>
                        <a:rPr lang="en-US" dirty="0"/>
                        <a:t>Medication based on Bar-coding</a:t>
                      </a:r>
                      <a:endParaRPr lang="fa-IR" dirty="0"/>
                    </a:p>
                  </a:txBody>
                  <a:tcPr/>
                </a:tc>
                <a:tc>
                  <a:txBody>
                    <a:bodyPr/>
                    <a:lstStyle/>
                    <a:p>
                      <a:pPr algn="ctr" rtl="1"/>
                      <a:r>
                        <a:rPr lang="en-US" dirty="0"/>
                        <a:t>4</a:t>
                      </a:r>
                      <a:endParaRPr lang="fa-IR" dirty="0"/>
                    </a:p>
                  </a:txBody>
                  <a:tcPr/>
                </a:tc>
                <a:extLst>
                  <a:ext uri="{0D108BD9-81ED-4DB2-BD59-A6C34878D82A}">
                    <a16:rowId xmlns:a16="http://schemas.microsoft.com/office/drawing/2014/main" val="1004087489"/>
                  </a:ext>
                </a:extLst>
              </a:tr>
              <a:tr h="358480">
                <a:tc>
                  <a:txBody>
                    <a:bodyPr/>
                    <a:lstStyle/>
                    <a:p>
                      <a:pPr rtl="1"/>
                      <a:r>
                        <a:rPr lang="en-US" dirty="0"/>
                        <a:t>Automated medicine dispensing tactic</a:t>
                      </a:r>
                      <a:endParaRPr lang="fa-IR" dirty="0"/>
                    </a:p>
                  </a:txBody>
                  <a:tcPr/>
                </a:tc>
                <a:tc>
                  <a:txBody>
                    <a:bodyPr/>
                    <a:lstStyle/>
                    <a:p>
                      <a:pPr algn="ctr" rtl="1"/>
                      <a:r>
                        <a:rPr lang="en-US" dirty="0"/>
                        <a:t>5</a:t>
                      </a:r>
                      <a:endParaRPr lang="fa-IR" dirty="0"/>
                    </a:p>
                  </a:txBody>
                  <a:tcPr/>
                </a:tc>
                <a:extLst>
                  <a:ext uri="{0D108BD9-81ED-4DB2-BD59-A6C34878D82A}">
                    <a16:rowId xmlns:a16="http://schemas.microsoft.com/office/drawing/2014/main" val="1177290727"/>
                  </a:ext>
                </a:extLst>
              </a:tr>
              <a:tr h="358480">
                <a:tc>
                  <a:txBody>
                    <a:bodyPr/>
                    <a:lstStyle/>
                    <a:p>
                      <a:pPr rtl="1"/>
                      <a:r>
                        <a:rPr lang="en-US" dirty="0"/>
                        <a:t>Techniques for preventing surgical items</a:t>
                      </a:r>
                      <a:endParaRPr lang="fa-IR" dirty="0"/>
                    </a:p>
                  </a:txBody>
                  <a:tcPr/>
                </a:tc>
                <a:tc>
                  <a:txBody>
                    <a:bodyPr/>
                    <a:lstStyle/>
                    <a:p>
                      <a:pPr algn="ctr" rtl="1"/>
                      <a:r>
                        <a:rPr lang="en-US" dirty="0"/>
                        <a:t>6</a:t>
                      </a:r>
                      <a:endParaRPr lang="fa-IR" dirty="0"/>
                    </a:p>
                  </a:txBody>
                  <a:tcPr/>
                </a:tc>
                <a:extLst>
                  <a:ext uri="{0D108BD9-81ED-4DB2-BD59-A6C34878D82A}">
                    <a16:rowId xmlns:a16="http://schemas.microsoft.com/office/drawing/2014/main" val="1741900963"/>
                  </a:ext>
                </a:extLst>
              </a:tr>
              <a:tr h="358480">
                <a:tc>
                  <a:txBody>
                    <a:bodyPr/>
                    <a:lstStyle/>
                    <a:p>
                      <a:pPr rtl="1"/>
                      <a:r>
                        <a:rPr lang="en-US" dirty="0"/>
                        <a:t>E-patient portals</a:t>
                      </a:r>
                      <a:endParaRPr lang="fa-IR" dirty="0"/>
                    </a:p>
                  </a:txBody>
                  <a:tcPr/>
                </a:tc>
                <a:tc>
                  <a:txBody>
                    <a:bodyPr/>
                    <a:lstStyle/>
                    <a:p>
                      <a:pPr algn="ctr" rtl="1"/>
                      <a:r>
                        <a:rPr lang="en-US" dirty="0"/>
                        <a:t>7</a:t>
                      </a:r>
                      <a:endParaRPr lang="fa-IR" dirty="0"/>
                    </a:p>
                  </a:txBody>
                  <a:tcPr/>
                </a:tc>
                <a:extLst>
                  <a:ext uri="{0D108BD9-81ED-4DB2-BD59-A6C34878D82A}">
                    <a16:rowId xmlns:a16="http://schemas.microsoft.com/office/drawing/2014/main" val="732944953"/>
                  </a:ext>
                </a:extLst>
              </a:tr>
              <a:tr h="358480">
                <a:tc>
                  <a:txBody>
                    <a:bodyPr/>
                    <a:lstStyle/>
                    <a:p>
                      <a:pPr rtl="1"/>
                      <a:r>
                        <a:rPr lang="en-US" dirty="0"/>
                        <a:t>Tele-based-medicine</a:t>
                      </a:r>
                      <a:endParaRPr lang="fa-IR" dirty="0"/>
                    </a:p>
                  </a:txBody>
                  <a:tcPr/>
                </a:tc>
                <a:tc>
                  <a:txBody>
                    <a:bodyPr/>
                    <a:lstStyle/>
                    <a:p>
                      <a:pPr algn="ctr" rtl="1"/>
                      <a:r>
                        <a:rPr lang="en-US" dirty="0"/>
                        <a:t>8</a:t>
                      </a:r>
                      <a:endParaRPr lang="fa-IR" dirty="0"/>
                    </a:p>
                  </a:txBody>
                  <a:tcPr/>
                </a:tc>
                <a:extLst>
                  <a:ext uri="{0D108BD9-81ED-4DB2-BD59-A6C34878D82A}">
                    <a16:rowId xmlns:a16="http://schemas.microsoft.com/office/drawing/2014/main" val="4171384087"/>
                  </a:ext>
                </a:extLst>
              </a:tr>
              <a:tr h="358480">
                <a:tc>
                  <a:txBody>
                    <a:bodyPr/>
                    <a:lstStyle/>
                    <a:p>
                      <a:pPr rtl="1"/>
                      <a:r>
                        <a:rPr lang="en-US" dirty="0"/>
                        <a:t>Synchronous telehealth</a:t>
                      </a:r>
                      <a:endParaRPr lang="fa-IR" dirty="0"/>
                    </a:p>
                  </a:txBody>
                  <a:tcPr/>
                </a:tc>
                <a:tc>
                  <a:txBody>
                    <a:bodyPr/>
                    <a:lstStyle/>
                    <a:p>
                      <a:pPr algn="ctr" rtl="1"/>
                      <a:r>
                        <a:rPr lang="en-US" dirty="0"/>
                        <a:t>9</a:t>
                      </a:r>
                      <a:endParaRPr lang="fa-IR" dirty="0"/>
                    </a:p>
                  </a:txBody>
                  <a:tcPr/>
                </a:tc>
                <a:extLst>
                  <a:ext uri="{0D108BD9-81ED-4DB2-BD59-A6C34878D82A}">
                    <a16:rowId xmlns:a16="http://schemas.microsoft.com/office/drawing/2014/main" val="458137462"/>
                  </a:ext>
                </a:extLst>
              </a:tr>
              <a:tr h="358480">
                <a:tc>
                  <a:txBody>
                    <a:bodyPr/>
                    <a:lstStyle/>
                    <a:p>
                      <a:pPr rtl="1"/>
                      <a:r>
                        <a:rPr lang="en-US" dirty="0"/>
                        <a:t>E-incident reporting</a:t>
                      </a:r>
                      <a:endParaRPr lang="fa-IR" dirty="0"/>
                    </a:p>
                  </a:txBody>
                  <a:tcPr/>
                </a:tc>
                <a:tc>
                  <a:txBody>
                    <a:bodyPr/>
                    <a:lstStyle/>
                    <a:p>
                      <a:pPr algn="ctr" rtl="1"/>
                      <a:r>
                        <a:rPr lang="en-US" dirty="0"/>
                        <a:t>10</a:t>
                      </a:r>
                      <a:endParaRPr lang="fa-IR" dirty="0"/>
                    </a:p>
                  </a:txBody>
                  <a:tcPr/>
                </a:tc>
                <a:extLst>
                  <a:ext uri="{0D108BD9-81ED-4DB2-BD59-A6C34878D82A}">
                    <a16:rowId xmlns:a16="http://schemas.microsoft.com/office/drawing/2014/main" val="1106134571"/>
                  </a:ext>
                </a:extLst>
              </a:tr>
            </a:tbl>
          </a:graphicData>
        </a:graphic>
      </p:graphicFrame>
      <p:sp>
        <p:nvSpPr>
          <p:cNvPr id="4" name="Date Placeholder 3"/>
          <p:cNvSpPr>
            <a:spLocks noGrp="1"/>
          </p:cNvSpPr>
          <p:nvPr>
            <p:ph type="dt" sz="half" idx="10"/>
          </p:nvPr>
        </p:nvSpPr>
        <p:spPr/>
        <p:txBody>
          <a:bodyPr/>
          <a:lstStyle/>
          <a:p>
            <a:r>
              <a:rPr lang="en-US" dirty="0"/>
              <a:t>Slide No.8</a:t>
            </a:r>
          </a:p>
        </p:txBody>
      </p:sp>
      <p:sp>
        <p:nvSpPr>
          <p:cNvPr id="5" name="Footer Placeholder 4"/>
          <p:cNvSpPr>
            <a:spLocks noGrp="1"/>
          </p:cNvSpPr>
          <p:nvPr>
            <p:ph type="ftr" sz="quarter" idx="11"/>
          </p:nvPr>
        </p:nvSpPr>
        <p:spPr/>
        <p:txBody>
          <a:bodyPr/>
          <a:lstStyle/>
          <a:p>
            <a:r>
              <a:rPr lang="en-US" dirty="0"/>
              <a:t>Significance Of Health Information Technology(HIT) </a:t>
            </a:r>
          </a:p>
        </p:txBody>
      </p:sp>
      <p:sp>
        <p:nvSpPr>
          <p:cNvPr id="6" name="Slide Number Placeholder 5"/>
          <p:cNvSpPr>
            <a:spLocks noGrp="1"/>
          </p:cNvSpPr>
          <p:nvPr>
            <p:ph type="sldNum" sz="quarter" idx="12"/>
          </p:nvPr>
        </p:nvSpPr>
        <p:spPr/>
        <p:txBody>
          <a:bodyPr/>
          <a:lstStyle/>
          <a:p>
            <a:r>
              <a:rPr lang="en-US" dirty="0"/>
              <a:t>Haniye Tafaghodi</a:t>
            </a:r>
          </a:p>
        </p:txBody>
      </p:sp>
    </p:spTree>
    <p:extLst>
      <p:ext uri="{BB962C8B-B14F-4D97-AF65-F5344CB8AC3E}">
        <p14:creationId xmlns:p14="http://schemas.microsoft.com/office/powerpoint/2010/main" val="10307707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300</TotalTime>
  <Words>994</Words>
  <Application>Microsoft Office PowerPoint</Application>
  <PresentationFormat>Widescreen</PresentationFormat>
  <Paragraphs>112</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Corbel</vt:lpstr>
      <vt:lpstr>Wingdings</vt:lpstr>
      <vt:lpstr>Banded</vt:lpstr>
      <vt:lpstr>Significance Of Health Information Technology(HIT)  In Context To COVID-19 Pandemic:  Potential Roles And Challenges</vt:lpstr>
      <vt:lpstr>Significance Of Health Information Technology(HIT)  In Context To COVID-19 Pandemic: Potential Roles And Challenges  </vt:lpstr>
      <vt:lpstr>Significance Of Health Information Technology(HIT)  In Context To COVID-19 Pandemic: Potential Roles And Challenges  </vt:lpstr>
      <vt:lpstr>Introduction</vt:lpstr>
      <vt:lpstr>Introduction</vt:lpstr>
      <vt:lpstr>Process Work-Flow of HIT in Healthcare During COVID-19</vt:lpstr>
      <vt:lpstr>Process Work-Flow of HIT in Healthcare During COVID-19</vt:lpstr>
      <vt:lpstr>Impact of HIT in Healthcare During COVID 19 Crisis  </vt:lpstr>
      <vt:lpstr>Table 1. Impacts of HIT in healthcare during COVID-19 period  </vt:lpstr>
      <vt:lpstr>Role and Applications of HIT in Emergency Healthcare Patient Care  During COVID-19 Pandemic</vt:lpstr>
      <vt:lpstr>Role and Applications of HIT in Emergency Healthcare Patient Care  During COVID-19 Pandemic</vt:lpstr>
      <vt:lpstr>Challenging Issues and Future Scope of the Study</vt:lpstr>
      <vt:lpstr>Challenging Issues and Future Scope of the Study</vt:lpstr>
      <vt:lpstr>Conclusion</vt:lpstr>
      <vt:lpstr>Conclusion</vt:lpstr>
      <vt:lpstr>PowerPoint Presentation</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Ali Molazemian</dc:creator>
  <cp:lastModifiedBy>AriaRayan</cp:lastModifiedBy>
  <cp:revision>72</cp:revision>
  <dcterms:created xsi:type="dcterms:W3CDTF">2017-02-27T19:12:11Z</dcterms:created>
  <dcterms:modified xsi:type="dcterms:W3CDTF">2021-05-09T12:16:07Z</dcterms:modified>
</cp:coreProperties>
</file>