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8" r:id="rId1"/>
  </p:sldMasterIdLst>
  <p:notesMasterIdLst>
    <p:notesMasterId r:id="rId23"/>
  </p:notesMasterIdLst>
  <p:sldIdLst>
    <p:sldId id="256" r:id="rId2"/>
    <p:sldId id="299" r:id="rId3"/>
    <p:sldId id="282" r:id="rId4"/>
    <p:sldId id="283" r:id="rId5"/>
    <p:sldId id="284" r:id="rId6"/>
    <p:sldId id="289" r:id="rId7"/>
    <p:sldId id="291" r:id="rId8"/>
    <p:sldId id="304" r:id="rId9"/>
    <p:sldId id="293" r:id="rId10"/>
    <p:sldId id="294" r:id="rId11"/>
    <p:sldId id="285" r:id="rId12"/>
    <p:sldId id="295" r:id="rId13"/>
    <p:sldId id="300" r:id="rId14"/>
    <p:sldId id="303" r:id="rId15"/>
    <p:sldId id="301" r:id="rId16"/>
    <p:sldId id="286" r:id="rId17"/>
    <p:sldId id="297" r:id="rId18"/>
    <p:sldId id="287" r:id="rId19"/>
    <p:sldId id="296" r:id="rId20"/>
    <p:sldId id="298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CBF"/>
    <a:srgbClr val="F76409"/>
    <a:srgbClr val="E16543"/>
    <a:srgbClr val="F39231"/>
    <a:srgbClr val="91CE55"/>
    <a:srgbClr val="008080"/>
    <a:srgbClr val="EAF0F9"/>
    <a:srgbClr val="FFFFFF"/>
    <a:srgbClr val="F0EEF0"/>
    <a:srgbClr val="8CF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8240-42F5-4D66-AD81-92E022F3CED7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1BC55-00B1-4BDA-9DC6-6EB3FB8E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4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1BC55-00B1-4BDA-9DC6-6EB3FB8E3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1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4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0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4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1020" y="6283041"/>
            <a:ext cx="12213020" cy="4572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2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 b="0" baseline="0">
                <a:cs typeface="B Titr" panose="00000700000000000000" pitchFamily="2" charset="-78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l" rtl="0">
              <a:defRPr b="0" baseline="0">
                <a:solidFill>
                  <a:schemeClr val="tx1"/>
                </a:solidFill>
                <a:cs typeface="B Nazanin" panose="00000400000000000000" pitchFamily="2" charset="-78"/>
              </a:defRPr>
            </a:lvl1pPr>
            <a:lvl2pPr algn="r" rtl="1">
              <a:defRPr b="0">
                <a:solidFill>
                  <a:schemeClr val="tx1"/>
                </a:solidFill>
                <a:cs typeface="B Nazanin" panose="00000400000000000000" pitchFamily="2" charset="-78"/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  <a:endParaRPr lang="fa-IR" dirty="0" smtClean="0"/>
          </a:p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2265" y="6333954"/>
            <a:ext cx="1972733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cs typeface="B Nazanin" panose="00000400000000000000" pitchFamily="2" charset="-78"/>
              </a:defRPr>
            </a:lvl1pPr>
          </a:lstStyle>
          <a:p>
            <a:r>
              <a:rPr lang="en-US" dirty="0" smtClean="0"/>
              <a:t>Slide NO </a:t>
            </a:r>
            <a:fld id="{58863BF2-F2E0-4234-B14B-8DB17FDAD5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1699" y="6333954"/>
            <a:ext cx="5232401" cy="36512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cs typeface="B Nazanin" panose="00000400000000000000" pitchFamily="2" charset="-78"/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43308"/>
            <a:ext cx="2080191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cs typeface="B Nazanin" panose="00000400000000000000" pitchFamily="2" charset="-78"/>
              </a:defRPr>
            </a:lvl1pPr>
          </a:lstStyle>
          <a:p>
            <a:r>
              <a:rPr lang="en-US" dirty="0" smtClean="0"/>
              <a:t>Lecturer Name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t="10983" r="12553" b="15935"/>
          <a:stretch/>
        </p:blipFill>
        <p:spPr>
          <a:xfrm>
            <a:off x="9921271" y="288084"/>
            <a:ext cx="2078966" cy="1414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78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9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8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7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9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0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2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اسلاید شماره  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fa-IR" smtClean="0"/>
              <a:t>موضوع ارائه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97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5.emf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6282" y="6277929"/>
            <a:ext cx="12209706" cy="5878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371" y="4325611"/>
            <a:ext cx="9144000" cy="16597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Seyyedeh Fatemeh Mousavi</a:t>
            </a:r>
          </a:p>
          <a:p>
            <a:pPr>
              <a:lnSpc>
                <a:spcPct val="100000"/>
              </a:lnSpc>
            </a:pPr>
            <a:r>
              <a:rPr lang="en-US" b="1" dirty="0" err="1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Dr</a:t>
            </a:r>
            <a:r>
              <a:rPr lang="en-US" b="1" dirty="0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Kimiafar</a:t>
            </a:r>
            <a:endParaRPr lang="en-US" b="1" dirty="0">
              <a:solidFill>
                <a:srgbClr val="FF9FA8"/>
              </a:solidFill>
              <a:latin typeface="Tw Cen MT Condensed Extra Bold" panose="020B08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Mousavibf992@mums.ac.ir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872" r="1410" b="1445"/>
          <a:stretch/>
        </p:blipFill>
        <p:spPr>
          <a:xfrm>
            <a:off x="359433" y="140565"/>
            <a:ext cx="2329133" cy="1647646"/>
          </a:xfrm>
          <a:prstGeom prst="rect">
            <a:avLst/>
          </a:prstGeom>
        </p:spPr>
      </p:pic>
      <p:pic>
        <p:nvPicPr>
          <p:cNvPr id="13" name="Picture 2" descr="C:\Users\mohtashamifarf2\Pictures\th75KJOCVH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0"/>
          <a:stretch/>
        </p:blipFill>
        <p:spPr bwMode="auto">
          <a:xfrm>
            <a:off x="10195034" y="186608"/>
            <a:ext cx="1681655" cy="146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86430" y="666371"/>
            <a:ext cx="24322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In the name of God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6282" y="2052991"/>
            <a:ext cx="12209706" cy="18395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76524"/>
            <a:ext cx="11471565" cy="1739347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Times New Roman" panose="02020603050405020304" pitchFamily="18" charset="0"/>
              </a:rPr>
              <a:t>Precourse</a:t>
            </a:r>
            <a:r>
              <a:rPr lang="en-US" sz="2400" b="1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Times New Roman" panose="02020603050405020304" pitchFamily="18" charset="0"/>
              </a:rPr>
              <a:t> preparation using a serious smartphone game on</a:t>
            </a:r>
            <a:br>
              <a:rPr lang="en-US" sz="2400" b="1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Times New Roman" panose="02020603050405020304" pitchFamily="18" charset="0"/>
              </a:rPr>
              <a:t>advanced life support knowledge and skills: </a:t>
            </a:r>
            <a:br>
              <a:rPr lang="en-US" sz="2400" b="1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w Cen MT Condensed Extra Bold" panose="020B0803020202020204" pitchFamily="34" charset="0"/>
                <a:ea typeface="+mn-ea"/>
                <a:cs typeface="Times New Roman" panose="02020603050405020304" pitchFamily="18" charset="0"/>
              </a:rPr>
              <a:t>randomized controlled trial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26010" y="3249640"/>
            <a:ext cx="3720958" cy="3397789"/>
            <a:chOff x="226010" y="3249640"/>
            <a:chExt cx="3720958" cy="3397789"/>
          </a:xfrm>
        </p:grpSpPr>
        <p:sp>
          <p:nvSpPr>
            <p:cNvPr id="14" name="Heart 13"/>
            <p:cNvSpPr/>
            <p:nvPr/>
          </p:nvSpPr>
          <p:spPr>
            <a:xfrm>
              <a:off x="273958" y="3249640"/>
              <a:ext cx="3673010" cy="3397789"/>
            </a:xfrm>
            <a:prstGeom prst="hear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rgbClr val="EAF0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Block Arc 18"/>
            <p:cNvSpPr/>
            <p:nvPr/>
          </p:nvSpPr>
          <p:spPr>
            <a:xfrm rot="7159520">
              <a:off x="835600" y="4210826"/>
              <a:ext cx="1827440" cy="2359186"/>
            </a:xfrm>
            <a:prstGeom prst="blockArc">
              <a:avLst>
                <a:gd name="adj1" fmla="val 15738438"/>
                <a:gd name="adj2" fmla="val 19640121"/>
                <a:gd name="adj3" fmla="val 11250"/>
              </a:avLst>
            </a:prstGeom>
            <a:solidFill>
              <a:srgbClr val="EA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/>
            <p:cNvSpPr/>
            <p:nvPr/>
          </p:nvSpPr>
          <p:spPr>
            <a:xfrm rot="18277225">
              <a:off x="342459" y="3198796"/>
              <a:ext cx="1983059" cy="2215958"/>
            </a:xfrm>
            <a:prstGeom prst="blockArc">
              <a:avLst>
                <a:gd name="adj1" fmla="val 13181422"/>
                <a:gd name="adj2" fmla="val 19072449"/>
                <a:gd name="adj3" fmla="val 11414"/>
              </a:avLst>
            </a:prstGeom>
            <a:solidFill>
              <a:srgbClr val="EA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2114255" y="5495236"/>
              <a:ext cx="247045" cy="256987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5098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730">
              <a:off x="469037" y="3883813"/>
              <a:ext cx="1729904" cy="1729904"/>
            </a:xfrm>
            <a:prstGeom prst="rect">
              <a:avLst/>
            </a:prstGeom>
          </p:spPr>
        </p:pic>
        <p:sp>
          <p:nvSpPr>
            <p:cNvPr id="21" name="Flowchart: Connector 20"/>
            <p:cNvSpPr/>
            <p:nvPr/>
          </p:nvSpPr>
          <p:spPr>
            <a:xfrm>
              <a:off x="1835790" y="5658540"/>
              <a:ext cx="247045" cy="256987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335" y="3544420"/>
              <a:ext cx="1693825" cy="1693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" y="1326727"/>
            <a:ext cx="1033026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0" y="43461"/>
            <a:ext cx="51874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465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Methods(Statistical Analysis</a:t>
            </a:r>
            <a:r>
              <a:rPr lang="en-US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0" y="3335027"/>
            <a:ext cx="424873" cy="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269284" y="1738166"/>
            <a:ext cx="9773257" cy="534393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Categorical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expressed as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frequencies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percentages</a:t>
            </a:r>
            <a:endParaRPr lang="en-US" sz="1600" dirty="0">
              <a:solidFill>
                <a:srgbClr val="FF9F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957816" y="2368089"/>
            <a:ext cx="8185859" cy="534393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expressed as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standard deviations</a:t>
            </a:r>
            <a:endParaRPr lang="en-US" sz="1600" dirty="0">
              <a:solidFill>
                <a:srgbClr val="FF9F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274830" y="3023304"/>
            <a:ext cx="7660353" cy="534393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groups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terms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baseline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were compared using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an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 sample </a:t>
            </a:r>
            <a:r>
              <a:rPr lang="en-US" sz="1600" i="1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test.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274830" y="3613458"/>
            <a:ext cx="7660353" cy="534393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covariance model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used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posttest scores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   groups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baseline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 measurements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2129544" y="4246664"/>
            <a:ext cx="8111658" cy="534393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chi-square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used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compare the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skill-test pass rate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other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binary variables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843793" y="4814971"/>
            <a:ext cx="9172878" cy="677062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The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game scores before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 training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knowledge pretest scores and between game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scores post-ALS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and knowledge posttest scores were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analyzed using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Pearson </a:t>
            </a:r>
            <a:r>
              <a:rPr lang="en-US" sz="1600" dirty="0" smtClean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coefficients</a:t>
            </a:r>
            <a:endParaRPr lang="en-US" sz="1600" dirty="0">
              <a:solidFill>
                <a:srgbClr val="FF9F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402922" y="5528454"/>
            <a:ext cx="9639619" cy="534393"/>
          </a:xfrm>
          <a:prstGeom prst="roundRect">
            <a:avLst/>
          </a:prstGeom>
          <a:noFill/>
          <a:ln>
            <a:solidFill>
              <a:srgbClr val="00A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All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analyses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performed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Stata version 10 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StataCorp</a:t>
            </a:r>
            <a:r>
              <a:rPr lang="en-US" sz="1600" dirty="0">
                <a:solidFill>
                  <a:srgbClr val="FF9F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LLC).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82695" y="1661579"/>
            <a:ext cx="554774" cy="550868"/>
            <a:chOff x="1098794" y="1776279"/>
            <a:chExt cx="554774" cy="550868"/>
          </a:xfrm>
        </p:grpSpPr>
        <p:sp>
          <p:nvSpPr>
            <p:cNvPr id="70" name="Oval 69"/>
            <p:cNvSpPr/>
            <p:nvPr/>
          </p:nvSpPr>
          <p:spPr>
            <a:xfrm>
              <a:off x="1098794" y="1796023"/>
              <a:ext cx="554774" cy="531124"/>
            </a:xfrm>
            <a:prstGeom prst="ellipse">
              <a:avLst/>
            </a:prstGeom>
            <a:solidFill>
              <a:srgbClr val="91C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136" y="1776279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712706" y="2296151"/>
            <a:ext cx="554774" cy="542768"/>
            <a:chOff x="1721256" y="2410369"/>
            <a:chExt cx="554774" cy="542768"/>
          </a:xfrm>
        </p:grpSpPr>
        <p:sp>
          <p:nvSpPr>
            <p:cNvPr id="71" name="Oval 70"/>
            <p:cNvSpPr/>
            <p:nvPr/>
          </p:nvSpPr>
          <p:spPr>
            <a:xfrm>
              <a:off x="1721256" y="2422013"/>
              <a:ext cx="554774" cy="531124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229" y="2410369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896344" y="2893643"/>
            <a:ext cx="554774" cy="571390"/>
            <a:chOff x="2027636" y="3029199"/>
            <a:chExt cx="554774" cy="571390"/>
          </a:xfrm>
        </p:grpSpPr>
        <p:sp>
          <p:nvSpPr>
            <p:cNvPr id="73" name="Oval 72"/>
            <p:cNvSpPr/>
            <p:nvPr/>
          </p:nvSpPr>
          <p:spPr>
            <a:xfrm>
              <a:off x="2027636" y="3069465"/>
              <a:ext cx="554774" cy="531124"/>
            </a:xfrm>
            <a:prstGeom prst="ellipse">
              <a:avLst/>
            </a:prstGeom>
            <a:solidFill>
              <a:srgbClr val="91C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286" y="3029199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952544" y="3453645"/>
            <a:ext cx="554774" cy="551702"/>
            <a:chOff x="2059109" y="3649585"/>
            <a:chExt cx="554774" cy="551702"/>
          </a:xfrm>
        </p:grpSpPr>
        <p:sp>
          <p:nvSpPr>
            <p:cNvPr id="74" name="Oval 73"/>
            <p:cNvSpPr/>
            <p:nvPr/>
          </p:nvSpPr>
          <p:spPr>
            <a:xfrm>
              <a:off x="2059109" y="3670163"/>
              <a:ext cx="554774" cy="531124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371" y="3649585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58108" y="4066898"/>
            <a:ext cx="554774" cy="560463"/>
            <a:chOff x="1864743" y="4287132"/>
            <a:chExt cx="554774" cy="560463"/>
          </a:xfrm>
        </p:grpSpPr>
        <p:sp>
          <p:nvSpPr>
            <p:cNvPr id="75" name="Oval 74"/>
            <p:cNvSpPr/>
            <p:nvPr/>
          </p:nvSpPr>
          <p:spPr>
            <a:xfrm>
              <a:off x="1864743" y="4316471"/>
              <a:ext cx="554774" cy="531124"/>
            </a:xfrm>
            <a:prstGeom prst="ellipse">
              <a:avLst/>
            </a:prstGeom>
            <a:solidFill>
              <a:srgbClr val="91C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551" y="4287132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480721" y="4736830"/>
            <a:ext cx="554774" cy="556440"/>
            <a:chOff x="1538129" y="4924699"/>
            <a:chExt cx="554774" cy="556440"/>
          </a:xfrm>
        </p:grpSpPr>
        <p:sp>
          <p:nvSpPr>
            <p:cNvPr id="76" name="Oval 75"/>
            <p:cNvSpPr/>
            <p:nvPr/>
          </p:nvSpPr>
          <p:spPr>
            <a:xfrm>
              <a:off x="1538129" y="4950015"/>
              <a:ext cx="554774" cy="531124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86" y="4924699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179151" y="5377183"/>
            <a:ext cx="554774" cy="563759"/>
            <a:chOff x="1218981" y="5539917"/>
            <a:chExt cx="554774" cy="563759"/>
          </a:xfrm>
        </p:grpSpPr>
        <p:sp>
          <p:nvSpPr>
            <p:cNvPr id="77" name="Oval 76"/>
            <p:cNvSpPr/>
            <p:nvPr/>
          </p:nvSpPr>
          <p:spPr>
            <a:xfrm>
              <a:off x="1218981" y="5572552"/>
              <a:ext cx="554774" cy="531124"/>
            </a:xfrm>
            <a:prstGeom prst="ellipse">
              <a:avLst/>
            </a:prstGeom>
            <a:solidFill>
              <a:srgbClr val="91C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2" descr="Data Analysis Symbol Icon"/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61" y="5539917"/>
              <a:ext cx="458166" cy="4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Rectangle 83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6" y="600972"/>
            <a:ext cx="562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Methods(Statistical Analysis)</a:t>
            </a:r>
          </a:p>
        </p:txBody>
      </p:sp>
    </p:spTree>
    <p:extLst>
      <p:ext uri="{BB962C8B-B14F-4D97-AF65-F5344CB8AC3E}">
        <p14:creationId xmlns:p14="http://schemas.microsoft.com/office/powerpoint/2010/main" val="618403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7" grpId="0" animBg="1"/>
      <p:bldP spid="48" grpId="0" animBg="1"/>
      <p:bldP spid="49" grpId="0" animBg="1"/>
      <p:bldP spid="54" grpId="0" animBg="1"/>
      <p:bldP spid="63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13856" y="-18174"/>
            <a:ext cx="1567589" cy="682506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3854" y="1326727"/>
            <a:ext cx="1046879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13853" y="-31534"/>
            <a:ext cx="575740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526332" y="250177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913067" y="340319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970" y="3309287"/>
            <a:ext cx="571396" cy="571396"/>
          </a:xfrm>
          <a:prstGeom prst="rect">
            <a:avLst/>
          </a:prstGeom>
        </p:spPr>
      </p:pic>
      <p:sp>
        <p:nvSpPr>
          <p:cNvPr id="99" name="Rounded Rectangle 98"/>
          <p:cNvSpPr/>
          <p:nvPr/>
        </p:nvSpPr>
        <p:spPr>
          <a:xfrm>
            <a:off x="4373725" y="1900087"/>
            <a:ext cx="2387533" cy="5437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Allocated to game group (n=52)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421037" y="1900087"/>
            <a:ext cx="2387050" cy="5438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Allocated to control group (n=53)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383350" y="2564840"/>
            <a:ext cx="5424733" cy="471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Pretest (knowledge test)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779323" y="3093602"/>
            <a:ext cx="4713370" cy="10621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1 hour of gameplay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Days) prior to traditional lecture and allowed to play as much as they wished during the training course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479601" y="4242366"/>
            <a:ext cx="5328481" cy="471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One-day traditional lecture (6-hour)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4479601" y="4844359"/>
            <a:ext cx="5328481" cy="471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One-day instructor-led ALS course (8-hour)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479601" y="5446352"/>
            <a:ext cx="5328481" cy="4716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Posttest(knowledge test and skill test)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4479601" y="6035816"/>
            <a:ext cx="2434593" cy="3190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Analysis(n=52)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7430299" y="6031101"/>
            <a:ext cx="2377783" cy="3237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Analysis(n=53)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Arrow Connector 109"/>
          <p:cNvCxnSpPr>
            <a:stCxn id="98" idx="2"/>
          </p:cNvCxnSpPr>
          <p:nvPr/>
        </p:nvCxnSpPr>
        <p:spPr>
          <a:xfrm>
            <a:off x="6934699" y="1692090"/>
            <a:ext cx="0" cy="133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5600425" y="1825804"/>
            <a:ext cx="305629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endCxn id="99" idx="0"/>
          </p:cNvCxnSpPr>
          <p:nvPr/>
        </p:nvCxnSpPr>
        <p:spPr>
          <a:xfrm flipH="1">
            <a:off x="5567492" y="1825804"/>
            <a:ext cx="32932" cy="74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endCxn id="100" idx="0"/>
          </p:cNvCxnSpPr>
          <p:nvPr/>
        </p:nvCxnSpPr>
        <p:spPr>
          <a:xfrm flipH="1">
            <a:off x="8614562" y="1825804"/>
            <a:ext cx="42153" cy="74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99" idx="2"/>
          </p:cNvCxnSpPr>
          <p:nvPr/>
        </p:nvCxnSpPr>
        <p:spPr>
          <a:xfrm flipH="1">
            <a:off x="5567491" y="2443797"/>
            <a:ext cx="1" cy="121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00" idx="2"/>
          </p:cNvCxnSpPr>
          <p:nvPr/>
        </p:nvCxnSpPr>
        <p:spPr>
          <a:xfrm>
            <a:off x="8614562" y="2443900"/>
            <a:ext cx="0" cy="120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5600424" y="3036478"/>
            <a:ext cx="0" cy="571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5651316" y="4184613"/>
            <a:ext cx="3051" cy="88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8656715" y="3036478"/>
            <a:ext cx="0" cy="1205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5625870" y="4714004"/>
            <a:ext cx="0" cy="130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8669519" y="4714004"/>
            <a:ext cx="0" cy="130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8677543" y="5318790"/>
            <a:ext cx="0" cy="130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5645575" y="5309166"/>
            <a:ext cx="0" cy="130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8687169" y="5896307"/>
            <a:ext cx="0" cy="130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5635948" y="5896307"/>
            <a:ext cx="0" cy="1303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-11714" y="-1060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331644" y="209715"/>
            <a:ext cx="1788160" cy="119888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970406" y="365240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Resuls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3171122" y="595069"/>
            <a:ext cx="3440221" cy="4641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Ineligible (n=1) Experience playing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5212682" y="-2996"/>
            <a:ext cx="3444033" cy="5334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assessed for eligibility (N= 106)</a:t>
            </a:r>
          </a:p>
        </p:txBody>
      </p:sp>
      <p:cxnSp>
        <p:nvCxnSpPr>
          <p:cNvPr id="108" name="Straight Arrow Connector 107"/>
          <p:cNvCxnSpPr>
            <a:stCxn id="96" idx="2"/>
            <a:endCxn id="98" idx="0"/>
          </p:cNvCxnSpPr>
          <p:nvPr/>
        </p:nvCxnSpPr>
        <p:spPr>
          <a:xfrm>
            <a:off x="6934699" y="530466"/>
            <a:ext cx="0" cy="593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6611344" y="795901"/>
            <a:ext cx="323355" cy="96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/>
          <p:cNvSpPr/>
          <p:nvPr/>
        </p:nvSpPr>
        <p:spPr>
          <a:xfrm>
            <a:off x="5212682" y="1123869"/>
            <a:ext cx="3444033" cy="5682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 included and randomized (N=105)</a:t>
            </a:r>
          </a:p>
        </p:txBody>
      </p:sp>
    </p:spTree>
    <p:extLst>
      <p:ext uri="{BB962C8B-B14F-4D97-AF65-F5344CB8AC3E}">
        <p14:creationId xmlns:p14="http://schemas.microsoft.com/office/powerpoint/2010/main" val="577164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97" grpId="0" animBg="1"/>
      <p:bldP spid="96" grpId="0" animBg="1"/>
      <p:bldP spid="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41502" y="-4546"/>
            <a:ext cx="1595236" cy="681144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50044" y="1326727"/>
            <a:ext cx="1083069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32334" y="-31534"/>
            <a:ext cx="594221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3082" r="4238" b="8082"/>
          <a:stretch/>
        </p:blipFill>
        <p:spPr>
          <a:xfrm>
            <a:off x="10189029" y="138793"/>
            <a:ext cx="1722664" cy="1257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526332" y="250177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913067" y="340319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"/>
          <a:stretch/>
        </p:blipFill>
        <p:spPr>
          <a:xfrm>
            <a:off x="2665778" y="2106386"/>
            <a:ext cx="7783112" cy="337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63523" y="1669342"/>
            <a:ext cx="259558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Participant demographics.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13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52864" y="-31534"/>
            <a:ext cx="1606598" cy="68384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40305" y="1326727"/>
            <a:ext cx="1073330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39264" y="-31534"/>
            <a:ext cx="601151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3082" r="4238" b="8082"/>
          <a:stretch/>
        </p:blipFill>
        <p:spPr>
          <a:xfrm>
            <a:off x="10189029" y="138793"/>
            <a:ext cx="1722664" cy="1257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526332" y="250177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913067" y="340319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91CE5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/>
          <a:stretch/>
        </p:blipFill>
        <p:spPr>
          <a:xfrm>
            <a:off x="2099312" y="2046566"/>
            <a:ext cx="8363380" cy="416010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2401641" y="1613010"/>
            <a:ext cx="7398179" cy="369332"/>
          </a:xfrm>
          <a:prstGeom prst="rect">
            <a:avLst/>
          </a:prstGeom>
          <a:solidFill>
            <a:srgbClr val="91CE55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Comparison of learning outcomes between the game group and control group.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1641" y="2685065"/>
            <a:ext cx="7632266" cy="23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366262" y="4045777"/>
            <a:ext cx="7632266" cy="237750"/>
          </a:xfrm>
          <a:prstGeom prst="rect">
            <a:avLst/>
          </a:prstGeom>
          <a:noFill/>
          <a:ln w="28575">
            <a:solidFill>
              <a:srgbClr val="FF9F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396202" y="4353298"/>
            <a:ext cx="7632266" cy="237750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31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" grpId="0" animBg="1"/>
      <p:bldP spid="2" grpId="1" animBg="1"/>
      <p:bldP spid="54" grpId="0" animBg="1"/>
      <p:bldP spid="54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25314" y="-51104"/>
            <a:ext cx="157904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40925" y="1326727"/>
            <a:ext cx="1073950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6635" y="-31534"/>
            <a:ext cx="568522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3082" r="4238" b="8082"/>
          <a:stretch/>
        </p:blipFill>
        <p:spPr>
          <a:xfrm>
            <a:off x="10189029" y="138793"/>
            <a:ext cx="1722664" cy="1257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526332" y="250177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913067" y="340319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8CFAC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" b="10707"/>
          <a:stretch/>
        </p:blipFill>
        <p:spPr>
          <a:xfrm>
            <a:off x="2107111" y="1023521"/>
            <a:ext cx="8367521" cy="5257800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2108735" y="227205"/>
            <a:ext cx="794236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 attitudes and perceptions regarding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Days based on a score of 1=strongly disagree to 10=strongly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84622" y="1261754"/>
            <a:ext cx="7632266" cy="260495"/>
          </a:xfrm>
          <a:prstGeom prst="rect">
            <a:avLst/>
          </a:prstGeom>
          <a:noFill/>
          <a:ln w="28575">
            <a:solidFill>
              <a:srgbClr val="F764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290067" y="1569270"/>
            <a:ext cx="7632266" cy="260495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72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3" grpId="0" animBg="1"/>
      <p:bldP spid="83" grpId="1" animBg="1"/>
      <p:bldP spid="42" grpId="0" animBg="1"/>
      <p:bldP spid="42" grpId="1" animBg="1"/>
      <p:bldP spid="49" grpId="0" animBg="1"/>
      <p:bldP spid="4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22572" y="-51104"/>
            <a:ext cx="157630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30962" y="1326727"/>
            <a:ext cx="1063987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6635" y="-31534"/>
            <a:ext cx="568522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3082" r="4238" b="8082"/>
          <a:stretch/>
        </p:blipFill>
        <p:spPr>
          <a:xfrm>
            <a:off x="10189029" y="138793"/>
            <a:ext cx="1722664" cy="12573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526332" y="250177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913067" y="340319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46" y="2137298"/>
            <a:ext cx="5056176" cy="358578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418820" y="1479062"/>
            <a:ext cx="10492873" cy="646331"/>
          </a:xfrm>
          <a:prstGeom prst="rect">
            <a:avLst/>
          </a:prstGeom>
          <a:solidFill>
            <a:srgbClr val="FF5969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game score before </a:t>
            </a:r>
            <a:r>
              <a:rPr lang="en-US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after Advanced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Support training and knowledge pretest score was low (</a:t>
            </a:r>
            <a:r>
              <a:rPr lang="en-US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=.01, r=.37).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24" y="2244763"/>
            <a:ext cx="4917454" cy="33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062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213955"/>
            <a:ext cx="199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21318" y="-31533"/>
            <a:ext cx="2168340" cy="6751034"/>
            <a:chOff x="213096" y="0"/>
            <a:chExt cx="11447501" cy="6858000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6"/>
              <a:ext cx="199208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-35660" y="-18174"/>
            <a:ext cx="1650605" cy="682506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7431" y="1326727"/>
            <a:ext cx="1050456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19005" y="51785"/>
            <a:ext cx="512853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7" y="538565"/>
            <a:ext cx="4688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28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576" y="2547841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13873" y="253682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216537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08325" y="256120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260601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483468" y="258178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741611" y="348320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970" y="3366437"/>
            <a:ext cx="571396" cy="571396"/>
          </a:xfrm>
          <a:prstGeom prst="rect">
            <a:avLst/>
          </a:prstGeom>
        </p:spPr>
      </p:pic>
      <p:sp>
        <p:nvSpPr>
          <p:cNvPr id="49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991840" y="260697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1175210" y="3519376"/>
            <a:ext cx="234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0" y="3448873"/>
            <a:ext cx="642725" cy="642725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3152748" y="1751370"/>
            <a:ext cx="7787395" cy="6405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game group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a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pass rate on the ALS skill test and indicated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satisfaction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their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151803" y="3368680"/>
            <a:ext cx="7787395" cy="649224"/>
          </a:xfrm>
          <a:prstGeom prst="round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studies have reported beneficial effects of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game-based training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medical student learning outcomes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153828" y="5068811"/>
            <a:ext cx="7808976" cy="569339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interesting finding was the low correlation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student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scores and their knowledge scores.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146448" y="2510299"/>
            <a:ext cx="7808976" cy="722642"/>
          </a:xfrm>
          <a:prstGeom prst="roundRect">
            <a:avLst/>
          </a:prstGeom>
          <a:solidFill>
            <a:srgbClr val="EA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game group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exhibited clear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with regard to ALS algorithm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knowledge. They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demonstrated improvements in terms of skill, but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to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statistically significant extent.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152147" y="4164467"/>
            <a:ext cx="7787395" cy="7576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large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the medical students in our study had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attitudes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Days, indicating that the game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helped them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become more familiar with various cardiac arrest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scenarios prior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ALS training course.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163508" y="5775606"/>
            <a:ext cx="7808976" cy="5464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Although it was only an add-on intervention, the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benefits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demonstrated the ability of gamified training to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a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complicated medical course.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778003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8" grpId="0" animBg="1"/>
      <p:bldP spid="70" grpId="0" animBg="1"/>
      <p:bldP spid="71" grpId="0" animBg="1"/>
      <p:bldP spid="73" grpId="0" animBg="1"/>
      <p:bldP spid="74" grpId="0" animBg="1"/>
      <p:bldP spid="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213955"/>
            <a:ext cx="1992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29012" y="-31533"/>
            <a:ext cx="2118010" cy="6751034"/>
            <a:chOff x="213096" y="0"/>
            <a:chExt cx="11447501" cy="6858000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6"/>
              <a:ext cx="199208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9293" y="-18174"/>
            <a:ext cx="1595651" cy="682506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31573" y="1326727"/>
            <a:ext cx="1001452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26073" y="51785"/>
            <a:ext cx="505785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7" y="538565"/>
            <a:ext cx="4688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28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576" y="2547841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13873" y="253682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216537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08325" y="256120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260601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483468" y="258178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741611" y="348320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970" y="3366437"/>
            <a:ext cx="571396" cy="571396"/>
          </a:xfrm>
          <a:prstGeom prst="rect">
            <a:avLst/>
          </a:prstGeom>
        </p:spPr>
      </p:pic>
      <p:sp>
        <p:nvSpPr>
          <p:cNvPr id="49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991840" y="260697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C5E5A5"/>
          </a:solidFill>
          <a:ln>
            <a:solidFill>
              <a:srgbClr val="C5E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1175210" y="3519376"/>
            <a:ext cx="234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0" y="3448873"/>
            <a:ext cx="642725" cy="642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00310" y="1909366"/>
            <a:ext cx="3512681" cy="122938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564423" y="2345758"/>
            <a:ext cx="481010" cy="382125"/>
          </a:xfrm>
          <a:prstGeom prst="rightArrow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/>
          <p:cNvSpPr/>
          <p:nvPr/>
        </p:nvSpPr>
        <p:spPr>
          <a:xfrm>
            <a:off x="6526851" y="4899132"/>
            <a:ext cx="481010" cy="382125"/>
          </a:xfrm>
          <a:prstGeom prst="rightArrow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899763" y="4550155"/>
            <a:ext cx="3512681" cy="122938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16281" y="1910279"/>
            <a:ext cx="3480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Our results demonstrate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that incorporating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a serious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smartphone game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Resus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Days) in medical students’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ALS training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leads 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6281" y="4579302"/>
            <a:ext cx="3523639" cy="1200234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Although there was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no significant difference between the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two groups in terms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of their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pass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rates on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ALS skills test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2652" y="1912872"/>
            <a:ext cx="2829772" cy="1225875"/>
          </a:xfrm>
          <a:prstGeom prst="rect">
            <a:avLst/>
          </a:prstGeom>
          <a:solidFill>
            <a:srgbClr val="EA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53300" y="2077135"/>
            <a:ext cx="2829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better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algorithm knowledge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scores than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conventional training alone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352652" y="4526464"/>
            <a:ext cx="2829772" cy="1225875"/>
          </a:xfrm>
          <a:prstGeom prst="rect">
            <a:avLst/>
          </a:prstGeom>
          <a:solidFill>
            <a:srgbClr val="EA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47967" y="4655803"/>
            <a:ext cx="2834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those who trained using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the serious game tended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to do better.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4062" y="3479758"/>
            <a:ext cx="6159352" cy="62495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1875" y="3496360"/>
            <a:ext cx="6112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</a:rPr>
              <a:t>In addition, students in the game group indicated </a:t>
            </a:r>
            <a:r>
              <a:rPr lang="en-US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high </a:t>
            </a:r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satisfaction </a:t>
            </a:r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</a:rPr>
              <a:t>with their training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</a:rPr>
              <a:t>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5098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072" y="4596471"/>
            <a:ext cx="1461078" cy="1461078"/>
          </a:xfrm>
          <a:prstGeom prst="rect">
            <a:avLst/>
          </a:prstGeom>
        </p:spPr>
      </p:pic>
      <p:pic>
        <p:nvPicPr>
          <p:cNvPr id="74" name="Picture 4" descr="Learn CPR - Emergency Medical Servic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00" y="5523844"/>
            <a:ext cx="948388" cy="80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8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2" grpId="0" animBg="1"/>
      <p:bldP spid="11" grpId="0" animBg="1"/>
      <p:bldP spid="63" grpId="0" animBg="1"/>
      <p:bldP spid="66" grpId="0" animBg="1"/>
      <p:bldP spid="5" grpId="0"/>
      <p:bldP spid="9" grpId="0" animBg="1"/>
      <p:bldP spid="13" grpId="0" animBg="1"/>
      <p:bldP spid="7" grpId="0"/>
      <p:bldP spid="67" grpId="0" animBg="1"/>
      <p:bldP spid="10" grpId="0"/>
      <p:bldP spid="1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-26086" y="14757"/>
            <a:ext cx="2576403" cy="67515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17431" y="-31535"/>
            <a:ext cx="2033410" cy="6751035"/>
            <a:chOff x="213096" y="0"/>
            <a:chExt cx="11447501" cy="6858000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6"/>
              <a:ext cx="199208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5500" y="-4546"/>
            <a:ext cx="1548234" cy="681144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" y="1326727"/>
            <a:ext cx="1033026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0" y="51785"/>
            <a:ext cx="531858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403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endParaRPr lang="en-US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576" y="2547841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13873" y="253682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216537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08325" y="256120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260601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483468" y="258178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741611" y="348320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970" y="3366437"/>
            <a:ext cx="571396" cy="571396"/>
          </a:xfrm>
          <a:prstGeom prst="rect">
            <a:avLst/>
          </a:prstGeom>
        </p:spPr>
      </p:pic>
      <p:sp>
        <p:nvSpPr>
          <p:cNvPr id="49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991840" y="260697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1118058" y="3519376"/>
            <a:ext cx="234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0" y="3448873"/>
            <a:ext cx="642725" cy="642725"/>
          </a:xfrm>
          <a:prstGeom prst="rect">
            <a:avLst/>
          </a:prstGeom>
        </p:spPr>
      </p:pic>
      <p:sp>
        <p:nvSpPr>
          <p:cNvPr id="63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2541814" y="2632156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solidFill>
              <a:srgbClr val="2BA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2307569" y="3505887"/>
            <a:ext cx="1347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</a:t>
            </a:r>
            <a:endParaRPr lang="en-US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76506" y="2283233"/>
            <a:ext cx="713140" cy="712461"/>
          </a:xfrm>
          <a:prstGeom prst="ellipse">
            <a:avLst/>
          </a:prstGeom>
          <a:solidFill>
            <a:srgbClr val="52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4880717" y="2059932"/>
            <a:ext cx="8965" cy="953778"/>
          </a:xfrm>
          <a:prstGeom prst="line">
            <a:avLst/>
          </a:prstGeom>
          <a:ln>
            <a:solidFill>
              <a:srgbClr val="52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933950" y="2093936"/>
            <a:ext cx="706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to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demonstrate the </a:t>
            </a:r>
            <a:r>
              <a:rPr lang="en-US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 of ALS </a:t>
            </a:r>
            <a:r>
              <a:rPr lang="en-US" dirty="0" err="1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pretraining</a:t>
            </a:r>
            <a:r>
              <a:rPr lang="en-US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a smartphone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and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addresses the feasibility of gamified learning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training students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treat highly complicated medical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933950" y="3440957"/>
            <a:ext cx="70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a game that is available in an </a:t>
            </a:r>
            <a:r>
              <a:rPr lang="en-US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store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 available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anyone with access to a compatible device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33951" y="4437086"/>
            <a:ext cx="706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our study was a randomized controlled trial, differences in </a:t>
            </a:r>
            <a:r>
              <a:rPr lang="en-US" dirty="0" smtClean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characteristics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students in the game and control groups were limited.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33950" y="5418161"/>
            <a:ext cx="706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performed a comparison of gamified learning with a standard ALS training course that was provided by </a:t>
            </a:r>
            <a:r>
              <a:rPr lang="en-US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CPR providers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met international standards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" name="Oval 76"/>
          <p:cNvSpPr/>
          <p:nvPr/>
        </p:nvSpPr>
        <p:spPr>
          <a:xfrm>
            <a:off x="3965512" y="3343981"/>
            <a:ext cx="713140" cy="712461"/>
          </a:xfrm>
          <a:prstGeom prst="ellipse">
            <a:avLst/>
          </a:prstGeom>
          <a:solidFill>
            <a:srgbClr val="52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4880717" y="3219235"/>
            <a:ext cx="8965" cy="953778"/>
          </a:xfrm>
          <a:prstGeom prst="line">
            <a:avLst/>
          </a:prstGeom>
          <a:ln>
            <a:solidFill>
              <a:srgbClr val="52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3976506" y="4419960"/>
            <a:ext cx="713140" cy="712461"/>
          </a:xfrm>
          <a:prstGeom prst="ellipse">
            <a:avLst/>
          </a:prstGeom>
          <a:solidFill>
            <a:srgbClr val="52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4871752" y="4336558"/>
            <a:ext cx="8965" cy="953778"/>
          </a:xfrm>
          <a:prstGeom prst="line">
            <a:avLst/>
          </a:prstGeom>
          <a:ln>
            <a:solidFill>
              <a:srgbClr val="52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76506" y="5460677"/>
            <a:ext cx="713140" cy="712461"/>
          </a:xfrm>
          <a:prstGeom prst="ellipse">
            <a:avLst/>
          </a:prstGeom>
          <a:solidFill>
            <a:srgbClr val="52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4856619" y="5387713"/>
            <a:ext cx="8965" cy="953778"/>
          </a:xfrm>
          <a:prstGeom prst="line">
            <a:avLst/>
          </a:prstGeom>
          <a:ln>
            <a:solidFill>
              <a:srgbClr val="52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</a:p>
        </p:txBody>
      </p:sp>
    </p:spTree>
    <p:extLst>
      <p:ext uri="{BB962C8B-B14F-4D97-AF65-F5344CB8AC3E}">
        <p14:creationId xmlns:p14="http://schemas.microsoft.com/office/powerpoint/2010/main" val="1547746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6" grpId="0" animBg="1"/>
      <p:bldP spid="68" grpId="0"/>
      <p:bldP spid="74" grpId="0"/>
      <p:bldP spid="75" grpId="0"/>
      <p:bldP spid="76" grpId="0"/>
      <p:bldP spid="77" grpId="0" animBg="1"/>
      <p:bldP spid="79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-17431" y="14757"/>
            <a:ext cx="2567748" cy="67515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6341" y="-31535"/>
            <a:ext cx="2022320" cy="6751035"/>
            <a:chOff x="213096" y="0"/>
            <a:chExt cx="11447501" cy="6858000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6"/>
              <a:ext cx="199208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0" y="-4546"/>
            <a:ext cx="1553734" cy="681144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6340" y="1326727"/>
            <a:ext cx="1039365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6408" y="51785"/>
            <a:ext cx="525450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403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576" y="2547841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13873" y="253682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216537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08325" y="256120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260601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483468" y="258178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741611" y="348320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970" y="3366437"/>
            <a:ext cx="571396" cy="571396"/>
          </a:xfrm>
          <a:prstGeom prst="rect">
            <a:avLst/>
          </a:prstGeom>
        </p:spPr>
      </p:pic>
      <p:sp>
        <p:nvSpPr>
          <p:cNvPr id="49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991840" y="260697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1118058" y="3519376"/>
            <a:ext cx="234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0" y="3448873"/>
            <a:ext cx="642725" cy="642725"/>
          </a:xfrm>
          <a:prstGeom prst="rect">
            <a:avLst/>
          </a:prstGeom>
        </p:spPr>
      </p:pic>
      <p:sp>
        <p:nvSpPr>
          <p:cNvPr id="63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2541814" y="2632156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AFE8EB"/>
          </a:solidFill>
          <a:ln>
            <a:solidFill>
              <a:srgbClr val="AFE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2307569" y="3505887"/>
            <a:ext cx="1347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</a:t>
            </a:r>
            <a:endParaRPr lang="en-US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85889" y="1683251"/>
            <a:ext cx="713140" cy="71246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33950" y="1731831"/>
            <a:ext cx="70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was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single-center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study, which limits the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generalizability of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results.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943474" y="2500009"/>
            <a:ext cx="70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evaluated students based on their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scores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are imperfect indicators of how someone will perform in real-world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scenarios.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43943" y="3333198"/>
            <a:ext cx="706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size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only large enough to evaluate student knowledge scores and not their results on the ALS skill test.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43474" y="4159906"/>
            <a:ext cx="70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unclear how effective this kind of gamified learning would be in an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 population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senior doctors.</a:t>
            </a:r>
          </a:p>
        </p:txBody>
      </p:sp>
      <p:sp>
        <p:nvSpPr>
          <p:cNvPr id="77" name="Oval 76"/>
          <p:cNvSpPr/>
          <p:nvPr/>
        </p:nvSpPr>
        <p:spPr>
          <a:xfrm>
            <a:off x="3972730" y="2466945"/>
            <a:ext cx="713140" cy="71246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985889" y="3268897"/>
            <a:ext cx="713140" cy="71246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972730" y="4047579"/>
            <a:ext cx="713140" cy="71246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43475" y="4913859"/>
            <a:ext cx="70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did not have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 protocol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did not collect any data regarding the frequency of gameplay during the 2-day training.</a:t>
            </a:r>
          </a:p>
        </p:txBody>
      </p:sp>
      <p:sp>
        <p:nvSpPr>
          <p:cNvPr id="71" name="Oval 70"/>
          <p:cNvSpPr/>
          <p:nvPr/>
        </p:nvSpPr>
        <p:spPr>
          <a:xfrm>
            <a:off x="3972730" y="4874487"/>
            <a:ext cx="713140" cy="71246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943475" y="5665752"/>
            <a:ext cx="70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content in this game was developed by an individual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based on standard guidelines, not by a content expert or trusted organization.</a:t>
            </a:r>
          </a:p>
        </p:txBody>
      </p:sp>
      <p:sp>
        <p:nvSpPr>
          <p:cNvPr id="83" name="Oval 82"/>
          <p:cNvSpPr/>
          <p:nvPr/>
        </p:nvSpPr>
        <p:spPr>
          <a:xfrm>
            <a:off x="3985889" y="5651963"/>
            <a:ext cx="713140" cy="71246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7414015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6" grpId="0" animBg="1"/>
      <p:bldP spid="68" grpId="0"/>
      <p:bldP spid="74" grpId="0"/>
      <p:bldP spid="75" grpId="0"/>
      <p:bldP spid="76" grpId="0"/>
      <p:bldP spid="77" grpId="0" animBg="1"/>
      <p:bldP spid="79" grpId="0" animBg="1"/>
      <p:bldP spid="81" grpId="0" animBg="1"/>
      <p:bldP spid="70" grpId="0"/>
      <p:bldP spid="71" grpId="0" animBg="1"/>
      <p:bldP spid="73" grpId="0"/>
      <p:bldP spid="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59297"/>
          </a:solidFill>
          <a:ln>
            <a:solidFill>
              <a:srgbClr val="42A9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1026683" y="-18173"/>
            <a:ext cx="957409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DBAEDD6-7153-4AFF-BDC7-5A225B4B5642}"/>
              </a:ext>
            </a:extLst>
          </p:cNvPr>
          <p:cNvSpPr/>
          <p:nvPr/>
        </p:nvSpPr>
        <p:spPr>
          <a:xfrm>
            <a:off x="9432368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16200000">
            <a:off x="9281561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7377" y="3229300"/>
            <a:ext cx="530600" cy="5306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0A9D552-2EF0-4DB4-9DC6-F52F2FD55E3C}"/>
              </a:ext>
            </a:extLst>
          </p:cNvPr>
          <p:cNvSpPr/>
          <p:nvPr/>
        </p:nvSpPr>
        <p:spPr>
          <a:xfrm>
            <a:off x="1277087" y="-18174"/>
            <a:ext cx="8692331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A27D1F1-923F-4591-A07A-39E775B734F9}"/>
              </a:ext>
            </a:extLst>
          </p:cNvPr>
          <p:cNvSpPr/>
          <p:nvPr/>
        </p:nvSpPr>
        <p:spPr>
          <a:xfrm>
            <a:off x="8801018" y="2319266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895421-2372-4C7F-93D2-3B0353A6E7BD}"/>
              </a:ext>
            </a:extLst>
          </p:cNvPr>
          <p:cNvSpPr txBox="1"/>
          <p:nvPr/>
        </p:nvSpPr>
        <p:spPr>
          <a:xfrm rot="16200000">
            <a:off x="8704765" y="3294546"/>
            <a:ext cx="1992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9D6167-F7B8-4BFF-8BC5-2D13EF0CFF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99054" y="3229300"/>
            <a:ext cx="530600" cy="5306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F862AB6-114D-4C6A-B849-5A11B3650265}"/>
              </a:ext>
            </a:extLst>
          </p:cNvPr>
          <p:cNvSpPr/>
          <p:nvPr/>
        </p:nvSpPr>
        <p:spPr>
          <a:xfrm>
            <a:off x="0" y="-18174"/>
            <a:ext cx="942606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0105858-8A3E-4676-96A7-18C1A74E36F4}"/>
              </a:ext>
            </a:extLst>
          </p:cNvPr>
          <p:cNvSpPr/>
          <p:nvPr/>
        </p:nvSpPr>
        <p:spPr>
          <a:xfrm>
            <a:off x="8320035" y="2319265"/>
            <a:ext cx="1109831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634BD7-1512-45B6-AFE4-1EEA636625CB}"/>
              </a:ext>
            </a:extLst>
          </p:cNvPr>
          <p:cNvSpPr txBox="1"/>
          <p:nvPr/>
        </p:nvSpPr>
        <p:spPr>
          <a:xfrm rot="16200000">
            <a:off x="8117811" y="3294545"/>
            <a:ext cx="1992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プレースホルダー 10"/>
          <p:cNvSpPr txBox="1">
            <a:spLocks/>
          </p:cNvSpPr>
          <p:nvPr/>
        </p:nvSpPr>
        <p:spPr>
          <a:xfrm>
            <a:off x="464215" y="2082293"/>
            <a:ext cx="4511819" cy="72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A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endParaRPr kumimoji="1" lang="ja-JP" altLang="en-US" sz="2400" dirty="0">
              <a:solidFill>
                <a:srgbClr val="00A0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テキスト プレースホルダー 12"/>
          <p:cNvSpPr txBox="1">
            <a:spLocks/>
          </p:cNvSpPr>
          <p:nvPr/>
        </p:nvSpPr>
        <p:spPr>
          <a:xfrm>
            <a:off x="493554" y="2640815"/>
            <a:ext cx="449176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Medical Internet Research</a:t>
            </a:r>
          </a:p>
        </p:txBody>
      </p:sp>
      <p:sp>
        <p:nvSpPr>
          <p:cNvPr id="63" name="テキスト プレースホルダー 15"/>
          <p:cNvSpPr txBox="1">
            <a:spLocks/>
          </p:cNvSpPr>
          <p:nvPr/>
        </p:nvSpPr>
        <p:spPr>
          <a:xfrm>
            <a:off x="447016" y="3684617"/>
            <a:ext cx="4511819" cy="72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400" dirty="0" smtClean="0">
                <a:solidFill>
                  <a:srgbClr val="00A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Factor</a:t>
            </a:r>
            <a:endParaRPr kumimoji="1" lang="ja-JP" altLang="en-US" sz="2400" dirty="0">
              <a:solidFill>
                <a:srgbClr val="00A0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テキスト プレースホルダー 16"/>
          <p:cNvSpPr txBox="1">
            <a:spLocks/>
          </p:cNvSpPr>
          <p:nvPr/>
        </p:nvSpPr>
        <p:spPr>
          <a:xfrm>
            <a:off x="493554" y="4321324"/>
            <a:ext cx="449176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5.03 (2019)</a:t>
            </a:r>
            <a:endParaRPr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テキスト プレースホルダー 19"/>
          <p:cNvSpPr txBox="1">
            <a:spLocks/>
          </p:cNvSpPr>
          <p:nvPr/>
        </p:nvSpPr>
        <p:spPr>
          <a:xfrm>
            <a:off x="459154" y="5192564"/>
            <a:ext cx="4511819" cy="720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400" dirty="0" smtClean="0">
                <a:solidFill>
                  <a:srgbClr val="00A0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Indexing</a:t>
            </a:r>
            <a:endParaRPr kumimoji="1" lang="ja-JP" altLang="en-US" sz="2400" dirty="0">
              <a:solidFill>
                <a:srgbClr val="00A0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テキスト プレースホルダー 20"/>
          <p:cNvSpPr txBox="1">
            <a:spLocks/>
          </p:cNvSpPr>
          <p:nvPr/>
        </p:nvSpPr>
        <p:spPr>
          <a:xfrm>
            <a:off x="493554" y="5836677"/>
            <a:ext cx="4491760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ISI, Scopus, PubMed, DOAJ</a:t>
            </a:r>
            <a:endParaRPr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15651" y="1944378"/>
            <a:ext cx="1" cy="4273617"/>
          </a:xfrm>
          <a:prstGeom prst="line">
            <a:avLst/>
          </a:prstGeom>
          <a:ln w="31750">
            <a:solidFill>
              <a:srgbClr val="EAF0F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554" y="2531518"/>
            <a:ext cx="1015612" cy="9626"/>
          </a:xfrm>
          <a:prstGeom prst="line">
            <a:avLst/>
          </a:prstGeom>
          <a:ln>
            <a:solidFill>
              <a:srgbClr val="00A0A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3898" y="4123825"/>
            <a:ext cx="1701448" cy="8246"/>
          </a:xfrm>
          <a:prstGeom prst="line">
            <a:avLst/>
          </a:prstGeom>
          <a:ln>
            <a:solidFill>
              <a:srgbClr val="00A0A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92670" y="5662270"/>
            <a:ext cx="1701448" cy="8246"/>
          </a:xfrm>
          <a:prstGeom prst="line">
            <a:avLst/>
          </a:prstGeom>
          <a:ln>
            <a:solidFill>
              <a:srgbClr val="00A0A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95" y="3137943"/>
            <a:ext cx="642725" cy="64272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16200000">
            <a:off x="8670294" y="326376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journal's specifications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74" y="2011735"/>
            <a:ext cx="3416036" cy="3426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2</a:t>
              </a: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8123045" y="3198168"/>
            <a:ext cx="1855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journal's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816791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2" grpId="0"/>
      <p:bldP spid="63" grpId="0"/>
      <p:bldP spid="64" grpId="0"/>
      <p:bldP spid="65" grpId="0"/>
      <p:bldP spid="66" grpId="0"/>
      <p:bldP spid="50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0" y="14757"/>
            <a:ext cx="2550317" cy="67515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17431" y="-31535"/>
            <a:ext cx="2033410" cy="6751035"/>
            <a:chOff x="213096" y="0"/>
            <a:chExt cx="11447501" cy="6858000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28384-87ED-4E87-8F78-97EB653FDC67}"/>
                </a:ext>
              </a:extLst>
            </p:cNvPr>
            <p:cNvSpPr txBox="1"/>
            <p:nvPr/>
          </p:nvSpPr>
          <p:spPr>
            <a:xfrm rot="16200000">
              <a:off x="10341391" y="3198166"/>
              <a:ext cx="199208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4F548-697F-412D-9B99-861C2724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5364" y="-4546"/>
            <a:ext cx="1548369" cy="681144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6407" y="1326727"/>
            <a:ext cx="1026618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16561" y="51785"/>
            <a:ext cx="515297" cy="67180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403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view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576" y="2547841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13873" y="253682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216537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08325" y="2561201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260601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7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483468" y="2581788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741611" y="3483207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4970" y="3366437"/>
            <a:ext cx="571396" cy="571396"/>
          </a:xfrm>
          <a:prstGeom prst="rect">
            <a:avLst/>
          </a:prstGeom>
        </p:spPr>
      </p:pic>
      <p:sp>
        <p:nvSpPr>
          <p:cNvPr id="49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991840" y="260697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>
            <a:off x="1118058" y="3519376"/>
            <a:ext cx="234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80" y="3448873"/>
            <a:ext cx="642725" cy="642725"/>
          </a:xfrm>
          <a:prstGeom prst="rect">
            <a:avLst/>
          </a:prstGeom>
        </p:spPr>
      </p:pic>
      <p:sp>
        <p:nvSpPr>
          <p:cNvPr id="63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2541814" y="2632156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AFE8EB"/>
          </a:solidFill>
          <a:ln>
            <a:solidFill>
              <a:srgbClr val="AFE8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2307569" y="3505887"/>
            <a:ext cx="1347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</a:t>
            </a:r>
            <a:endParaRPr lang="en-US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152004" y="2119217"/>
            <a:ext cx="7975973" cy="646331"/>
          </a:xfrm>
          <a:prstGeom prst="rect">
            <a:avLst/>
          </a:prstGeom>
          <a:noFill/>
          <a:ln>
            <a:solidFill>
              <a:srgbClr val="9BE2D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game-based learning is to replace conventional ALS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lectures, a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randomized controlled trial using a well-designed game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31823" y="4600501"/>
            <a:ext cx="7996154" cy="369332"/>
          </a:xfrm>
          <a:prstGeom prst="rect">
            <a:avLst/>
          </a:prstGeom>
          <a:ln>
            <a:solidFill>
              <a:srgbClr val="9BE2DB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 dynamic application to monitor the number of hours of game use</a:t>
            </a: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3532360" y="2014850"/>
            <a:ext cx="570135" cy="584196"/>
          </a:xfrm>
          <a:prstGeom prst="flowChartMagneticTape">
            <a:avLst/>
          </a:prstGeom>
          <a:solidFill>
            <a:srgbClr val="9B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Flowchart: Sequential Access Storage 77"/>
          <p:cNvSpPr/>
          <p:nvPr/>
        </p:nvSpPr>
        <p:spPr>
          <a:xfrm>
            <a:off x="3526095" y="4292014"/>
            <a:ext cx="570135" cy="584196"/>
          </a:xfrm>
          <a:prstGeom prst="flowChartMagneticTape">
            <a:avLst/>
          </a:prstGeom>
          <a:solidFill>
            <a:srgbClr val="9B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view &amp; future study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152004" y="3019397"/>
            <a:ext cx="7975973" cy="369332"/>
          </a:xfrm>
          <a:prstGeom prst="rect">
            <a:avLst/>
          </a:prstGeom>
          <a:ln>
            <a:solidFill>
              <a:srgbClr val="9BE2DB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disposable software installation code</a:t>
            </a:r>
          </a:p>
        </p:txBody>
      </p:sp>
      <p:sp>
        <p:nvSpPr>
          <p:cNvPr id="73" name="Flowchart: Sequential Access Storage 72"/>
          <p:cNvSpPr/>
          <p:nvPr/>
        </p:nvSpPr>
        <p:spPr>
          <a:xfrm>
            <a:off x="3533904" y="2754253"/>
            <a:ext cx="570135" cy="584196"/>
          </a:xfrm>
          <a:prstGeom prst="flowChartMagneticTape">
            <a:avLst/>
          </a:prstGeom>
          <a:solidFill>
            <a:srgbClr val="9B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152004" y="3783596"/>
            <a:ext cx="7975973" cy="369332"/>
          </a:xfrm>
          <a:prstGeom prst="rect">
            <a:avLst/>
          </a:prstGeom>
          <a:ln>
            <a:solidFill>
              <a:srgbClr val="9BE2DB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Designing a Cross over Randomized Controlled trial to control ethical issues</a:t>
            </a:r>
          </a:p>
        </p:txBody>
      </p:sp>
      <p:sp>
        <p:nvSpPr>
          <p:cNvPr id="75" name="Flowchart: Sequential Access Storage 74"/>
          <p:cNvSpPr/>
          <p:nvPr/>
        </p:nvSpPr>
        <p:spPr>
          <a:xfrm>
            <a:off x="3528640" y="3560211"/>
            <a:ext cx="570135" cy="584196"/>
          </a:xfrm>
          <a:prstGeom prst="flowChartMagneticTape">
            <a:avLst/>
          </a:prstGeom>
          <a:solidFill>
            <a:srgbClr val="9BE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911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8" grpId="0" animBg="1"/>
      <p:bldP spid="6" grpId="0" animBg="1"/>
      <p:bldP spid="7" grpId="0" animBg="1"/>
      <p:bldP spid="78" grpId="0" animBg="1"/>
      <p:bldP spid="71" grpId="0" animBg="1"/>
      <p:bldP spid="73" grpId="0" animBg="1"/>
      <p:bldP spid="74" grpId="0" animBg="1"/>
      <p:bldP spid="7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1900" y="627479"/>
            <a:ext cx="10224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«</a:t>
            </a:r>
            <a:r>
              <a:rPr lang="en-US" sz="3600" b="1" dirty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thanks </a:t>
            </a:r>
            <a:r>
              <a:rPr lang="en-US" sz="3600" b="1" dirty="0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for your attention</a:t>
            </a:r>
            <a:r>
              <a:rPr lang="fa-IR" sz="3600" b="1" dirty="0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»</a:t>
            </a:r>
            <a:endParaRPr lang="en-US" sz="3600" b="1" dirty="0" smtClean="0">
              <a:solidFill>
                <a:srgbClr val="FF9FA8"/>
              </a:solidFill>
              <a:latin typeface="Tw Cen MT Condensed Extra Bold" panose="020B0803020202020204" pitchFamily="34" charset="0"/>
              <a:cs typeface="Times New Roman" panose="02020603050405020304" pitchFamily="18" charset="0"/>
            </a:endParaRPr>
          </a:p>
          <a:p>
            <a:pPr algn="ctr" rtl="1"/>
            <a:r>
              <a:rPr lang="en-US" sz="3600" b="1" dirty="0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Any Questions </a:t>
            </a:r>
            <a:r>
              <a:rPr lang="en-US" sz="3600" b="1" dirty="0" smtClean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:) ?</a:t>
            </a:r>
            <a:endParaRPr lang="en-US" sz="3600" b="1" dirty="0">
              <a:solidFill>
                <a:srgbClr val="FF9FA8"/>
              </a:solidFill>
              <a:latin typeface="Tw Cen MT Condensed Extra Bold" panose="020B08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02974-31A3-4642-B671-F0DBBB7B4663}"/>
              </a:ext>
            </a:extLst>
          </p:cNvPr>
          <p:cNvSpPr txBox="1"/>
          <p:nvPr/>
        </p:nvSpPr>
        <p:spPr>
          <a:xfrm>
            <a:off x="2545290" y="5193115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Seyyedeh Fatemeh Mousavi</a:t>
            </a:r>
          </a:p>
          <a:p>
            <a:pPr algn="ctr"/>
            <a:r>
              <a:rPr lang="en-US" sz="2000" b="1" dirty="0">
                <a:solidFill>
                  <a:srgbClr val="FF9FA8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Mousavibf992@mums.ac.ir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795473"/>
            <a:ext cx="12192000" cy="2735040"/>
            <a:chOff x="-162560" y="108913"/>
            <a:chExt cx="12192000" cy="2735040"/>
          </a:xfrm>
          <a:solidFill>
            <a:srgbClr val="EAF0F9"/>
          </a:solidFill>
        </p:grpSpPr>
        <p:sp>
          <p:nvSpPr>
            <p:cNvPr id="3" name="Rectangle 2"/>
            <p:cNvSpPr/>
            <p:nvPr/>
          </p:nvSpPr>
          <p:spPr>
            <a:xfrm>
              <a:off x="-162560" y="108913"/>
              <a:ext cx="12192000" cy="2735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t="872" r="1410" b="1445"/>
            <a:stretch/>
          </p:blipFill>
          <p:spPr>
            <a:xfrm>
              <a:off x="3462698" y="108913"/>
              <a:ext cx="4941483" cy="273504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95804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0" y="-18173"/>
            <a:ext cx="1060077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DBAEDD6-7153-4AFF-BDC7-5A225B4B5642}"/>
              </a:ext>
            </a:extLst>
          </p:cNvPr>
          <p:cNvSpPr/>
          <p:nvPr/>
        </p:nvSpPr>
        <p:spPr>
          <a:xfrm>
            <a:off x="9307073" y="2319267"/>
            <a:ext cx="1293694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16200000">
            <a:off x="9246905" y="3239017"/>
            <a:ext cx="1992086" cy="51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40720" y="3200850"/>
            <a:ext cx="530600" cy="58749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0A9D552-2EF0-4DB4-9DC6-F52F2FD55E3C}"/>
              </a:ext>
            </a:extLst>
          </p:cNvPr>
          <p:cNvSpPr/>
          <p:nvPr/>
        </p:nvSpPr>
        <p:spPr>
          <a:xfrm>
            <a:off x="0" y="23060"/>
            <a:ext cx="996941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A27D1F1-923F-4591-A07A-39E775B734F9}"/>
              </a:ext>
            </a:extLst>
          </p:cNvPr>
          <p:cNvSpPr/>
          <p:nvPr/>
        </p:nvSpPr>
        <p:spPr>
          <a:xfrm>
            <a:off x="8629355" y="2360500"/>
            <a:ext cx="1340063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solidFill>
              <a:srgbClr val="52C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895421-2372-4C7F-93D2-3B0353A6E7BD}"/>
              </a:ext>
            </a:extLst>
          </p:cNvPr>
          <p:cNvSpPr txBox="1"/>
          <p:nvPr/>
        </p:nvSpPr>
        <p:spPr>
          <a:xfrm rot="16200000">
            <a:off x="8665301" y="3306388"/>
            <a:ext cx="1992086" cy="458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9D6167-F7B8-4BFF-8BC5-2D13EF0CFF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80773" y="3231556"/>
            <a:ext cx="530600" cy="60855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16200000">
            <a:off x="8610660" y="326376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4" y="3248487"/>
            <a:ext cx="642725" cy="642725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049212" y="1740711"/>
            <a:ext cx="891810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Life Support (ALS)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widely accepted as the gold standard of care in patients with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cardiopulmonary arrest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20808" y="2499398"/>
            <a:ext cx="716932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maximize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outcomes, the current American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 Association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guidelines for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cardiopulmonary resuscitation (</a:t>
            </a:r>
            <a:r>
              <a:rPr lang="en-US" sz="1600" dirty="0" smtClean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CPR)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prepare in advance for the ALS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course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891006" y="4281121"/>
            <a:ext cx="720743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has been no evidence demonstrating the benefits of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precourse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training when taken in conjunction with a conventional ALS training program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02905" y="5000751"/>
            <a:ext cx="861411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Days is a serious smartphone game developed by a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physician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standard ALS guidelines and is available online</a:t>
            </a:r>
          </a:p>
        </p:txBody>
      </p:sp>
      <p:sp>
        <p:nvSpPr>
          <p:cNvPr id="66" name="Freeform 65"/>
          <p:cNvSpPr/>
          <p:nvPr/>
        </p:nvSpPr>
        <p:spPr>
          <a:xfrm rot="10800000">
            <a:off x="246" y="1843573"/>
            <a:ext cx="1533378" cy="3752153"/>
          </a:xfrm>
          <a:custGeom>
            <a:avLst/>
            <a:gdLst>
              <a:gd name="connsiteX0" fmla="*/ 2631541 w 2631541"/>
              <a:gd name="connsiteY0" fmla="*/ 0 h 5539361"/>
              <a:gd name="connsiteX1" fmla="*/ 2631541 w 2631541"/>
              <a:gd name="connsiteY1" fmla="*/ 148316 h 5539361"/>
              <a:gd name="connsiteX2" fmla="*/ 2559992 w 2631541"/>
              <a:gd name="connsiteY2" fmla="*/ 151855 h 5539361"/>
              <a:gd name="connsiteX3" fmla="*/ 148327 w 2631541"/>
              <a:gd name="connsiteY3" fmla="*/ 2769680 h 5539361"/>
              <a:gd name="connsiteX4" fmla="*/ 2559992 w 2631541"/>
              <a:gd name="connsiteY4" fmla="*/ 5387506 h 5539361"/>
              <a:gd name="connsiteX5" fmla="*/ 2631541 w 2631541"/>
              <a:gd name="connsiteY5" fmla="*/ 5391045 h 5539361"/>
              <a:gd name="connsiteX6" fmla="*/ 2631541 w 2631541"/>
              <a:gd name="connsiteY6" fmla="*/ 5539361 h 5539361"/>
              <a:gd name="connsiteX7" fmla="*/ 2544826 w 2631541"/>
              <a:gd name="connsiteY7" fmla="*/ 5535067 h 5539361"/>
              <a:gd name="connsiteX8" fmla="*/ 0 w 2631541"/>
              <a:gd name="connsiteY8" fmla="*/ 2769680 h 5539361"/>
              <a:gd name="connsiteX9" fmla="*/ 2544826 w 2631541"/>
              <a:gd name="connsiteY9" fmla="*/ 4294 h 553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1541" h="5539361">
                <a:moveTo>
                  <a:pt x="2631541" y="0"/>
                </a:moveTo>
                <a:lnTo>
                  <a:pt x="2631541" y="148316"/>
                </a:lnTo>
                <a:lnTo>
                  <a:pt x="2559992" y="151855"/>
                </a:lnTo>
                <a:cubicBezTo>
                  <a:pt x="1205396" y="286609"/>
                  <a:pt x="148327" y="1407223"/>
                  <a:pt x="148327" y="2769680"/>
                </a:cubicBezTo>
                <a:cubicBezTo>
                  <a:pt x="148327" y="4132138"/>
                  <a:pt x="1205396" y="5252751"/>
                  <a:pt x="2559992" y="5387506"/>
                </a:cubicBezTo>
                <a:lnTo>
                  <a:pt x="2631541" y="5391045"/>
                </a:lnTo>
                <a:lnTo>
                  <a:pt x="2631541" y="5539361"/>
                </a:lnTo>
                <a:lnTo>
                  <a:pt x="2544826" y="5535067"/>
                </a:lnTo>
                <a:cubicBezTo>
                  <a:pt x="1115435" y="5392716"/>
                  <a:pt x="0" y="4208937"/>
                  <a:pt x="0" y="2769680"/>
                </a:cubicBezTo>
                <a:cubicBezTo>
                  <a:pt x="0" y="1330424"/>
                  <a:pt x="1115435" y="146644"/>
                  <a:pt x="2544826" y="4294"/>
                </a:cubicBezTo>
                <a:close/>
              </a:path>
            </a:pathLst>
          </a:custGeom>
          <a:solidFill>
            <a:srgbClr val="FF5969"/>
          </a:solidFill>
          <a:ln>
            <a:solidFill>
              <a:srgbClr val="FF5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76657" y="3424176"/>
            <a:ext cx="673686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 work in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Life Support (BLS)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has demonstrated the benefits of serious games as a method for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pretraining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among medical students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89385" y="5640167"/>
            <a:ext cx="900140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game is to familiarize students with the ALS algorithms for cardiac arrest and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periarrest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scenarios, leading to shorter knowledge acquisition time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7887" y="5731961"/>
            <a:ext cx="439266" cy="332415"/>
            <a:chOff x="3293660" y="1038976"/>
            <a:chExt cx="439266" cy="332415"/>
          </a:xfrm>
        </p:grpSpPr>
        <p:sp>
          <p:nvSpPr>
            <p:cNvPr id="3" name="Heart 2"/>
            <p:cNvSpPr/>
            <p:nvPr/>
          </p:nvSpPr>
          <p:spPr>
            <a:xfrm>
              <a:off x="3293660" y="1042467"/>
              <a:ext cx="332464" cy="328924"/>
            </a:xfrm>
            <a:prstGeom prst="heart">
              <a:avLst/>
            </a:prstGeom>
            <a:noFill/>
            <a:ln w="38100">
              <a:solidFill>
                <a:srgbClr val="FF59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342640" y="1164215"/>
              <a:ext cx="111760" cy="108816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48446" y="1038976"/>
              <a:ext cx="284480" cy="236852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732852" y="1799132"/>
            <a:ext cx="439266" cy="332415"/>
            <a:chOff x="3293660" y="1038976"/>
            <a:chExt cx="439266" cy="332415"/>
          </a:xfrm>
        </p:grpSpPr>
        <p:sp>
          <p:nvSpPr>
            <p:cNvPr id="84" name="Heart 83"/>
            <p:cNvSpPr/>
            <p:nvPr/>
          </p:nvSpPr>
          <p:spPr>
            <a:xfrm>
              <a:off x="3293660" y="1042467"/>
              <a:ext cx="332464" cy="328924"/>
            </a:xfrm>
            <a:prstGeom prst="heart">
              <a:avLst/>
            </a:prstGeom>
            <a:noFill/>
            <a:ln w="38100">
              <a:solidFill>
                <a:srgbClr val="FF59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3342640" y="1164215"/>
              <a:ext cx="111760" cy="108816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3448446" y="1038976"/>
              <a:ext cx="284480" cy="236852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1588165" y="3553319"/>
            <a:ext cx="439266" cy="332415"/>
            <a:chOff x="3293660" y="1038976"/>
            <a:chExt cx="439266" cy="332415"/>
          </a:xfrm>
        </p:grpSpPr>
        <p:sp>
          <p:nvSpPr>
            <p:cNvPr id="88" name="Heart 87"/>
            <p:cNvSpPr/>
            <p:nvPr/>
          </p:nvSpPr>
          <p:spPr>
            <a:xfrm>
              <a:off x="3293660" y="1042467"/>
              <a:ext cx="332464" cy="328924"/>
            </a:xfrm>
            <a:prstGeom prst="heart">
              <a:avLst/>
            </a:prstGeom>
            <a:noFill/>
            <a:ln w="38100">
              <a:solidFill>
                <a:srgbClr val="FF59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3342640" y="1164215"/>
              <a:ext cx="111760" cy="108816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3448446" y="1038976"/>
              <a:ext cx="284480" cy="236852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474632" y="4337787"/>
            <a:ext cx="439266" cy="332415"/>
            <a:chOff x="3293660" y="1038976"/>
            <a:chExt cx="439266" cy="332415"/>
          </a:xfrm>
        </p:grpSpPr>
        <p:sp>
          <p:nvSpPr>
            <p:cNvPr id="92" name="Heart 91"/>
            <p:cNvSpPr/>
            <p:nvPr/>
          </p:nvSpPr>
          <p:spPr>
            <a:xfrm>
              <a:off x="3293660" y="1042467"/>
              <a:ext cx="332464" cy="328924"/>
            </a:xfrm>
            <a:prstGeom prst="heart">
              <a:avLst/>
            </a:prstGeom>
            <a:noFill/>
            <a:ln w="38100">
              <a:solidFill>
                <a:srgbClr val="FF59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3342640" y="1164215"/>
              <a:ext cx="111760" cy="108816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3448446" y="1038976"/>
              <a:ext cx="284480" cy="236852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975851" y="5160123"/>
            <a:ext cx="439266" cy="332415"/>
            <a:chOff x="3293660" y="1038976"/>
            <a:chExt cx="439266" cy="332415"/>
          </a:xfrm>
        </p:grpSpPr>
        <p:sp>
          <p:nvSpPr>
            <p:cNvPr id="96" name="Heart 95"/>
            <p:cNvSpPr/>
            <p:nvPr/>
          </p:nvSpPr>
          <p:spPr>
            <a:xfrm>
              <a:off x="3293660" y="1042467"/>
              <a:ext cx="332464" cy="328924"/>
            </a:xfrm>
            <a:prstGeom prst="heart">
              <a:avLst/>
            </a:prstGeom>
            <a:noFill/>
            <a:ln w="38100">
              <a:solidFill>
                <a:srgbClr val="FF59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3342640" y="1164215"/>
              <a:ext cx="111760" cy="108816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3448446" y="1038976"/>
              <a:ext cx="284480" cy="236852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1433212" y="2661602"/>
            <a:ext cx="439266" cy="332415"/>
            <a:chOff x="3293660" y="1038976"/>
            <a:chExt cx="439266" cy="332415"/>
          </a:xfrm>
        </p:grpSpPr>
        <p:sp>
          <p:nvSpPr>
            <p:cNvPr id="100" name="Heart 99"/>
            <p:cNvSpPr/>
            <p:nvPr/>
          </p:nvSpPr>
          <p:spPr>
            <a:xfrm>
              <a:off x="3293660" y="1042467"/>
              <a:ext cx="332464" cy="328924"/>
            </a:xfrm>
            <a:prstGeom prst="heart">
              <a:avLst/>
            </a:prstGeom>
            <a:noFill/>
            <a:ln w="38100">
              <a:solidFill>
                <a:srgbClr val="FF59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3342640" y="1164215"/>
              <a:ext cx="111760" cy="108816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3448446" y="1038976"/>
              <a:ext cx="284480" cy="236852"/>
            </a:xfrm>
            <a:prstGeom prst="line">
              <a:avLst/>
            </a:prstGeom>
            <a:ln w="28575">
              <a:solidFill>
                <a:srgbClr val="FF5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 102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2050" name="Picture 2" descr="Resus days Android apk game. Resus days free download for tablet and pho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35" y="4865896"/>
            <a:ext cx="2207324" cy="148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995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3" grpId="0"/>
      <p:bldP spid="46" grpId="0"/>
      <p:bldP spid="54" grpId="0"/>
      <p:bldP spid="63" grpId="0"/>
      <p:bldP spid="66" grpId="0" animBg="1"/>
      <p:bldP spid="67" grpId="0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4312" y="-18173"/>
            <a:ext cx="10596465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DBAEDD6-7153-4AFF-BDC7-5A225B4B5642}"/>
              </a:ext>
            </a:extLst>
          </p:cNvPr>
          <p:cNvSpPr/>
          <p:nvPr/>
        </p:nvSpPr>
        <p:spPr>
          <a:xfrm>
            <a:off x="9266379" y="2319267"/>
            <a:ext cx="1334388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16200000">
            <a:off x="9235650" y="3230977"/>
            <a:ext cx="1992086" cy="52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" y="-18176"/>
            <a:ext cx="546824" cy="6876173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43943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78" y="3196528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Connector 66"/>
          <p:cNvCxnSpPr/>
          <p:nvPr/>
        </p:nvCxnSpPr>
        <p:spPr>
          <a:xfrm>
            <a:off x="1821063" y="2255110"/>
            <a:ext cx="0" cy="1513210"/>
          </a:xfrm>
          <a:prstGeom prst="line">
            <a:avLst/>
          </a:prstGeom>
          <a:ln w="19050">
            <a:solidFill>
              <a:srgbClr val="52CCC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1967367" y="2337233"/>
            <a:ext cx="7173817" cy="1345363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52CC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949654" y="2359185"/>
            <a:ext cx="7126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compare the effects of a brief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precourse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ALS preparation using a serious smartphone game on student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knowledge, skills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, and perceptions in this area with those of conventional ALS training alone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4" name="Picture Placeholder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r="9948"/>
          <a:stretch>
            <a:fillRect/>
          </a:stretch>
        </p:blipFill>
        <p:spPr>
          <a:xfrm>
            <a:off x="4148030" y="3786823"/>
            <a:ext cx="2812490" cy="2600349"/>
          </a:xfrm>
          <a:prstGeom prst="ellipse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054940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0" grpId="0" animBg="1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2428" y="1326727"/>
            <a:ext cx="1030597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10918" y="43461"/>
            <a:ext cx="52966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8" name="Oval 47"/>
          <p:cNvSpPr/>
          <p:nvPr/>
        </p:nvSpPr>
        <p:spPr>
          <a:xfrm>
            <a:off x="2134549" y="1952097"/>
            <a:ext cx="1525482" cy="1334804"/>
          </a:xfrm>
          <a:prstGeom prst="ellipse">
            <a:avLst/>
          </a:prstGeom>
          <a:solidFill>
            <a:srgbClr val="52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3800083" y="2037736"/>
            <a:ext cx="8965" cy="953778"/>
          </a:xfrm>
          <a:prstGeom prst="line">
            <a:avLst/>
          </a:prstGeom>
          <a:ln>
            <a:solidFill>
              <a:srgbClr val="52CC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178268" y="4040287"/>
            <a:ext cx="1466613" cy="1334804"/>
          </a:xfrm>
          <a:prstGeom prst="ellipse">
            <a:avLst/>
          </a:prstGeom>
          <a:solidFill>
            <a:srgbClr val="FFD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3809048" y="4277296"/>
            <a:ext cx="0" cy="836883"/>
          </a:xfrm>
          <a:prstGeom prst="line">
            <a:avLst/>
          </a:prstGeom>
          <a:ln>
            <a:solidFill>
              <a:srgbClr val="FFD1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488989" y="2220305"/>
            <a:ext cx="829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Study</a:t>
            </a:r>
          </a:p>
          <a:p>
            <a:pPr algn="ctr"/>
            <a:r>
              <a:rPr lang="en-US" sz="16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Design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4548" y="4347574"/>
            <a:ext cx="158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Participants </a:t>
            </a:r>
            <a:r>
              <a:rPr lang="en-US" sz="16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&amp;</a:t>
            </a:r>
          </a:p>
          <a:p>
            <a:pPr algn="ctr"/>
            <a:r>
              <a:rPr lang="en-US" sz="16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Randomization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95109" y="1981332"/>
            <a:ext cx="616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2CCC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was a prospective, </a:t>
            </a:r>
            <a:r>
              <a:rPr lang="en-US" sz="1600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randomized controlled parallel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trial in a tertiary university hospital in Thailand.</a:t>
            </a:r>
          </a:p>
          <a:p>
            <a:pPr marL="285750" indent="-285750">
              <a:buClr>
                <a:srgbClr val="52CCC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Kaen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institutional committee for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ethics in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research and </a:t>
            </a:r>
            <a:r>
              <a:rPr lang="en-US" sz="1600" dirty="0">
                <a:solidFill>
                  <a:srgbClr val="52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registered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Thai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Trials Registry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50768" y="3759066"/>
            <a:ext cx="5977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Written 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informed consent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obtained from each participant prior to enrollment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fifth-year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students at the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Kaen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Medicine who attended the 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 training</a:t>
            </a:r>
          </a:p>
          <a:p>
            <a:pPr marL="285750" indent="-2857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offered by the faculty’s CPR unit in 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</a:t>
            </a:r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marL="285750" indent="-2857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having participated in any type of 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 course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past</a:t>
            </a:r>
          </a:p>
          <a:p>
            <a:pPr marL="285750" indent="-2857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 having played </a:t>
            </a:r>
            <a:r>
              <a:rPr lang="en-US" sz="1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</a:p>
          <a:p>
            <a:pPr marL="285750" indent="-2857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enrollment, participants were randomly assigned to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groups (control group or game group) at a 1:1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allocation ratio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a 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computer-generated random number list</a:t>
            </a:r>
          </a:p>
        </p:txBody>
      </p:sp>
      <p:sp>
        <p:nvSpPr>
          <p:cNvPr id="66" name="Rectangle 65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704293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 animBg="1"/>
      <p:bldP spid="54" grpId="0" animBg="1"/>
      <p:bldP spid="5" grpId="0"/>
      <p:bldP spid="7" grpId="0"/>
      <p:bldP spid="68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" y="1326727"/>
            <a:ext cx="1033026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10224" y="43461"/>
            <a:ext cx="50852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8" name="Oval 47"/>
          <p:cNvSpPr/>
          <p:nvPr/>
        </p:nvSpPr>
        <p:spPr>
          <a:xfrm>
            <a:off x="2193417" y="2021670"/>
            <a:ext cx="1466613" cy="133480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969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3800083" y="2266335"/>
            <a:ext cx="8965" cy="953778"/>
          </a:xfrm>
          <a:prstGeom prst="line">
            <a:avLst/>
          </a:prstGeom>
          <a:ln>
            <a:solidFill>
              <a:srgbClr val="FF5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178268" y="4060171"/>
            <a:ext cx="1466613" cy="1334804"/>
          </a:xfrm>
          <a:prstGeom prst="ellipse">
            <a:avLst/>
          </a:prstGeom>
          <a:solidFill>
            <a:srgbClr val="91C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3809048" y="4297180"/>
            <a:ext cx="0" cy="836883"/>
          </a:xfrm>
          <a:prstGeom prst="line">
            <a:avLst/>
          </a:prstGeom>
          <a:ln>
            <a:solidFill>
              <a:srgbClr val="91C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25616" y="4387037"/>
            <a:ext cx="1375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Study </a:t>
            </a:r>
          </a:p>
          <a:p>
            <a:pPr algn="ctr"/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Interventions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294990" y="2358680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Sample </a:t>
            </a:r>
            <a:r>
              <a:rPr lang="en-US" sz="16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Size</a:t>
            </a:r>
          </a:p>
          <a:p>
            <a:r>
              <a:rPr lang="en-US" sz="1600" b="1" dirty="0" smtClean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2"/>
                </a:solidFill>
                <a:latin typeface="Times New Roman" panose="02020603050405020304" pitchFamily="18" charset="0"/>
              </a:rPr>
              <a:t>Calculation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73174" y="1919636"/>
            <a:ext cx="6163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5969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size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analysis of covariance of two levels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two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covariates was determined based on our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pilot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power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analysis.</a:t>
            </a:r>
          </a:p>
          <a:p>
            <a:pPr marL="285750" indent="-285750">
              <a:buClr>
                <a:srgbClr val="FF5969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power analysis was determined using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1600" dirty="0" smtClean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.05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of 0.80.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resulted in an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desired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sample size of at </a:t>
            </a:r>
            <a:r>
              <a:rPr lang="en-US" sz="1600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22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subjects in each group.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125574" y="3741815"/>
            <a:ext cx="61630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1CE5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 to any intervention, we tested students’ baseline </a:t>
            </a:r>
            <a:r>
              <a:rPr lang="en-US" sz="1600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 knowledge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multiple-choice pretest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Clr>
                <a:srgbClr val="91CE5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in the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group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played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Days using their own smartphone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hour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normal mode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Clr>
                <a:srgbClr val="91CE55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this, students in both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groups attended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1600" dirty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 training course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taught by CPR instructors.</a:t>
            </a:r>
          </a:p>
          <a:p>
            <a:pPr marL="285750" indent="-285750">
              <a:buClr>
                <a:srgbClr val="91CE55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in the game group were allowed to </a:t>
            </a:r>
            <a:r>
              <a:rPr lang="en-US" sz="1600" dirty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r>
              <a:rPr lang="en-US" sz="1600" dirty="0" err="1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Resus</a:t>
            </a:r>
            <a:r>
              <a:rPr lang="en-US" sz="1600" dirty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 as they wished during the 2-day ALS training course.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3938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2687999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 animBg="1"/>
      <p:bldP spid="54" grpId="0" animBg="1"/>
      <p:bldP spid="5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25368" y="1326727"/>
            <a:ext cx="1058393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-28325" y="43461"/>
            <a:ext cx="547071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465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Methods(Game Description</a:t>
            </a:r>
            <a:r>
              <a:rPr lang="en-US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3" name="Resus Days - Gameplay Trai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7106" y="1604896"/>
            <a:ext cx="8552137" cy="476453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475" y="1616708"/>
            <a:ext cx="8932843" cy="456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7" name="Rectangle 46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50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Methods(Game Description)</a:t>
            </a:r>
          </a:p>
        </p:txBody>
      </p:sp>
    </p:spTree>
    <p:extLst>
      <p:ext uri="{BB962C8B-B14F-4D97-AF65-F5344CB8AC3E}">
        <p14:creationId xmlns:p14="http://schemas.microsoft.com/office/powerpoint/2010/main" val="36871324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059466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" y="1326727"/>
            <a:ext cx="1033026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0" y="43461"/>
            <a:ext cx="51874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8" y="538565"/>
            <a:ext cx="801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fa-IR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Life Support Training Course</a:t>
            </a:r>
            <a:r>
              <a:rPr lang="fa-IR" sz="28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US" sz="28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6" y="600972"/>
            <a:ext cx="8054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fa-I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Life Support Training Course</a:t>
            </a:r>
            <a:r>
              <a:rPr lang="fa-I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2577643" y="1787913"/>
            <a:ext cx="1405787" cy="919338"/>
          </a:xfrm>
          <a:prstGeom prst="roundRect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 rot="10800000">
            <a:off x="1603213" y="1445335"/>
            <a:ext cx="974115" cy="1721589"/>
          </a:xfrm>
          <a:custGeom>
            <a:avLst/>
            <a:gdLst>
              <a:gd name="connsiteX0" fmla="*/ 0 w 604727"/>
              <a:gd name="connsiteY0" fmla="*/ 0 h 1232358"/>
              <a:gd name="connsiteX1" fmla="*/ 604727 w 604727"/>
              <a:gd name="connsiteY1" fmla="*/ 616179 h 1232358"/>
              <a:gd name="connsiteX2" fmla="*/ 0 w 604727"/>
              <a:gd name="connsiteY2" fmla="*/ 1232358 h 123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727" h="1232358">
                <a:moveTo>
                  <a:pt x="0" y="0"/>
                </a:moveTo>
                <a:cubicBezTo>
                  <a:pt x="333981" y="0"/>
                  <a:pt x="604727" y="275873"/>
                  <a:pt x="604727" y="616179"/>
                </a:cubicBezTo>
                <a:cubicBezTo>
                  <a:pt x="604727" y="956485"/>
                  <a:pt x="333981" y="1232358"/>
                  <a:pt x="0" y="1232358"/>
                </a:cubicBezTo>
                <a:close/>
              </a:path>
            </a:pathLst>
          </a:custGeom>
          <a:solidFill>
            <a:srgbClr val="F0EEF0"/>
          </a:solidFill>
          <a:ln>
            <a:noFill/>
          </a:ln>
          <a:effectLst>
            <a:outerShdw blurRad="50800" dist="50800" dir="10800000" sx="101000" sy="101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 rot="5400000">
            <a:off x="1419320" y="1763204"/>
            <a:ext cx="1348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 training course</a:t>
            </a:r>
            <a:endParaRPr lang="en-US" dirty="0"/>
          </a:p>
        </p:txBody>
      </p:sp>
      <p:sp>
        <p:nvSpPr>
          <p:cNvPr id="94" name="Rounded Rectangle 93"/>
          <p:cNvSpPr/>
          <p:nvPr/>
        </p:nvSpPr>
        <p:spPr>
          <a:xfrm>
            <a:off x="7053936" y="2374767"/>
            <a:ext cx="3200135" cy="5009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hours of hands-on workshops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038445" y="2374767"/>
            <a:ext cx="3153951" cy="5009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day of the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838947" y="1622291"/>
            <a:ext cx="3415123" cy="4574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hours of lectures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4019394" y="1622291"/>
            <a:ext cx="3288985" cy="45748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day of the program</a:t>
            </a:r>
            <a:endParaRPr lang="en-US" dirty="0"/>
          </a:p>
        </p:txBody>
      </p:sp>
      <p:sp>
        <p:nvSpPr>
          <p:cNvPr id="103" name="Rounded Rectangle 102"/>
          <p:cNvSpPr/>
          <p:nvPr/>
        </p:nvSpPr>
        <p:spPr>
          <a:xfrm>
            <a:off x="5878285" y="3270127"/>
            <a:ext cx="3138870" cy="413984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1:6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the </a:t>
            </a:r>
            <a:r>
              <a:rPr lang="en-US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058733" y="3270127"/>
            <a:ext cx="3022844" cy="413984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student-to-instructor ratio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764934" y="4314431"/>
            <a:ext cx="4688621" cy="553987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ALS knowledge was reassessed</a:t>
            </a:r>
            <a:endParaRPr lang="fa-IR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6558464" y="4312615"/>
            <a:ext cx="4219869" cy="555804"/>
          </a:xfrm>
          <a:prstGeom prst="roundRect">
            <a:avLst/>
          </a:prstGeom>
          <a:solidFill>
            <a:srgbClr val="8CF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multiple-choice questions in accordance with ALS guidelines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1417000" y="4960501"/>
            <a:ext cx="5036555" cy="51913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practical skills were evaluated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6558465" y="4977594"/>
            <a:ext cx="3988376" cy="522529"/>
          </a:xfrm>
          <a:prstGeom prst="roundRect">
            <a:avLst/>
          </a:prstGeom>
          <a:solidFill>
            <a:srgbClr val="8CF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examiners blinded to group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146240" y="5571719"/>
            <a:ext cx="5307316" cy="59515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assess student attitudes and perceptions regarding both the course and the game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6558465" y="5639234"/>
            <a:ext cx="3736700" cy="470661"/>
          </a:xfrm>
          <a:prstGeom prst="roundRect">
            <a:avLst/>
          </a:prstGeom>
          <a:solidFill>
            <a:srgbClr val="8CF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a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603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91" grpId="0" animBg="1"/>
      <p:bldP spid="92" grpId="0" animBg="1"/>
      <p:bldP spid="93" grpId="0"/>
      <p:bldP spid="94" grpId="0" animBg="1"/>
      <p:bldP spid="95" grpId="0" animBg="1"/>
      <p:bldP spid="96" grpId="0" animBg="1"/>
      <p:bldP spid="97" grpId="0" animBg="1"/>
      <p:bldP spid="103" grpId="0" animBg="1"/>
      <p:bldP spid="104" grpId="0" animBg="1"/>
      <p:bldP spid="118" grpId="0" animBg="1"/>
      <p:bldP spid="119" grpId="0" animBg="1"/>
      <p:bldP spid="122" grpId="0" animBg="1"/>
      <p:bldP spid="128" grpId="0" animBg="1"/>
      <p:bldP spid="129" grpId="0" animBg="1"/>
      <p:bldP spid="1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F391CEE-E392-4A9D-BD11-6954B994FB42}"/>
              </a:ext>
            </a:extLst>
          </p:cNvPr>
          <p:cNvSpPr/>
          <p:nvPr/>
        </p:nvSpPr>
        <p:spPr>
          <a:xfrm>
            <a:off x="423512" y="-18173"/>
            <a:ext cx="1176848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>
            <a:off x="11090470" y="2319268"/>
            <a:ext cx="1101529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2B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22673-C77C-4E8F-AF41-8B283703E87E}"/>
              </a:ext>
            </a:extLst>
          </p:cNvPr>
          <p:cNvSpPr txBox="1"/>
          <p:nvPr/>
        </p:nvSpPr>
        <p:spPr>
          <a:xfrm rot="16200000">
            <a:off x="10943428" y="3183177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&amp; Limitation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AD023B-AE8D-405F-90E6-27B0D47079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75596" y="3244484"/>
            <a:ext cx="530600" cy="500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6C029B-A799-4206-A656-A006D8F83990}"/>
              </a:ext>
            </a:extLst>
          </p:cNvPr>
          <p:cNvSpPr/>
          <p:nvPr/>
        </p:nvSpPr>
        <p:spPr>
          <a:xfrm>
            <a:off x="0" y="-18173"/>
            <a:ext cx="11660597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3328131-EC42-4D6D-A247-91FD3D23E58C}"/>
              </a:ext>
            </a:extLst>
          </p:cNvPr>
          <p:cNvSpPr/>
          <p:nvPr/>
        </p:nvSpPr>
        <p:spPr>
          <a:xfrm>
            <a:off x="10470447" y="2319268"/>
            <a:ext cx="119015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91CE55"/>
          </a:solidFill>
          <a:ln>
            <a:solidFill>
              <a:srgbClr val="91C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28384-87ED-4E87-8F78-97EB653FDC67}"/>
              </a:ext>
            </a:extLst>
          </p:cNvPr>
          <p:cNvSpPr txBox="1"/>
          <p:nvPr/>
        </p:nvSpPr>
        <p:spPr>
          <a:xfrm rot="16200000">
            <a:off x="10335375" y="3175696"/>
            <a:ext cx="1992086" cy="470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4F548-697F-412D-9B99-861C27246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86146" y="3224361"/>
            <a:ext cx="530600" cy="5404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E9AAB1E-3A13-4745-A574-9EE6806378C9}"/>
              </a:ext>
            </a:extLst>
          </p:cNvPr>
          <p:cNvSpPr/>
          <p:nvPr/>
        </p:nvSpPr>
        <p:spPr>
          <a:xfrm>
            <a:off x="1164241" y="-18173"/>
            <a:ext cx="99610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BC0F905-3F71-4932-B130-39D508C4D117}"/>
              </a:ext>
            </a:extLst>
          </p:cNvPr>
          <p:cNvSpPr/>
          <p:nvPr/>
        </p:nvSpPr>
        <p:spPr>
          <a:xfrm>
            <a:off x="9956933" y="2319267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FFC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EC5869-A976-4328-A864-2BB04E7E7BFC}"/>
              </a:ext>
            </a:extLst>
          </p:cNvPr>
          <p:cNvSpPr txBox="1"/>
          <p:nvPr/>
        </p:nvSpPr>
        <p:spPr>
          <a:xfrm rot="16200000">
            <a:off x="9789795" y="3263770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8E4AB7-ADC0-4FEE-AE7A-994F5DAD3F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8133" y="3229300"/>
            <a:ext cx="530600" cy="5306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FD3EE0D-FD02-4885-9AC0-03F414A9888F}"/>
              </a:ext>
            </a:extLst>
          </p:cNvPr>
          <p:cNvGrpSpPr/>
          <p:nvPr/>
        </p:nvGrpSpPr>
        <p:grpSpPr>
          <a:xfrm rot="10800000">
            <a:off x="-1" y="1326727"/>
            <a:ext cx="1033026" cy="5245130"/>
            <a:chOff x="718505" y="-1"/>
            <a:chExt cx="8692331" cy="6858000"/>
          </a:xfrm>
          <a:solidFill>
            <a:schemeClr val="bg2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0A9D552-2EF0-4DB4-9DC6-F52F2FD55E3C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895421-2372-4C7F-93D2-3B0353A6E7BD}"/>
                </a:ext>
              </a:extLst>
            </p:cNvPr>
            <p:cNvSpPr txBox="1"/>
            <p:nvPr/>
          </p:nvSpPr>
          <p:spPr>
            <a:xfrm rot="16200000">
              <a:off x="8146183" y="3312719"/>
              <a:ext cx="1992086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9D6167-F7B8-4BFF-8BC5-2D13EF0C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8CB55-9DEC-4367-900E-7257FE1B874F}"/>
              </a:ext>
            </a:extLst>
          </p:cNvPr>
          <p:cNvSpPr/>
          <p:nvPr/>
        </p:nvSpPr>
        <p:spPr>
          <a:xfrm>
            <a:off x="10224" y="43461"/>
            <a:ext cx="50852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27285" y="346660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041" y="-4546"/>
            <a:ext cx="12193041" cy="1617417"/>
          </a:xfrm>
          <a:prstGeom prst="rect">
            <a:avLst/>
          </a:prstGeom>
          <a:solidFill>
            <a:srgbClr val="3B748D"/>
          </a:solidFill>
          <a:ln>
            <a:solidFill>
              <a:srgbClr val="3B74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96" y="95164"/>
            <a:ext cx="1942955" cy="14153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9797" y="538565"/>
            <a:ext cx="99952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(Assessment </a:t>
            </a:r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Learning Outcomes, Attitudes, </a:t>
            </a:r>
            <a:r>
              <a:rPr lang="en-US" sz="2400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Perceptions</a:t>
            </a:r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041" y="6362674"/>
            <a:ext cx="12192000" cy="490513"/>
            <a:chOff x="-1041" y="5727407"/>
            <a:chExt cx="12192000" cy="490513"/>
          </a:xfrm>
        </p:grpSpPr>
        <p:sp>
          <p:nvSpPr>
            <p:cNvPr id="55" name="Rectangle 54"/>
            <p:cNvSpPr/>
            <p:nvPr/>
          </p:nvSpPr>
          <p:spPr>
            <a:xfrm>
              <a:off x="-1041" y="5727407"/>
              <a:ext cx="12192000" cy="490513"/>
            </a:xfrm>
            <a:prstGeom prst="rect">
              <a:avLst/>
            </a:prstGeom>
            <a:solidFill>
              <a:srgbClr val="EAEE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ate Placeholder 3"/>
            <p:cNvSpPr txBox="1">
              <a:spLocks/>
            </p:cNvSpPr>
            <p:nvPr/>
          </p:nvSpPr>
          <p:spPr>
            <a:xfrm>
              <a:off x="1197650" y="5765919"/>
              <a:ext cx="1972733" cy="365125"/>
            </a:xfrm>
            <a:prstGeom prst="rect">
              <a:avLst/>
            </a:prstGeom>
          </p:spPr>
          <p:txBody>
            <a:bodyPr vert="horz" lIns="91440" tIns="45720" rIns="4572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NO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ooter Placeholder 4"/>
            <p:cNvSpPr txBox="1">
              <a:spLocks/>
            </p:cNvSpPr>
            <p:nvPr/>
          </p:nvSpPr>
          <p:spPr>
            <a:xfrm>
              <a:off x="2641601" y="5793628"/>
              <a:ext cx="6890326" cy="37436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457200" rtl="0" eaLnBrk="1" latinLnBrk="0" hangingPunct="1"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Precourse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preparation using a serious smartphone game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advanced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support knowledge and skills: </a:t>
              </a:r>
              <a:b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randomized controlled trial</a:t>
              </a:r>
              <a:endParaRPr lang="en-US" sz="1200" dirty="0"/>
            </a:p>
          </p:txBody>
        </p:sp>
        <p:sp>
          <p:nvSpPr>
            <p:cNvPr id="58" name="Slide Number Placeholder 5"/>
            <p:cNvSpPr txBox="1">
              <a:spLocks/>
            </p:cNvSpPr>
            <p:nvPr/>
          </p:nvSpPr>
          <p:spPr>
            <a:xfrm>
              <a:off x="9712031" y="5784515"/>
              <a:ext cx="2359896" cy="328057"/>
            </a:xfrm>
            <a:prstGeom prst="rect">
              <a:avLst/>
            </a:prstGeom>
          </p:spPr>
          <p:txBody>
            <a:bodyPr vert="horz" lIns="45720" tIns="45720" rIns="91440" bIns="45720" rtlCol="0" anchor="ctr"/>
            <a:lstStyle>
              <a:defPPr>
                <a:defRPr lang="en-US"/>
              </a:defPPr>
              <a:lvl1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B Nazanin" panose="00000400000000000000" pitchFamily="2" charset="-78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Seyyedeh Fatemeh Mousavi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003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0218844" y="3105835"/>
            <a:ext cx="229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&amp;</a:t>
            </a:r>
          </a:p>
          <a:p>
            <a:pPr algn="ctr"/>
            <a:r>
              <a:rPr lang="en-US" b="1" dirty="0" smtClean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Conclusions0</a:t>
            </a:r>
            <a:endParaRPr lang="en-US" b="1" dirty="0">
              <a:solidFill>
                <a:srgbClr val="F0EE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A16B82-6A3C-46F5-8D32-072FDF89864A}"/>
              </a:ext>
            </a:extLst>
          </p:cNvPr>
          <p:cNvGrpSpPr/>
          <p:nvPr/>
        </p:nvGrpSpPr>
        <p:grpSpPr>
          <a:xfrm rot="10800000">
            <a:off x="31375" y="2478292"/>
            <a:ext cx="1168400" cy="2360918"/>
            <a:chOff x="19397602" y="2337441"/>
            <a:chExt cx="1168400" cy="2360918"/>
          </a:xfrm>
        </p:grpSpPr>
        <p:sp>
          <p:nvSpPr>
            <p:cNvPr id="60" name="Freeform: Shape 20">
              <a:extLst>
                <a:ext uri="{FF2B5EF4-FFF2-40B4-BE49-F238E27FC236}">
                  <a16:creationId xmlns:a16="http://schemas.microsoft.com/office/drawing/2014/main" id="{7AC43ACA-5000-40E2-80D3-19833F9F1A3F}"/>
                </a:ext>
              </a:extLst>
            </p:cNvPr>
            <p:cNvSpPr/>
            <p:nvPr/>
          </p:nvSpPr>
          <p:spPr>
            <a:xfrm>
              <a:off x="19397602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022673-C77C-4E8F-AF41-8B283703E87E}"/>
                </a:ext>
              </a:extLst>
            </p:cNvPr>
            <p:cNvSpPr txBox="1"/>
            <p:nvPr/>
          </p:nvSpPr>
          <p:spPr>
            <a:xfrm rot="16200000">
              <a:off x="19302102" y="3293683"/>
              <a:ext cx="199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EE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3" y="3257550"/>
            <a:ext cx="642725" cy="642725"/>
          </a:xfrm>
          <a:prstGeom prst="rect">
            <a:avLst/>
          </a:prstGeom>
        </p:spPr>
      </p:pic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526986" y="2464932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52C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795C74-0308-4781-BEE6-B62AE6D17152}"/>
              </a:ext>
            </a:extLst>
          </p:cNvPr>
          <p:cNvSpPr txBox="1"/>
          <p:nvPr/>
        </p:nvSpPr>
        <p:spPr>
          <a:xfrm rot="5400000">
            <a:off x="-173673" y="3406644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FA13E8D-3FCC-4EC2-BD8C-6CE7CA0ECD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8728" y="3377896"/>
            <a:ext cx="530600" cy="530600"/>
          </a:xfrm>
          <a:prstGeom prst="rect">
            <a:avLst/>
          </a:prstGeom>
        </p:spPr>
      </p:pic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7AC43ACA-5000-40E2-80D3-19833F9F1A3F}"/>
              </a:ext>
            </a:extLst>
          </p:cNvPr>
          <p:cNvSpPr/>
          <p:nvPr/>
        </p:nvSpPr>
        <p:spPr>
          <a:xfrm rot="10800000">
            <a:off x="1021872" y="2503444"/>
            <a:ext cx="1168400" cy="2360918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timization Method Icon of Line style - Available in SVG, PNG, EPS, AI &amp;  Icon fonts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8471" y="3335027"/>
            <a:ext cx="557277" cy="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2F9D37B-DE70-4087-8A7F-BBA0BAF5B6CF}"/>
              </a:ext>
            </a:extLst>
          </p:cNvPr>
          <p:cNvSpPr txBox="1"/>
          <p:nvPr/>
        </p:nvSpPr>
        <p:spPr>
          <a:xfrm rot="5400000">
            <a:off x="389193" y="3416535"/>
            <a:ext cx="199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0EE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BB365B6-43C3-4DE6-843D-D9BD190AD8EB}"/>
              </a:ext>
            </a:extLst>
          </p:cNvPr>
          <p:cNvCxnSpPr/>
          <p:nvPr/>
        </p:nvCxnSpPr>
        <p:spPr>
          <a:xfrm>
            <a:off x="5023204" y="3796822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4ED2619-FB4E-4744-80CA-850CE814B9A0}"/>
              </a:ext>
            </a:extLst>
          </p:cNvPr>
          <p:cNvGrpSpPr/>
          <p:nvPr/>
        </p:nvGrpSpPr>
        <p:grpSpPr>
          <a:xfrm>
            <a:off x="4812110" y="3691275"/>
            <a:ext cx="211094" cy="211094"/>
            <a:chOff x="1677812" y="4248152"/>
            <a:chExt cx="211094" cy="211094"/>
          </a:xfrm>
          <a:solidFill>
            <a:srgbClr val="52CCBF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8D127EB-1E25-4885-9582-99C5618F2AF7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832D986-AC1D-4645-8DF4-FFEC5B85EFBE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>
            <a:off x="7170923" y="3796822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6990117" y="3691275"/>
            <a:ext cx="211094" cy="211094"/>
            <a:chOff x="3855819" y="4248152"/>
            <a:chExt cx="211094" cy="211094"/>
          </a:xfrm>
          <a:solidFill>
            <a:srgbClr val="92D050"/>
          </a:solidFill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58D0B34-5E7E-4FDF-8157-D26FC3520F7A}"/>
              </a:ext>
            </a:extLst>
          </p:cNvPr>
          <p:cNvGrpSpPr/>
          <p:nvPr/>
        </p:nvGrpSpPr>
        <p:grpSpPr>
          <a:xfrm>
            <a:off x="9107548" y="3691275"/>
            <a:ext cx="211094" cy="211094"/>
            <a:chOff x="5973250" y="4248152"/>
            <a:chExt cx="211094" cy="211094"/>
          </a:xfrm>
          <a:solidFill>
            <a:srgbClr val="FFC0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9110154-B239-41C7-B1E3-F5864B1F15BC}"/>
                </a:ext>
              </a:extLst>
            </p:cNvPr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ADB50F0-F24E-4FA7-A567-D7A18A824B29}"/>
                </a:ext>
              </a:extLst>
            </p:cNvPr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B43C90B0-AD49-4825-8095-D028BACA7B0D}"/>
              </a:ext>
            </a:extLst>
          </p:cNvPr>
          <p:cNvSpPr txBox="1"/>
          <p:nvPr/>
        </p:nvSpPr>
        <p:spPr>
          <a:xfrm>
            <a:off x="6082146" y="5038572"/>
            <a:ext cx="2289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1.rate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attitudes 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perceptions regarding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game on a scale of 1 to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2.An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open-ended question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E146A83-5DB9-4383-ADEE-113AAB6D901B}"/>
              </a:ext>
            </a:extLst>
          </p:cNvPr>
          <p:cNvSpPr txBox="1"/>
          <p:nvPr/>
        </p:nvSpPr>
        <p:spPr>
          <a:xfrm>
            <a:off x="6049091" y="3876318"/>
            <a:ext cx="228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Questionnaire </a:t>
            </a:r>
            <a:r>
              <a:rPr lang="fr-FR" b="1" i="1" dirty="0" err="1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Regarding</a:t>
            </a:r>
            <a:r>
              <a:rPr lang="fr-FR" b="1" i="1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 Attitudes </a:t>
            </a:r>
            <a:r>
              <a:rPr lang="fr-FR" b="1" i="1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i="1" dirty="0" smtClean="0">
                <a:solidFill>
                  <a:srgbClr val="91CE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Perceptions</a:t>
            </a:r>
            <a:endParaRPr lang="en-US" sz="2400" b="1" dirty="0">
              <a:solidFill>
                <a:srgbClr val="91CE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5EF1565-F241-42AF-950B-AA899A547509}"/>
              </a:ext>
            </a:extLst>
          </p:cNvPr>
          <p:cNvSpPr txBox="1"/>
          <p:nvPr/>
        </p:nvSpPr>
        <p:spPr>
          <a:xfrm>
            <a:off x="3836085" y="4961360"/>
            <a:ext cx="2289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student was given a series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different 5-minute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megacode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ALS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scenarios, and was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 by certified ALS course providers</a:t>
            </a:r>
            <a:endParaRPr lang="fa-I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E210F32-395F-49C6-B1E4-C74E9B68D9B3}"/>
              </a:ext>
            </a:extLst>
          </p:cNvPr>
          <p:cNvSpPr txBox="1"/>
          <p:nvPr/>
        </p:nvSpPr>
        <p:spPr>
          <a:xfrm>
            <a:off x="3793097" y="4029682"/>
            <a:ext cx="228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52C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Life Support Skill Tests</a:t>
            </a:r>
            <a:endParaRPr lang="en-US" sz="2400" b="1" dirty="0">
              <a:solidFill>
                <a:srgbClr val="52CC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B17FFC2-1730-4238-B844-307EB2647E2C}"/>
              </a:ext>
            </a:extLst>
          </p:cNvPr>
          <p:cNvSpPr txBox="1"/>
          <p:nvPr/>
        </p:nvSpPr>
        <p:spPr>
          <a:xfrm>
            <a:off x="1559328" y="5046008"/>
            <a:ext cx="2289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to assess knowledge of the ALS algorithm 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2.to assess general ALS knowledge</a:t>
            </a:r>
            <a:endParaRPr lang="fa-IR" sz="1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176C20-781A-4B3A-B456-7D1FB4467DF2}"/>
              </a:ext>
            </a:extLst>
          </p:cNvPr>
          <p:cNvSpPr txBox="1"/>
          <p:nvPr/>
        </p:nvSpPr>
        <p:spPr>
          <a:xfrm>
            <a:off x="1577555" y="4159382"/>
            <a:ext cx="228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5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Test</a:t>
            </a:r>
            <a:endParaRPr lang="en-US" sz="2400" b="1" dirty="0">
              <a:solidFill>
                <a:srgbClr val="FF5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BB365B6-43C3-4DE6-843D-D9BD190AD8EB}"/>
              </a:ext>
            </a:extLst>
          </p:cNvPr>
          <p:cNvCxnSpPr/>
          <p:nvPr/>
        </p:nvCxnSpPr>
        <p:spPr>
          <a:xfrm>
            <a:off x="2842866" y="3796822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4ED2619-FB4E-4744-80CA-850CE814B9A0}"/>
              </a:ext>
            </a:extLst>
          </p:cNvPr>
          <p:cNvGrpSpPr/>
          <p:nvPr/>
        </p:nvGrpSpPr>
        <p:grpSpPr>
          <a:xfrm>
            <a:off x="2644293" y="3689181"/>
            <a:ext cx="211094" cy="211094"/>
            <a:chOff x="1677812" y="4248152"/>
            <a:chExt cx="211094" cy="211094"/>
          </a:xfrm>
          <a:solidFill>
            <a:srgbClr val="FF5969"/>
          </a:solidFill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8D127EB-1E25-4885-9582-99C5618F2AF7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2832D986-AC1D-4645-8DF4-FFEC5B85EFBE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4E146A83-5DB9-4383-ADEE-113AAB6D901B}"/>
              </a:ext>
            </a:extLst>
          </p:cNvPr>
          <p:cNvSpPr txBox="1"/>
          <p:nvPr/>
        </p:nvSpPr>
        <p:spPr>
          <a:xfrm>
            <a:off x="8208963" y="4159382"/>
            <a:ext cx="228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Score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43C90B0-AD49-4825-8095-D028BACA7B0D}"/>
              </a:ext>
            </a:extLst>
          </p:cNvPr>
          <p:cNvSpPr txBox="1"/>
          <p:nvPr/>
        </p:nvSpPr>
        <p:spPr>
          <a:xfrm>
            <a:off x="8336818" y="5049256"/>
            <a:ext cx="22890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 from 0 (if the patient died) to 3 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patient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survived and the most appropriate treatments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prescribed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each scenario.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07041" y="1927782"/>
            <a:ext cx="1275682" cy="1275682"/>
            <a:chOff x="2107041" y="1927782"/>
            <a:chExt cx="1275682" cy="1275682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E3A084E9-5DAF-4B12-A774-003E52126BE5}"/>
                </a:ext>
              </a:extLst>
            </p:cNvPr>
            <p:cNvGrpSpPr/>
            <p:nvPr/>
          </p:nvGrpSpPr>
          <p:grpSpPr>
            <a:xfrm>
              <a:off x="2107041" y="1927782"/>
              <a:ext cx="1275682" cy="1275682"/>
              <a:chOff x="3063120" y="1755914"/>
              <a:chExt cx="1275682" cy="1275682"/>
            </a:xfrm>
            <a:solidFill>
              <a:srgbClr val="FF5969"/>
            </a:solidFill>
          </p:grpSpPr>
          <p:sp>
            <p:nvSpPr>
              <p:cNvPr id="154" name="Teardrop 153">
                <a:extLst>
                  <a:ext uri="{FF2B5EF4-FFF2-40B4-BE49-F238E27FC236}">
                    <a16:creationId xmlns:a16="http://schemas.microsoft.com/office/drawing/2014/main" id="{D73C6296-6AED-4D46-834C-6DA3690FB7BE}"/>
                  </a:ext>
                </a:extLst>
              </p:cNvPr>
              <p:cNvSpPr/>
              <p:nvPr/>
            </p:nvSpPr>
            <p:spPr>
              <a:xfrm rot="8100000">
                <a:off x="3063120" y="1755914"/>
                <a:ext cx="1275682" cy="1275682"/>
              </a:xfrm>
              <a:prstGeom prst="teardrop">
                <a:avLst>
                  <a:gd name="adj" fmla="val 10996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9400693-A758-499E-B4DB-E42B43C986B2}"/>
                  </a:ext>
                </a:extLst>
              </p:cNvPr>
              <p:cNvSpPr/>
              <p:nvPr/>
            </p:nvSpPr>
            <p:spPr>
              <a:xfrm>
                <a:off x="3257469" y="1948912"/>
                <a:ext cx="889686" cy="88968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6" y="2227658"/>
              <a:ext cx="642725" cy="64272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274408" y="1929483"/>
            <a:ext cx="1275682" cy="1275682"/>
            <a:chOff x="4274408" y="1929483"/>
            <a:chExt cx="1275682" cy="1275682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3A084E9-5DAF-4B12-A774-003E52126BE5}"/>
                </a:ext>
              </a:extLst>
            </p:cNvPr>
            <p:cNvGrpSpPr/>
            <p:nvPr/>
          </p:nvGrpSpPr>
          <p:grpSpPr>
            <a:xfrm>
              <a:off x="4274408" y="1929483"/>
              <a:ext cx="1275682" cy="1275682"/>
              <a:chOff x="3063120" y="1755914"/>
              <a:chExt cx="1275682" cy="1275682"/>
            </a:xfrm>
          </p:grpSpPr>
          <p:sp>
            <p:nvSpPr>
              <p:cNvPr id="146" name="Teardrop 145">
                <a:extLst>
                  <a:ext uri="{FF2B5EF4-FFF2-40B4-BE49-F238E27FC236}">
                    <a16:creationId xmlns:a16="http://schemas.microsoft.com/office/drawing/2014/main" id="{D73C6296-6AED-4D46-834C-6DA3690FB7BE}"/>
                  </a:ext>
                </a:extLst>
              </p:cNvPr>
              <p:cNvSpPr/>
              <p:nvPr/>
            </p:nvSpPr>
            <p:spPr>
              <a:xfrm rot="8100000">
                <a:off x="3063120" y="1755914"/>
                <a:ext cx="1275682" cy="1275682"/>
              </a:xfrm>
              <a:prstGeom prst="teardrop">
                <a:avLst>
                  <a:gd name="adj" fmla="val 109962"/>
                </a:avLst>
              </a:prstGeom>
              <a:solidFill>
                <a:srgbClr val="52CC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9400693-A758-499E-B4DB-E42B43C986B2}"/>
                  </a:ext>
                </a:extLst>
              </p:cNvPr>
              <p:cNvSpPr/>
              <p:nvPr/>
            </p:nvSpPr>
            <p:spPr>
              <a:xfrm>
                <a:off x="3257469" y="1948912"/>
                <a:ext cx="889686" cy="88968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021" y="2247002"/>
              <a:ext cx="642725" cy="64272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453728" y="1929483"/>
            <a:ext cx="1275682" cy="1275682"/>
            <a:chOff x="6453728" y="1929483"/>
            <a:chExt cx="1275682" cy="1275682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82CCEC14-30D1-46A8-A873-1969A9A8F9FA}"/>
                </a:ext>
              </a:extLst>
            </p:cNvPr>
            <p:cNvGrpSpPr/>
            <p:nvPr/>
          </p:nvGrpSpPr>
          <p:grpSpPr>
            <a:xfrm>
              <a:off x="6453728" y="1929483"/>
              <a:ext cx="1275682" cy="1275682"/>
              <a:chOff x="5242440" y="1755914"/>
              <a:chExt cx="1275682" cy="1275682"/>
            </a:xfrm>
          </p:grpSpPr>
          <p:sp>
            <p:nvSpPr>
              <p:cNvPr id="141" name="Teardrop 140">
                <a:extLst>
                  <a:ext uri="{FF2B5EF4-FFF2-40B4-BE49-F238E27FC236}">
                    <a16:creationId xmlns:a16="http://schemas.microsoft.com/office/drawing/2014/main" id="{B9DC9BA6-01DC-4EFB-82E3-2717FF8B7CE5}"/>
                  </a:ext>
                </a:extLst>
              </p:cNvPr>
              <p:cNvSpPr/>
              <p:nvPr/>
            </p:nvSpPr>
            <p:spPr>
              <a:xfrm rot="8100000">
                <a:off x="5242440" y="1755914"/>
                <a:ext cx="1275682" cy="1275682"/>
              </a:xfrm>
              <a:prstGeom prst="teardrop">
                <a:avLst>
                  <a:gd name="adj" fmla="val 109962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A935319-4C0B-4B63-9DE3-377694C94B0E}"/>
                  </a:ext>
                </a:extLst>
              </p:cNvPr>
              <p:cNvSpPr/>
              <p:nvPr/>
            </p:nvSpPr>
            <p:spPr>
              <a:xfrm>
                <a:off x="5436789" y="1948912"/>
                <a:ext cx="889686" cy="889686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324" y="2224918"/>
              <a:ext cx="642725" cy="6427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64469" y="1929483"/>
            <a:ext cx="1275682" cy="1275682"/>
            <a:chOff x="8564469" y="1929483"/>
            <a:chExt cx="1275682" cy="127568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E91A0C4-16D9-4262-BC92-0E8535F56EB2}"/>
                </a:ext>
              </a:extLst>
            </p:cNvPr>
            <p:cNvGrpSpPr/>
            <p:nvPr/>
          </p:nvGrpSpPr>
          <p:grpSpPr>
            <a:xfrm>
              <a:off x="8564469" y="1929483"/>
              <a:ext cx="1275682" cy="1275682"/>
              <a:chOff x="7353181" y="1755914"/>
              <a:chExt cx="1275682" cy="1275682"/>
            </a:xfrm>
          </p:grpSpPr>
          <p:sp>
            <p:nvSpPr>
              <p:cNvPr id="136" name="Teardrop 135">
                <a:extLst>
                  <a:ext uri="{FF2B5EF4-FFF2-40B4-BE49-F238E27FC236}">
                    <a16:creationId xmlns:a16="http://schemas.microsoft.com/office/drawing/2014/main" id="{3013F73C-52D7-40FA-AE5E-6E4F53D400F5}"/>
                  </a:ext>
                </a:extLst>
              </p:cNvPr>
              <p:cNvSpPr/>
              <p:nvPr/>
            </p:nvSpPr>
            <p:spPr>
              <a:xfrm rot="8100000">
                <a:off x="7353181" y="1755914"/>
                <a:ext cx="1275682" cy="1275682"/>
              </a:xfrm>
              <a:prstGeom prst="teardrop">
                <a:avLst>
                  <a:gd name="adj" fmla="val 109962"/>
                </a:avLst>
              </a:prstGeom>
              <a:solidFill>
                <a:srgbClr val="FEC6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8B5C085C-26ED-4457-A4BB-7BBE95D872FF}"/>
                  </a:ext>
                </a:extLst>
              </p:cNvPr>
              <p:cNvSpPr/>
              <p:nvPr/>
            </p:nvSpPr>
            <p:spPr>
              <a:xfrm>
                <a:off x="7547530" y="1948912"/>
                <a:ext cx="889686" cy="88968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947" y="2237594"/>
              <a:ext cx="642725" cy="642725"/>
            </a:xfrm>
            <a:prstGeom prst="rect">
              <a:avLst/>
            </a:prstGeom>
          </p:spPr>
        </p:pic>
      </p:grpSp>
      <p:sp>
        <p:nvSpPr>
          <p:cNvPr id="87" name="Rectangle 86"/>
          <p:cNvSpPr/>
          <p:nvPr/>
        </p:nvSpPr>
        <p:spPr>
          <a:xfrm>
            <a:off x="-2082" y="-21045"/>
            <a:ext cx="12193041" cy="1696324"/>
          </a:xfrm>
          <a:prstGeom prst="rect">
            <a:avLst/>
          </a:prstGeom>
          <a:solidFill>
            <a:srgbClr val="EAF0F9"/>
          </a:solidFill>
          <a:ln>
            <a:solidFill>
              <a:srgbClr val="EA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7633" r="3931" b="7659"/>
          <a:stretch/>
        </p:blipFill>
        <p:spPr>
          <a:xfrm>
            <a:off x="10128480" y="265606"/>
            <a:ext cx="1788160" cy="1198881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9EB0FD16-689C-476C-8309-C7173C257513}"/>
              </a:ext>
            </a:extLst>
          </p:cNvPr>
          <p:cNvSpPr txBox="1"/>
          <p:nvPr/>
        </p:nvSpPr>
        <p:spPr>
          <a:xfrm>
            <a:off x="558757" y="600972"/>
            <a:ext cx="10413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(Assessment of Learning Outcomes, Attitudes, and Perceptions)</a:t>
            </a:r>
          </a:p>
        </p:txBody>
      </p:sp>
    </p:spTree>
    <p:extLst>
      <p:ext uri="{BB962C8B-B14F-4D97-AF65-F5344CB8AC3E}">
        <p14:creationId xmlns:p14="http://schemas.microsoft.com/office/powerpoint/2010/main" val="3155800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23" grpId="0"/>
      <p:bldP spid="124" grpId="0"/>
      <p:bldP spid="126" grpId="0"/>
      <p:bldP spid="128" grpId="0"/>
      <p:bldP spid="130" grpId="0"/>
      <p:bldP spid="132" grpId="0"/>
      <p:bldP spid="156" grpId="0"/>
      <p:bldP spid="15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5">
      <a:dk1>
        <a:srgbClr val="2C2C2C"/>
      </a:dk1>
      <a:lt1>
        <a:srgbClr val="3B748D"/>
      </a:lt1>
      <a:dk2>
        <a:srgbClr val="FFFFFF"/>
      </a:dk2>
      <a:lt2>
        <a:srgbClr val="002060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FFFFFF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2607</TotalTime>
  <Words>2144</Words>
  <Application>Microsoft Office PowerPoint</Application>
  <PresentationFormat>Widescreen</PresentationFormat>
  <Paragraphs>376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ゴシック</vt:lpstr>
      <vt:lpstr>Arial</vt:lpstr>
      <vt:lpstr>B Nazanin</vt:lpstr>
      <vt:lpstr>B Titr</vt:lpstr>
      <vt:lpstr>Calibri</vt:lpstr>
      <vt:lpstr>Corbel</vt:lpstr>
      <vt:lpstr>Tahoma</vt:lpstr>
      <vt:lpstr>Times New Roman</vt:lpstr>
      <vt:lpstr>Tw Cen MT Condensed Extra Bold</vt:lpstr>
      <vt:lpstr>Wingdings</vt:lpstr>
      <vt:lpstr>Banded</vt:lpstr>
      <vt:lpstr>Precourse preparation using a serious smartphone game on advanced life support knowledge and skills:  randomized controlled 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 ارائه</dc:title>
  <dc:creator>MahmoudianS2@mums.ac.ir</dc:creator>
  <cp:lastModifiedBy>newage</cp:lastModifiedBy>
  <cp:revision>197</cp:revision>
  <dcterms:created xsi:type="dcterms:W3CDTF">2017-02-27T19:12:11Z</dcterms:created>
  <dcterms:modified xsi:type="dcterms:W3CDTF">2021-05-17T05:28:05Z</dcterms:modified>
</cp:coreProperties>
</file>