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708" r:id="rId1"/>
  </p:sldMasterIdLst>
  <p:notesMasterIdLst>
    <p:notesMasterId r:id="rId43"/>
  </p:notesMasterIdLst>
  <p:sldIdLst>
    <p:sldId id="256" r:id="rId2"/>
    <p:sldId id="288" r:id="rId3"/>
    <p:sldId id="313" r:id="rId4"/>
    <p:sldId id="291" r:id="rId5"/>
    <p:sldId id="315" r:id="rId6"/>
    <p:sldId id="271" r:id="rId7"/>
    <p:sldId id="272" r:id="rId8"/>
    <p:sldId id="273" r:id="rId9"/>
    <p:sldId id="274" r:id="rId10"/>
    <p:sldId id="275" r:id="rId11"/>
    <p:sldId id="276" r:id="rId12"/>
    <p:sldId id="277" r:id="rId13"/>
    <p:sldId id="278" r:id="rId14"/>
    <p:sldId id="279" r:id="rId15"/>
    <p:sldId id="310" r:id="rId16"/>
    <p:sldId id="292" r:id="rId17"/>
    <p:sldId id="314" r:id="rId18"/>
    <p:sldId id="280" r:id="rId19"/>
    <p:sldId id="281" r:id="rId20"/>
    <p:sldId id="282" r:id="rId21"/>
    <p:sldId id="302" r:id="rId22"/>
    <p:sldId id="303" r:id="rId23"/>
    <p:sldId id="295" r:id="rId24"/>
    <p:sldId id="296" r:id="rId25"/>
    <p:sldId id="283" r:id="rId26"/>
    <p:sldId id="311" r:id="rId27"/>
    <p:sldId id="312" r:id="rId28"/>
    <p:sldId id="284" r:id="rId29"/>
    <p:sldId id="285" r:id="rId30"/>
    <p:sldId id="286" r:id="rId31"/>
    <p:sldId id="307" r:id="rId32"/>
    <p:sldId id="308" r:id="rId33"/>
    <p:sldId id="309" r:id="rId34"/>
    <p:sldId id="316" r:id="rId35"/>
    <p:sldId id="317" r:id="rId36"/>
    <p:sldId id="318" r:id="rId37"/>
    <p:sldId id="297" r:id="rId38"/>
    <p:sldId id="305" r:id="rId39"/>
    <p:sldId id="299" r:id="rId40"/>
    <p:sldId id="306" r:id="rId41"/>
    <p:sldId id="270" r:id="rId4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6" userDrawn="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C646"/>
    <a:srgbClr val="E51B4B"/>
    <a:srgbClr val="2BA9AF"/>
    <a:srgbClr val="259297"/>
    <a:srgbClr val="1F4A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3" autoAdjust="0"/>
    <p:restoredTop sz="94660"/>
  </p:normalViewPr>
  <p:slideViewPr>
    <p:cSldViewPr snapToGrid="0">
      <p:cViewPr varScale="1">
        <p:scale>
          <a:sx n="73" d="100"/>
          <a:sy n="73" d="100"/>
        </p:scale>
        <p:origin x="606" y="72"/>
      </p:cViewPr>
      <p:guideLst>
        <p:guide orient="horz" pos="2136"/>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418240-42F5-4D66-AD81-92E022F3CED7}" type="datetimeFigureOut">
              <a:rPr lang="en-US" smtClean="0"/>
              <a:t>5/24/2021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61BC55-00B1-4BDA-9DC6-6EB3FB8E35FF}" type="slidenum">
              <a:rPr lang="en-US" smtClean="0"/>
              <a:t>‹#›</a:t>
            </a:fld>
            <a:endParaRPr lang="en-US"/>
          </a:p>
        </p:txBody>
      </p:sp>
    </p:spTree>
    <p:extLst>
      <p:ext uri="{BB962C8B-B14F-4D97-AF65-F5344CB8AC3E}">
        <p14:creationId xmlns:p14="http://schemas.microsoft.com/office/powerpoint/2010/main" val="8727444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1BC55-00B1-4BDA-9DC6-6EB3FB8E35FF}" type="slidenum">
              <a:rPr lang="en-US" smtClean="0"/>
              <a:t>1</a:t>
            </a:fld>
            <a:endParaRPr lang="en-US"/>
          </a:p>
        </p:txBody>
      </p:sp>
    </p:spTree>
    <p:extLst>
      <p:ext uri="{BB962C8B-B14F-4D97-AF65-F5344CB8AC3E}">
        <p14:creationId xmlns:p14="http://schemas.microsoft.com/office/powerpoint/2010/main" val="14602176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1BC55-00B1-4BDA-9DC6-6EB3FB8E35FF}" type="slidenum">
              <a:rPr lang="en-US" smtClean="0"/>
              <a:t>41</a:t>
            </a:fld>
            <a:endParaRPr lang="en-US"/>
          </a:p>
        </p:txBody>
      </p:sp>
    </p:spTree>
    <p:extLst>
      <p:ext uri="{BB962C8B-B14F-4D97-AF65-F5344CB8AC3E}">
        <p14:creationId xmlns:p14="http://schemas.microsoft.com/office/powerpoint/2010/main" val="10780479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en-US" smtClean="0"/>
              <a:t>Click to edit Master title style</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r>
              <a:rPr lang="en-US" smtClean="0"/>
              <a:t>اسلاید شماره  9</a:t>
            </a:r>
            <a:endParaRPr lang="en-US" dirty="0"/>
          </a:p>
        </p:txBody>
      </p:sp>
      <p:sp>
        <p:nvSpPr>
          <p:cNvPr id="5" name="Footer Placeholder 4"/>
          <p:cNvSpPr>
            <a:spLocks noGrp="1"/>
          </p:cNvSpPr>
          <p:nvPr>
            <p:ph type="ftr" sz="quarter" idx="11"/>
          </p:nvPr>
        </p:nvSpPr>
        <p:spPr/>
        <p:txBody>
          <a:bodyPr/>
          <a:lstStyle/>
          <a:p>
            <a:r>
              <a:rPr lang="fa-IR" smtClean="0"/>
              <a:t>موضوع ارائه</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13104479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اسلاید شماره  9</a:t>
            </a:r>
            <a:endParaRPr lang="en-US" dirty="0"/>
          </a:p>
        </p:txBody>
      </p:sp>
      <p:sp>
        <p:nvSpPr>
          <p:cNvPr id="5" name="Footer Placeholder 4"/>
          <p:cNvSpPr>
            <a:spLocks noGrp="1"/>
          </p:cNvSpPr>
          <p:nvPr>
            <p:ph type="ftr" sz="quarter" idx="11"/>
          </p:nvPr>
        </p:nvSpPr>
        <p:spPr/>
        <p:txBody>
          <a:bodyPr/>
          <a:lstStyle/>
          <a:p>
            <a:r>
              <a:rPr lang="fa-IR" smtClean="0"/>
              <a:t>موضوع ارائه</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5548022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38200" y="6422854"/>
            <a:ext cx="2743196" cy="365125"/>
          </a:xfrm>
        </p:spPr>
        <p:txBody>
          <a:bodyPr/>
          <a:lstStyle/>
          <a:p>
            <a:r>
              <a:rPr lang="en-US" smtClean="0"/>
              <a:t>اسلاید شماره  9</a:t>
            </a:r>
            <a:endParaRPr lang="en-US" dirty="0"/>
          </a:p>
        </p:txBody>
      </p:sp>
      <p:sp>
        <p:nvSpPr>
          <p:cNvPr id="5" name="Footer Placeholder 4"/>
          <p:cNvSpPr>
            <a:spLocks noGrp="1"/>
          </p:cNvSpPr>
          <p:nvPr>
            <p:ph type="ftr" sz="quarter" idx="11"/>
          </p:nvPr>
        </p:nvSpPr>
        <p:spPr>
          <a:xfrm>
            <a:off x="3776135" y="6422854"/>
            <a:ext cx="4279669" cy="365125"/>
          </a:xfrm>
        </p:spPr>
        <p:txBody>
          <a:bodyPr/>
          <a:lstStyle/>
          <a:p>
            <a:r>
              <a:rPr lang="fa-IR" smtClean="0"/>
              <a:t>موضوع ارائه</a:t>
            </a:r>
            <a:endParaRPr lang="en-US" dirty="0"/>
          </a:p>
        </p:txBody>
      </p:sp>
      <p:sp>
        <p:nvSpPr>
          <p:cNvPr id="6" name="Slide Number Placeholder 5"/>
          <p:cNvSpPr>
            <a:spLocks noGrp="1"/>
          </p:cNvSpPr>
          <p:nvPr>
            <p:ph type="sldNum" sz="quarter" idx="12"/>
          </p:nvPr>
        </p:nvSpPr>
        <p:spPr>
          <a:xfrm>
            <a:off x="8073048" y="6422854"/>
            <a:ext cx="879759" cy="365125"/>
          </a:xfrm>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93714144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21020" y="6283041"/>
            <a:ext cx="12213020" cy="457200"/>
          </a:xfrm>
          <a:prstGeom prst="rect">
            <a:avLst/>
          </a:prstGeom>
          <a:solidFill>
            <a:schemeClr val="tx1">
              <a:lumMod val="75000"/>
            </a:schemeClr>
          </a:solidFill>
          <a:ln>
            <a:solidFill>
              <a:schemeClr val="bg2"/>
            </a:solidFill>
          </a:ln>
          <a:effectLst/>
          <a:scene3d>
            <a:camera prst="orthographicFront">
              <a:rot lat="0" lon="0" rev="0"/>
            </a:camera>
            <a:lightRig rig="chilly" dir="t">
              <a:rot lat="0" lon="0" rev="18480000"/>
            </a:lightRig>
          </a:scene3d>
          <a:sp3d prstMaterial="clear">
            <a:bevelT/>
          </a:sp3d>
        </p:spPr>
        <p:style>
          <a:lnRef idx="1">
            <a:schemeClr val="dk1"/>
          </a:lnRef>
          <a:fillRef idx="2">
            <a:schemeClr val="dk1"/>
          </a:fillRef>
          <a:effectRef idx="1">
            <a:schemeClr val="dk1"/>
          </a:effectRef>
          <a:fontRef idx="minor">
            <a:schemeClr val="dk1"/>
          </a:fontRef>
        </p:style>
        <p:txBody>
          <a:bodyPr anchor="ctr"/>
          <a:lstStyle/>
          <a:p>
            <a:pPr algn="ctr" rtl="1" eaLnBrk="1" fontAlgn="auto" hangingPunct="1">
              <a:spcBef>
                <a:spcPts val="0"/>
              </a:spcBef>
              <a:spcAft>
                <a:spcPts val="0"/>
              </a:spcAft>
              <a:defRPr/>
            </a:pPr>
            <a:endParaRPr lang="en-US" sz="1200" dirty="0">
              <a:solidFill>
                <a:schemeClr val="tx1">
                  <a:lumMod val="50000"/>
                  <a:lumOff val="50000"/>
                </a:schemeClr>
              </a:solidFill>
              <a:cs typeface="B Nazanin" pitchFamily="2" charset="-78"/>
            </a:endParaRPr>
          </a:p>
        </p:txBody>
      </p:sp>
      <p:sp>
        <p:nvSpPr>
          <p:cNvPr id="2" name="Title 1"/>
          <p:cNvSpPr>
            <a:spLocks noGrp="1"/>
          </p:cNvSpPr>
          <p:nvPr>
            <p:ph type="title" hasCustomPrompt="1"/>
          </p:nvPr>
        </p:nvSpPr>
        <p:spPr/>
        <p:txBody>
          <a:bodyPr/>
          <a:lstStyle>
            <a:lvl1pPr algn="l" rtl="0">
              <a:defRPr b="0" baseline="0">
                <a:cs typeface="B Titr" panose="00000700000000000000" pitchFamily="2" charset="-78"/>
              </a:defRPr>
            </a:lvl1pPr>
          </a:lstStyle>
          <a:p>
            <a:r>
              <a:rPr lang="en-US" dirty="0" smtClean="0"/>
              <a:t>Click to add title</a:t>
            </a:r>
            <a:endParaRPr lang="en-US" dirty="0"/>
          </a:p>
        </p:txBody>
      </p:sp>
      <p:sp>
        <p:nvSpPr>
          <p:cNvPr id="3" name="Content Placeholder 2"/>
          <p:cNvSpPr>
            <a:spLocks noGrp="1"/>
          </p:cNvSpPr>
          <p:nvPr>
            <p:ph idx="1" hasCustomPrompt="1"/>
          </p:nvPr>
        </p:nvSpPr>
        <p:spPr/>
        <p:txBody>
          <a:bodyPr/>
          <a:lstStyle>
            <a:lvl1pPr algn="l" rtl="0">
              <a:defRPr b="0" baseline="0">
                <a:solidFill>
                  <a:schemeClr val="tx1"/>
                </a:solidFill>
                <a:cs typeface="B Nazanin" panose="00000400000000000000" pitchFamily="2" charset="-78"/>
              </a:defRPr>
            </a:lvl1pPr>
            <a:lvl2pPr algn="r" rtl="1">
              <a:defRPr b="0">
                <a:solidFill>
                  <a:schemeClr val="tx1"/>
                </a:solidFill>
                <a:cs typeface="B Nazanin" panose="00000400000000000000" pitchFamily="2" charset="-78"/>
              </a:defRPr>
            </a:lvl2pPr>
            <a:lvl3pPr>
              <a:defRPr b="1">
                <a:solidFill>
                  <a:schemeClr val="tx1"/>
                </a:solidFill>
              </a:defRPr>
            </a:lvl3pPr>
            <a:lvl4pPr>
              <a:defRPr b="1">
                <a:solidFill>
                  <a:schemeClr val="tx1"/>
                </a:solidFill>
              </a:defRPr>
            </a:lvl4pPr>
            <a:lvl5pPr>
              <a:defRPr b="1">
                <a:solidFill>
                  <a:schemeClr val="tx1"/>
                </a:solidFill>
              </a:defRPr>
            </a:lvl5pPr>
          </a:lstStyle>
          <a:p>
            <a:pPr lvl="0"/>
            <a:r>
              <a:rPr lang="en-US" dirty="0" smtClean="0"/>
              <a:t>Click to add text</a:t>
            </a:r>
            <a:endParaRPr lang="fa-IR" dirty="0" smtClean="0"/>
          </a:p>
          <a:p>
            <a:pPr lvl="0"/>
            <a:endParaRPr lang="en-US" dirty="0" smtClean="0"/>
          </a:p>
        </p:txBody>
      </p:sp>
      <p:sp>
        <p:nvSpPr>
          <p:cNvPr id="4" name="Date Placeholder 3"/>
          <p:cNvSpPr>
            <a:spLocks noGrp="1"/>
          </p:cNvSpPr>
          <p:nvPr>
            <p:ph type="dt" sz="half" idx="10"/>
          </p:nvPr>
        </p:nvSpPr>
        <p:spPr>
          <a:xfrm>
            <a:off x="1202265" y="6333954"/>
            <a:ext cx="1972733" cy="365125"/>
          </a:xfrm>
        </p:spPr>
        <p:txBody>
          <a:bodyPr/>
          <a:lstStyle>
            <a:lvl1pPr>
              <a:defRPr sz="1400" b="0">
                <a:solidFill>
                  <a:schemeClr val="tx1"/>
                </a:solidFill>
                <a:cs typeface="B Nazanin" panose="00000400000000000000" pitchFamily="2" charset="-78"/>
              </a:defRPr>
            </a:lvl1pPr>
          </a:lstStyle>
          <a:p>
            <a:r>
              <a:rPr lang="en-US" dirty="0" smtClean="0"/>
              <a:t>Slide NO </a:t>
            </a:r>
            <a:fld id="{58863BF2-F2E0-4234-B14B-8DB17FDAD539}" type="slidenum">
              <a:rPr lang="en-US" smtClean="0"/>
              <a:t>‹#›</a:t>
            </a:fld>
            <a:endParaRPr lang="en-US" dirty="0"/>
          </a:p>
        </p:txBody>
      </p:sp>
      <p:sp>
        <p:nvSpPr>
          <p:cNvPr id="5" name="Footer Placeholder 4"/>
          <p:cNvSpPr>
            <a:spLocks noGrp="1"/>
          </p:cNvSpPr>
          <p:nvPr>
            <p:ph type="ftr" sz="quarter" idx="11"/>
          </p:nvPr>
        </p:nvSpPr>
        <p:spPr>
          <a:xfrm>
            <a:off x="3441699" y="6333954"/>
            <a:ext cx="5232401" cy="365125"/>
          </a:xfrm>
        </p:spPr>
        <p:txBody>
          <a:bodyPr/>
          <a:lstStyle>
            <a:lvl1pPr algn="ctr">
              <a:defRPr sz="1400" b="0">
                <a:solidFill>
                  <a:schemeClr val="tx1"/>
                </a:solidFill>
                <a:cs typeface="B Nazanin" panose="00000400000000000000" pitchFamily="2" charset="-78"/>
              </a:defRPr>
            </a:lvl1pPr>
          </a:lstStyle>
          <a:p>
            <a:r>
              <a:rPr lang="en-US" dirty="0" smtClean="0"/>
              <a:t> Designing Data Elements and Minimum Data Set (MDS) for Creating the Registry of Patients with Gestational Diabetes Mellitus </a:t>
            </a:r>
            <a:endParaRPr lang="en-US" dirty="0"/>
          </a:p>
        </p:txBody>
      </p:sp>
      <p:sp>
        <p:nvSpPr>
          <p:cNvPr id="6" name="Slide Number Placeholder 5"/>
          <p:cNvSpPr>
            <a:spLocks noGrp="1"/>
          </p:cNvSpPr>
          <p:nvPr>
            <p:ph type="sldNum" sz="quarter" idx="12"/>
          </p:nvPr>
        </p:nvSpPr>
        <p:spPr>
          <a:xfrm>
            <a:off x="8940800" y="6343308"/>
            <a:ext cx="2080191" cy="365125"/>
          </a:xfrm>
        </p:spPr>
        <p:txBody>
          <a:bodyPr/>
          <a:lstStyle>
            <a:lvl1pPr marL="0" marR="0" indent="0" algn="r" defTabSz="457200" rtl="0" eaLnBrk="1" fontAlgn="auto" latinLnBrk="0" hangingPunct="1">
              <a:lnSpc>
                <a:spcPct val="100000"/>
              </a:lnSpc>
              <a:spcBef>
                <a:spcPts val="0"/>
              </a:spcBef>
              <a:spcAft>
                <a:spcPts val="0"/>
              </a:spcAft>
              <a:buClrTx/>
              <a:buSzTx/>
              <a:buFontTx/>
              <a:buNone/>
              <a:tabLst/>
              <a:defRPr sz="1400">
                <a:solidFill>
                  <a:schemeClr val="tx1"/>
                </a:solidFill>
                <a:cs typeface="B Nazanin" panose="00000400000000000000" pitchFamily="2" charset="-78"/>
              </a:defRPr>
            </a:lvl1pPr>
          </a:lstStyle>
          <a:p>
            <a:r>
              <a:rPr lang="en-US" dirty="0" err="1" smtClean="0"/>
              <a:t>Reyhane</a:t>
            </a:r>
            <a:r>
              <a:rPr lang="en-US" dirty="0" smtClean="0"/>
              <a:t> </a:t>
            </a:r>
            <a:r>
              <a:rPr lang="en-US" dirty="0" err="1" smtClean="0"/>
              <a:t>Norouzi</a:t>
            </a:r>
            <a:r>
              <a:rPr lang="en-US" dirty="0" smtClean="0"/>
              <a:t> </a:t>
            </a:r>
            <a:r>
              <a:rPr lang="en-US" dirty="0" err="1" smtClean="0"/>
              <a:t>Aval</a:t>
            </a:r>
            <a:endParaRPr lang="en-US" dirty="0"/>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l="11483" t="10983" r="12553" b="15935"/>
          <a:stretch/>
        </p:blipFill>
        <p:spPr>
          <a:xfrm>
            <a:off x="9921271" y="288084"/>
            <a:ext cx="2078966" cy="1414379"/>
          </a:xfrm>
          <a:prstGeom prst="rect">
            <a:avLst/>
          </a:prstGeom>
          <a:noFill/>
          <a:ln>
            <a:noFill/>
          </a:ln>
        </p:spPr>
      </p:pic>
    </p:spTree>
    <p:extLst>
      <p:ext uri="{BB962C8B-B14F-4D97-AF65-F5344CB8AC3E}">
        <p14:creationId xmlns:p14="http://schemas.microsoft.com/office/powerpoint/2010/main" val="372078731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r>
              <a:rPr lang="en-US" smtClean="0"/>
              <a:t>اسلاید شماره  9</a:t>
            </a:r>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r>
              <a:rPr lang="fa-IR" smtClean="0"/>
              <a:t>موضوع ارائه</a:t>
            </a:r>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8025947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r>
              <a:rPr lang="en-US" smtClean="0"/>
              <a:t>اسلاید شماره  9</a:t>
            </a:r>
            <a:endParaRPr lang="en-US" dirty="0"/>
          </a:p>
        </p:txBody>
      </p:sp>
      <p:sp>
        <p:nvSpPr>
          <p:cNvPr id="6" name="Footer Placeholder 5"/>
          <p:cNvSpPr>
            <a:spLocks noGrp="1"/>
          </p:cNvSpPr>
          <p:nvPr>
            <p:ph type="ftr" sz="quarter" idx="11"/>
          </p:nvPr>
        </p:nvSpPr>
        <p:spPr/>
        <p:txBody>
          <a:bodyPr/>
          <a:lstStyle/>
          <a:p>
            <a:r>
              <a:rPr lang="fa-IR" smtClean="0"/>
              <a:t>موضوع ارائه</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1249846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r>
              <a:rPr lang="en-US" smtClean="0"/>
              <a:t>اسلاید شماره  9</a:t>
            </a:r>
            <a:endParaRPr lang="en-US" dirty="0"/>
          </a:p>
        </p:txBody>
      </p:sp>
      <p:sp>
        <p:nvSpPr>
          <p:cNvPr id="8" name="Footer Placeholder 7"/>
          <p:cNvSpPr>
            <a:spLocks noGrp="1"/>
          </p:cNvSpPr>
          <p:nvPr>
            <p:ph type="ftr" sz="quarter" idx="11"/>
          </p:nvPr>
        </p:nvSpPr>
        <p:spPr/>
        <p:txBody>
          <a:bodyPr/>
          <a:lstStyle/>
          <a:p>
            <a:r>
              <a:rPr lang="fa-IR" smtClean="0"/>
              <a:t>موضوع ارائه</a:t>
            </a:r>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7146773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r>
              <a:rPr lang="en-US" smtClean="0"/>
              <a:t>اسلاید شماره  9</a:t>
            </a:r>
            <a:endParaRPr lang="en-US" dirty="0"/>
          </a:p>
        </p:txBody>
      </p:sp>
      <p:sp>
        <p:nvSpPr>
          <p:cNvPr id="4" name="Footer Placeholder 3"/>
          <p:cNvSpPr>
            <a:spLocks noGrp="1"/>
          </p:cNvSpPr>
          <p:nvPr>
            <p:ph type="ftr" sz="quarter" idx="11"/>
          </p:nvPr>
        </p:nvSpPr>
        <p:spPr/>
        <p:txBody>
          <a:bodyPr/>
          <a:lstStyle/>
          <a:p>
            <a:r>
              <a:rPr lang="fa-IR" smtClean="0"/>
              <a:t>موضوع ارائه</a:t>
            </a:r>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0617612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اسلاید شماره  9</a:t>
            </a:r>
            <a:endParaRPr lang="en-US" dirty="0"/>
          </a:p>
        </p:txBody>
      </p:sp>
      <p:sp>
        <p:nvSpPr>
          <p:cNvPr id="3" name="Footer Placeholder 2"/>
          <p:cNvSpPr>
            <a:spLocks noGrp="1"/>
          </p:cNvSpPr>
          <p:nvPr>
            <p:ph type="ftr" sz="quarter" idx="11"/>
          </p:nvPr>
        </p:nvSpPr>
        <p:spPr/>
        <p:txBody>
          <a:bodyPr/>
          <a:lstStyle/>
          <a:p>
            <a:r>
              <a:rPr lang="fa-IR" smtClean="0"/>
              <a:t>موضوع ارائه</a:t>
            </a:r>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8581945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اسلاید شماره  9</a:t>
            </a:r>
            <a:endParaRPr lang="en-US" dirty="0"/>
          </a:p>
        </p:txBody>
      </p:sp>
      <p:sp>
        <p:nvSpPr>
          <p:cNvPr id="6" name="Footer Placeholder 5"/>
          <p:cNvSpPr>
            <a:spLocks noGrp="1"/>
          </p:cNvSpPr>
          <p:nvPr>
            <p:ph type="ftr" sz="quarter" idx="11"/>
          </p:nvPr>
        </p:nvSpPr>
        <p:spPr/>
        <p:txBody>
          <a:bodyPr/>
          <a:lstStyle/>
          <a:p>
            <a:r>
              <a:rPr lang="fa-IR" smtClean="0"/>
              <a:t>موضوع ارائه</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6636086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اسلاید شماره  9</a:t>
            </a:r>
            <a:endParaRPr lang="en-US" dirty="0"/>
          </a:p>
        </p:txBody>
      </p:sp>
      <p:sp>
        <p:nvSpPr>
          <p:cNvPr id="6" name="Footer Placeholder 5"/>
          <p:cNvSpPr>
            <a:spLocks noGrp="1"/>
          </p:cNvSpPr>
          <p:nvPr>
            <p:ph type="ftr" sz="quarter" idx="11"/>
          </p:nvPr>
        </p:nvSpPr>
        <p:spPr/>
        <p:txBody>
          <a:bodyPr/>
          <a:lstStyle/>
          <a:p>
            <a:r>
              <a:rPr lang="fa-IR" smtClean="0"/>
              <a:t>موضوع ارائه</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1696273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r>
              <a:rPr lang="en-US" smtClean="0"/>
              <a:t>اسلاید شماره  9</a:t>
            </a:r>
            <a:endParaRPr lang="en-US" dirty="0"/>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r>
              <a:rPr lang="fa-IR" smtClean="0"/>
              <a:t>موضوع ارائه</a:t>
            </a:r>
            <a:endParaRPr lang="en-US" dirty="0"/>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475297926"/>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6282" y="6277929"/>
            <a:ext cx="12209706" cy="587837"/>
          </a:xfrm>
          <a:prstGeom prst="rect">
            <a:avLst/>
          </a:prstGeom>
          <a:noFill/>
          <a:ln>
            <a:noFill/>
          </a:ln>
          <a:effectLst/>
        </p:spPr>
        <p:style>
          <a:lnRef idx="1">
            <a:schemeClr val="dk1"/>
          </a:lnRef>
          <a:fillRef idx="2">
            <a:schemeClr val="dk1"/>
          </a:fillRef>
          <a:effectRef idx="1">
            <a:schemeClr val="dk1"/>
          </a:effectRef>
          <a:fontRef idx="minor">
            <a:schemeClr val="dk1"/>
          </a:fontRef>
        </p:style>
        <p:txBody>
          <a:bodyPr anchor="ctr"/>
          <a:lstStyle/>
          <a:p>
            <a:pPr algn="ctr" rtl="1" eaLnBrk="1" fontAlgn="auto" hangingPunct="1">
              <a:spcBef>
                <a:spcPts val="0"/>
              </a:spcBef>
              <a:spcAft>
                <a:spcPts val="0"/>
              </a:spcAft>
              <a:defRPr/>
            </a:pPr>
            <a:endParaRPr lang="en-US" sz="1200" dirty="0">
              <a:solidFill>
                <a:schemeClr val="tx1">
                  <a:lumMod val="50000"/>
                  <a:lumOff val="50000"/>
                </a:schemeClr>
              </a:solidFill>
              <a:cs typeface="B Nazanin" pitchFamily="2" charset="-78"/>
            </a:endParaRPr>
          </a:p>
        </p:txBody>
      </p:sp>
      <p:sp>
        <p:nvSpPr>
          <p:cNvPr id="3" name="Subtitle 2"/>
          <p:cNvSpPr>
            <a:spLocks noGrp="1"/>
          </p:cNvSpPr>
          <p:nvPr>
            <p:ph type="subTitle" idx="1"/>
          </p:nvPr>
        </p:nvSpPr>
        <p:spPr>
          <a:xfrm>
            <a:off x="1395212" y="4323428"/>
            <a:ext cx="9144000" cy="1947350"/>
          </a:xfrm>
        </p:spPr>
        <p:txBody>
          <a:bodyPr>
            <a:noAutofit/>
          </a:bodyPr>
          <a:lstStyle/>
          <a:p>
            <a:r>
              <a:rPr lang="en-US" dirty="0" smtClean="0">
                <a:solidFill>
                  <a:schemeClr val="bg1"/>
                </a:solidFill>
                <a:latin typeface="Times New Roman" panose="02020603050405020304" pitchFamily="18" charset="0"/>
                <a:cs typeface="Times New Roman" panose="02020603050405020304" pitchFamily="18" charset="0"/>
              </a:rPr>
              <a:t>Lecturer Name: Reyhane Norouzi Aval</a:t>
            </a:r>
            <a:endParaRPr lang="fa-IR" dirty="0" smtClean="0">
              <a:solidFill>
                <a:schemeClr val="bg1"/>
              </a:solidFill>
              <a:latin typeface="Times New Roman" panose="02020603050405020304" pitchFamily="18" charset="0"/>
              <a:cs typeface="Times New Roman" panose="02020603050405020304" pitchFamily="18" charset="0"/>
            </a:endParaRPr>
          </a:p>
          <a:p>
            <a:r>
              <a:rPr lang="en-US" dirty="0" smtClean="0">
                <a:solidFill>
                  <a:schemeClr val="bg1"/>
                </a:solidFill>
                <a:latin typeface="Times New Roman" panose="02020603050405020304" pitchFamily="18" charset="0"/>
                <a:cs typeface="Times New Roman" panose="02020603050405020304" pitchFamily="18" charset="0"/>
              </a:rPr>
              <a:t>Supervisor Name: </a:t>
            </a:r>
            <a:r>
              <a:rPr lang="en-US" dirty="0" err="1" smtClean="0">
                <a:solidFill>
                  <a:schemeClr val="bg1"/>
                </a:solidFill>
                <a:latin typeface="Times New Roman" panose="02020603050405020304" pitchFamily="18" charset="0"/>
                <a:cs typeface="Times New Roman" panose="02020603050405020304" pitchFamily="18" charset="0"/>
              </a:rPr>
              <a:t>Dr</a:t>
            </a:r>
            <a:r>
              <a:rPr lang="en-US" dirty="0" err="1">
                <a:solidFill>
                  <a:schemeClr val="bg1"/>
                </a:solidFill>
                <a:latin typeface="Times New Roman" panose="02020603050405020304" pitchFamily="18" charset="0"/>
                <a:cs typeface="Times New Roman" panose="02020603050405020304" pitchFamily="18" charset="0"/>
              </a:rPr>
              <a:t>.</a:t>
            </a:r>
            <a:r>
              <a:rPr lang="en-US" dirty="0" err="1" smtClean="0">
                <a:solidFill>
                  <a:schemeClr val="bg1"/>
                </a:solidFill>
                <a:latin typeface="Times New Roman" panose="02020603050405020304" pitchFamily="18" charset="0"/>
                <a:cs typeface="Times New Roman" panose="02020603050405020304" pitchFamily="18" charset="0"/>
              </a:rPr>
              <a:t>Khalil</a:t>
            </a:r>
            <a:r>
              <a:rPr lang="en-US" dirty="0" smtClean="0">
                <a:solidFill>
                  <a:schemeClr val="bg1"/>
                </a:solidFill>
                <a:latin typeface="Times New Roman" panose="02020603050405020304" pitchFamily="18" charset="0"/>
                <a:cs typeface="Times New Roman" panose="02020603050405020304" pitchFamily="18" charset="0"/>
              </a:rPr>
              <a:t> Kimiafar</a:t>
            </a:r>
          </a:p>
          <a:p>
            <a:r>
              <a:rPr lang="en-US" dirty="0">
                <a:solidFill>
                  <a:schemeClr val="bg1"/>
                </a:solidFill>
                <a:latin typeface="Times New Roman" panose="02020603050405020304" pitchFamily="18" charset="0"/>
                <a:cs typeface="Times New Roman" panose="02020603050405020304" pitchFamily="18" charset="0"/>
              </a:rPr>
              <a:t>Email </a:t>
            </a:r>
            <a:r>
              <a:rPr lang="en-US" dirty="0" smtClean="0">
                <a:solidFill>
                  <a:schemeClr val="bg1"/>
                </a:solidFill>
                <a:latin typeface="Times New Roman" panose="02020603050405020304" pitchFamily="18" charset="0"/>
                <a:cs typeface="Times New Roman" panose="02020603050405020304" pitchFamily="18" charset="0"/>
              </a:rPr>
              <a:t>Address: Nourozir9@mums.ac.ir</a:t>
            </a:r>
            <a:endParaRPr lang="fa-IR" dirty="0">
              <a:solidFill>
                <a:schemeClr val="bg1"/>
              </a:solidFill>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941" t="872" r="1410" b="1445"/>
          <a:stretch/>
        </p:blipFill>
        <p:spPr>
          <a:xfrm>
            <a:off x="359433" y="140565"/>
            <a:ext cx="2329133" cy="1647646"/>
          </a:xfrm>
          <a:prstGeom prst="rect">
            <a:avLst/>
          </a:prstGeom>
        </p:spPr>
      </p:pic>
      <p:sp>
        <p:nvSpPr>
          <p:cNvPr id="5" name="Rectangle 4"/>
          <p:cNvSpPr/>
          <p:nvPr/>
        </p:nvSpPr>
        <p:spPr>
          <a:xfrm>
            <a:off x="5071478" y="596582"/>
            <a:ext cx="2177198" cy="400110"/>
          </a:xfrm>
          <a:prstGeom prst="rect">
            <a:avLst/>
          </a:prstGeom>
          <a:noFill/>
        </p:spPr>
        <p:txBody>
          <a:bodyPr wrap="none" lIns="91440" tIns="45720" rIns="91440" bIns="45720">
            <a:spAutoFit/>
          </a:bodyPr>
          <a:lstStyle/>
          <a:p>
            <a:pPr algn="ctr"/>
            <a:r>
              <a:rPr lang="en-US" sz="2000" dirty="0">
                <a:solidFill>
                  <a:schemeClr val="bg1"/>
                </a:solidFill>
                <a:latin typeface="Times New Roman" panose="02020603050405020304" pitchFamily="18" charset="0"/>
                <a:cs typeface="Times New Roman" panose="02020603050405020304" pitchFamily="18" charset="0"/>
              </a:rPr>
              <a:t>In the name of God</a:t>
            </a:r>
            <a:endParaRPr lang="en-US" sz="2000" cap="none" spc="0" dirty="0">
              <a:ln w="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pic>
        <p:nvPicPr>
          <p:cNvPr id="13" name="Picture 2" descr="C:\Users\mohtashamifarf2\Pictures\th75KJOCVH.jpg"/>
          <p:cNvPicPr>
            <a:picLocks noChangeAspect="1" noChangeArrowheads="1"/>
          </p:cNvPicPr>
          <p:nvPr/>
        </p:nvPicPr>
        <p:blipFill rotWithShape="1">
          <a:blip r:embed="rId4">
            <a:duotone>
              <a:schemeClr val="accent5">
                <a:shade val="45000"/>
                <a:satMod val="135000"/>
              </a:schemeClr>
              <a:prstClr val="white"/>
            </a:duotone>
            <a:extLst>
              <a:ext uri="{28A0092B-C50C-407E-A947-70E740481C1C}">
                <a14:useLocalDpi xmlns:a14="http://schemas.microsoft.com/office/drawing/2010/main" val="0"/>
              </a:ext>
            </a:extLst>
          </a:blip>
          <a:srcRect b="15090"/>
          <a:stretch/>
        </p:blipFill>
        <p:spPr bwMode="auto">
          <a:xfrm>
            <a:off x="10195034" y="186608"/>
            <a:ext cx="1681655" cy="146916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93271" y="2106062"/>
            <a:ext cx="10933612" cy="1107996"/>
          </a:xfrm>
          <a:prstGeom prst="rect">
            <a:avLst/>
          </a:prstGeom>
          <a:noFill/>
        </p:spPr>
        <p:txBody>
          <a:bodyPr wrap="square" rtlCol="0">
            <a:spAutoFit/>
          </a:bodyPr>
          <a:lstStyle/>
          <a:p>
            <a:endParaRPr lang="en-US" dirty="0"/>
          </a:p>
          <a:p>
            <a:pPr algn="ctr" rtl="1"/>
            <a:r>
              <a:rPr lang="en-US" sz="2400" dirty="0" smtClean="0">
                <a:solidFill>
                  <a:schemeClr val="bg2"/>
                </a:solidFill>
                <a:latin typeface="Sylfaen" panose="010A0502050306030303" pitchFamily="18" charset="0"/>
                <a:cs typeface="Times New Roman" panose="02020603050405020304" pitchFamily="18" charset="0"/>
              </a:rPr>
              <a:t> Designing Data Elements and Minimum Data Set (MDS) for Creating the Registry of Patients with Gestational Diabetes Mellitus </a:t>
            </a:r>
            <a:endParaRPr lang="en-US" sz="2400" dirty="0">
              <a:solidFill>
                <a:schemeClr val="bg2"/>
              </a:solidFill>
              <a:latin typeface="Sylfaen" panose="010A0502050306030303" pitchFamily="18" charset="0"/>
              <a:cs typeface="Times New Roman" panose="02020603050405020304" pitchFamily="18" charset="0"/>
            </a:endParaRPr>
          </a:p>
        </p:txBody>
      </p:sp>
    </p:spTree>
    <p:extLst>
      <p:ext uri="{BB962C8B-B14F-4D97-AF65-F5344CB8AC3E}">
        <p14:creationId xmlns:p14="http://schemas.microsoft.com/office/powerpoint/2010/main" val="9068206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just">
              <a:buNone/>
            </a:pPr>
            <a:r>
              <a:rPr lang="en-US" dirty="0">
                <a:solidFill>
                  <a:schemeClr val="bg1"/>
                </a:solidFill>
                <a:latin typeface="Kokila" panose="020B0604020202020204" pitchFamily="34" charset="0"/>
                <a:cs typeface="Kokila" panose="020B0604020202020204" pitchFamily="34" charset="0"/>
              </a:rPr>
              <a:t>There are numerous </a:t>
            </a:r>
            <a:r>
              <a:rPr lang="en-US" dirty="0">
                <a:solidFill>
                  <a:srgbClr val="FF0000"/>
                </a:solidFill>
                <a:latin typeface="Kokila" panose="020B0604020202020204" pitchFamily="34" charset="0"/>
                <a:cs typeface="Kokila" panose="020B0604020202020204" pitchFamily="34" charset="0"/>
              </a:rPr>
              <a:t>problems in our country </a:t>
            </a:r>
            <a:r>
              <a:rPr lang="en-US" dirty="0" smtClean="0">
                <a:solidFill>
                  <a:schemeClr val="bg1"/>
                </a:solidFill>
                <a:latin typeface="Kokila" panose="020B0604020202020204" pitchFamily="34" charset="0"/>
                <a:cs typeface="Kokila" panose="020B0604020202020204" pitchFamily="34" charset="0"/>
              </a:rPr>
              <a:t>including:</a:t>
            </a:r>
          </a:p>
          <a:p>
            <a:pPr algn="just">
              <a:buFont typeface="Wingdings" panose="05000000000000000000" pitchFamily="2" charset="2"/>
              <a:buChar char="Ø"/>
            </a:pPr>
            <a:r>
              <a:rPr lang="en-US" dirty="0" smtClean="0">
                <a:solidFill>
                  <a:schemeClr val="bg1"/>
                </a:solidFill>
                <a:latin typeface="Kokila" panose="020B0604020202020204" pitchFamily="34" charset="0"/>
                <a:cs typeface="Kokila" panose="020B0604020202020204" pitchFamily="34" charset="0"/>
              </a:rPr>
              <a:t> </a:t>
            </a:r>
            <a:r>
              <a:rPr lang="en-US" dirty="0">
                <a:solidFill>
                  <a:schemeClr val="bg1"/>
                </a:solidFill>
                <a:latin typeface="Kokila" panose="020B0604020202020204" pitchFamily="34" charset="0"/>
                <a:cs typeface="Kokila" panose="020B0604020202020204" pitchFamily="34" charset="0"/>
              </a:rPr>
              <a:t>L</a:t>
            </a:r>
            <a:r>
              <a:rPr lang="en-US" dirty="0" smtClean="0">
                <a:solidFill>
                  <a:schemeClr val="bg1"/>
                </a:solidFill>
                <a:latin typeface="Kokila" panose="020B0604020202020204" pitchFamily="34" charset="0"/>
                <a:cs typeface="Kokila" panose="020B0604020202020204" pitchFamily="34" charset="0"/>
              </a:rPr>
              <a:t>ack </a:t>
            </a:r>
            <a:r>
              <a:rPr lang="en-US" dirty="0">
                <a:solidFill>
                  <a:schemeClr val="bg1"/>
                </a:solidFill>
                <a:latin typeface="Kokila" panose="020B0604020202020204" pitchFamily="34" charset="0"/>
                <a:cs typeface="Kokila" panose="020B0604020202020204" pitchFamily="34" charset="0"/>
              </a:rPr>
              <a:t>of attention to the registration of data related to pregnancy </a:t>
            </a:r>
            <a:r>
              <a:rPr lang="en-US" dirty="0" smtClean="0">
                <a:solidFill>
                  <a:schemeClr val="bg1"/>
                </a:solidFill>
                <a:latin typeface="Kokila" panose="020B0604020202020204" pitchFamily="34" charset="0"/>
                <a:cs typeface="Kokila" panose="020B0604020202020204" pitchFamily="34" charset="0"/>
              </a:rPr>
              <a:t>cares</a:t>
            </a:r>
          </a:p>
          <a:p>
            <a:pPr algn="just">
              <a:buFont typeface="Wingdings" panose="05000000000000000000" pitchFamily="2" charset="2"/>
              <a:buChar char="Ø"/>
            </a:pPr>
            <a:r>
              <a:rPr lang="en-US" dirty="0" smtClean="0">
                <a:solidFill>
                  <a:schemeClr val="bg1"/>
                </a:solidFill>
                <a:latin typeface="Kokila" panose="020B0604020202020204" pitchFamily="34" charset="0"/>
                <a:cs typeface="Kokila" panose="020B0604020202020204" pitchFamily="34" charset="0"/>
              </a:rPr>
              <a:t> Existence </a:t>
            </a:r>
            <a:r>
              <a:rPr lang="en-US" dirty="0">
                <a:solidFill>
                  <a:schemeClr val="bg1"/>
                </a:solidFill>
                <a:latin typeface="Kokila" panose="020B0604020202020204" pitchFamily="34" charset="0"/>
                <a:cs typeface="Kokila" panose="020B0604020202020204" pitchFamily="34" charset="0"/>
              </a:rPr>
              <a:t>of duplicate data elements on health </a:t>
            </a:r>
            <a:r>
              <a:rPr lang="en-US" dirty="0" smtClean="0">
                <a:solidFill>
                  <a:schemeClr val="bg1"/>
                </a:solidFill>
                <a:latin typeface="Kokila" panose="020B0604020202020204" pitchFamily="34" charset="0"/>
                <a:cs typeface="Kokila" panose="020B0604020202020204" pitchFamily="34" charset="0"/>
              </a:rPr>
              <a:t>forms</a:t>
            </a:r>
          </a:p>
          <a:p>
            <a:pPr algn="just">
              <a:buFont typeface="Wingdings" panose="05000000000000000000" pitchFamily="2" charset="2"/>
              <a:buChar char="Ø"/>
            </a:pPr>
            <a:r>
              <a:rPr lang="en-US" dirty="0" smtClean="0">
                <a:solidFill>
                  <a:schemeClr val="bg1"/>
                </a:solidFill>
                <a:latin typeface="Kokila" panose="020B0604020202020204" pitchFamily="34" charset="0"/>
                <a:cs typeface="Kokila" panose="020B0604020202020204" pitchFamily="34" charset="0"/>
              </a:rPr>
              <a:t> </a:t>
            </a:r>
            <a:r>
              <a:rPr lang="en-US" dirty="0">
                <a:solidFill>
                  <a:schemeClr val="bg1"/>
                </a:solidFill>
                <a:latin typeface="Kokila" panose="020B0604020202020204" pitchFamily="34" charset="0"/>
                <a:cs typeface="Kokila" panose="020B0604020202020204" pitchFamily="34" charset="0"/>
              </a:rPr>
              <a:t>L</a:t>
            </a:r>
            <a:r>
              <a:rPr lang="en-US" dirty="0" smtClean="0">
                <a:solidFill>
                  <a:schemeClr val="bg1"/>
                </a:solidFill>
                <a:latin typeface="Kokila" panose="020B0604020202020204" pitchFamily="34" charset="0"/>
                <a:cs typeface="Kokila" panose="020B0604020202020204" pitchFamily="34" charset="0"/>
              </a:rPr>
              <a:t>ack </a:t>
            </a:r>
            <a:r>
              <a:rPr lang="en-US" dirty="0">
                <a:solidFill>
                  <a:schemeClr val="bg1"/>
                </a:solidFill>
                <a:latin typeface="Kokila" panose="020B0604020202020204" pitchFamily="34" charset="0"/>
                <a:cs typeface="Kokila" panose="020B0604020202020204" pitchFamily="34" charset="0"/>
              </a:rPr>
              <a:t>of timely access to medical </a:t>
            </a:r>
            <a:r>
              <a:rPr lang="en-US" dirty="0" smtClean="0">
                <a:solidFill>
                  <a:schemeClr val="bg1"/>
                </a:solidFill>
                <a:latin typeface="Kokila" panose="020B0604020202020204" pitchFamily="34" charset="0"/>
                <a:cs typeface="Kokila" panose="020B0604020202020204" pitchFamily="34" charset="0"/>
              </a:rPr>
              <a:t>records</a:t>
            </a:r>
          </a:p>
          <a:p>
            <a:pPr algn="just">
              <a:buFont typeface="Wingdings" panose="05000000000000000000" pitchFamily="2" charset="2"/>
              <a:buChar char="Ø"/>
            </a:pPr>
            <a:r>
              <a:rPr lang="en-US" dirty="0" smtClean="0">
                <a:solidFill>
                  <a:schemeClr val="bg1"/>
                </a:solidFill>
                <a:latin typeface="Kokila" panose="020B0604020202020204" pitchFamily="34" charset="0"/>
                <a:cs typeface="Kokila" panose="020B0604020202020204" pitchFamily="34" charset="0"/>
              </a:rPr>
              <a:t> Lack </a:t>
            </a:r>
            <a:r>
              <a:rPr lang="en-US" dirty="0">
                <a:solidFill>
                  <a:schemeClr val="bg1"/>
                </a:solidFill>
                <a:latin typeface="Kokila" panose="020B0604020202020204" pitchFamily="34" charset="0"/>
                <a:cs typeface="Kokila" panose="020B0604020202020204" pitchFamily="34" charset="0"/>
              </a:rPr>
              <a:t>of integrated data systems in medical </a:t>
            </a:r>
            <a:r>
              <a:rPr lang="en-US" dirty="0" smtClean="0">
                <a:solidFill>
                  <a:schemeClr val="bg1"/>
                </a:solidFill>
                <a:latin typeface="Kokila" panose="020B0604020202020204" pitchFamily="34" charset="0"/>
                <a:cs typeface="Kokila" panose="020B0604020202020204" pitchFamily="34" charset="0"/>
              </a:rPr>
              <a:t>centers</a:t>
            </a:r>
          </a:p>
          <a:p>
            <a:pPr algn="just">
              <a:buFont typeface="Wingdings" panose="05000000000000000000" pitchFamily="2" charset="2"/>
              <a:buChar char="Ø"/>
            </a:pPr>
            <a:r>
              <a:rPr lang="en-US" dirty="0" smtClean="0">
                <a:solidFill>
                  <a:schemeClr val="bg1"/>
                </a:solidFill>
                <a:latin typeface="Kokila" panose="020B0604020202020204" pitchFamily="34" charset="0"/>
                <a:cs typeface="Kokila" panose="020B0604020202020204" pitchFamily="34" charset="0"/>
              </a:rPr>
              <a:t> Lack </a:t>
            </a:r>
            <a:r>
              <a:rPr lang="en-US" dirty="0">
                <a:solidFill>
                  <a:schemeClr val="bg1"/>
                </a:solidFill>
                <a:latin typeface="Kokila" panose="020B0604020202020204" pitchFamily="34" charset="0"/>
                <a:cs typeface="Kokila" panose="020B0604020202020204" pitchFamily="34" charset="0"/>
              </a:rPr>
              <a:t>of standard minimum data sets </a:t>
            </a:r>
            <a:r>
              <a:rPr lang="en-US" dirty="0" smtClean="0">
                <a:solidFill>
                  <a:schemeClr val="bg1"/>
                </a:solidFill>
                <a:latin typeface="Kokila" panose="020B0604020202020204" pitchFamily="34" charset="0"/>
                <a:cs typeface="Kokila" panose="020B0604020202020204" pitchFamily="34" charset="0"/>
              </a:rPr>
              <a:t>.</a:t>
            </a:r>
          </a:p>
          <a:p>
            <a:pPr marL="0" indent="0" algn="just">
              <a:buNone/>
            </a:pPr>
            <a:endParaRPr lang="en-US" dirty="0" smtClean="0">
              <a:solidFill>
                <a:schemeClr val="bg1"/>
              </a:solidFill>
              <a:latin typeface="Kokila" panose="020B0604020202020204" pitchFamily="34" charset="0"/>
              <a:cs typeface="Kokila" panose="020B0604020202020204" pitchFamily="34" charset="0"/>
            </a:endParaRPr>
          </a:p>
          <a:p>
            <a:pPr marL="0" indent="0" algn="just">
              <a:buNone/>
            </a:pPr>
            <a:r>
              <a:rPr lang="en-US" dirty="0" smtClean="0">
                <a:solidFill>
                  <a:schemeClr val="bg1"/>
                </a:solidFill>
                <a:latin typeface="Kokila" panose="020B0604020202020204" pitchFamily="34" charset="0"/>
                <a:cs typeface="Kokila" panose="020B0604020202020204" pitchFamily="34" charset="0"/>
              </a:rPr>
              <a:t> </a:t>
            </a:r>
            <a:r>
              <a:rPr lang="en-US" dirty="0">
                <a:solidFill>
                  <a:schemeClr val="bg1"/>
                </a:solidFill>
                <a:latin typeface="Kokila" panose="020B0604020202020204" pitchFamily="34" charset="0"/>
                <a:cs typeface="Kokila" panose="020B0604020202020204" pitchFamily="34" charset="0"/>
              </a:rPr>
              <a:t>For having electronic data and saving at databases, it is essential to use an </a:t>
            </a:r>
            <a:r>
              <a:rPr lang="en-US" dirty="0">
                <a:solidFill>
                  <a:srgbClr val="FF0000"/>
                </a:solidFill>
                <a:latin typeface="Kokila" panose="020B0604020202020204" pitchFamily="34" charset="0"/>
                <a:cs typeface="Kokila" panose="020B0604020202020204" pitchFamily="34" charset="0"/>
              </a:rPr>
              <a:t>MDS </a:t>
            </a:r>
          </a:p>
        </p:txBody>
      </p:sp>
      <p:sp>
        <p:nvSpPr>
          <p:cNvPr id="4" name="Date Placeholder 3"/>
          <p:cNvSpPr>
            <a:spLocks noGrp="1"/>
          </p:cNvSpPr>
          <p:nvPr>
            <p:ph type="dt" sz="half" idx="10"/>
          </p:nvPr>
        </p:nvSpPr>
        <p:spPr/>
        <p:txBody>
          <a:bodyPr/>
          <a:lstStyle/>
          <a:p>
            <a:r>
              <a:rPr lang="en-US" smtClean="0"/>
              <a:t>Slide NO </a:t>
            </a:r>
            <a:fld id="{58863BF2-F2E0-4234-B14B-8DB17FDAD539}" type="slidenum">
              <a:rPr lang="en-US" smtClean="0"/>
              <a:t>10</a:t>
            </a:fld>
            <a:endParaRPr lang="en-US" dirty="0"/>
          </a:p>
        </p:txBody>
      </p:sp>
      <p:sp>
        <p:nvSpPr>
          <p:cNvPr id="5" name="Footer Placeholder 4"/>
          <p:cNvSpPr>
            <a:spLocks noGrp="1"/>
          </p:cNvSpPr>
          <p:nvPr>
            <p:ph type="ftr" sz="quarter" idx="11"/>
          </p:nvPr>
        </p:nvSpPr>
        <p:spPr/>
        <p:txBody>
          <a:bodyPr/>
          <a:lstStyle/>
          <a:p>
            <a:r>
              <a:rPr lang="en-US" dirty="0" smtClean="0"/>
              <a:t> Designing Data Elements and Minimum Data Set (MDS) for Creating the Registry of Patients with Gestational Diabetes Mellitus </a:t>
            </a:r>
            <a:endParaRPr lang="en-US" dirty="0"/>
          </a:p>
        </p:txBody>
      </p:sp>
      <p:sp>
        <p:nvSpPr>
          <p:cNvPr id="6" name="Slide Number Placeholder 5"/>
          <p:cNvSpPr>
            <a:spLocks noGrp="1"/>
          </p:cNvSpPr>
          <p:nvPr>
            <p:ph type="sldNum" sz="quarter" idx="12"/>
          </p:nvPr>
        </p:nvSpPr>
        <p:spPr/>
        <p:txBody>
          <a:bodyPr/>
          <a:lstStyle/>
          <a:p>
            <a:r>
              <a:rPr lang="en-US" dirty="0" err="1" smtClean="0"/>
              <a:t>Reyhane</a:t>
            </a:r>
            <a:r>
              <a:rPr lang="en-US" dirty="0" smtClean="0"/>
              <a:t> </a:t>
            </a:r>
            <a:r>
              <a:rPr lang="en-US" dirty="0" err="1" smtClean="0"/>
              <a:t>Norouzi</a:t>
            </a:r>
            <a:r>
              <a:rPr lang="en-US" dirty="0" smtClean="0"/>
              <a:t> </a:t>
            </a:r>
            <a:r>
              <a:rPr lang="en-US" dirty="0" err="1" smtClean="0"/>
              <a:t>Aval</a:t>
            </a:r>
            <a:endParaRPr lang="en-US" dirty="0"/>
          </a:p>
        </p:txBody>
      </p:sp>
      <p:sp>
        <p:nvSpPr>
          <p:cNvPr id="7" name="TextBox 6"/>
          <p:cNvSpPr txBox="1"/>
          <p:nvPr/>
        </p:nvSpPr>
        <p:spPr>
          <a:xfrm>
            <a:off x="1202265" y="688883"/>
            <a:ext cx="3996813" cy="584775"/>
          </a:xfrm>
          <a:prstGeom prst="rect">
            <a:avLst/>
          </a:prstGeom>
          <a:noFill/>
        </p:spPr>
        <p:txBody>
          <a:bodyPr wrap="square" rtlCol="1">
            <a:spAutoFit/>
          </a:bodyPr>
          <a:lstStyle/>
          <a:p>
            <a:r>
              <a:rPr lang="en-US" sz="3200" dirty="0">
                <a:solidFill>
                  <a:schemeClr val="bg2"/>
                </a:solidFill>
                <a:latin typeface="Times New Roman" panose="02020603050405020304" pitchFamily="18" charset="0"/>
                <a:cs typeface="Times New Roman" panose="02020603050405020304" pitchFamily="18" charset="0"/>
              </a:rPr>
              <a:t>Introduction</a:t>
            </a:r>
            <a:endParaRPr lang="fa-IR" sz="12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34880" y="2011680"/>
            <a:ext cx="3981612" cy="1997086"/>
          </a:xfrm>
          <a:prstGeom prst="rect">
            <a:avLst/>
          </a:prstGeom>
          <a:ln>
            <a:noFill/>
          </a:ln>
          <a:effectLst>
            <a:softEdge rad="112500"/>
          </a:effectLst>
        </p:spPr>
      </p:pic>
    </p:spTree>
    <p:extLst>
      <p:ext uri="{BB962C8B-B14F-4D97-AF65-F5344CB8AC3E}">
        <p14:creationId xmlns:p14="http://schemas.microsoft.com/office/powerpoint/2010/main" val="198043094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just">
              <a:buNone/>
            </a:pPr>
            <a:r>
              <a:rPr lang="en-US" dirty="0">
                <a:solidFill>
                  <a:schemeClr val="bg1"/>
                </a:solidFill>
                <a:latin typeface="Kokila" panose="020B0604020202020204" pitchFamily="34" charset="0"/>
                <a:cs typeface="Kokila" panose="020B0604020202020204" pitchFamily="34" charset="0"/>
              </a:rPr>
              <a:t>In their study titled “Results of the first recorded evaluation of a national GDM mellitus register: Challenges in screening, registration, and follow-up for diabetes risk”, Boyle et al. state that the registration of a large number of patients in the Australian GDM registry will result in the provision </a:t>
            </a:r>
            <a:r>
              <a:rPr lang="en-US" dirty="0" smtClean="0">
                <a:solidFill>
                  <a:schemeClr val="bg1"/>
                </a:solidFill>
                <a:latin typeface="Kokila" panose="020B0604020202020204" pitchFamily="34" charset="0"/>
                <a:cs typeface="Kokila" panose="020B0604020202020204" pitchFamily="34" charset="0"/>
              </a:rPr>
              <a:t>of:</a:t>
            </a:r>
          </a:p>
          <a:p>
            <a:pPr algn="just">
              <a:buFont typeface="Wingdings" panose="05000000000000000000" pitchFamily="2" charset="2"/>
              <a:buChar char="ü"/>
            </a:pPr>
            <a:r>
              <a:rPr lang="en-US" dirty="0">
                <a:solidFill>
                  <a:srgbClr val="259297"/>
                </a:solidFill>
                <a:latin typeface="Kokila" panose="020B0604020202020204" pitchFamily="34" charset="0"/>
                <a:cs typeface="Kokila" panose="020B0604020202020204" pitchFamily="34" charset="0"/>
              </a:rPr>
              <a:t>S</a:t>
            </a:r>
            <a:r>
              <a:rPr lang="en-US" dirty="0" smtClean="0">
                <a:solidFill>
                  <a:srgbClr val="259297"/>
                </a:solidFill>
                <a:latin typeface="Kokila" panose="020B0604020202020204" pitchFamily="34" charset="0"/>
                <a:cs typeface="Kokila" panose="020B0604020202020204" pitchFamily="34" charset="0"/>
              </a:rPr>
              <a:t>ufficient </a:t>
            </a:r>
            <a:r>
              <a:rPr lang="en-US" dirty="0">
                <a:solidFill>
                  <a:srgbClr val="259297"/>
                </a:solidFill>
                <a:latin typeface="Kokila" panose="020B0604020202020204" pitchFamily="34" charset="0"/>
                <a:cs typeface="Kokila" panose="020B0604020202020204" pitchFamily="34" charset="0"/>
              </a:rPr>
              <a:t>and accurate data for finding the risk factors</a:t>
            </a:r>
            <a:r>
              <a:rPr lang="en-US" dirty="0" smtClean="0">
                <a:solidFill>
                  <a:srgbClr val="259297"/>
                </a:solidFill>
                <a:latin typeface="Kokila" panose="020B0604020202020204" pitchFamily="34" charset="0"/>
                <a:cs typeface="Kokila" panose="020B0604020202020204" pitchFamily="34" charset="0"/>
              </a:rPr>
              <a:t>,</a:t>
            </a:r>
          </a:p>
          <a:p>
            <a:pPr algn="just">
              <a:buFont typeface="Wingdings" panose="05000000000000000000" pitchFamily="2" charset="2"/>
              <a:buChar char="ü"/>
            </a:pPr>
            <a:r>
              <a:rPr lang="en-US" dirty="0">
                <a:solidFill>
                  <a:srgbClr val="259297"/>
                </a:solidFill>
                <a:latin typeface="Kokila" panose="020B0604020202020204" pitchFamily="34" charset="0"/>
                <a:cs typeface="Kokila" panose="020B0604020202020204" pitchFamily="34" charset="0"/>
              </a:rPr>
              <a:t>H</a:t>
            </a:r>
            <a:r>
              <a:rPr lang="en-US" dirty="0" smtClean="0">
                <a:solidFill>
                  <a:srgbClr val="259297"/>
                </a:solidFill>
                <a:latin typeface="Kokila" panose="020B0604020202020204" pitchFamily="34" charset="0"/>
                <a:cs typeface="Kokila" panose="020B0604020202020204" pitchFamily="34" charset="0"/>
              </a:rPr>
              <a:t>aving </a:t>
            </a:r>
            <a:r>
              <a:rPr lang="en-US" dirty="0">
                <a:solidFill>
                  <a:srgbClr val="259297"/>
                </a:solidFill>
                <a:latin typeface="Kokila" panose="020B0604020202020204" pitchFamily="34" charset="0"/>
                <a:cs typeface="Kokila" panose="020B0604020202020204" pitchFamily="34" charset="0"/>
              </a:rPr>
              <a:t>an early </a:t>
            </a:r>
            <a:r>
              <a:rPr lang="en-US" dirty="0" smtClean="0">
                <a:solidFill>
                  <a:srgbClr val="259297"/>
                </a:solidFill>
                <a:latin typeface="Kokila" panose="020B0604020202020204" pitchFamily="34" charset="0"/>
                <a:cs typeface="Kokila" panose="020B0604020202020204" pitchFamily="34" charset="0"/>
              </a:rPr>
              <a:t>diagnosis</a:t>
            </a:r>
          </a:p>
          <a:p>
            <a:pPr algn="just">
              <a:buFont typeface="Wingdings" panose="05000000000000000000" pitchFamily="2" charset="2"/>
              <a:buChar char="ü"/>
            </a:pPr>
            <a:r>
              <a:rPr lang="en-US" dirty="0">
                <a:solidFill>
                  <a:srgbClr val="259297"/>
                </a:solidFill>
                <a:latin typeface="Kokila" panose="020B0604020202020204" pitchFamily="34" charset="0"/>
                <a:cs typeface="Kokila" panose="020B0604020202020204" pitchFamily="34" charset="0"/>
              </a:rPr>
              <a:t>I</a:t>
            </a:r>
            <a:r>
              <a:rPr lang="en-US" dirty="0" smtClean="0">
                <a:solidFill>
                  <a:srgbClr val="259297"/>
                </a:solidFill>
                <a:latin typeface="Kokila" panose="020B0604020202020204" pitchFamily="34" charset="0"/>
                <a:cs typeface="Kokila" panose="020B0604020202020204" pitchFamily="34" charset="0"/>
              </a:rPr>
              <a:t>mproving </a:t>
            </a:r>
            <a:r>
              <a:rPr lang="en-US" dirty="0">
                <a:solidFill>
                  <a:srgbClr val="259297"/>
                </a:solidFill>
                <a:latin typeface="Kokila" panose="020B0604020202020204" pitchFamily="34" charset="0"/>
                <a:cs typeface="Kokila" panose="020B0604020202020204" pitchFamily="34" charset="0"/>
              </a:rPr>
              <a:t>screening </a:t>
            </a:r>
            <a:r>
              <a:rPr lang="en-US" dirty="0" smtClean="0">
                <a:solidFill>
                  <a:srgbClr val="259297"/>
                </a:solidFill>
                <a:latin typeface="Kokila" panose="020B0604020202020204" pitchFamily="34" charset="0"/>
                <a:cs typeface="Kokila" panose="020B0604020202020204" pitchFamily="34" charset="0"/>
              </a:rPr>
              <a:t>goals</a:t>
            </a:r>
          </a:p>
          <a:p>
            <a:pPr algn="just">
              <a:buFont typeface="Wingdings" panose="05000000000000000000" pitchFamily="2" charset="2"/>
              <a:buChar char="ü"/>
            </a:pPr>
            <a:r>
              <a:rPr lang="en-US" dirty="0">
                <a:solidFill>
                  <a:srgbClr val="259297"/>
                </a:solidFill>
                <a:latin typeface="Kokila" panose="020B0604020202020204" pitchFamily="34" charset="0"/>
                <a:cs typeface="Kokila" panose="020B0604020202020204" pitchFamily="34" charset="0"/>
              </a:rPr>
              <a:t>I</a:t>
            </a:r>
            <a:r>
              <a:rPr lang="en-US" dirty="0" smtClean="0">
                <a:solidFill>
                  <a:srgbClr val="259297"/>
                </a:solidFill>
                <a:latin typeface="Kokila" panose="020B0604020202020204" pitchFamily="34" charset="0"/>
                <a:cs typeface="Kokila" panose="020B0604020202020204" pitchFamily="34" charset="0"/>
              </a:rPr>
              <a:t>mproving </a:t>
            </a:r>
            <a:r>
              <a:rPr lang="en-US" dirty="0">
                <a:solidFill>
                  <a:srgbClr val="259297"/>
                </a:solidFill>
                <a:latin typeface="Kokila" panose="020B0604020202020204" pitchFamily="34" charset="0"/>
                <a:cs typeface="Kokila" panose="020B0604020202020204" pitchFamily="34" charset="0"/>
              </a:rPr>
              <a:t>treatment </a:t>
            </a:r>
            <a:r>
              <a:rPr lang="en-US" dirty="0" smtClean="0">
                <a:solidFill>
                  <a:srgbClr val="259297"/>
                </a:solidFill>
                <a:latin typeface="Kokila" panose="020B0604020202020204" pitchFamily="34" charset="0"/>
                <a:cs typeface="Kokila" panose="020B0604020202020204" pitchFamily="34" charset="0"/>
              </a:rPr>
              <a:t>results</a:t>
            </a:r>
          </a:p>
          <a:p>
            <a:pPr algn="just">
              <a:buFont typeface="Wingdings" panose="05000000000000000000" pitchFamily="2" charset="2"/>
              <a:buChar char="ü"/>
            </a:pPr>
            <a:r>
              <a:rPr lang="en-US" dirty="0">
                <a:solidFill>
                  <a:srgbClr val="259297"/>
                </a:solidFill>
                <a:latin typeface="Kokila" panose="020B0604020202020204" pitchFamily="34" charset="0"/>
                <a:cs typeface="Kokila" panose="020B0604020202020204" pitchFamily="34" charset="0"/>
              </a:rPr>
              <a:t>C</a:t>
            </a:r>
            <a:r>
              <a:rPr lang="en-US" dirty="0" smtClean="0">
                <a:solidFill>
                  <a:srgbClr val="259297"/>
                </a:solidFill>
                <a:latin typeface="Kokila" panose="020B0604020202020204" pitchFamily="34" charset="0"/>
                <a:cs typeface="Kokila" panose="020B0604020202020204" pitchFamily="34" charset="0"/>
              </a:rPr>
              <a:t>orrecting </a:t>
            </a:r>
            <a:r>
              <a:rPr lang="en-US" dirty="0">
                <a:solidFill>
                  <a:srgbClr val="259297"/>
                </a:solidFill>
                <a:latin typeface="Kokila" panose="020B0604020202020204" pitchFamily="34" charset="0"/>
                <a:cs typeface="Kokila" panose="020B0604020202020204" pitchFamily="34" charset="0"/>
              </a:rPr>
              <a:t>the </a:t>
            </a:r>
            <a:r>
              <a:rPr lang="en-US" dirty="0" smtClean="0">
                <a:solidFill>
                  <a:srgbClr val="259297"/>
                </a:solidFill>
                <a:latin typeface="Kokila" panose="020B0604020202020204" pitchFamily="34" charset="0"/>
                <a:cs typeface="Kokila" panose="020B0604020202020204" pitchFamily="34" charset="0"/>
              </a:rPr>
              <a:t>lifestyle</a:t>
            </a:r>
            <a:endParaRPr lang="en-US" dirty="0">
              <a:solidFill>
                <a:srgbClr val="259297"/>
              </a:solidFill>
              <a:latin typeface="Kokila" panose="020B0604020202020204" pitchFamily="34" charset="0"/>
              <a:cs typeface="Kokila" panose="020B0604020202020204" pitchFamily="34" charset="0"/>
            </a:endParaRPr>
          </a:p>
        </p:txBody>
      </p:sp>
      <p:sp>
        <p:nvSpPr>
          <p:cNvPr id="4" name="Date Placeholder 3"/>
          <p:cNvSpPr>
            <a:spLocks noGrp="1"/>
          </p:cNvSpPr>
          <p:nvPr>
            <p:ph type="dt" sz="half" idx="10"/>
          </p:nvPr>
        </p:nvSpPr>
        <p:spPr/>
        <p:txBody>
          <a:bodyPr/>
          <a:lstStyle/>
          <a:p>
            <a:r>
              <a:rPr lang="en-US" smtClean="0"/>
              <a:t>Slide NO </a:t>
            </a:r>
            <a:fld id="{58863BF2-F2E0-4234-B14B-8DB17FDAD539}" type="slidenum">
              <a:rPr lang="en-US" smtClean="0"/>
              <a:t>11</a:t>
            </a:fld>
            <a:endParaRPr lang="en-US" dirty="0"/>
          </a:p>
        </p:txBody>
      </p:sp>
      <p:sp>
        <p:nvSpPr>
          <p:cNvPr id="5" name="Footer Placeholder 4"/>
          <p:cNvSpPr>
            <a:spLocks noGrp="1"/>
          </p:cNvSpPr>
          <p:nvPr>
            <p:ph type="ftr" sz="quarter" idx="11"/>
          </p:nvPr>
        </p:nvSpPr>
        <p:spPr/>
        <p:txBody>
          <a:bodyPr/>
          <a:lstStyle/>
          <a:p>
            <a:r>
              <a:rPr lang="en-US" dirty="0" smtClean="0"/>
              <a:t> Designing Data Elements and Minimum Data Set (MDS) for Creating the Registry of Patients with Gestational Diabetes Mellitus </a:t>
            </a:r>
            <a:endParaRPr lang="en-US" dirty="0"/>
          </a:p>
        </p:txBody>
      </p:sp>
      <p:sp>
        <p:nvSpPr>
          <p:cNvPr id="6" name="Slide Number Placeholder 5"/>
          <p:cNvSpPr>
            <a:spLocks noGrp="1"/>
          </p:cNvSpPr>
          <p:nvPr>
            <p:ph type="sldNum" sz="quarter" idx="12"/>
          </p:nvPr>
        </p:nvSpPr>
        <p:spPr/>
        <p:txBody>
          <a:bodyPr/>
          <a:lstStyle/>
          <a:p>
            <a:r>
              <a:rPr lang="en-US" dirty="0" err="1" smtClean="0"/>
              <a:t>Reyhane</a:t>
            </a:r>
            <a:r>
              <a:rPr lang="en-US" dirty="0" smtClean="0"/>
              <a:t> </a:t>
            </a:r>
            <a:r>
              <a:rPr lang="en-US" dirty="0" err="1" smtClean="0"/>
              <a:t>Norouzi</a:t>
            </a:r>
            <a:r>
              <a:rPr lang="en-US" dirty="0" smtClean="0"/>
              <a:t> </a:t>
            </a:r>
            <a:r>
              <a:rPr lang="en-US" dirty="0" err="1" smtClean="0"/>
              <a:t>Aval</a:t>
            </a:r>
            <a:endParaRPr lang="en-US" dirty="0"/>
          </a:p>
        </p:txBody>
      </p:sp>
      <p:sp>
        <p:nvSpPr>
          <p:cNvPr id="7" name="TextBox 6"/>
          <p:cNvSpPr txBox="1"/>
          <p:nvPr/>
        </p:nvSpPr>
        <p:spPr>
          <a:xfrm>
            <a:off x="1202265" y="737419"/>
            <a:ext cx="4557252" cy="584775"/>
          </a:xfrm>
          <a:prstGeom prst="rect">
            <a:avLst/>
          </a:prstGeom>
          <a:noFill/>
        </p:spPr>
        <p:txBody>
          <a:bodyPr wrap="square" rtlCol="1">
            <a:spAutoFit/>
          </a:bodyPr>
          <a:lstStyle/>
          <a:p>
            <a:r>
              <a:rPr lang="en-US" sz="3200" dirty="0">
                <a:solidFill>
                  <a:schemeClr val="bg2"/>
                </a:solidFill>
                <a:latin typeface="Times New Roman" panose="02020603050405020304" pitchFamily="18" charset="0"/>
                <a:cs typeface="Times New Roman" panose="02020603050405020304" pitchFamily="18" charset="0"/>
              </a:rPr>
              <a:t>Introduction</a:t>
            </a:r>
            <a:endParaRPr lang="fa-IR" sz="1200" dirty="0"/>
          </a:p>
        </p:txBody>
      </p:sp>
    </p:spTree>
    <p:extLst>
      <p:ext uri="{BB962C8B-B14F-4D97-AF65-F5344CB8AC3E}">
        <p14:creationId xmlns:p14="http://schemas.microsoft.com/office/powerpoint/2010/main" val="177918455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just">
              <a:buNone/>
            </a:pPr>
            <a:r>
              <a:rPr lang="en-US" dirty="0">
                <a:solidFill>
                  <a:schemeClr val="bg1"/>
                </a:solidFill>
                <a:latin typeface="Kokila" panose="020B0604020202020204" pitchFamily="34" charset="0"/>
                <a:cs typeface="Kokila" panose="020B0604020202020204" pitchFamily="34" charset="0"/>
              </a:rPr>
              <a:t>Creating a </a:t>
            </a:r>
            <a:r>
              <a:rPr lang="en-US" dirty="0">
                <a:solidFill>
                  <a:schemeClr val="accent6"/>
                </a:solidFill>
                <a:latin typeface="Kokila" panose="020B0604020202020204" pitchFamily="34" charset="0"/>
                <a:cs typeface="Kokila" panose="020B0604020202020204" pitchFamily="34" charset="0"/>
              </a:rPr>
              <a:t>minimum data</a:t>
            </a:r>
            <a:r>
              <a:rPr lang="en-US" dirty="0">
                <a:solidFill>
                  <a:schemeClr val="bg1"/>
                </a:solidFill>
                <a:latin typeface="Kokila" panose="020B0604020202020204" pitchFamily="34" charset="0"/>
                <a:cs typeface="Kokila" panose="020B0604020202020204" pitchFamily="34" charset="0"/>
              </a:rPr>
              <a:t> </a:t>
            </a:r>
            <a:r>
              <a:rPr lang="en-US" dirty="0">
                <a:solidFill>
                  <a:schemeClr val="accent6"/>
                </a:solidFill>
                <a:latin typeface="Kokila" panose="020B0604020202020204" pitchFamily="34" charset="0"/>
                <a:cs typeface="Kokila" panose="020B0604020202020204" pitchFamily="34" charset="0"/>
              </a:rPr>
              <a:t>set</a:t>
            </a:r>
            <a:r>
              <a:rPr lang="en-US" dirty="0">
                <a:solidFill>
                  <a:schemeClr val="bg1"/>
                </a:solidFill>
                <a:latin typeface="Kokila" panose="020B0604020202020204" pitchFamily="34" charset="0"/>
                <a:cs typeface="Kokila" panose="020B0604020202020204" pitchFamily="34" charset="0"/>
              </a:rPr>
              <a:t> for collecting integrated and standard data is the most important measure to be taken </a:t>
            </a:r>
            <a:r>
              <a:rPr lang="en-US" dirty="0" smtClean="0">
                <a:solidFill>
                  <a:schemeClr val="bg1"/>
                </a:solidFill>
                <a:latin typeface="Kokila" panose="020B0604020202020204" pitchFamily="34" charset="0"/>
                <a:cs typeface="Kokila" panose="020B0604020202020204" pitchFamily="34" charset="0"/>
              </a:rPr>
              <a:t>.</a:t>
            </a:r>
          </a:p>
          <a:p>
            <a:pPr marL="0" indent="0" algn="just">
              <a:buNone/>
            </a:pPr>
            <a:r>
              <a:rPr lang="en-US" dirty="0" smtClean="0">
                <a:solidFill>
                  <a:schemeClr val="bg1"/>
                </a:solidFill>
                <a:latin typeface="Kokila" panose="020B0604020202020204" pitchFamily="34" charset="0"/>
                <a:cs typeface="Kokila" panose="020B0604020202020204" pitchFamily="34" charset="0"/>
              </a:rPr>
              <a:t> </a:t>
            </a:r>
            <a:r>
              <a:rPr lang="en-US" dirty="0">
                <a:solidFill>
                  <a:schemeClr val="bg1"/>
                </a:solidFill>
                <a:latin typeface="Kokila" panose="020B0604020202020204" pitchFamily="34" charset="0"/>
                <a:cs typeface="Kokila" panose="020B0604020202020204" pitchFamily="34" charset="0"/>
              </a:rPr>
              <a:t>According to Common Clinical Data Set by The Office of the National Coordinator for Health Information </a:t>
            </a:r>
            <a:r>
              <a:rPr lang="en-US" dirty="0" smtClean="0">
                <a:solidFill>
                  <a:schemeClr val="bg1"/>
                </a:solidFill>
                <a:latin typeface="Kokila" panose="020B0604020202020204" pitchFamily="34" charset="0"/>
                <a:cs typeface="Kokila" panose="020B0604020202020204" pitchFamily="34" charset="0"/>
              </a:rPr>
              <a:t>Technology</a:t>
            </a:r>
          </a:p>
          <a:p>
            <a:pPr algn="just">
              <a:buFont typeface="Courier New" panose="02070309020205020404" pitchFamily="49" charset="0"/>
              <a:buChar char="o"/>
            </a:pPr>
            <a:r>
              <a:rPr lang="en-US" dirty="0">
                <a:solidFill>
                  <a:schemeClr val="bg1"/>
                </a:solidFill>
                <a:latin typeface="Kokila" panose="020B0604020202020204" pitchFamily="34" charset="0"/>
                <a:cs typeface="Kokila" panose="020B0604020202020204" pitchFamily="34" charset="0"/>
              </a:rPr>
              <a:t> </a:t>
            </a:r>
            <a:r>
              <a:rPr lang="en-US" b="1" dirty="0">
                <a:solidFill>
                  <a:schemeClr val="bg1"/>
                </a:solidFill>
                <a:latin typeface="Kokila" panose="020B0604020202020204" pitchFamily="34" charset="0"/>
                <a:cs typeface="Kokila" panose="020B0604020202020204" pitchFamily="34" charset="0"/>
              </a:rPr>
              <a:t>D</a:t>
            </a:r>
            <a:r>
              <a:rPr lang="en-US" b="1" dirty="0" smtClean="0">
                <a:solidFill>
                  <a:schemeClr val="bg1"/>
                </a:solidFill>
                <a:latin typeface="Kokila" panose="020B0604020202020204" pitchFamily="34" charset="0"/>
                <a:cs typeface="Kokila" panose="020B0604020202020204" pitchFamily="34" charset="0"/>
              </a:rPr>
              <a:t>emographic data</a:t>
            </a:r>
          </a:p>
          <a:p>
            <a:pPr algn="just">
              <a:buFont typeface="Courier New" panose="02070309020205020404" pitchFamily="49" charset="0"/>
              <a:buChar char="o"/>
            </a:pPr>
            <a:r>
              <a:rPr lang="en-US" b="1" dirty="0" smtClean="0">
                <a:solidFill>
                  <a:schemeClr val="bg1"/>
                </a:solidFill>
                <a:latin typeface="Kokila" panose="020B0604020202020204" pitchFamily="34" charset="0"/>
                <a:cs typeface="Kokila" panose="020B0604020202020204" pitchFamily="34" charset="0"/>
              </a:rPr>
              <a:t> Clinical data</a:t>
            </a:r>
          </a:p>
          <a:p>
            <a:pPr algn="just">
              <a:buFont typeface="Courier New" panose="02070309020205020404" pitchFamily="49" charset="0"/>
              <a:buChar char="o"/>
            </a:pPr>
            <a:r>
              <a:rPr lang="en-US" b="1" dirty="0" smtClean="0">
                <a:solidFill>
                  <a:schemeClr val="bg1"/>
                </a:solidFill>
                <a:latin typeface="Kokila" panose="020B0604020202020204" pitchFamily="34" charset="0"/>
                <a:cs typeface="Kokila" panose="020B0604020202020204" pitchFamily="34" charset="0"/>
              </a:rPr>
              <a:t> </a:t>
            </a:r>
            <a:r>
              <a:rPr lang="en-US" b="1" dirty="0">
                <a:solidFill>
                  <a:schemeClr val="bg1"/>
                </a:solidFill>
                <a:latin typeface="Kokila" panose="020B0604020202020204" pitchFamily="34" charset="0"/>
                <a:cs typeface="Kokila" panose="020B0604020202020204" pitchFamily="34" charset="0"/>
              </a:rPr>
              <a:t>P</a:t>
            </a:r>
            <a:r>
              <a:rPr lang="en-US" b="1" dirty="0" smtClean="0">
                <a:solidFill>
                  <a:schemeClr val="bg1"/>
                </a:solidFill>
                <a:latin typeface="Kokila" panose="020B0604020202020204" pitchFamily="34" charset="0"/>
                <a:cs typeface="Kokila" panose="020B0604020202020204" pitchFamily="34" charset="0"/>
              </a:rPr>
              <a:t>rocedures data</a:t>
            </a:r>
          </a:p>
          <a:p>
            <a:pPr algn="just">
              <a:buFont typeface="Courier New" panose="02070309020205020404" pitchFamily="49" charset="0"/>
              <a:buChar char="o"/>
            </a:pPr>
            <a:r>
              <a:rPr lang="en-US" b="1" dirty="0" smtClean="0">
                <a:solidFill>
                  <a:schemeClr val="bg1"/>
                </a:solidFill>
                <a:latin typeface="Kokila" panose="020B0604020202020204" pitchFamily="34" charset="0"/>
                <a:cs typeface="Kokila" panose="020B0604020202020204" pitchFamily="34" charset="0"/>
              </a:rPr>
              <a:t> </a:t>
            </a:r>
            <a:r>
              <a:rPr lang="en-US" b="1" dirty="0">
                <a:solidFill>
                  <a:schemeClr val="bg1"/>
                </a:solidFill>
                <a:latin typeface="Kokila" panose="020B0604020202020204" pitchFamily="34" charset="0"/>
                <a:cs typeface="Kokila" panose="020B0604020202020204" pitchFamily="34" charset="0"/>
              </a:rPr>
              <a:t>M</a:t>
            </a:r>
            <a:r>
              <a:rPr lang="en-US" b="1" dirty="0" smtClean="0">
                <a:solidFill>
                  <a:schemeClr val="bg1"/>
                </a:solidFill>
                <a:latin typeface="Kokila" panose="020B0604020202020204" pitchFamily="34" charset="0"/>
                <a:cs typeface="Kokila" panose="020B0604020202020204" pitchFamily="34" charset="0"/>
              </a:rPr>
              <a:t>edications data</a:t>
            </a:r>
          </a:p>
          <a:p>
            <a:pPr algn="just">
              <a:buFont typeface="Courier New" panose="02070309020205020404" pitchFamily="49" charset="0"/>
              <a:buChar char="o"/>
            </a:pPr>
            <a:r>
              <a:rPr lang="en-US" b="1" dirty="0" smtClean="0">
                <a:solidFill>
                  <a:schemeClr val="bg1"/>
                </a:solidFill>
                <a:latin typeface="Kokila" panose="020B0604020202020204" pitchFamily="34" charset="0"/>
                <a:cs typeface="Kokila" panose="020B0604020202020204" pitchFamily="34" charset="0"/>
              </a:rPr>
              <a:t> Identifier </a:t>
            </a:r>
            <a:r>
              <a:rPr lang="en-US" b="1" dirty="0">
                <a:solidFill>
                  <a:schemeClr val="bg1"/>
                </a:solidFill>
                <a:latin typeface="Kokila" panose="020B0604020202020204" pitchFamily="34" charset="0"/>
                <a:cs typeface="Kokila" panose="020B0604020202020204" pitchFamily="34" charset="0"/>
              </a:rPr>
              <a:t>data related to patients should be </a:t>
            </a:r>
            <a:r>
              <a:rPr lang="en-US" b="1" dirty="0" smtClean="0">
                <a:solidFill>
                  <a:schemeClr val="bg1"/>
                </a:solidFill>
                <a:latin typeface="Kokila" panose="020B0604020202020204" pitchFamily="34" charset="0"/>
                <a:cs typeface="Kokila" panose="020B0604020202020204" pitchFamily="34" charset="0"/>
              </a:rPr>
              <a:t>gathered.</a:t>
            </a:r>
            <a:endParaRPr lang="en-US" b="1" dirty="0">
              <a:solidFill>
                <a:schemeClr val="bg1"/>
              </a:solidFill>
              <a:latin typeface="Kokila" panose="020B0604020202020204" pitchFamily="34" charset="0"/>
              <a:cs typeface="Kokila" panose="020B0604020202020204" pitchFamily="34" charset="0"/>
            </a:endParaRPr>
          </a:p>
        </p:txBody>
      </p:sp>
      <p:sp>
        <p:nvSpPr>
          <p:cNvPr id="4" name="Date Placeholder 3"/>
          <p:cNvSpPr>
            <a:spLocks noGrp="1"/>
          </p:cNvSpPr>
          <p:nvPr>
            <p:ph type="dt" sz="half" idx="10"/>
          </p:nvPr>
        </p:nvSpPr>
        <p:spPr/>
        <p:txBody>
          <a:bodyPr/>
          <a:lstStyle/>
          <a:p>
            <a:r>
              <a:rPr lang="en-US" smtClean="0"/>
              <a:t>Slide NO </a:t>
            </a:r>
            <a:fld id="{58863BF2-F2E0-4234-B14B-8DB17FDAD539}" type="slidenum">
              <a:rPr lang="en-US" smtClean="0"/>
              <a:t>12</a:t>
            </a:fld>
            <a:endParaRPr lang="en-US" dirty="0"/>
          </a:p>
        </p:txBody>
      </p:sp>
      <p:sp>
        <p:nvSpPr>
          <p:cNvPr id="5" name="Footer Placeholder 4"/>
          <p:cNvSpPr>
            <a:spLocks noGrp="1"/>
          </p:cNvSpPr>
          <p:nvPr>
            <p:ph type="ftr" sz="quarter" idx="11"/>
          </p:nvPr>
        </p:nvSpPr>
        <p:spPr/>
        <p:txBody>
          <a:bodyPr/>
          <a:lstStyle/>
          <a:p>
            <a:r>
              <a:rPr lang="en-US" dirty="0" smtClean="0"/>
              <a:t> Designing Data Elements and Minimum Data Set (MDS) for Creating the Registry of Patients with Gestational Diabetes Mellitus </a:t>
            </a:r>
            <a:endParaRPr lang="en-US" dirty="0"/>
          </a:p>
        </p:txBody>
      </p:sp>
      <p:sp>
        <p:nvSpPr>
          <p:cNvPr id="6" name="Slide Number Placeholder 5"/>
          <p:cNvSpPr>
            <a:spLocks noGrp="1"/>
          </p:cNvSpPr>
          <p:nvPr>
            <p:ph type="sldNum" sz="quarter" idx="12"/>
          </p:nvPr>
        </p:nvSpPr>
        <p:spPr/>
        <p:txBody>
          <a:bodyPr/>
          <a:lstStyle/>
          <a:p>
            <a:r>
              <a:rPr lang="en-US" dirty="0" err="1" smtClean="0"/>
              <a:t>Reyhane</a:t>
            </a:r>
            <a:r>
              <a:rPr lang="en-US" dirty="0" smtClean="0"/>
              <a:t> </a:t>
            </a:r>
            <a:r>
              <a:rPr lang="en-US" dirty="0" err="1" smtClean="0"/>
              <a:t>Norouzi</a:t>
            </a:r>
            <a:r>
              <a:rPr lang="en-US" dirty="0" smtClean="0"/>
              <a:t> </a:t>
            </a:r>
            <a:r>
              <a:rPr lang="en-US" dirty="0" err="1" smtClean="0"/>
              <a:t>Aval</a:t>
            </a:r>
            <a:endParaRPr lang="en-US" dirty="0"/>
          </a:p>
        </p:txBody>
      </p:sp>
      <p:sp>
        <p:nvSpPr>
          <p:cNvPr id="7" name="TextBox 6"/>
          <p:cNvSpPr txBox="1"/>
          <p:nvPr/>
        </p:nvSpPr>
        <p:spPr>
          <a:xfrm>
            <a:off x="1202265" y="752168"/>
            <a:ext cx="4593851" cy="584775"/>
          </a:xfrm>
          <a:prstGeom prst="rect">
            <a:avLst/>
          </a:prstGeom>
          <a:noFill/>
        </p:spPr>
        <p:txBody>
          <a:bodyPr wrap="square" rtlCol="1">
            <a:spAutoFit/>
          </a:bodyPr>
          <a:lstStyle/>
          <a:p>
            <a:r>
              <a:rPr lang="en-US" sz="3200" dirty="0">
                <a:solidFill>
                  <a:schemeClr val="bg2"/>
                </a:solidFill>
                <a:latin typeface="Times New Roman" panose="02020603050405020304" pitchFamily="18" charset="0"/>
                <a:cs typeface="Times New Roman" panose="02020603050405020304" pitchFamily="18" charset="0"/>
              </a:rPr>
              <a:t>Introduction</a:t>
            </a:r>
            <a:endParaRPr lang="fa-IR" sz="1400" dirty="0"/>
          </a:p>
        </p:txBody>
      </p:sp>
    </p:spTree>
    <p:extLst>
      <p:ext uri="{BB962C8B-B14F-4D97-AF65-F5344CB8AC3E}">
        <p14:creationId xmlns:p14="http://schemas.microsoft.com/office/powerpoint/2010/main" val="22313946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marL="0" indent="0" algn="just">
              <a:buNone/>
            </a:pPr>
            <a:r>
              <a:rPr lang="en-US" dirty="0">
                <a:solidFill>
                  <a:schemeClr val="bg1"/>
                </a:solidFill>
                <a:latin typeface="Kokila" panose="020B0604020202020204" pitchFamily="34" charset="0"/>
                <a:cs typeface="Kokila" panose="020B0604020202020204" pitchFamily="34" charset="0"/>
              </a:rPr>
              <a:t>At present, there is no summary of the information related to patients with GDM in the form of minimum data set for Iran</a:t>
            </a:r>
            <a:r>
              <a:rPr lang="en-US" dirty="0" smtClean="0">
                <a:solidFill>
                  <a:schemeClr val="bg1"/>
                </a:solidFill>
                <a:latin typeface="Kokila" panose="020B0604020202020204" pitchFamily="34" charset="0"/>
                <a:cs typeface="Kokila" panose="020B0604020202020204" pitchFamily="34" charset="0"/>
              </a:rPr>
              <a:t>.</a:t>
            </a:r>
          </a:p>
          <a:p>
            <a:pPr marL="0" indent="0" algn="just">
              <a:buNone/>
            </a:pPr>
            <a:r>
              <a:rPr lang="en-US" dirty="0" smtClean="0">
                <a:solidFill>
                  <a:schemeClr val="bg1"/>
                </a:solidFill>
                <a:latin typeface="Kokila" panose="020B0604020202020204" pitchFamily="34" charset="0"/>
                <a:cs typeface="Kokila" panose="020B0604020202020204" pitchFamily="34" charset="0"/>
              </a:rPr>
              <a:t>Thus</a:t>
            </a:r>
            <a:r>
              <a:rPr lang="en-US" dirty="0">
                <a:solidFill>
                  <a:schemeClr val="bg1"/>
                </a:solidFill>
                <a:latin typeface="Kokila" panose="020B0604020202020204" pitchFamily="34" charset="0"/>
                <a:cs typeface="Kokila" panose="020B0604020202020204" pitchFamily="34" charset="0"/>
              </a:rPr>
              <a:t>, </a:t>
            </a:r>
            <a:r>
              <a:rPr lang="en-US" b="1" u="sng" dirty="0">
                <a:solidFill>
                  <a:srgbClr val="0CC646"/>
                </a:solidFill>
                <a:latin typeface="Kokila" panose="020B0604020202020204" pitchFamily="34" charset="0"/>
                <a:cs typeface="Kokila" panose="020B0604020202020204" pitchFamily="34" charset="0"/>
              </a:rPr>
              <a:t>the present study aims </a:t>
            </a:r>
            <a:r>
              <a:rPr lang="en-US" dirty="0">
                <a:solidFill>
                  <a:schemeClr val="bg1"/>
                </a:solidFill>
                <a:latin typeface="Kokila" panose="020B0604020202020204" pitchFamily="34" charset="0"/>
                <a:cs typeface="Kokila" panose="020B0604020202020204" pitchFamily="34" charset="0"/>
              </a:rPr>
              <a:t>at </a:t>
            </a:r>
            <a:r>
              <a:rPr lang="en-US" dirty="0">
                <a:solidFill>
                  <a:schemeClr val="accent4"/>
                </a:solidFill>
                <a:latin typeface="Kokila" panose="020B0604020202020204" pitchFamily="34" charset="0"/>
                <a:cs typeface="Kokila" panose="020B0604020202020204" pitchFamily="34" charset="0"/>
              </a:rPr>
              <a:t>creating a minimum set </a:t>
            </a:r>
            <a:r>
              <a:rPr lang="en-US" dirty="0">
                <a:solidFill>
                  <a:schemeClr val="bg1"/>
                </a:solidFill>
                <a:latin typeface="Kokila" panose="020B0604020202020204" pitchFamily="34" charset="0"/>
                <a:cs typeface="Kokila" panose="020B0604020202020204" pitchFamily="34" charset="0"/>
              </a:rPr>
              <a:t>of </a:t>
            </a:r>
            <a:r>
              <a:rPr lang="en-US" dirty="0">
                <a:solidFill>
                  <a:schemeClr val="accent4"/>
                </a:solidFill>
                <a:latin typeface="Kokila" panose="020B0604020202020204" pitchFamily="34" charset="0"/>
                <a:cs typeface="Kokila" panose="020B0604020202020204" pitchFamily="34" charset="0"/>
              </a:rPr>
              <a:t>administrative</a:t>
            </a:r>
            <a:r>
              <a:rPr lang="en-US" dirty="0">
                <a:solidFill>
                  <a:schemeClr val="bg1"/>
                </a:solidFill>
                <a:latin typeface="Kokila" panose="020B0604020202020204" pitchFamily="34" charset="0"/>
                <a:cs typeface="Kokila" panose="020B0604020202020204" pitchFamily="34" charset="0"/>
              </a:rPr>
              <a:t>, </a:t>
            </a:r>
            <a:r>
              <a:rPr lang="en-US" dirty="0">
                <a:solidFill>
                  <a:schemeClr val="accent4"/>
                </a:solidFill>
                <a:latin typeface="Kokila" panose="020B0604020202020204" pitchFamily="34" charset="0"/>
                <a:cs typeface="Kokila" panose="020B0604020202020204" pitchFamily="34" charset="0"/>
              </a:rPr>
              <a:t>clinical</a:t>
            </a:r>
            <a:r>
              <a:rPr lang="en-US" dirty="0">
                <a:solidFill>
                  <a:schemeClr val="bg1"/>
                </a:solidFill>
                <a:latin typeface="Kokila" panose="020B0604020202020204" pitchFamily="34" charset="0"/>
                <a:cs typeface="Kokila" panose="020B0604020202020204" pitchFamily="34" charset="0"/>
              </a:rPr>
              <a:t>, and </a:t>
            </a:r>
            <a:r>
              <a:rPr lang="en-US" dirty="0">
                <a:solidFill>
                  <a:schemeClr val="accent4"/>
                </a:solidFill>
                <a:latin typeface="Kokila" panose="020B0604020202020204" pitchFamily="34" charset="0"/>
                <a:cs typeface="Kokila" panose="020B0604020202020204" pitchFamily="34" charset="0"/>
              </a:rPr>
              <a:t>pharmaceutical data </a:t>
            </a:r>
            <a:r>
              <a:rPr lang="en-US" dirty="0">
                <a:solidFill>
                  <a:schemeClr val="bg1"/>
                </a:solidFill>
                <a:latin typeface="Kokila" panose="020B0604020202020204" pitchFamily="34" charset="0"/>
                <a:cs typeface="Kokila" panose="020B0604020202020204" pitchFamily="34" charset="0"/>
              </a:rPr>
              <a:t>of </a:t>
            </a:r>
            <a:r>
              <a:rPr lang="en-US" dirty="0">
                <a:solidFill>
                  <a:schemeClr val="accent4"/>
                </a:solidFill>
                <a:latin typeface="Kokila" panose="020B0604020202020204" pitchFamily="34" charset="0"/>
                <a:cs typeface="Kokila" panose="020B0604020202020204" pitchFamily="34" charset="0"/>
              </a:rPr>
              <a:t>GDM</a:t>
            </a:r>
            <a:r>
              <a:rPr lang="en-US" dirty="0">
                <a:solidFill>
                  <a:schemeClr val="bg1"/>
                </a:solidFill>
                <a:latin typeface="Kokila" panose="020B0604020202020204" pitchFamily="34" charset="0"/>
                <a:cs typeface="Kokila" panose="020B0604020202020204" pitchFamily="34" charset="0"/>
              </a:rPr>
              <a:t>. </a:t>
            </a:r>
            <a:endParaRPr lang="en-US" dirty="0" smtClean="0">
              <a:solidFill>
                <a:schemeClr val="bg1"/>
              </a:solidFill>
              <a:latin typeface="Kokila" panose="020B0604020202020204" pitchFamily="34" charset="0"/>
              <a:cs typeface="Kokila" panose="020B0604020202020204" pitchFamily="34" charset="0"/>
            </a:endParaRPr>
          </a:p>
          <a:p>
            <a:pPr marL="0" indent="0" algn="just">
              <a:buNone/>
            </a:pPr>
            <a:r>
              <a:rPr lang="en-US" dirty="0" smtClean="0">
                <a:solidFill>
                  <a:schemeClr val="bg1"/>
                </a:solidFill>
                <a:latin typeface="Kokila" panose="020B0604020202020204" pitchFamily="34" charset="0"/>
                <a:cs typeface="Kokila" panose="020B0604020202020204" pitchFamily="34" charset="0"/>
              </a:rPr>
              <a:t>It </a:t>
            </a:r>
            <a:r>
              <a:rPr lang="en-US" dirty="0">
                <a:solidFill>
                  <a:schemeClr val="bg1"/>
                </a:solidFill>
                <a:latin typeface="Kokila" panose="020B0604020202020204" pitchFamily="34" charset="0"/>
                <a:cs typeface="Kokila" panose="020B0604020202020204" pitchFamily="34" charset="0"/>
              </a:rPr>
              <a:t>is also attempted to apply the same data with purposes </a:t>
            </a:r>
            <a:r>
              <a:rPr lang="en-US" dirty="0" smtClean="0">
                <a:solidFill>
                  <a:schemeClr val="bg1"/>
                </a:solidFill>
                <a:latin typeface="Kokila" panose="020B0604020202020204" pitchFamily="34" charset="0"/>
                <a:cs typeface="Kokila" panose="020B0604020202020204" pitchFamily="34" charset="0"/>
              </a:rPr>
              <a:t>of:</a:t>
            </a:r>
          </a:p>
          <a:p>
            <a:pPr algn="just">
              <a:buFont typeface="Arial" panose="020B0604020202020204" pitchFamily="34" charset="0"/>
              <a:buChar char="•"/>
            </a:pPr>
            <a:r>
              <a:rPr lang="en-US" b="1" dirty="0" smtClean="0">
                <a:solidFill>
                  <a:schemeClr val="bg1"/>
                </a:solidFill>
                <a:latin typeface="Kokila" panose="020B0604020202020204" pitchFamily="34" charset="0"/>
                <a:cs typeface="Kokila" panose="020B0604020202020204" pitchFamily="34" charset="0"/>
              </a:rPr>
              <a:t> Research</a:t>
            </a:r>
          </a:p>
          <a:p>
            <a:pPr algn="just">
              <a:buFont typeface="Arial" panose="020B0604020202020204" pitchFamily="34" charset="0"/>
              <a:buChar char="•"/>
            </a:pPr>
            <a:r>
              <a:rPr lang="en-US" b="1" dirty="0">
                <a:solidFill>
                  <a:schemeClr val="bg1"/>
                </a:solidFill>
                <a:latin typeface="Kokila" panose="020B0604020202020204" pitchFamily="34" charset="0"/>
                <a:cs typeface="Kokila" panose="020B0604020202020204" pitchFamily="34" charset="0"/>
              </a:rPr>
              <a:t>E</a:t>
            </a:r>
            <a:r>
              <a:rPr lang="en-US" b="1" dirty="0" smtClean="0">
                <a:solidFill>
                  <a:schemeClr val="bg1"/>
                </a:solidFill>
                <a:latin typeface="Kokila" panose="020B0604020202020204" pitchFamily="34" charset="0"/>
                <a:cs typeface="Kokila" panose="020B0604020202020204" pitchFamily="34" charset="0"/>
              </a:rPr>
              <a:t>ducation</a:t>
            </a:r>
          </a:p>
          <a:p>
            <a:pPr algn="just">
              <a:buFont typeface="Arial" panose="020B0604020202020204" pitchFamily="34" charset="0"/>
              <a:buChar char="•"/>
            </a:pPr>
            <a:r>
              <a:rPr lang="en-US" b="1" dirty="0">
                <a:solidFill>
                  <a:schemeClr val="bg1"/>
                </a:solidFill>
                <a:latin typeface="Kokila" panose="020B0604020202020204" pitchFamily="34" charset="0"/>
                <a:cs typeface="Kokila" panose="020B0604020202020204" pitchFamily="34" charset="0"/>
              </a:rPr>
              <a:t>P</a:t>
            </a:r>
            <a:r>
              <a:rPr lang="en-US" b="1" dirty="0" smtClean="0">
                <a:solidFill>
                  <a:schemeClr val="bg1"/>
                </a:solidFill>
                <a:latin typeface="Kokila" panose="020B0604020202020204" pitchFamily="34" charset="0"/>
                <a:cs typeface="Kokila" panose="020B0604020202020204" pitchFamily="34" charset="0"/>
              </a:rPr>
              <a:t>regnant </a:t>
            </a:r>
            <a:r>
              <a:rPr lang="en-US" b="1" dirty="0">
                <a:solidFill>
                  <a:schemeClr val="bg1"/>
                </a:solidFill>
                <a:latin typeface="Kokila" panose="020B0604020202020204" pitchFamily="34" charset="0"/>
                <a:cs typeface="Kokila" panose="020B0604020202020204" pitchFamily="34" charset="0"/>
              </a:rPr>
              <a:t>women’s health status </a:t>
            </a:r>
            <a:r>
              <a:rPr lang="en-US" b="1" dirty="0" smtClean="0">
                <a:solidFill>
                  <a:schemeClr val="bg1"/>
                </a:solidFill>
                <a:latin typeface="Kokila" panose="020B0604020202020204" pitchFamily="34" charset="0"/>
                <a:cs typeface="Kokila" panose="020B0604020202020204" pitchFamily="34" charset="0"/>
              </a:rPr>
              <a:t>monitoring</a:t>
            </a:r>
          </a:p>
          <a:p>
            <a:pPr algn="just">
              <a:buFont typeface="Arial" panose="020B0604020202020204" pitchFamily="34" charset="0"/>
              <a:buChar char="•"/>
            </a:pPr>
            <a:r>
              <a:rPr lang="en-US" b="1" dirty="0">
                <a:solidFill>
                  <a:schemeClr val="bg1"/>
                </a:solidFill>
                <a:latin typeface="Kokila" panose="020B0604020202020204" pitchFamily="34" charset="0"/>
                <a:cs typeface="Kokila" panose="020B0604020202020204" pitchFamily="34" charset="0"/>
              </a:rPr>
              <a:t>P</a:t>
            </a:r>
            <a:r>
              <a:rPr lang="en-US" b="1" dirty="0" smtClean="0">
                <a:solidFill>
                  <a:schemeClr val="bg1"/>
                </a:solidFill>
                <a:latin typeface="Kokila" panose="020B0604020202020204" pitchFamily="34" charset="0"/>
                <a:cs typeface="Kokila" panose="020B0604020202020204" pitchFamily="34" charset="0"/>
              </a:rPr>
              <a:t>revention</a:t>
            </a:r>
          </a:p>
          <a:p>
            <a:pPr algn="just">
              <a:buFont typeface="Arial" panose="020B0604020202020204" pitchFamily="34" charset="0"/>
              <a:buChar char="•"/>
            </a:pPr>
            <a:r>
              <a:rPr lang="en-US" b="1" dirty="0">
                <a:solidFill>
                  <a:schemeClr val="bg1"/>
                </a:solidFill>
                <a:latin typeface="Kokila" panose="020B0604020202020204" pitchFamily="34" charset="0"/>
                <a:cs typeface="Kokila" panose="020B0604020202020204" pitchFamily="34" charset="0"/>
              </a:rPr>
              <a:t>C</a:t>
            </a:r>
            <a:r>
              <a:rPr lang="en-US" b="1" dirty="0" smtClean="0">
                <a:solidFill>
                  <a:schemeClr val="bg1"/>
                </a:solidFill>
                <a:latin typeface="Kokila" panose="020B0604020202020204" pitchFamily="34" charset="0"/>
                <a:cs typeface="Kokila" panose="020B0604020202020204" pitchFamily="34" charset="0"/>
              </a:rPr>
              <a:t>ontrol </a:t>
            </a:r>
            <a:r>
              <a:rPr lang="en-US" b="1" dirty="0">
                <a:solidFill>
                  <a:schemeClr val="bg1"/>
                </a:solidFill>
                <a:latin typeface="Kokila" panose="020B0604020202020204" pitchFamily="34" charset="0"/>
                <a:cs typeface="Kokila" panose="020B0604020202020204" pitchFamily="34" charset="0"/>
              </a:rPr>
              <a:t>of this disease by using its statistical results. </a:t>
            </a:r>
          </a:p>
        </p:txBody>
      </p:sp>
      <p:sp>
        <p:nvSpPr>
          <p:cNvPr id="4" name="Date Placeholder 3"/>
          <p:cNvSpPr>
            <a:spLocks noGrp="1"/>
          </p:cNvSpPr>
          <p:nvPr>
            <p:ph type="dt" sz="half" idx="10"/>
          </p:nvPr>
        </p:nvSpPr>
        <p:spPr/>
        <p:txBody>
          <a:bodyPr/>
          <a:lstStyle/>
          <a:p>
            <a:r>
              <a:rPr lang="en-US" smtClean="0"/>
              <a:t>Slide NO </a:t>
            </a:r>
            <a:fld id="{58863BF2-F2E0-4234-B14B-8DB17FDAD539}" type="slidenum">
              <a:rPr lang="en-US" smtClean="0"/>
              <a:t>13</a:t>
            </a:fld>
            <a:endParaRPr lang="en-US" dirty="0"/>
          </a:p>
        </p:txBody>
      </p:sp>
      <p:sp>
        <p:nvSpPr>
          <p:cNvPr id="5" name="Footer Placeholder 4"/>
          <p:cNvSpPr>
            <a:spLocks noGrp="1"/>
          </p:cNvSpPr>
          <p:nvPr>
            <p:ph type="ftr" sz="quarter" idx="11"/>
          </p:nvPr>
        </p:nvSpPr>
        <p:spPr/>
        <p:txBody>
          <a:bodyPr/>
          <a:lstStyle/>
          <a:p>
            <a:r>
              <a:rPr lang="en-US" dirty="0" smtClean="0"/>
              <a:t> Designing Data Elements and Minimum Data Set (MDS) for Creating the Registry of Patients with Gestational Diabetes Mellitus </a:t>
            </a:r>
            <a:endParaRPr lang="en-US" dirty="0"/>
          </a:p>
        </p:txBody>
      </p:sp>
      <p:sp>
        <p:nvSpPr>
          <p:cNvPr id="6" name="Slide Number Placeholder 5"/>
          <p:cNvSpPr>
            <a:spLocks noGrp="1"/>
          </p:cNvSpPr>
          <p:nvPr>
            <p:ph type="sldNum" sz="quarter" idx="12"/>
          </p:nvPr>
        </p:nvSpPr>
        <p:spPr/>
        <p:txBody>
          <a:bodyPr/>
          <a:lstStyle/>
          <a:p>
            <a:r>
              <a:rPr lang="en-US" dirty="0" err="1" smtClean="0"/>
              <a:t>Reyhane</a:t>
            </a:r>
            <a:r>
              <a:rPr lang="en-US" dirty="0" smtClean="0"/>
              <a:t> </a:t>
            </a:r>
            <a:r>
              <a:rPr lang="en-US" dirty="0" err="1" smtClean="0"/>
              <a:t>Norouzi</a:t>
            </a:r>
            <a:r>
              <a:rPr lang="en-US" dirty="0" smtClean="0"/>
              <a:t> </a:t>
            </a:r>
            <a:r>
              <a:rPr lang="en-US" dirty="0" err="1" smtClean="0"/>
              <a:t>Aval</a:t>
            </a:r>
            <a:endParaRPr lang="en-US" dirty="0"/>
          </a:p>
        </p:txBody>
      </p:sp>
      <p:sp>
        <p:nvSpPr>
          <p:cNvPr id="7" name="TextBox 6"/>
          <p:cNvSpPr txBox="1"/>
          <p:nvPr/>
        </p:nvSpPr>
        <p:spPr>
          <a:xfrm>
            <a:off x="1305443" y="822584"/>
            <a:ext cx="3952568" cy="754053"/>
          </a:xfrm>
          <a:prstGeom prst="rect">
            <a:avLst/>
          </a:prstGeom>
          <a:noFill/>
        </p:spPr>
        <p:txBody>
          <a:bodyPr wrap="square" rtlCol="1">
            <a:spAutoFit/>
          </a:bodyPr>
          <a:lstStyle/>
          <a:p>
            <a:r>
              <a:rPr lang="en-US" sz="3200" dirty="0" smtClean="0">
                <a:solidFill>
                  <a:schemeClr val="bg2"/>
                </a:solidFill>
                <a:latin typeface="Times New Roman" panose="02020603050405020304" pitchFamily="18" charset="0"/>
                <a:cs typeface="Times New Roman" panose="02020603050405020304" pitchFamily="18" charset="0"/>
              </a:rPr>
              <a:t>Introduction-Objective </a:t>
            </a:r>
          </a:p>
          <a:p>
            <a:endParaRPr lang="fa-IR" sz="1100" dirty="0">
              <a:solidFill>
                <a:schemeClr val="bg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832165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1581" y="1933303"/>
            <a:ext cx="7954145" cy="4206240"/>
          </a:xfrm>
        </p:spPr>
        <p:txBody>
          <a:bodyPr>
            <a:noAutofit/>
          </a:bodyPr>
          <a:lstStyle/>
          <a:p>
            <a:pPr marL="0" indent="0" algn="just">
              <a:buNone/>
            </a:pPr>
            <a:r>
              <a:rPr lang="en-US" sz="2400" dirty="0" smtClean="0">
                <a:solidFill>
                  <a:schemeClr val="bg1"/>
                </a:solidFill>
                <a:latin typeface="Kokila" panose="020B0604020202020204" pitchFamily="34" charset="0"/>
                <a:cs typeface="Kokila" panose="020B0604020202020204" pitchFamily="34" charset="0"/>
              </a:rPr>
              <a:t> The </a:t>
            </a:r>
            <a:r>
              <a:rPr lang="en-US" sz="2400" dirty="0">
                <a:solidFill>
                  <a:schemeClr val="bg1"/>
                </a:solidFill>
                <a:latin typeface="Kokila" panose="020B0604020202020204" pitchFamily="34" charset="0"/>
                <a:cs typeface="Kokila" panose="020B0604020202020204" pitchFamily="34" charset="0"/>
              </a:rPr>
              <a:t>present study is an applied one conducted </a:t>
            </a:r>
            <a:r>
              <a:rPr lang="en-US" sz="2400" dirty="0">
                <a:solidFill>
                  <a:schemeClr val="accent4">
                    <a:lumMod val="75000"/>
                  </a:schemeClr>
                </a:solidFill>
                <a:latin typeface="Kokila" panose="020B0604020202020204" pitchFamily="34" charset="0"/>
                <a:cs typeface="Kokila" panose="020B0604020202020204" pitchFamily="34" charset="0"/>
              </a:rPr>
              <a:t>in two stages </a:t>
            </a:r>
            <a:r>
              <a:rPr lang="en-US" sz="2400" dirty="0">
                <a:solidFill>
                  <a:schemeClr val="bg1"/>
                </a:solidFill>
                <a:latin typeface="Kokila" panose="020B0604020202020204" pitchFamily="34" charset="0"/>
                <a:cs typeface="Kokila" panose="020B0604020202020204" pitchFamily="34" charset="0"/>
              </a:rPr>
              <a:t>with a </a:t>
            </a:r>
            <a:r>
              <a:rPr lang="en-US" sz="2400" b="1" dirty="0">
                <a:solidFill>
                  <a:schemeClr val="accent4">
                    <a:lumMod val="75000"/>
                  </a:schemeClr>
                </a:solidFill>
                <a:latin typeface="Kokila" panose="020B0604020202020204" pitchFamily="34" charset="0"/>
                <a:cs typeface="Kokila" panose="020B0604020202020204" pitchFamily="34" charset="0"/>
              </a:rPr>
              <a:t>qualitative Delphi </a:t>
            </a:r>
            <a:r>
              <a:rPr lang="en-US" sz="2400" dirty="0">
                <a:solidFill>
                  <a:schemeClr val="bg1"/>
                </a:solidFill>
                <a:latin typeface="Kokila" panose="020B0604020202020204" pitchFamily="34" charset="0"/>
                <a:cs typeface="Kokila" panose="020B0604020202020204" pitchFamily="34" charset="0"/>
              </a:rPr>
              <a:t>method in </a:t>
            </a:r>
            <a:r>
              <a:rPr lang="en-US" sz="2400" dirty="0" smtClean="0">
                <a:solidFill>
                  <a:schemeClr val="bg1"/>
                </a:solidFill>
                <a:latin typeface="Kokila" panose="020B0604020202020204" pitchFamily="34" charset="0"/>
                <a:cs typeface="Kokila" panose="020B0604020202020204" pitchFamily="34" charset="0"/>
              </a:rPr>
              <a:t>2018.</a:t>
            </a:r>
            <a:endParaRPr lang="fa-IR" sz="2400" dirty="0" smtClean="0">
              <a:solidFill>
                <a:schemeClr val="bg1"/>
              </a:solidFill>
              <a:latin typeface="Kokila" panose="020B0604020202020204" pitchFamily="34" charset="0"/>
              <a:cs typeface="Times New Roman" panose="02020603050405020304" pitchFamily="18" charset="0"/>
            </a:endParaRPr>
          </a:p>
          <a:p>
            <a:pPr marL="0" indent="0" algn="just">
              <a:buNone/>
            </a:pPr>
            <a:r>
              <a:rPr lang="en-US" sz="2400" dirty="0" smtClean="0">
                <a:solidFill>
                  <a:schemeClr val="bg1"/>
                </a:solidFill>
                <a:latin typeface="Kokila" panose="020B0604020202020204" pitchFamily="34" charset="0"/>
                <a:cs typeface="Kokila" panose="020B0604020202020204" pitchFamily="34" charset="0"/>
              </a:rPr>
              <a:t> In </a:t>
            </a:r>
            <a:r>
              <a:rPr lang="en-US" sz="2400" dirty="0">
                <a:solidFill>
                  <a:schemeClr val="bg1"/>
                </a:solidFill>
                <a:latin typeface="Kokila" panose="020B0604020202020204" pitchFamily="34" charset="0"/>
                <a:cs typeface="Kokila" panose="020B0604020202020204" pitchFamily="34" charset="0"/>
              </a:rPr>
              <a:t>the </a:t>
            </a:r>
            <a:r>
              <a:rPr lang="en-US" sz="2400" dirty="0">
                <a:solidFill>
                  <a:srgbClr val="7030A0"/>
                </a:solidFill>
                <a:latin typeface="Kokila" panose="020B0604020202020204" pitchFamily="34" charset="0"/>
                <a:cs typeface="Kokila" panose="020B0604020202020204" pitchFamily="34" charset="0"/>
              </a:rPr>
              <a:t>first step</a:t>
            </a:r>
            <a:r>
              <a:rPr lang="en-US" sz="2400" dirty="0">
                <a:solidFill>
                  <a:schemeClr val="bg1"/>
                </a:solidFill>
                <a:latin typeface="Kokila" panose="020B0604020202020204" pitchFamily="34" charset="0"/>
                <a:cs typeface="Kokila" panose="020B0604020202020204" pitchFamily="34" charset="0"/>
              </a:rPr>
              <a:t>, a </a:t>
            </a:r>
            <a:r>
              <a:rPr lang="en-US" sz="2400" dirty="0">
                <a:solidFill>
                  <a:srgbClr val="7030A0"/>
                </a:solidFill>
                <a:latin typeface="Kokila" panose="020B0604020202020204" pitchFamily="34" charset="0"/>
                <a:cs typeface="Kokila" panose="020B0604020202020204" pitchFamily="34" charset="0"/>
              </a:rPr>
              <a:t>review of the literature </a:t>
            </a:r>
            <a:r>
              <a:rPr lang="en-US" sz="2400" dirty="0">
                <a:solidFill>
                  <a:schemeClr val="bg1"/>
                </a:solidFill>
                <a:latin typeface="Kokila" panose="020B0604020202020204" pitchFamily="34" charset="0"/>
                <a:cs typeface="Kokila" panose="020B0604020202020204" pitchFamily="34" charset="0"/>
              </a:rPr>
              <a:t>was conducted to retrieve related data resources. </a:t>
            </a:r>
            <a:endParaRPr lang="en-US" sz="2400" dirty="0" smtClean="0">
              <a:solidFill>
                <a:schemeClr val="bg1"/>
              </a:solidFill>
              <a:latin typeface="Kokila" panose="020B0604020202020204" pitchFamily="34" charset="0"/>
              <a:cs typeface="Kokila" panose="020B0604020202020204" pitchFamily="34" charset="0"/>
            </a:endParaRPr>
          </a:p>
          <a:p>
            <a:pPr marL="0" indent="0" algn="just">
              <a:buNone/>
            </a:pPr>
            <a:r>
              <a:rPr lang="en-US" sz="2400" dirty="0" smtClean="0">
                <a:solidFill>
                  <a:schemeClr val="bg1"/>
                </a:solidFill>
                <a:latin typeface="Kokila" panose="020B0604020202020204" pitchFamily="34" charset="0"/>
                <a:cs typeface="Kokila" panose="020B0604020202020204" pitchFamily="34" charset="0"/>
              </a:rPr>
              <a:t> The </a:t>
            </a:r>
            <a:r>
              <a:rPr lang="en-US" sz="2400" dirty="0">
                <a:solidFill>
                  <a:schemeClr val="bg1"/>
                </a:solidFill>
                <a:latin typeface="Kokila" panose="020B0604020202020204" pitchFamily="34" charset="0"/>
                <a:cs typeface="Kokila" panose="020B0604020202020204" pitchFamily="34" charset="0"/>
              </a:rPr>
              <a:t>resources </a:t>
            </a:r>
            <a:r>
              <a:rPr lang="en-US" sz="2400" dirty="0" smtClean="0">
                <a:solidFill>
                  <a:schemeClr val="bg1"/>
                </a:solidFill>
                <a:latin typeface="Kokila" panose="020B0604020202020204" pitchFamily="34" charset="0"/>
                <a:cs typeface="Kokila" panose="020B0604020202020204" pitchFamily="34" charset="0"/>
              </a:rPr>
              <a:t>included:</a:t>
            </a:r>
          </a:p>
          <a:p>
            <a:pPr algn="just">
              <a:buFont typeface="Arial" panose="020B0604020202020204" pitchFamily="34" charset="0"/>
              <a:buChar char="•"/>
            </a:pPr>
            <a:r>
              <a:rPr lang="en-US" sz="2400" dirty="0">
                <a:solidFill>
                  <a:schemeClr val="bg1"/>
                </a:solidFill>
                <a:latin typeface="Kokila" panose="020B0604020202020204" pitchFamily="34" charset="0"/>
                <a:cs typeface="Kokila" panose="020B0604020202020204" pitchFamily="34" charset="0"/>
              </a:rPr>
              <a:t> A</a:t>
            </a:r>
            <a:r>
              <a:rPr lang="en-US" sz="2400" dirty="0" smtClean="0">
                <a:solidFill>
                  <a:schemeClr val="bg1"/>
                </a:solidFill>
                <a:latin typeface="Kokila" panose="020B0604020202020204" pitchFamily="34" charset="0"/>
                <a:cs typeface="Kokila" panose="020B0604020202020204" pitchFamily="34" charset="0"/>
              </a:rPr>
              <a:t>rticles</a:t>
            </a:r>
          </a:p>
          <a:p>
            <a:pPr algn="just">
              <a:buFont typeface="Arial" panose="020B0604020202020204" pitchFamily="34" charset="0"/>
              <a:buChar char="•"/>
            </a:pPr>
            <a:r>
              <a:rPr lang="en-US" sz="2400" dirty="0" smtClean="0">
                <a:solidFill>
                  <a:schemeClr val="bg1"/>
                </a:solidFill>
                <a:latin typeface="Kokila" panose="020B0604020202020204" pitchFamily="34" charset="0"/>
                <a:cs typeface="Kokila" panose="020B0604020202020204" pitchFamily="34" charset="0"/>
              </a:rPr>
              <a:t> Reports</a:t>
            </a:r>
          </a:p>
          <a:p>
            <a:pPr algn="just">
              <a:buFont typeface="Arial" panose="020B0604020202020204" pitchFamily="34" charset="0"/>
              <a:buChar char="•"/>
            </a:pPr>
            <a:r>
              <a:rPr lang="en-US" sz="2400" dirty="0" smtClean="0">
                <a:solidFill>
                  <a:schemeClr val="bg1"/>
                </a:solidFill>
                <a:latin typeface="Kokila" panose="020B0604020202020204" pitchFamily="34" charset="0"/>
                <a:cs typeface="Kokila" panose="020B0604020202020204" pitchFamily="34" charset="0"/>
              </a:rPr>
              <a:t> Forms </a:t>
            </a:r>
            <a:r>
              <a:rPr lang="en-US" sz="2400" dirty="0">
                <a:solidFill>
                  <a:schemeClr val="bg1"/>
                </a:solidFill>
                <a:latin typeface="Kokila" panose="020B0604020202020204" pitchFamily="34" charset="0"/>
                <a:cs typeface="Kokila" panose="020B0604020202020204" pitchFamily="34" charset="0"/>
              </a:rPr>
              <a:t>available on the internet</a:t>
            </a:r>
            <a:r>
              <a:rPr lang="en-US" sz="2400" dirty="0" smtClean="0">
                <a:solidFill>
                  <a:schemeClr val="bg1"/>
                </a:solidFill>
                <a:latin typeface="Kokila" panose="020B0604020202020204" pitchFamily="34" charset="0"/>
                <a:cs typeface="Kokila" panose="020B0604020202020204" pitchFamily="34" charset="0"/>
              </a:rPr>
              <a:t>.</a:t>
            </a:r>
          </a:p>
          <a:p>
            <a:pPr marL="0" indent="0" algn="just">
              <a:buNone/>
            </a:pPr>
            <a:r>
              <a:rPr lang="en-US" sz="2400" dirty="0" smtClean="0">
                <a:solidFill>
                  <a:schemeClr val="bg1"/>
                </a:solidFill>
                <a:latin typeface="Kokila" panose="020B0604020202020204" pitchFamily="34" charset="0"/>
                <a:cs typeface="Kokila" panose="020B0604020202020204" pitchFamily="34" charset="0"/>
              </a:rPr>
              <a:t> </a:t>
            </a:r>
            <a:r>
              <a:rPr lang="en-US" sz="2400" dirty="0">
                <a:solidFill>
                  <a:schemeClr val="bg1"/>
                </a:solidFill>
                <a:latin typeface="Kokila" panose="020B0604020202020204" pitchFamily="34" charset="0"/>
                <a:cs typeface="Kokila" panose="020B0604020202020204" pitchFamily="34" charset="0"/>
              </a:rPr>
              <a:t>In this step, a </a:t>
            </a:r>
            <a:r>
              <a:rPr lang="en-US" sz="2400" b="1" u="sng" dirty="0">
                <a:solidFill>
                  <a:schemeClr val="accent6"/>
                </a:solidFill>
                <a:latin typeface="Kokila" panose="020B0604020202020204" pitchFamily="34" charset="0"/>
                <a:cs typeface="Kokila" panose="020B0604020202020204" pitchFamily="34" charset="0"/>
              </a:rPr>
              <a:t>checklist</a:t>
            </a:r>
            <a:r>
              <a:rPr lang="en-US" sz="2400" dirty="0">
                <a:solidFill>
                  <a:schemeClr val="accent6"/>
                </a:solidFill>
                <a:latin typeface="Kokila" panose="020B0604020202020204" pitchFamily="34" charset="0"/>
                <a:cs typeface="Kokila" panose="020B0604020202020204" pitchFamily="34" charset="0"/>
              </a:rPr>
              <a:t> </a:t>
            </a:r>
            <a:r>
              <a:rPr lang="en-US" sz="2400" dirty="0">
                <a:solidFill>
                  <a:schemeClr val="bg1"/>
                </a:solidFill>
                <a:latin typeface="Kokila" panose="020B0604020202020204" pitchFamily="34" charset="0"/>
                <a:cs typeface="Kokila" panose="020B0604020202020204" pitchFamily="34" charset="0"/>
              </a:rPr>
              <a:t>was also used for the extraction of data elements. </a:t>
            </a:r>
            <a:endParaRPr lang="en-US" sz="2400" dirty="0" smtClean="0">
              <a:solidFill>
                <a:schemeClr val="bg1"/>
              </a:solidFill>
              <a:latin typeface="Kokila" panose="020B0604020202020204" pitchFamily="34" charset="0"/>
              <a:cs typeface="Kokila" panose="020B0604020202020204" pitchFamily="34" charset="0"/>
            </a:endParaRPr>
          </a:p>
        </p:txBody>
      </p:sp>
      <p:sp>
        <p:nvSpPr>
          <p:cNvPr id="4" name="Date Placeholder 3"/>
          <p:cNvSpPr>
            <a:spLocks noGrp="1"/>
          </p:cNvSpPr>
          <p:nvPr>
            <p:ph type="dt" sz="half" idx="10"/>
          </p:nvPr>
        </p:nvSpPr>
        <p:spPr/>
        <p:txBody>
          <a:bodyPr/>
          <a:lstStyle/>
          <a:p>
            <a:r>
              <a:rPr lang="en-US" smtClean="0"/>
              <a:t>Slide NO </a:t>
            </a:r>
            <a:fld id="{58863BF2-F2E0-4234-B14B-8DB17FDAD539}" type="slidenum">
              <a:rPr lang="en-US" smtClean="0"/>
              <a:t>14</a:t>
            </a:fld>
            <a:endParaRPr lang="en-US" dirty="0"/>
          </a:p>
        </p:txBody>
      </p:sp>
      <p:sp>
        <p:nvSpPr>
          <p:cNvPr id="5" name="Footer Placeholder 4"/>
          <p:cNvSpPr>
            <a:spLocks noGrp="1"/>
          </p:cNvSpPr>
          <p:nvPr>
            <p:ph type="ftr" sz="quarter" idx="11"/>
          </p:nvPr>
        </p:nvSpPr>
        <p:spPr/>
        <p:txBody>
          <a:bodyPr/>
          <a:lstStyle/>
          <a:p>
            <a:r>
              <a:rPr lang="en-US" dirty="0" smtClean="0"/>
              <a:t> Designing Data Elements and Minimum Data Set (MDS) for Creating the Registry of Patients with Gestational Diabetes Mellitus </a:t>
            </a:r>
            <a:endParaRPr lang="en-US" dirty="0"/>
          </a:p>
        </p:txBody>
      </p:sp>
      <p:sp>
        <p:nvSpPr>
          <p:cNvPr id="6" name="Slide Number Placeholder 5"/>
          <p:cNvSpPr>
            <a:spLocks noGrp="1"/>
          </p:cNvSpPr>
          <p:nvPr>
            <p:ph type="sldNum" sz="quarter" idx="12"/>
          </p:nvPr>
        </p:nvSpPr>
        <p:spPr/>
        <p:txBody>
          <a:bodyPr/>
          <a:lstStyle/>
          <a:p>
            <a:r>
              <a:rPr lang="en-US" dirty="0" err="1" smtClean="0"/>
              <a:t>Reyhane</a:t>
            </a:r>
            <a:r>
              <a:rPr lang="en-US" dirty="0" smtClean="0"/>
              <a:t> </a:t>
            </a:r>
            <a:r>
              <a:rPr lang="en-US" dirty="0" err="1" smtClean="0"/>
              <a:t>Norouzi</a:t>
            </a:r>
            <a:r>
              <a:rPr lang="en-US" dirty="0" smtClean="0"/>
              <a:t> </a:t>
            </a:r>
            <a:r>
              <a:rPr lang="en-US" dirty="0" err="1" smtClean="0"/>
              <a:t>Aval</a:t>
            </a:r>
            <a:endParaRPr lang="en-US" dirty="0"/>
          </a:p>
        </p:txBody>
      </p:sp>
      <p:sp>
        <p:nvSpPr>
          <p:cNvPr id="7" name="TextBox 6"/>
          <p:cNvSpPr txBox="1"/>
          <p:nvPr/>
        </p:nvSpPr>
        <p:spPr>
          <a:xfrm>
            <a:off x="1202265" y="590496"/>
            <a:ext cx="3303639" cy="769441"/>
          </a:xfrm>
          <a:prstGeom prst="rect">
            <a:avLst/>
          </a:prstGeom>
          <a:noFill/>
        </p:spPr>
        <p:txBody>
          <a:bodyPr wrap="square" rtlCol="1">
            <a:spAutoFit/>
          </a:bodyPr>
          <a:lstStyle/>
          <a:p>
            <a:r>
              <a:rPr lang="en-US" sz="4400" dirty="0">
                <a:solidFill>
                  <a:schemeClr val="bg2"/>
                </a:solidFill>
                <a:latin typeface="Kokila" panose="020B0604020202020204" pitchFamily="34" charset="0"/>
                <a:cs typeface="Kokila" panose="020B0604020202020204" pitchFamily="34" charset="0"/>
              </a:rPr>
              <a:t>Methods</a:t>
            </a:r>
            <a:endParaRPr lang="fa-IR" sz="1600" dirty="0">
              <a:solidFill>
                <a:schemeClr val="bg2"/>
              </a:solidFill>
              <a:latin typeface="Kokila" panose="020B0604020202020204" pitchFamily="34" charset="0"/>
              <a:cs typeface="Times New Roman" panose="02020603050405020304"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55726" y="2142308"/>
            <a:ext cx="3557453" cy="3592286"/>
          </a:xfrm>
          <a:prstGeom prst="rect">
            <a:avLst/>
          </a:prstGeom>
        </p:spPr>
      </p:pic>
    </p:spTree>
    <p:extLst>
      <p:ext uri="{BB962C8B-B14F-4D97-AF65-F5344CB8AC3E}">
        <p14:creationId xmlns:p14="http://schemas.microsoft.com/office/powerpoint/2010/main" val="378065205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2400" dirty="0">
                <a:solidFill>
                  <a:schemeClr val="bg1"/>
                </a:solidFill>
                <a:latin typeface="Kokila" panose="020B0604020202020204" pitchFamily="34" charset="0"/>
                <a:cs typeface="Kokila" panose="020B0604020202020204" pitchFamily="34" charset="0"/>
              </a:rPr>
              <a:t> Searching the articles was conducted on </a:t>
            </a:r>
            <a:r>
              <a:rPr lang="en-US" sz="2400" b="1" dirty="0">
                <a:solidFill>
                  <a:schemeClr val="bg1"/>
                </a:solidFill>
                <a:latin typeface="Kokila" panose="020B0604020202020204" pitchFamily="34" charset="0"/>
                <a:cs typeface="Kokila" panose="020B0604020202020204" pitchFamily="34" charset="0"/>
              </a:rPr>
              <a:t>Elsevier, Scopus, PubMed, SID, </a:t>
            </a:r>
            <a:r>
              <a:rPr lang="en-US" sz="2400" b="1" dirty="0" err="1">
                <a:solidFill>
                  <a:schemeClr val="bg1"/>
                </a:solidFill>
                <a:latin typeface="Kokila" panose="020B0604020202020204" pitchFamily="34" charset="0"/>
                <a:cs typeface="Kokila" panose="020B0604020202020204" pitchFamily="34" charset="0"/>
              </a:rPr>
              <a:t>MagIran</a:t>
            </a:r>
            <a:r>
              <a:rPr lang="en-US" sz="2400" b="1" dirty="0">
                <a:solidFill>
                  <a:schemeClr val="bg1"/>
                </a:solidFill>
                <a:latin typeface="Kokila" panose="020B0604020202020204" pitchFamily="34" charset="0"/>
                <a:cs typeface="Kokila" panose="020B0604020202020204" pitchFamily="34" charset="0"/>
              </a:rPr>
              <a:t>, </a:t>
            </a:r>
            <a:r>
              <a:rPr lang="en-US" sz="2400" b="1" dirty="0" err="1">
                <a:solidFill>
                  <a:schemeClr val="bg1"/>
                </a:solidFill>
                <a:latin typeface="Kokila" panose="020B0604020202020204" pitchFamily="34" charset="0"/>
                <a:cs typeface="Kokila" panose="020B0604020202020204" pitchFamily="34" charset="0"/>
              </a:rPr>
              <a:t>ProQuest</a:t>
            </a:r>
            <a:r>
              <a:rPr lang="en-US" sz="2400" b="1" dirty="0">
                <a:solidFill>
                  <a:schemeClr val="bg1"/>
                </a:solidFill>
                <a:latin typeface="Kokila" panose="020B0604020202020204" pitchFamily="34" charset="0"/>
                <a:cs typeface="Kokila" panose="020B0604020202020204" pitchFamily="34" charset="0"/>
              </a:rPr>
              <a:t> databases</a:t>
            </a:r>
            <a:r>
              <a:rPr lang="en-US" sz="2400" dirty="0">
                <a:solidFill>
                  <a:schemeClr val="bg1"/>
                </a:solidFill>
                <a:latin typeface="Kokila" panose="020B0604020202020204" pitchFamily="34" charset="0"/>
                <a:cs typeface="Kokila" panose="020B0604020202020204" pitchFamily="34" charset="0"/>
              </a:rPr>
              <a:t> as well as </a:t>
            </a:r>
            <a:r>
              <a:rPr lang="en-US" sz="2400" b="1" dirty="0">
                <a:solidFill>
                  <a:schemeClr val="bg1"/>
                </a:solidFill>
                <a:latin typeface="Kokila" panose="020B0604020202020204" pitchFamily="34" charset="0"/>
                <a:cs typeface="Kokila" panose="020B0604020202020204" pitchFamily="34" charset="0"/>
              </a:rPr>
              <a:t>Google Scholar </a:t>
            </a:r>
            <a:r>
              <a:rPr lang="en-US" sz="2400" dirty="0">
                <a:solidFill>
                  <a:schemeClr val="bg1"/>
                </a:solidFill>
                <a:latin typeface="Kokila" panose="020B0604020202020204" pitchFamily="34" charset="0"/>
                <a:cs typeface="Kokila" panose="020B0604020202020204" pitchFamily="34" charset="0"/>
              </a:rPr>
              <a:t>search engine from 2007-2017. </a:t>
            </a:r>
            <a:endParaRPr lang="fa-IR" sz="2400" dirty="0">
              <a:solidFill>
                <a:schemeClr val="bg1"/>
              </a:solidFill>
              <a:latin typeface="Kokila" panose="020B0604020202020204" pitchFamily="34" charset="0"/>
              <a:cs typeface="Times New Roman" panose="02020603050405020304" pitchFamily="18" charset="0"/>
            </a:endParaRPr>
          </a:p>
          <a:p>
            <a:endParaRPr lang="fa-IR" sz="2400" dirty="0"/>
          </a:p>
        </p:txBody>
      </p:sp>
      <p:sp>
        <p:nvSpPr>
          <p:cNvPr id="4" name="Date Placeholder 3"/>
          <p:cNvSpPr>
            <a:spLocks noGrp="1"/>
          </p:cNvSpPr>
          <p:nvPr>
            <p:ph type="dt" sz="half" idx="10"/>
          </p:nvPr>
        </p:nvSpPr>
        <p:spPr/>
        <p:txBody>
          <a:bodyPr/>
          <a:lstStyle/>
          <a:p>
            <a:r>
              <a:rPr lang="en-US" smtClean="0"/>
              <a:t>Slide NO </a:t>
            </a:r>
            <a:fld id="{58863BF2-F2E0-4234-B14B-8DB17FDAD539}" type="slidenum">
              <a:rPr lang="en-US" smtClean="0"/>
              <a:t>15</a:t>
            </a:fld>
            <a:endParaRPr lang="en-US" dirty="0"/>
          </a:p>
        </p:txBody>
      </p:sp>
      <p:sp>
        <p:nvSpPr>
          <p:cNvPr id="5" name="Footer Placeholder 4"/>
          <p:cNvSpPr>
            <a:spLocks noGrp="1"/>
          </p:cNvSpPr>
          <p:nvPr>
            <p:ph type="ftr" sz="quarter" idx="11"/>
          </p:nvPr>
        </p:nvSpPr>
        <p:spPr/>
        <p:txBody>
          <a:bodyPr/>
          <a:lstStyle/>
          <a:p>
            <a:r>
              <a:rPr lang="en-US" smtClean="0"/>
              <a:t> Designing Data Elements and Minimum Data Set (MDS) for Creating the Registry of Patients with Gestational Diabetes Mellitus </a:t>
            </a:r>
            <a:endParaRPr lang="en-US" dirty="0"/>
          </a:p>
        </p:txBody>
      </p:sp>
      <p:sp>
        <p:nvSpPr>
          <p:cNvPr id="6" name="Slide Number Placeholder 5"/>
          <p:cNvSpPr>
            <a:spLocks noGrp="1"/>
          </p:cNvSpPr>
          <p:nvPr>
            <p:ph type="sldNum" sz="quarter" idx="12"/>
          </p:nvPr>
        </p:nvSpPr>
        <p:spPr/>
        <p:txBody>
          <a:bodyPr/>
          <a:lstStyle/>
          <a:p>
            <a:r>
              <a:rPr lang="en-US" smtClean="0"/>
              <a:t>Reyhane Norouzi Aval</a:t>
            </a:r>
            <a:endParaRPr lang="en-US" dirty="0"/>
          </a:p>
        </p:txBody>
      </p:sp>
      <p:sp>
        <p:nvSpPr>
          <p:cNvPr id="14" name="TextBox 13"/>
          <p:cNvSpPr txBox="1"/>
          <p:nvPr/>
        </p:nvSpPr>
        <p:spPr>
          <a:xfrm>
            <a:off x="1202265" y="593597"/>
            <a:ext cx="3374265" cy="769441"/>
          </a:xfrm>
          <a:prstGeom prst="rect">
            <a:avLst/>
          </a:prstGeom>
          <a:noFill/>
        </p:spPr>
        <p:txBody>
          <a:bodyPr wrap="square" rtlCol="1">
            <a:spAutoFit/>
          </a:bodyPr>
          <a:lstStyle/>
          <a:p>
            <a:r>
              <a:rPr lang="en-US" sz="4400" dirty="0" smtClean="0">
                <a:solidFill>
                  <a:schemeClr val="bg2"/>
                </a:solidFill>
                <a:latin typeface="Kokila" panose="020B0604020202020204" pitchFamily="34" charset="0"/>
                <a:cs typeface="Kokila" panose="020B0604020202020204" pitchFamily="34" charset="0"/>
              </a:rPr>
              <a:t>Methods </a:t>
            </a:r>
            <a:r>
              <a:rPr lang="fa-IR" sz="4400" dirty="0" smtClean="0">
                <a:solidFill>
                  <a:schemeClr val="bg2"/>
                </a:solidFill>
                <a:latin typeface="Kokila" panose="020B0604020202020204" pitchFamily="34" charset="0"/>
                <a:cs typeface="Kokila" panose="020B0604020202020204" pitchFamily="34" charset="0"/>
              </a:rPr>
              <a:t>(2)</a:t>
            </a:r>
            <a:endParaRPr lang="fa-IR" sz="2000" dirty="0">
              <a:solidFill>
                <a:schemeClr val="bg2"/>
              </a:solidFill>
              <a:latin typeface="Kokila" panose="020B0604020202020204"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8150" y="4969593"/>
            <a:ext cx="2298559" cy="880465"/>
          </a:xfrm>
          <a:prstGeom prst="rect">
            <a:avLst/>
          </a:prstGeom>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80426" y="4703623"/>
            <a:ext cx="2313122" cy="966578"/>
          </a:xfrm>
          <a:prstGeom prst="rect">
            <a:avLst/>
          </a:prstGeom>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67727" y="4897733"/>
            <a:ext cx="3800475" cy="1200150"/>
          </a:xfrm>
          <a:prstGeom prst="rect">
            <a:avLst/>
          </a:prstGeom>
        </p:spPr>
      </p:pic>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83956" y="3311473"/>
            <a:ext cx="1860298" cy="1333799"/>
          </a:xfrm>
          <a:prstGeom prst="rect">
            <a:avLst/>
          </a:prstGeom>
        </p:spPr>
      </p:pic>
      <p:pic>
        <p:nvPicPr>
          <p:cNvPr id="17" name="Picture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20128" y="3080621"/>
            <a:ext cx="2143125" cy="2143125"/>
          </a:xfrm>
          <a:prstGeom prst="rect">
            <a:avLst/>
          </a:prstGeom>
        </p:spPr>
      </p:pic>
    </p:spTree>
    <p:extLst>
      <p:ext uri="{BB962C8B-B14F-4D97-AF65-F5344CB8AC3E}">
        <p14:creationId xmlns:p14="http://schemas.microsoft.com/office/powerpoint/2010/main" val="195518981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6084" y="1959429"/>
            <a:ext cx="11125516" cy="4206240"/>
          </a:xfrm>
        </p:spPr>
        <p:txBody>
          <a:bodyPr>
            <a:normAutofit/>
          </a:bodyPr>
          <a:lstStyle/>
          <a:p>
            <a:pPr marL="0" indent="0" algn="just">
              <a:buNone/>
            </a:pPr>
            <a:r>
              <a:rPr lang="en-US" sz="2400" dirty="0">
                <a:solidFill>
                  <a:schemeClr val="bg1"/>
                </a:solidFill>
                <a:latin typeface="Kokila" panose="020B0604020202020204" pitchFamily="34" charset="0"/>
                <a:cs typeface="Kokila" panose="020B0604020202020204" pitchFamily="34" charset="0"/>
              </a:rPr>
              <a:t>A</a:t>
            </a:r>
            <a:r>
              <a:rPr lang="en-US" sz="2400" dirty="0" smtClean="0">
                <a:solidFill>
                  <a:schemeClr val="bg1"/>
                </a:solidFill>
                <a:latin typeface="Kokila" panose="020B0604020202020204" pitchFamily="34" charset="0"/>
                <a:cs typeface="Kokila" panose="020B0604020202020204" pitchFamily="34" charset="0"/>
              </a:rPr>
              <a:t>ll </a:t>
            </a:r>
            <a:r>
              <a:rPr lang="en-US" sz="2400" dirty="0">
                <a:solidFill>
                  <a:schemeClr val="bg1"/>
                </a:solidFill>
                <a:latin typeface="Kokila" panose="020B0604020202020204" pitchFamily="34" charset="0"/>
                <a:cs typeface="Kokila" panose="020B0604020202020204" pitchFamily="34" charset="0"/>
              </a:rPr>
              <a:t>articles related to </a:t>
            </a:r>
            <a:r>
              <a:rPr lang="en-US" sz="2400" b="1" dirty="0">
                <a:solidFill>
                  <a:schemeClr val="accent4"/>
                </a:solidFill>
                <a:latin typeface="Kokila" panose="020B0604020202020204" pitchFamily="34" charset="0"/>
                <a:cs typeface="Kokila" panose="020B0604020202020204" pitchFamily="34" charset="0"/>
              </a:rPr>
              <a:t>minimum data set</a:t>
            </a:r>
            <a:r>
              <a:rPr lang="en-US" sz="2400" dirty="0">
                <a:solidFill>
                  <a:schemeClr val="bg1"/>
                </a:solidFill>
                <a:latin typeface="Kokila" panose="020B0604020202020204" pitchFamily="34" charset="0"/>
                <a:cs typeface="Kokila" panose="020B0604020202020204" pitchFamily="34" charset="0"/>
              </a:rPr>
              <a:t>, </a:t>
            </a:r>
            <a:r>
              <a:rPr lang="en-US" sz="2400" b="1" dirty="0">
                <a:solidFill>
                  <a:schemeClr val="accent6"/>
                </a:solidFill>
                <a:latin typeface="Kokila" panose="020B0604020202020204" pitchFamily="34" charset="0"/>
                <a:cs typeface="Kokila" panose="020B0604020202020204" pitchFamily="34" charset="0"/>
              </a:rPr>
              <a:t>registry</a:t>
            </a:r>
            <a:r>
              <a:rPr lang="en-US" sz="2400" dirty="0">
                <a:solidFill>
                  <a:schemeClr val="bg1"/>
                </a:solidFill>
                <a:latin typeface="Kokila" panose="020B0604020202020204" pitchFamily="34" charset="0"/>
                <a:cs typeface="Kokila" panose="020B0604020202020204" pitchFamily="34" charset="0"/>
              </a:rPr>
              <a:t>, and </a:t>
            </a:r>
            <a:r>
              <a:rPr lang="en-US" sz="2400" b="1" dirty="0">
                <a:solidFill>
                  <a:schemeClr val="accent3">
                    <a:lumMod val="75000"/>
                  </a:schemeClr>
                </a:solidFill>
                <a:latin typeface="Kokila" panose="020B0604020202020204" pitchFamily="34" charset="0"/>
                <a:cs typeface="Kokila" panose="020B0604020202020204" pitchFamily="34" charset="0"/>
              </a:rPr>
              <a:t>common data elements of GDM</a:t>
            </a:r>
            <a:r>
              <a:rPr lang="en-US" sz="2400" dirty="0">
                <a:solidFill>
                  <a:schemeClr val="accent3">
                    <a:lumMod val="75000"/>
                  </a:schemeClr>
                </a:solidFill>
                <a:latin typeface="Kokila" panose="020B0604020202020204" pitchFamily="34" charset="0"/>
                <a:cs typeface="Kokila" panose="020B0604020202020204" pitchFamily="34" charset="0"/>
              </a:rPr>
              <a:t> </a:t>
            </a:r>
            <a:r>
              <a:rPr lang="en-US" sz="2400" dirty="0">
                <a:solidFill>
                  <a:schemeClr val="bg1"/>
                </a:solidFill>
                <a:latin typeface="Kokila" panose="020B0604020202020204" pitchFamily="34" charset="0"/>
                <a:cs typeface="Kokila" panose="020B0604020202020204" pitchFamily="34" charset="0"/>
              </a:rPr>
              <a:t>were examined and the main data elements were </a:t>
            </a:r>
            <a:r>
              <a:rPr lang="en-US" sz="2400" dirty="0" smtClean="0">
                <a:solidFill>
                  <a:schemeClr val="bg1"/>
                </a:solidFill>
                <a:latin typeface="Kokila" panose="020B0604020202020204" pitchFamily="34" charset="0"/>
                <a:cs typeface="Kokila" panose="020B0604020202020204" pitchFamily="34" charset="0"/>
              </a:rPr>
              <a:t>extracted. </a:t>
            </a:r>
          </a:p>
          <a:p>
            <a:pPr marL="0" indent="0" algn="just">
              <a:buNone/>
            </a:pPr>
            <a:r>
              <a:rPr lang="en-US" sz="2400" dirty="0">
                <a:solidFill>
                  <a:schemeClr val="bg1"/>
                </a:solidFill>
                <a:latin typeface="Kokila" panose="020B0604020202020204" pitchFamily="34" charset="0"/>
                <a:cs typeface="Kokila" panose="020B0604020202020204" pitchFamily="34" charset="0"/>
              </a:rPr>
              <a:t>A</a:t>
            </a:r>
            <a:r>
              <a:rPr lang="en-US" sz="2400" dirty="0" smtClean="0">
                <a:solidFill>
                  <a:schemeClr val="bg1"/>
                </a:solidFill>
                <a:latin typeface="Kokila" panose="020B0604020202020204" pitchFamily="34" charset="0"/>
                <a:cs typeface="Kokila" panose="020B0604020202020204" pitchFamily="34" charset="0"/>
              </a:rPr>
              <a:t>ll </a:t>
            </a:r>
            <a:r>
              <a:rPr lang="en-US" sz="2400" dirty="0">
                <a:solidFill>
                  <a:schemeClr val="bg1"/>
                </a:solidFill>
                <a:latin typeface="Kokila" panose="020B0604020202020204" pitchFamily="34" charset="0"/>
                <a:cs typeface="Kokila" panose="020B0604020202020204" pitchFamily="34" charset="0"/>
              </a:rPr>
              <a:t>the relevant literature was retrieved and evaluated based on the </a:t>
            </a:r>
            <a:r>
              <a:rPr lang="en-US" sz="2400" b="1" dirty="0">
                <a:solidFill>
                  <a:srgbClr val="7030A0"/>
                </a:solidFill>
                <a:latin typeface="Kokila" panose="020B0604020202020204" pitchFamily="34" charset="0"/>
                <a:cs typeface="Kokila" panose="020B0604020202020204" pitchFamily="34" charset="0"/>
              </a:rPr>
              <a:t>inclusion </a:t>
            </a:r>
            <a:r>
              <a:rPr lang="en-US" sz="2400" b="1" dirty="0" smtClean="0">
                <a:solidFill>
                  <a:srgbClr val="7030A0"/>
                </a:solidFill>
                <a:latin typeface="Kokila" panose="020B0604020202020204" pitchFamily="34" charset="0"/>
                <a:cs typeface="Kokila" panose="020B0604020202020204" pitchFamily="34" charset="0"/>
              </a:rPr>
              <a:t>criteria</a:t>
            </a:r>
            <a:r>
              <a:rPr lang="en-US" sz="2400" dirty="0">
                <a:solidFill>
                  <a:schemeClr val="bg1"/>
                </a:solidFill>
                <a:latin typeface="Kokila" panose="020B0604020202020204" pitchFamily="34" charset="0"/>
                <a:cs typeface="Kokila" panose="020B0604020202020204" pitchFamily="34" charset="0"/>
              </a:rPr>
              <a:t>:</a:t>
            </a:r>
            <a:endParaRPr lang="en-US" sz="2400" dirty="0" smtClean="0">
              <a:solidFill>
                <a:schemeClr val="bg1"/>
              </a:solidFill>
              <a:latin typeface="Kokila" panose="020B0604020202020204" pitchFamily="34" charset="0"/>
              <a:cs typeface="Kokila" panose="020B0604020202020204" pitchFamily="34" charset="0"/>
            </a:endParaRPr>
          </a:p>
          <a:p>
            <a:pPr algn="just">
              <a:buFont typeface="Wingdings" panose="05000000000000000000" pitchFamily="2" charset="2"/>
              <a:buChar char="v"/>
            </a:pPr>
            <a:r>
              <a:rPr lang="en-US" sz="2400" b="1" dirty="0" smtClean="0">
                <a:solidFill>
                  <a:schemeClr val="accent4">
                    <a:lumMod val="50000"/>
                  </a:schemeClr>
                </a:solidFill>
                <a:latin typeface="Kokila" panose="020B0604020202020204" pitchFamily="34" charset="0"/>
                <a:cs typeface="Kokila" panose="020B0604020202020204" pitchFamily="34" charset="0"/>
              </a:rPr>
              <a:t>English language</a:t>
            </a:r>
            <a:endParaRPr lang="en-US" sz="2400" dirty="0" smtClean="0">
              <a:solidFill>
                <a:schemeClr val="bg1"/>
              </a:solidFill>
              <a:latin typeface="Kokila" panose="020B0604020202020204" pitchFamily="34" charset="0"/>
              <a:cs typeface="Kokila" panose="020B0604020202020204" pitchFamily="34" charset="0"/>
            </a:endParaRPr>
          </a:p>
          <a:p>
            <a:pPr algn="just">
              <a:buFont typeface="Wingdings" panose="05000000000000000000" pitchFamily="2" charset="2"/>
              <a:buChar char="v"/>
            </a:pPr>
            <a:r>
              <a:rPr lang="en-US" sz="2400" dirty="0" smtClean="0">
                <a:solidFill>
                  <a:schemeClr val="bg1"/>
                </a:solidFill>
                <a:latin typeface="Kokila" panose="020B0604020202020204" pitchFamily="34" charset="0"/>
                <a:cs typeface="Kokila" panose="020B0604020202020204" pitchFamily="34" charset="0"/>
              </a:rPr>
              <a:t> </a:t>
            </a:r>
            <a:r>
              <a:rPr lang="en-US" sz="2400" b="1" dirty="0">
                <a:solidFill>
                  <a:schemeClr val="accent3"/>
                </a:solidFill>
                <a:latin typeface="Kokila" panose="020B0604020202020204" pitchFamily="34" charset="0"/>
                <a:cs typeface="Kokila" panose="020B0604020202020204" pitchFamily="34" charset="0"/>
              </a:rPr>
              <a:t>F</a:t>
            </a:r>
            <a:r>
              <a:rPr lang="en-US" sz="2400" b="1" dirty="0" smtClean="0">
                <a:solidFill>
                  <a:schemeClr val="accent3"/>
                </a:solidFill>
                <a:latin typeface="Kokila" panose="020B0604020202020204" pitchFamily="34" charset="0"/>
                <a:cs typeface="Kokila" panose="020B0604020202020204" pitchFamily="34" charset="0"/>
              </a:rPr>
              <a:t>ull text </a:t>
            </a:r>
          </a:p>
          <a:p>
            <a:pPr algn="just">
              <a:buFont typeface="Wingdings" panose="05000000000000000000" pitchFamily="2" charset="2"/>
              <a:buChar char="v"/>
            </a:pPr>
            <a:r>
              <a:rPr lang="en-US" sz="2400" dirty="0" smtClean="0">
                <a:solidFill>
                  <a:schemeClr val="bg1"/>
                </a:solidFill>
                <a:latin typeface="Kokila" panose="020B0604020202020204" pitchFamily="34" charset="0"/>
                <a:cs typeface="Kokila" panose="020B0604020202020204" pitchFamily="34" charset="0"/>
              </a:rPr>
              <a:t>The </a:t>
            </a:r>
            <a:r>
              <a:rPr lang="en-US" sz="2400" dirty="0">
                <a:solidFill>
                  <a:schemeClr val="bg1"/>
                </a:solidFill>
                <a:latin typeface="Kokila" panose="020B0604020202020204" pitchFamily="34" charset="0"/>
                <a:cs typeface="Kokila" panose="020B0604020202020204" pitchFamily="34" charset="0"/>
              </a:rPr>
              <a:t>articles, whose </a:t>
            </a:r>
            <a:r>
              <a:rPr lang="en-US" sz="2400" b="1" dirty="0">
                <a:solidFill>
                  <a:schemeClr val="accent4">
                    <a:lumMod val="50000"/>
                  </a:schemeClr>
                </a:solidFill>
                <a:latin typeface="Kokila" panose="020B0604020202020204" pitchFamily="34" charset="0"/>
                <a:cs typeface="Kokila" panose="020B0604020202020204" pitchFamily="34" charset="0"/>
              </a:rPr>
              <a:t>full texts were impossible </a:t>
            </a:r>
            <a:r>
              <a:rPr lang="en-US" sz="2400" dirty="0">
                <a:solidFill>
                  <a:schemeClr val="bg1"/>
                </a:solidFill>
                <a:latin typeface="Kokila" panose="020B0604020202020204" pitchFamily="34" charset="0"/>
                <a:cs typeface="Kokila" panose="020B0604020202020204" pitchFamily="34" charset="0"/>
              </a:rPr>
              <a:t>to access , were</a:t>
            </a:r>
            <a:r>
              <a:rPr lang="en-US" sz="2400" b="1" dirty="0">
                <a:solidFill>
                  <a:schemeClr val="bg1"/>
                </a:solidFill>
                <a:latin typeface="Kokila" panose="020B0604020202020204" pitchFamily="34" charset="0"/>
                <a:cs typeface="Kokila" panose="020B0604020202020204" pitchFamily="34" charset="0"/>
              </a:rPr>
              <a:t> </a:t>
            </a:r>
            <a:r>
              <a:rPr lang="en-US" sz="2400" b="1" dirty="0">
                <a:solidFill>
                  <a:srgbClr val="FF0000"/>
                </a:solidFill>
                <a:latin typeface="Kokila" panose="020B0604020202020204" pitchFamily="34" charset="0"/>
                <a:cs typeface="Kokila" panose="020B0604020202020204" pitchFamily="34" charset="0"/>
              </a:rPr>
              <a:t>excluded</a:t>
            </a:r>
            <a:r>
              <a:rPr lang="en-US" sz="2400" dirty="0">
                <a:solidFill>
                  <a:schemeClr val="bg1"/>
                </a:solidFill>
                <a:latin typeface="Kokila" panose="020B0604020202020204" pitchFamily="34" charset="0"/>
                <a:cs typeface="Kokila" panose="020B0604020202020204" pitchFamily="34" charset="0"/>
              </a:rPr>
              <a:t>. </a:t>
            </a:r>
            <a:endParaRPr lang="en-US" sz="2400" dirty="0" smtClean="0">
              <a:solidFill>
                <a:schemeClr val="bg1"/>
              </a:solidFill>
              <a:latin typeface="Kokila" panose="020B0604020202020204" pitchFamily="34" charset="0"/>
              <a:cs typeface="Kokila" panose="020B0604020202020204" pitchFamily="34" charset="0"/>
            </a:endParaRPr>
          </a:p>
          <a:p>
            <a:pPr marL="0" indent="0" algn="just">
              <a:buNone/>
            </a:pPr>
            <a:r>
              <a:rPr lang="en-US" sz="2400" dirty="0" smtClean="0">
                <a:solidFill>
                  <a:schemeClr val="bg1"/>
                </a:solidFill>
                <a:latin typeface="Kokila" panose="020B0604020202020204" pitchFamily="34" charset="0"/>
                <a:cs typeface="Kokila" panose="020B0604020202020204" pitchFamily="34" charset="0"/>
              </a:rPr>
              <a:t>Then </a:t>
            </a:r>
            <a:r>
              <a:rPr lang="en-US" sz="2400" dirty="0">
                <a:solidFill>
                  <a:schemeClr val="bg1"/>
                </a:solidFill>
                <a:latin typeface="Kokila" panose="020B0604020202020204" pitchFamily="34" charset="0"/>
                <a:cs typeface="Kokila" panose="020B0604020202020204" pitchFamily="34" charset="0"/>
              </a:rPr>
              <a:t>their desired data elements were entered into the checklist. </a:t>
            </a:r>
            <a:endParaRPr lang="en-US" sz="2400" dirty="0" smtClean="0">
              <a:solidFill>
                <a:schemeClr val="bg1"/>
              </a:solidFill>
              <a:latin typeface="Kokila" panose="020B0604020202020204" pitchFamily="34" charset="0"/>
              <a:cs typeface="Kokila" panose="020B0604020202020204" pitchFamily="34" charset="0"/>
            </a:endParaRPr>
          </a:p>
          <a:p>
            <a:pPr marL="0" indent="0" algn="just">
              <a:buNone/>
            </a:pPr>
            <a:r>
              <a:rPr lang="en-US" dirty="0">
                <a:solidFill>
                  <a:schemeClr val="bg1"/>
                </a:solidFill>
                <a:latin typeface="Kokila" panose="020B0604020202020204" pitchFamily="34" charset="0"/>
                <a:cs typeface="Kokila" panose="020B0604020202020204" pitchFamily="34" charset="0"/>
              </a:rPr>
              <a:t>Materials relevant to the subject were found using a search strategy (Figure 1). </a:t>
            </a:r>
            <a:endParaRPr lang="en-US" sz="2400" dirty="0" smtClean="0">
              <a:solidFill>
                <a:schemeClr val="bg1"/>
              </a:solidFill>
              <a:latin typeface="Kokila" panose="020B0604020202020204" pitchFamily="34" charset="0"/>
              <a:cs typeface="Kokila" panose="020B0604020202020204" pitchFamily="34" charset="0"/>
            </a:endParaRPr>
          </a:p>
          <a:p>
            <a:pPr marL="0" indent="0" algn="just">
              <a:buNone/>
            </a:pPr>
            <a:endParaRPr lang="fa-IR" sz="2400" dirty="0">
              <a:solidFill>
                <a:schemeClr val="bg1"/>
              </a:solidFill>
              <a:latin typeface="Kokila" panose="020B0604020202020204" pitchFamily="34" charset="0"/>
            </a:endParaRPr>
          </a:p>
        </p:txBody>
      </p:sp>
      <p:sp>
        <p:nvSpPr>
          <p:cNvPr id="4" name="Date Placeholder 3"/>
          <p:cNvSpPr>
            <a:spLocks noGrp="1"/>
          </p:cNvSpPr>
          <p:nvPr>
            <p:ph type="dt" sz="half" idx="10"/>
          </p:nvPr>
        </p:nvSpPr>
        <p:spPr/>
        <p:txBody>
          <a:bodyPr/>
          <a:lstStyle/>
          <a:p>
            <a:r>
              <a:rPr lang="en-US" smtClean="0"/>
              <a:t>Slide NO </a:t>
            </a:r>
            <a:fld id="{58863BF2-F2E0-4234-B14B-8DB17FDAD539}" type="slidenum">
              <a:rPr lang="en-US" smtClean="0"/>
              <a:t>16</a:t>
            </a:fld>
            <a:endParaRPr lang="en-US" dirty="0"/>
          </a:p>
        </p:txBody>
      </p:sp>
      <p:sp>
        <p:nvSpPr>
          <p:cNvPr id="5" name="Footer Placeholder 4"/>
          <p:cNvSpPr>
            <a:spLocks noGrp="1"/>
          </p:cNvSpPr>
          <p:nvPr>
            <p:ph type="ftr" sz="quarter" idx="11"/>
          </p:nvPr>
        </p:nvSpPr>
        <p:spPr/>
        <p:txBody>
          <a:bodyPr/>
          <a:lstStyle/>
          <a:p>
            <a:r>
              <a:rPr lang="en-US" smtClean="0"/>
              <a:t> Designing Data Elements and Minimum Data Set (MDS) for Creating the Registry of Patients with Gestational Diabetes Mellitus </a:t>
            </a:r>
            <a:endParaRPr lang="en-US" dirty="0"/>
          </a:p>
        </p:txBody>
      </p:sp>
      <p:sp>
        <p:nvSpPr>
          <p:cNvPr id="6" name="Slide Number Placeholder 5"/>
          <p:cNvSpPr>
            <a:spLocks noGrp="1"/>
          </p:cNvSpPr>
          <p:nvPr>
            <p:ph type="sldNum" sz="quarter" idx="12"/>
          </p:nvPr>
        </p:nvSpPr>
        <p:spPr/>
        <p:txBody>
          <a:bodyPr/>
          <a:lstStyle/>
          <a:p>
            <a:r>
              <a:rPr lang="en-US" smtClean="0"/>
              <a:t>Reyhane Norouzi Aval</a:t>
            </a:r>
            <a:endParaRPr lang="en-US" dirty="0"/>
          </a:p>
        </p:txBody>
      </p:sp>
      <p:sp>
        <p:nvSpPr>
          <p:cNvPr id="7" name="TextBox 6"/>
          <p:cNvSpPr txBox="1"/>
          <p:nvPr/>
        </p:nvSpPr>
        <p:spPr>
          <a:xfrm>
            <a:off x="1202265" y="588933"/>
            <a:ext cx="2485623" cy="769441"/>
          </a:xfrm>
          <a:prstGeom prst="rect">
            <a:avLst/>
          </a:prstGeom>
          <a:noFill/>
        </p:spPr>
        <p:txBody>
          <a:bodyPr wrap="square" rtlCol="1">
            <a:spAutoFit/>
          </a:bodyPr>
          <a:lstStyle/>
          <a:p>
            <a:r>
              <a:rPr lang="en-US" sz="4400" dirty="0" smtClean="0">
                <a:solidFill>
                  <a:schemeClr val="bg2"/>
                </a:solidFill>
                <a:latin typeface="Kokila" panose="020B0604020202020204" pitchFamily="34" charset="0"/>
                <a:cs typeface="Kokila" panose="020B0604020202020204" pitchFamily="34" charset="0"/>
              </a:rPr>
              <a:t>Methods</a:t>
            </a:r>
            <a:r>
              <a:rPr lang="fa-IR" sz="4400" dirty="0" smtClean="0">
                <a:solidFill>
                  <a:schemeClr val="bg2"/>
                </a:solidFill>
                <a:latin typeface="Kokila" panose="020B0604020202020204" pitchFamily="34" charset="0"/>
                <a:cs typeface="Kokila" panose="020B0604020202020204" pitchFamily="34" charset="0"/>
              </a:rPr>
              <a:t>(3) </a:t>
            </a:r>
            <a:endParaRPr lang="fa-IR" sz="2800" dirty="0">
              <a:latin typeface="Kokila" panose="020B0604020202020204"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91666" y="2942408"/>
            <a:ext cx="2857500" cy="1600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25513814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04867" y="1920239"/>
            <a:ext cx="5889960" cy="4298000"/>
          </a:xfrm>
        </p:spPr>
      </p:pic>
      <p:sp>
        <p:nvSpPr>
          <p:cNvPr id="4" name="Date Placeholder 3"/>
          <p:cNvSpPr>
            <a:spLocks noGrp="1"/>
          </p:cNvSpPr>
          <p:nvPr>
            <p:ph type="dt" sz="half" idx="10"/>
          </p:nvPr>
        </p:nvSpPr>
        <p:spPr/>
        <p:txBody>
          <a:bodyPr/>
          <a:lstStyle/>
          <a:p>
            <a:r>
              <a:rPr lang="en-US" smtClean="0"/>
              <a:t>Slide NO </a:t>
            </a:r>
            <a:fld id="{58863BF2-F2E0-4234-B14B-8DB17FDAD539}" type="slidenum">
              <a:rPr lang="en-US" smtClean="0"/>
              <a:t>17</a:t>
            </a:fld>
            <a:endParaRPr lang="en-US" dirty="0"/>
          </a:p>
        </p:txBody>
      </p:sp>
      <p:sp>
        <p:nvSpPr>
          <p:cNvPr id="5" name="Footer Placeholder 4"/>
          <p:cNvSpPr>
            <a:spLocks noGrp="1"/>
          </p:cNvSpPr>
          <p:nvPr>
            <p:ph type="ftr" sz="quarter" idx="11"/>
          </p:nvPr>
        </p:nvSpPr>
        <p:spPr/>
        <p:txBody>
          <a:bodyPr/>
          <a:lstStyle/>
          <a:p>
            <a:r>
              <a:rPr lang="en-US" smtClean="0"/>
              <a:t> Designing Data Elements and Minimum Data Set (MDS) for Creating the Registry of Patients with Gestational Diabetes Mellitus </a:t>
            </a:r>
            <a:endParaRPr lang="en-US" dirty="0"/>
          </a:p>
        </p:txBody>
      </p:sp>
      <p:sp>
        <p:nvSpPr>
          <p:cNvPr id="6" name="Slide Number Placeholder 5"/>
          <p:cNvSpPr>
            <a:spLocks noGrp="1"/>
          </p:cNvSpPr>
          <p:nvPr>
            <p:ph type="sldNum" sz="quarter" idx="12"/>
          </p:nvPr>
        </p:nvSpPr>
        <p:spPr/>
        <p:txBody>
          <a:bodyPr/>
          <a:lstStyle/>
          <a:p>
            <a:r>
              <a:rPr lang="en-US" smtClean="0"/>
              <a:t>Reyhane Norouzi Aval</a:t>
            </a:r>
            <a:endParaRPr lang="en-US" dirty="0"/>
          </a:p>
        </p:txBody>
      </p:sp>
      <p:sp>
        <p:nvSpPr>
          <p:cNvPr id="8" name="Rectangle 7"/>
          <p:cNvSpPr/>
          <p:nvPr/>
        </p:nvSpPr>
        <p:spPr>
          <a:xfrm>
            <a:off x="1202265" y="605638"/>
            <a:ext cx="2440092" cy="769441"/>
          </a:xfrm>
          <a:prstGeom prst="rect">
            <a:avLst/>
          </a:prstGeom>
        </p:spPr>
        <p:txBody>
          <a:bodyPr wrap="none">
            <a:spAutoFit/>
          </a:bodyPr>
          <a:lstStyle/>
          <a:p>
            <a:r>
              <a:rPr lang="en-US" sz="4400" dirty="0" smtClean="0">
                <a:solidFill>
                  <a:schemeClr val="bg2"/>
                </a:solidFill>
                <a:latin typeface="Kokila" panose="020B0604020202020204" pitchFamily="34" charset="0"/>
                <a:cs typeface="Kokila" panose="020B0604020202020204" pitchFamily="34" charset="0"/>
              </a:rPr>
              <a:t>Methods</a:t>
            </a:r>
            <a:r>
              <a:rPr lang="fa-IR" sz="4400" dirty="0" smtClean="0">
                <a:solidFill>
                  <a:schemeClr val="bg2"/>
                </a:solidFill>
                <a:latin typeface="Kokila" panose="020B0604020202020204" pitchFamily="34" charset="0"/>
                <a:cs typeface="Kokila" panose="020B0604020202020204" pitchFamily="34" charset="0"/>
              </a:rPr>
              <a:t> (4) </a:t>
            </a:r>
            <a:endParaRPr lang="en-US" sz="4400" dirty="0"/>
          </a:p>
        </p:txBody>
      </p:sp>
    </p:spTree>
    <p:extLst>
      <p:ext uri="{BB962C8B-B14F-4D97-AF65-F5344CB8AC3E}">
        <p14:creationId xmlns:p14="http://schemas.microsoft.com/office/powerpoint/2010/main" val="364020406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marL="0" indent="0" algn="just">
              <a:buNone/>
            </a:pPr>
            <a:r>
              <a:rPr lang="en-US" dirty="0">
                <a:solidFill>
                  <a:schemeClr val="bg1"/>
                </a:solidFill>
                <a:latin typeface="Kokila" panose="020B0604020202020204" pitchFamily="34" charset="0"/>
                <a:cs typeface="Kokila" panose="020B0604020202020204" pitchFamily="34" charset="0"/>
              </a:rPr>
              <a:t>Data was also collected from </a:t>
            </a:r>
            <a:r>
              <a:rPr lang="en-US" dirty="0">
                <a:solidFill>
                  <a:schemeClr val="accent6"/>
                </a:solidFill>
                <a:latin typeface="Kokila" panose="020B0604020202020204" pitchFamily="34" charset="0"/>
                <a:cs typeface="Kokila" panose="020B0604020202020204" pitchFamily="34" charset="0"/>
              </a:rPr>
              <a:t>medical records </a:t>
            </a:r>
            <a:r>
              <a:rPr lang="en-US" dirty="0">
                <a:solidFill>
                  <a:schemeClr val="bg1"/>
                </a:solidFill>
                <a:latin typeface="Kokila" panose="020B0604020202020204" pitchFamily="34" charset="0"/>
                <a:cs typeface="Kokila" panose="020B0604020202020204" pitchFamily="34" charset="0"/>
              </a:rPr>
              <a:t>of patients hospitalized due to GDM in </a:t>
            </a:r>
            <a:r>
              <a:rPr lang="en-US" dirty="0" err="1" smtClean="0">
                <a:solidFill>
                  <a:schemeClr val="bg1"/>
                </a:solidFill>
                <a:latin typeface="Kokila" panose="020B0604020202020204" pitchFamily="34" charset="0"/>
                <a:cs typeface="Kokila" panose="020B0604020202020204" pitchFamily="34" charset="0"/>
              </a:rPr>
              <a:t>Shahid</a:t>
            </a:r>
            <a:r>
              <a:rPr lang="en-US" dirty="0" smtClean="0">
                <a:solidFill>
                  <a:schemeClr val="bg1"/>
                </a:solidFill>
                <a:latin typeface="Kokila" panose="020B0604020202020204" pitchFamily="34" charset="0"/>
                <a:cs typeface="Kokila" panose="020B0604020202020204" pitchFamily="34" charset="0"/>
              </a:rPr>
              <a:t> </a:t>
            </a:r>
            <a:r>
              <a:rPr lang="en-US" dirty="0" err="1" smtClean="0">
                <a:solidFill>
                  <a:schemeClr val="bg1"/>
                </a:solidFill>
                <a:latin typeface="Kokila" panose="020B0604020202020204" pitchFamily="34" charset="0"/>
                <a:cs typeface="Kokila" panose="020B0604020202020204" pitchFamily="34" charset="0"/>
              </a:rPr>
              <a:t>Akhbarabadi</a:t>
            </a:r>
            <a:r>
              <a:rPr lang="en-US" dirty="0" smtClean="0">
                <a:solidFill>
                  <a:schemeClr val="bg1"/>
                </a:solidFill>
                <a:latin typeface="Kokila" panose="020B0604020202020204" pitchFamily="34" charset="0"/>
                <a:cs typeface="Kokila" panose="020B0604020202020204" pitchFamily="34" charset="0"/>
              </a:rPr>
              <a:t> </a:t>
            </a:r>
            <a:r>
              <a:rPr lang="en-US" dirty="0">
                <a:solidFill>
                  <a:schemeClr val="bg1"/>
                </a:solidFill>
                <a:latin typeface="Kokila" panose="020B0604020202020204" pitchFamily="34" charset="0"/>
                <a:cs typeface="Kokila" panose="020B0604020202020204" pitchFamily="34" charset="0"/>
              </a:rPr>
              <a:t>Hospital, </a:t>
            </a:r>
            <a:r>
              <a:rPr lang="en-US" dirty="0" smtClean="0">
                <a:solidFill>
                  <a:schemeClr val="bg1"/>
                </a:solidFill>
                <a:latin typeface="Kokila" panose="020B0604020202020204" pitchFamily="34" charset="0"/>
                <a:cs typeface="Kokila" panose="020B0604020202020204" pitchFamily="34" charset="0"/>
              </a:rPr>
              <a:t>and </a:t>
            </a:r>
            <a:r>
              <a:rPr lang="en-US" dirty="0" err="1">
                <a:solidFill>
                  <a:schemeClr val="bg1"/>
                </a:solidFill>
                <a:latin typeface="Kokila" panose="020B0604020202020204" pitchFamily="34" charset="0"/>
                <a:cs typeface="Kokila" panose="020B0604020202020204" pitchFamily="34" charset="0"/>
              </a:rPr>
              <a:t>Arash</a:t>
            </a:r>
            <a:r>
              <a:rPr lang="en-US" dirty="0">
                <a:solidFill>
                  <a:schemeClr val="bg1"/>
                </a:solidFill>
                <a:latin typeface="Kokila" panose="020B0604020202020204" pitchFamily="34" charset="0"/>
                <a:cs typeface="Kokila" panose="020B0604020202020204" pitchFamily="34" charset="0"/>
              </a:rPr>
              <a:t> Women’s Hospital, </a:t>
            </a:r>
            <a:r>
              <a:rPr lang="en-US" dirty="0" smtClean="0">
                <a:solidFill>
                  <a:schemeClr val="bg1"/>
                </a:solidFill>
                <a:latin typeface="Kokila" panose="020B0604020202020204" pitchFamily="34" charset="0"/>
                <a:cs typeface="Kokila" panose="020B0604020202020204" pitchFamily="34" charset="0"/>
              </a:rPr>
              <a:t>Medical </a:t>
            </a:r>
            <a:r>
              <a:rPr lang="en-US" dirty="0">
                <a:solidFill>
                  <a:schemeClr val="bg1"/>
                </a:solidFill>
                <a:latin typeface="Kokila" panose="020B0604020202020204" pitchFamily="34" charset="0"/>
                <a:cs typeface="Kokila" panose="020B0604020202020204" pitchFamily="34" charset="0"/>
              </a:rPr>
              <a:t>records of these patients contained </a:t>
            </a:r>
            <a:r>
              <a:rPr lang="en-US" dirty="0">
                <a:solidFill>
                  <a:schemeClr val="tx2">
                    <a:lumMod val="75000"/>
                    <a:lumOff val="25000"/>
                  </a:schemeClr>
                </a:solidFill>
                <a:latin typeface="Kokila" panose="020B0604020202020204" pitchFamily="34" charset="0"/>
                <a:cs typeface="Kokila" panose="020B0604020202020204" pitchFamily="34" charset="0"/>
              </a:rPr>
              <a:t>clinical</a:t>
            </a:r>
            <a:r>
              <a:rPr lang="en-US" dirty="0">
                <a:solidFill>
                  <a:schemeClr val="bg1"/>
                </a:solidFill>
                <a:latin typeface="Kokila" panose="020B0604020202020204" pitchFamily="34" charset="0"/>
                <a:cs typeface="Kokila" panose="020B0604020202020204" pitchFamily="34" charset="0"/>
              </a:rPr>
              <a:t>, </a:t>
            </a:r>
            <a:r>
              <a:rPr lang="en-US" dirty="0">
                <a:solidFill>
                  <a:schemeClr val="accent4"/>
                </a:solidFill>
                <a:latin typeface="Kokila" panose="020B0604020202020204" pitchFamily="34" charset="0"/>
                <a:cs typeface="Kokila" panose="020B0604020202020204" pitchFamily="34" charset="0"/>
              </a:rPr>
              <a:t>demographic</a:t>
            </a:r>
            <a:r>
              <a:rPr lang="en-US" dirty="0">
                <a:solidFill>
                  <a:schemeClr val="bg1"/>
                </a:solidFill>
                <a:latin typeface="Kokila" panose="020B0604020202020204" pitchFamily="34" charset="0"/>
                <a:cs typeface="Kokila" panose="020B0604020202020204" pitchFamily="34" charset="0"/>
              </a:rPr>
              <a:t>, and </a:t>
            </a:r>
            <a:r>
              <a:rPr lang="en-US" dirty="0">
                <a:solidFill>
                  <a:schemeClr val="accent3">
                    <a:lumMod val="75000"/>
                  </a:schemeClr>
                </a:solidFill>
                <a:latin typeface="Kokila" panose="020B0604020202020204" pitchFamily="34" charset="0"/>
                <a:cs typeface="Kokila" panose="020B0604020202020204" pitchFamily="34" charset="0"/>
              </a:rPr>
              <a:t>discharge</a:t>
            </a:r>
            <a:r>
              <a:rPr lang="en-US" dirty="0">
                <a:solidFill>
                  <a:schemeClr val="bg1"/>
                </a:solidFill>
                <a:latin typeface="Kokila" panose="020B0604020202020204" pitchFamily="34" charset="0"/>
                <a:cs typeface="Kokila" panose="020B0604020202020204" pitchFamily="34" charset="0"/>
              </a:rPr>
              <a:t> documents that were completed and archived</a:t>
            </a:r>
            <a:r>
              <a:rPr lang="en-US" dirty="0" smtClean="0">
                <a:solidFill>
                  <a:schemeClr val="bg1"/>
                </a:solidFill>
                <a:latin typeface="Kokila" panose="020B0604020202020204" pitchFamily="34" charset="0"/>
                <a:cs typeface="Kokila" panose="020B0604020202020204" pitchFamily="34" charset="0"/>
              </a:rPr>
              <a:t>.</a:t>
            </a:r>
          </a:p>
          <a:p>
            <a:pPr marL="0" indent="0" algn="just">
              <a:buNone/>
            </a:pPr>
            <a:r>
              <a:rPr lang="en-US" dirty="0" smtClean="0">
                <a:solidFill>
                  <a:schemeClr val="bg1"/>
                </a:solidFill>
                <a:latin typeface="Kokila" panose="020B0604020202020204" pitchFamily="34" charset="0"/>
                <a:cs typeface="Kokila" panose="020B0604020202020204" pitchFamily="34" charset="0"/>
              </a:rPr>
              <a:t> </a:t>
            </a:r>
            <a:r>
              <a:rPr lang="en-US" dirty="0">
                <a:solidFill>
                  <a:schemeClr val="bg1"/>
                </a:solidFill>
                <a:latin typeface="Kokila" panose="020B0604020202020204" pitchFamily="34" charset="0"/>
                <a:cs typeface="Kokila" panose="020B0604020202020204" pitchFamily="34" charset="0"/>
              </a:rPr>
              <a:t>In order to </a:t>
            </a:r>
            <a:r>
              <a:rPr lang="en-US" dirty="0">
                <a:solidFill>
                  <a:schemeClr val="accent3"/>
                </a:solidFill>
                <a:latin typeface="Kokila" panose="020B0604020202020204" pitchFamily="34" charset="0"/>
                <a:cs typeface="Kokila" panose="020B0604020202020204" pitchFamily="34" charset="0"/>
              </a:rPr>
              <a:t>validate</a:t>
            </a:r>
            <a:r>
              <a:rPr lang="en-US" dirty="0">
                <a:solidFill>
                  <a:schemeClr val="bg1"/>
                </a:solidFill>
                <a:latin typeface="Kokila" panose="020B0604020202020204" pitchFamily="34" charset="0"/>
                <a:cs typeface="Kokila" panose="020B0604020202020204" pitchFamily="34" charset="0"/>
              </a:rPr>
              <a:t> the study, medical records of the patients of </a:t>
            </a:r>
            <a:r>
              <a:rPr lang="en-US" dirty="0" err="1">
                <a:solidFill>
                  <a:schemeClr val="bg1"/>
                </a:solidFill>
                <a:latin typeface="Kokila" panose="020B0604020202020204" pitchFamily="34" charset="0"/>
                <a:cs typeface="Kokila" panose="020B0604020202020204" pitchFamily="34" charset="0"/>
              </a:rPr>
              <a:t>Mahdiyeh</a:t>
            </a:r>
            <a:r>
              <a:rPr lang="en-US" dirty="0">
                <a:solidFill>
                  <a:schemeClr val="bg1"/>
                </a:solidFill>
                <a:latin typeface="Kokila" panose="020B0604020202020204" pitchFamily="34" charset="0"/>
                <a:cs typeface="Kokila" panose="020B0604020202020204" pitchFamily="34" charset="0"/>
              </a:rPr>
              <a:t> </a:t>
            </a:r>
            <a:r>
              <a:rPr lang="en-US" dirty="0" smtClean="0">
                <a:solidFill>
                  <a:schemeClr val="bg1"/>
                </a:solidFill>
                <a:latin typeface="Kokila" panose="020B0604020202020204" pitchFamily="34" charset="0"/>
                <a:cs typeface="Kokila" panose="020B0604020202020204" pitchFamily="34" charset="0"/>
              </a:rPr>
              <a:t>Educational, </a:t>
            </a:r>
            <a:r>
              <a:rPr lang="en-US" dirty="0">
                <a:solidFill>
                  <a:schemeClr val="bg1"/>
                </a:solidFill>
                <a:latin typeface="Kokila" panose="020B0604020202020204" pitchFamily="34" charset="0"/>
                <a:cs typeface="Kokila" panose="020B0604020202020204" pitchFamily="34" charset="0"/>
              </a:rPr>
              <a:t>which is a specialized hospital in obstetrics and gynecology were studied as well</a:t>
            </a:r>
            <a:r>
              <a:rPr lang="en-US" dirty="0" smtClean="0">
                <a:solidFill>
                  <a:schemeClr val="bg1"/>
                </a:solidFill>
                <a:latin typeface="Kokila" panose="020B0604020202020204" pitchFamily="34" charset="0"/>
                <a:cs typeface="Kokila" panose="020B0604020202020204" pitchFamily="34" charset="0"/>
              </a:rPr>
              <a:t>.</a:t>
            </a:r>
          </a:p>
          <a:p>
            <a:pPr marL="0" indent="0" algn="just">
              <a:buNone/>
            </a:pPr>
            <a:r>
              <a:rPr lang="en-US" dirty="0" smtClean="0">
                <a:solidFill>
                  <a:schemeClr val="bg1"/>
                </a:solidFill>
                <a:latin typeface="Kokila" panose="020B0604020202020204" pitchFamily="34" charset="0"/>
                <a:cs typeface="Kokila" panose="020B0604020202020204" pitchFamily="34" charset="0"/>
              </a:rPr>
              <a:t> </a:t>
            </a:r>
            <a:r>
              <a:rPr lang="en-US" dirty="0">
                <a:solidFill>
                  <a:schemeClr val="bg1"/>
                </a:solidFill>
                <a:latin typeface="Kokila" panose="020B0604020202020204" pitchFamily="34" charset="0"/>
                <a:cs typeface="Kokila" panose="020B0604020202020204" pitchFamily="34" charset="0"/>
              </a:rPr>
              <a:t>In hospitals, 10 medical records in each O14 category related to GDM based on </a:t>
            </a:r>
            <a:r>
              <a:rPr lang="en-US" dirty="0" smtClean="0">
                <a:solidFill>
                  <a:schemeClr val="bg1"/>
                </a:solidFill>
                <a:latin typeface="Kokila" panose="020B0604020202020204" pitchFamily="34" charset="0"/>
                <a:cs typeface="Kokila" panose="020B0604020202020204" pitchFamily="34" charset="0"/>
              </a:rPr>
              <a:t>(</a:t>
            </a:r>
            <a:r>
              <a:rPr lang="en-US" dirty="0">
                <a:solidFill>
                  <a:schemeClr val="bg1"/>
                </a:solidFill>
                <a:latin typeface="Kokila" panose="020B0604020202020204" pitchFamily="34" charset="0"/>
                <a:cs typeface="Kokila" panose="020B0604020202020204" pitchFamily="34" charset="0"/>
              </a:rPr>
              <a:t>ICD-10) were randomly selected. </a:t>
            </a:r>
            <a:endParaRPr lang="fa-IR" dirty="0" smtClean="0">
              <a:solidFill>
                <a:schemeClr val="bg1"/>
              </a:solidFill>
              <a:latin typeface="Kokila" panose="020B0604020202020204" pitchFamily="34" charset="0"/>
              <a:cs typeface="Times New Roman" panose="02020603050405020304" pitchFamily="18" charset="0"/>
            </a:endParaRPr>
          </a:p>
          <a:p>
            <a:pPr marL="0" indent="0" algn="just">
              <a:buNone/>
            </a:pPr>
            <a:r>
              <a:rPr lang="en-US" dirty="0">
                <a:solidFill>
                  <a:schemeClr val="bg1"/>
                </a:solidFill>
                <a:latin typeface="Kokila" panose="020B0604020202020204" pitchFamily="34" charset="0"/>
                <a:cs typeface="Kokila" panose="020B0604020202020204" pitchFamily="34" charset="0"/>
              </a:rPr>
              <a:t>In addition, data elements of </a:t>
            </a:r>
            <a:r>
              <a:rPr lang="en-US" dirty="0">
                <a:solidFill>
                  <a:srgbClr val="E51B4B"/>
                </a:solidFill>
                <a:latin typeface="Kokila" panose="020B0604020202020204" pitchFamily="34" charset="0"/>
                <a:cs typeface="Kokila" panose="020B0604020202020204" pitchFamily="34" charset="0"/>
              </a:rPr>
              <a:t>emergency forms </a:t>
            </a:r>
            <a:r>
              <a:rPr lang="en-US" dirty="0">
                <a:solidFill>
                  <a:schemeClr val="bg1"/>
                </a:solidFill>
                <a:latin typeface="Kokila" panose="020B0604020202020204" pitchFamily="34" charset="0"/>
                <a:cs typeface="Kokila" panose="020B0604020202020204" pitchFamily="34" charset="0"/>
              </a:rPr>
              <a:t>in hospitals were studied. In order to extract the data elements from the sources listed above, a checklist was used </a:t>
            </a:r>
            <a:r>
              <a:rPr lang="en-US" dirty="0" smtClean="0">
                <a:solidFill>
                  <a:schemeClr val="bg1"/>
                </a:solidFill>
                <a:latin typeface="Kokila" panose="020B0604020202020204" pitchFamily="34" charset="0"/>
                <a:cs typeface="Kokila" panose="020B0604020202020204" pitchFamily="34" charset="0"/>
              </a:rPr>
              <a:t>.</a:t>
            </a:r>
            <a:endParaRPr lang="en-US" dirty="0">
              <a:solidFill>
                <a:schemeClr val="bg1"/>
              </a:solidFill>
              <a:latin typeface="Kokila" panose="020B0604020202020204" pitchFamily="34" charset="0"/>
              <a:cs typeface="Kokila" panose="020B0604020202020204" pitchFamily="34" charset="0"/>
            </a:endParaRPr>
          </a:p>
        </p:txBody>
      </p:sp>
      <p:sp>
        <p:nvSpPr>
          <p:cNvPr id="4" name="Date Placeholder 3"/>
          <p:cNvSpPr>
            <a:spLocks noGrp="1"/>
          </p:cNvSpPr>
          <p:nvPr>
            <p:ph type="dt" sz="half" idx="10"/>
          </p:nvPr>
        </p:nvSpPr>
        <p:spPr/>
        <p:txBody>
          <a:bodyPr/>
          <a:lstStyle/>
          <a:p>
            <a:r>
              <a:rPr lang="en-US" smtClean="0"/>
              <a:t>Slide NO </a:t>
            </a:r>
            <a:fld id="{58863BF2-F2E0-4234-B14B-8DB17FDAD539}" type="slidenum">
              <a:rPr lang="en-US" smtClean="0"/>
              <a:t>18</a:t>
            </a:fld>
            <a:endParaRPr lang="en-US" dirty="0"/>
          </a:p>
        </p:txBody>
      </p:sp>
      <p:sp>
        <p:nvSpPr>
          <p:cNvPr id="5" name="Footer Placeholder 4"/>
          <p:cNvSpPr>
            <a:spLocks noGrp="1"/>
          </p:cNvSpPr>
          <p:nvPr>
            <p:ph type="ftr" sz="quarter" idx="11"/>
          </p:nvPr>
        </p:nvSpPr>
        <p:spPr/>
        <p:txBody>
          <a:bodyPr/>
          <a:lstStyle/>
          <a:p>
            <a:r>
              <a:rPr lang="en-US" dirty="0" smtClean="0"/>
              <a:t> Designing Data Elements and Minimum Data Set (MDS) for Creating the Registry of Patients with Gestational Diabetes Mellitus </a:t>
            </a:r>
            <a:endParaRPr lang="en-US" dirty="0"/>
          </a:p>
        </p:txBody>
      </p:sp>
      <p:sp>
        <p:nvSpPr>
          <p:cNvPr id="6" name="Slide Number Placeholder 5"/>
          <p:cNvSpPr>
            <a:spLocks noGrp="1"/>
          </p:cNvSpPr>
          <p:nvPr>
            <p:ph type="sldNum" sz="quarter" idx="12"/>
          </p:nvPr>
        </p:nvSpPr>
        <p:spPr/>
        <p:txBody>
          <a:bodyPr/>
          <a:lstStyle/>
          <a:p>
            <a:r>
              <a:rPr lang="en-US" dirty="0" err="1" smtClean="0"/>
              <a:t>Reyhane</a:t>
            </a:r>
            <a:r>
              <a:rPr lang="en-US" dirty="0" smtClean="0"/>
              <a:t> </a:t>
            </a:r>
            <a:r>
              <a:rPr lang="en-US" dirty="0" err="1" smtClean="0"/>
              <a:t>Norouzi</a:t>
            </a:r>
            <a:r>
              <a:rPr lang="en-US" dirty="0" smtClean="0"/>
              <a:t> </a:t>
            </a:r>
            <a:r>
              <a:rPr lang="en-US" dirty="0" err="1" smtClean="0"/>
              <a:t>Aval</a:t>
            </a:r>
            <a:endParaRPr lang="en-US" dirty="0"/>
          </a:p>
        </p:txBody>
      </p:sp>
      <p:sp>
        <p:nvSpPr>
          <p:cNvPr id="7" name="TextBox 6"/>
          <p:cNvSpPr txBox="1"/>
          <p:nvPr/>
        </p:nvSpPr>
        <p:spPr>
          <a:xfrm>
            <a:off x="1293705" y="622673"/>
            <a:ext cx="3480620" cy="769441"/>
          </a:xfrm>
          <a:prstGeom prst="rect">
            <a:avLst/>
          </a:prstGeom>
          <a:noFill/>
        </p:spPr>
        <p:txBody>
          <a:bodyPr wrap="square" rtlCol="1">
            <a:spAutoFit/>
          </a:bodyPr>
          <a:lstStyle/>
          <a:p>
            <a:r>
              <a:rPr lang="en-US" sz="4400" dirty="0" smtClean="0">
                <a:solidFill>
                  <a:schemeClr val="bg2"/>
                </a:solidFill>
                <a:latin typeface="Kokila" panose="020B0604020202020204" pitchFamily="34" charset="0"/>
                <a:cs typeface="Kokila" panose="020B0604020202020204" pitchFamily="34" charset="0"/>
              </a:rPr>
              <a:t>Methods</a:t>
            </a:r>
            <a:r>
              <a:rPr lang="fa-IR" sz="4400" dirty="0" smtClean="0">
                <a:solidFill>
                  <a:schemeClr val="bg2"/>
                </a:solidFill>
                <a:latin typeface="Kokila" panose="020B0604020202020204" pitchFamily="34" charset="0"/>
                <a:cs typeface="Kokila" panose="020B0604020202020204" pitchFamily="34" charset="0"/>
              </a:rPr>
              <a:t> (5) </a:t>
            </a:r>
            <a:endParaRPr lang="fa-IR" dirty="0">
              <a:latin typeface="Kokila" panose="020B0604020202020204" pitchFamily="34" charset="0"/>
            </a:endParaRPr>
          </a:p>
        </p:txBody>
      </p:sp>
    </p:spTree>
    <p:extLst>
      <p:ext uri="{BB962C8B-B14F-4D97-AF65-F5344CB8AC3E}">
        <p14:creationId xmlns:p14="http://schemas.microsoft.com/office/powerpoint/2010/main" val="302019531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2400" dirty="0">
                <a:solidFill>
                  <a:schemeClr val="bg1"/>
                </a:solidFill>
                <a:latin typeface="Kokila" panose="020B0604020202020204" pitchFamily="34" charset="0"/>
                <a:cs typeface="Kokila" panose="020B0604020202020204" pitchFamily="34" charset="0"/>
              </a:rPr>
              <a:t>Collected data were divided into </a:t>
            </a:r>
            <a:r>
              <a:rPr lang="en-US" sz="2400" b="1" dirty="0">
                <a:solidFill>
                  <a:schemeClr val="accent3">
                    <a:lumMod val="75000"/>
                  </a:schemeClr>
                </a:solidFill>
                <a:latin typeface="Kokila" panose="020B0604020202020204" pitchFamily="34" charset="0"/>
                <a:cs typeface="Kokila" panose="020B0604020202020204" pitchFamily="34" charset="0"/>
              </a:rPr>
              <a:t>clinical</a:t>
            </a:r>
            <a:r>
              <a:rPr lang="en-US" sz="2400" b="1" dirty="0">
                <a:solidFill>
                  <a:schemeClr val="tx2">
                    <a:lumMod val="75000"/>
                    <a:lumOff val="25000"/>
                  </a:schemeClr>
                </a:solidFill>
                <a:latin typeface="Kokila" panose="020B0604020202020204" pitchFamily="34" charset="0"/>
                <a:cs typeface="Kokila" panose="020B0604020202020204" pitchFamily="34" charset="0"/>
              </a:rPr>
              <a:t>,</a:t>
            </a:r>
            <a:r>
              <a:rPr lang="en-US" sz="2400" dirty="0">
                <a:solidFill>
                  <a:schemeClr val="bg1"/>
                </a:solidFill>
                <a:latin typeface="Kokila" panose="020B0604020202020204" pitchFamily="34" charset="0"/>
                <a:cs typeface="Kokila" panose="020B0604020202020204" pitchFamily="34" charset="0"/>
              </a:rPr>
              <a:t> </a:t>
            </a:r>
            <a:r>
              <a:rPr lang="en-US" sz="2400" b="1" dirty="0">
                <a:solidFill>
                  <a:srgbClr val="7030A0"/>
                </a:solidFill>
                <a:latin typeface="Kokila" panose="020B0604020202020204" pitchFamily="34" charset="0"/>
                <a:cs typeface="Kokila" panose="020B0604020202020204" pitchFamily="34" charset="0"/>
              </a:rPr>
              <a:t>administrative</a:t>
            </a:r>
            <a:r>
              <a:rPr lang="en-US" sz="2400" dirty="0">
                <a:solidFill>
                  <a:schemeClr val="bg1"/>
                </a:solidFill>
                <a:latin typeface="Kokila" panose="020B0604020202020204" pitchFamily="34" charset="0"/>
                <a:cs typeface="Kokila" panose="020B0604020202020204" pitchFamily="34" charset="0"/>
              </a:rPr>
              <a:t>, and </a:t>
            </a:r>
            <a:r>
              <a:rPr lang="en-US" sz="2400" b="1" dirty="0">
                <a:solidFill>
                  <a:srgbClr val="FF0000"/>
                </a:solidFill>
                <a:latin typeface="Kokila" panose="020B0604020202020204" pitchFamily="34" charset="0"/>
                <a:cs typeface="Kokila" panose="020B0604020202020204" pitchFamily="34" charset="0"/>
              </a:rPr>
              <a:t>pharmaceutical</a:t>
            </a:r>
            <a:r>
              <a:rPr lang="en-US" sz="2400" dirty="0">
                <a:solidFill>
                  <a:schemeClr val="bg1"/>
                </a:solidFill>
                <a:latin typeface="Kokila" panose="020B0604020202020204" pitchFamily="34" charset="0"/>
                <a:cs typeface="Kokila" panose="020B0604020202020204" pitchFamily="34" charset="0"/>
              </a:rPr>
              <a:t> categories using a checklist</a:t>
            </a:r>
            <a:r>
              <a:rPr lang="en-US" sz="2400" dirty="0" smtClean="0">
                <a:solidFill>
                  <a:schemeClr val="bg1"/>
                </a:solidFill>
                <a:latin typeface="Kokila" panose="020B0604020202020204" pitchFamily="34" charset="0"/>
                <a:cs typeface="Kokila" panose="020B0604020202020204" pitchFamily="34" charset="0"/>
              </a:rPr>
              <a:t>.</a:t>
            </a:r>
          </a:p>
          <a:p>
            <a:pPr marL="0" indent="0">
              <a:buNone/>
            </a:pPr>
            <a:r>
              <a:rPr lang="en-US" sz="2400" dirty="0" smtClean="0">
                <a:solidFill>
                  <a:schemeClr val="bg1"/>
                </a:solidFill>
                <a:latin typeface="Kokila" panose="020B0604020202020204" pitchFamily="34" charset="0"/>
                <a:cs typeface="Kokila" panose="020B0604020202020204" pitchFamily="34" charset="0"/>
              </a:rPr>
              <a:t> </a:t>
            </a:r>
            <a:r>
              <a:rPr lang="en-US" sz="2400" dirty="0">
                <a:solidFill>
                  <a:schemeClr val="bg1"/>
                </a:solidFill>
                <a:latin typeface="Kokila" panose="020B0604020202020204" pitchFamily="34" charset="0"/>
                <a:cs typeface="Kokila" panose="020B0604020202020204" pitchFamily="34" charset="0"/>
              </a:rPr>
              <a:t>Then, extracted data elements from the </a:t>
            </a:r>
            <a:r>
              <a:rPr lang="en-US" sz="2400" dirty="0">
                <a:solidFill>
                  <a:schemeClr val="bg1">
                    <a:lumMod val="90000"/>
                    <a:lumOff val="10000"/>
                  </a:schemeClr>
                </a:solidFill>
                <a:latin typeface="Kokila" panose="020B0604020202020204" pitchFamily="34" charset="0"/>
                <a:cs typeface="Kokila" panose="020B0604020202020204" pitchFamily="34" charset="0"/>
              </a:rPr>
              <a:t>literature review </a:t>
            </a:r>
            <a:r>
              <a:rPr lang="en-US" sz="2400" dirty="0">
                <a:solidFill>
                  <a:schemeClr val="bg1"/>
                </a:solidFill>
                <a:latin typeface="Kokila" panose="020B0604020202020204" pitchFamily="34" charset="0"/>
                <a:cs typeface="Kokila" panose="020B0604020202020204" pitchFamily="34" charset="0"/>
              </a:rPr>
              <a:t>and patient medical records, in Iran, were combined and the final content of the checklist was constructed </a:t>
            </a:r>
            <a:r>
              <a:rPr lang="en-US" dirty="0" smtClean="0">
                <a:solidFill>
                  <a:schemeClr val="bg1"/>
                </a:solidFill>
                <a:latin typeface="Kokila" panose="020B0604020202020204" pitchFamily="34" charset="0"/>
                <a:cs typeface="Kokila" panose="020B0604020202020204" pitchFamily="34" charset="0"/>
              </a:rPr>
              <a:t>.</a:t>
            </a:r>
            <a:endParaRPr lang="fa-IR" dirty="0" smtClean="0">
              <a:solidFill>
                <a:schemeClr val="bg1"/>
              </a:solidFill>
              <a:latin typeface="Kokila" panose="020B0604020202020204" pitchFamily="34" charset="0"/>
              <a:cs typeface="Times New Roman" panose="02020603050405020304" pitchFamily="18" charset="0"/>
            </a:endParaRPr>
          </a:p>
        </p:txBody>
      </p:sp>
      <p:sp>
        <p:nvSpPr>
          <p:cNvPr id="4" name="Date Placeholder 3"/>
          <p:cNvSpPr>
            <a:spLocks noGrp="1"/>
          </p:cNvSpPr>
          <p:nvPr>
            <p:ph type="dt" sz="half" idx="10"/>
          </p:nvPr>
        </p:nvSpPr>
        <p:spPr/>
        <p:txBody>
          <a:bodyPr/>
          <a:lstStyle/>
          <a:p>
            <a:r>
              <a:rPr lang="en-US" smtClean="0"/>
              <a:t>Slide NO </a:t>
            </a:r>
            <a:fld id="{58863BF2-F2E0-4234-B14B-8DB17FDAD539}" type="slidenum">
              <a:rPr lang="en-US" smtClean="0"/>
              <a:t>19</a:t>
            </a:fld>
            <a:endParaRPr lang="en-US" dirty="0"/>
          </a:p>
        </p:txBody>
      </p:sp>
      <p:sp>
        <p:nvSpPr>
          <p:cNvPr id="5" name="Footer Placeholder 4"/>
          <p:cNvSpPr>
            <a:spLocks noGrp="1"/>
          </p:cNvSpPr>
          <p:nvPr>
            <p:ph type="ftr" sz="quarter" idx="11"/>
          </p:nvPr>
        </p:nvSpPr>
        <p:spPr/>
        <p:txBody>
          <a:bodyPr/>
          <a:lstStyle/>
          <a:p>
            <a:r>
              <a:rPr lang="en-US" dirty="0" smtClean="0"/>
              <a:t> Designing Data Elements and Minimum Data Set (MDS) for Creating the Registry of Patients with Gestational Diabetes Mellitus </a:t>
            </a:r>
            <a:endParaRPr lang="en-US" dirty="0"/>
          </a:p>
        </p:txBody>
      </p:sp>
      <p:sp>
        <p:nvSpPr>
          <p:cNvPr id="6" name="Slide Number Placeholder 5"/>
          <p:cNvSpPr>
            <a:spLocks noGrp="1"/>
          </p:cNvSpPr>
          <p:nvPr>
            <p:ph type="sldNum" sz="quarter" idx="12"/>
          </p:nvPr>
        </p:nvSpPr>
        <p:spPr/>
        <p:txBody>
          <a:bodyPr/>
          <a:lstStyle/>
          <a:p>
            <a:r>
              <a:rPr lang="en-US" dirty="0" err="1" smtClean="0"/>
              <a:t>Reyhane</a:t>
            </a:r>
            <a:r>
              <a:rPr lang="en-US" dirty="0" smtClean="0"/>
              <a:t> </a:t>
            </a:r>
            <a:r>
              <a:rPr lang="en-US" dirty="0" err="1" smtClean="0"/>
              <a:t>Norouzi</a:t>
            </a:r>
            <a:r>
              <a:rPr lang="en-US" dirty="0" smtClean="0"/>
              <a:t> </a:t>
            </a:r>
            <a:r>
              <a:rPr lang="en-US" dirty="0" err="1" smtClean="0"/>
              <a:t>Aval</a:t>
            </a:r>
            <a:endParaRPr lang="en-US" dirty="0"/>
          </a:p>
        </p:txBody>
      </p:sp>
      <p:sp>
        <p:nvSpPr>
          <p:cNvPr id="7" name="TextBox 6"/>
          <p:cNvSpPr txBox="1"/>
          <p:nvPr/>
        </p:nvSpPr>
        <p:spPr>
          <a:xfrm>
            <a:off x="1293705" y="665785"/>
            <a:ext cx="5029200" cy="769441"/>
          </a:xfrm>
          <a:prstGeom prst="rect">
            <a:avLst/>
          </a:prstGeom>
          <a:noFill/>
        </p:spPr>
        <p:txBody>
          <a:bodyPr wrap="square" rtlCol="1">
            <a:spAutoFit/>
          </a:bodyPr>
          <a:lstStyle/>
          <a:p>
            <a:r>
              <a:rPr lang="en-US" sz="4400" dirty="0" smtClean="0">
                <a:solidFill>
                  <a:schemeClr val="bg2"/>
                </a:solidFill>
                <a:latin typeface="Kokila" panose="020B0604020202020204" pitchFamily="34" charset="0"/>
                <a:cs typeface="Kokila" panose="020B0604020202020204" pitchFamily="34" charset="0"/>
              </a:rPr>
              <a:t>Methods</a:t>
            </a:r>
            <a:r>
              <a:rPr lang="fa-IR" sz="4400" dirty="0" smtClean="0">
                <a:solidFill>
                  <a:schemeClr val="bg2"/>
                </a:solidFill>
                <a:latin typeface="Kokila" panose="020B0604020202020204" pitchFamily="34" charset="0"/>
                <a:cs typeface="Kokila" panose="020B0604020202020204" pitchFamily="34" charset="0"/>
              </a:rPr>
              <a:t>(6) </a:t>
            </a:r>
            <a:endParaRPr lang="fa-IR" dirty="0">
              <a:latin typeface="Kokila" panose="020B0604020202020204" pitchFamily="34" charset="0"/>
            </a:endParaRPr>
          </a:p>
        </p:txBody>
      </p:sp>
    </p:spTree>
    <p:extLst>
      <p:ext uri="{BB962C8B-B14F-4D97-AF65-F5344CB8AC3E}">
        <p14:creationId xmlns:p14="http://schemas.microsoft.com/office/powerpoint/2010/main" val="200830893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91651" y="2401591"/>
            <a:ext cx="3383893" cy="2059066"/>
          </a:xfrm>
        </p:spPr>
      </p:pic>
      <p:sp>
        <p:nvSpPr>
          <p:cNvPr id="4" name="Date Placeholder 3"/>
          <p:cNvSpPr>
            <a:spLocks noGrp="1"/>
          </p:cNvSpPr>
          <p:nvPr>
            <p:ph type="dt" sz="half" idx="10"/>
          </p:nvPr>
        </p:nvSpPr>
        <p:spPr/>
        <p:txBody>
          <a:bodyPr/>
          <a:lstStyle/>
          <a:p>
            <a:r>
              <a:rPr lang="en-US" b="1" dirty="0" smtClean="0"/>
              <a:t>Slide NO </a:t>
            </a:r>
            <a:fld id="{58863BF2-F2E0-4234-B14B-8DB17FDAD539}" type="slidenum">
              <a:rPr lang="en-US" b="1" smtClean="0"/>
              <a:t>2</a:t>
            </a:fld>
            <a:endParaRPr lang="en-US" b="1" dirty="0"/>
          </a:p>
        </p:txBody>
      </p:sp>
      <p:sp>
        <p:nvSpPr>
          <p:cNvPr id="5" name="Footer Placeholder 4"/>
          <p:cNvSpPr>
            <a:spLocks noGrp="1"/>
          </p:cNvSpPr>
          <p:nvPr>
            <p:ph type="ftr" sz="quarter" idx="11"/>
          </p:nvPr>
        </p:nvSpPr>
        <p:spPr/>
        <p:txBody>
          <a:bodyPr/>
          <a:lstStyle/>
          <a:p>
            <a:r>
              <a:rPr lang="en-US" dirty="0" smtClean="0"/>
              <a:t> Designing Data Elements and Minimum Data Set (MDS) for Creating the Registry of Patients with Gestational Diabetes Mellitus </a:t>
            </a:r>
            <a:endParaRPr lang="en-US" dirty="0"/>
          </a:p>
        </p:txBody>
      </p:sp>
      <p:sp>
        <p:nvSpPr>
          <p:cNvPr id="6" name="Slide Number Placeholder 5"/>
          <p:cNvSpPr>
            <a:spLocks noGrp="1"/>
          </p:cNvSpPr>
          <p:nvPr>
            <p:ph type="sldNum" sz="quarter" idx="12"/>
          </p:nvPr>
        </p:nvSpPr>
        <p:spPr/>
        <p:txBody>
          <a:bodyPr/>
          <a:lstStyle/>
          <a:p>
            <a:r>
              <a:rPr lang="en-US" b="1" dirty="0" err="1" smtClean="0"/>
              <a:t>Reyhane</a:t>
            </a:r>
            <a:r>
              <a:rPr lang="en-US" b="1" dirty="0" smtClean="0"/>
              <a:t> </a:t>
            </a:r>
            <a:r>
              <a:rPr lang="en-US" b="1" dirty="0" err="1" smtClean="0"/>
              <a:t>Norouzi</a:t>
            </a:r>
            <a:r>
              <a:rPr lang="en-US" b="1" dirty="0" smtClean="0"/>
              <a:t> </a:t>
            </a:r>
            <a:r>
              <a:rPr lang="en-US" b="1" dirty="0" err="1" smtClean="0"/>
              <a:t>Aval</a:t>
            </a:r>
            <a:endParaRPr lang="en-US" b="1" dirty="0"/>
          </a:p>
        </p:txBody>
      </p:sp>
      <p:sp>
        <p:nvSpPr>
          <p:cNvPr id="7" name="TextBox 6"/>
          <p:cNvSpPr txBox="1"/>
          <p:nvPr/>
        </p:nvSpPr>
        <p:spPr>
          <a:xfrm>
            <a:off x="811369" y="721217"/>
            <a:ext cx="6555346" cy="646331"/>
          </a:xfrm>
          <a:prstGeom prst="rect">
            <a:avLst/>
          </a:prstGeom>
          <a:noFill/>
        </p:spPr>
        <p:txBody>
          <a:bodyPr wrap="square" rtlCol="1">
            <a:spAutoFit/>
          </a:bodyPr>
          <a:lstStyle/>
          <a:p>
            <a:r>
              <a:rPr lang="en-US" sz="3600" dirty="0" smtClean="0">
                <a:solidFill>
                  <a:schemeClr val="bg2"/>
                </a:solidFill>
                <a:latin typeface="Times New Roman" panose="02020603050405020304" pitchFamily="18" charset="0"/>
                <a:cs typeface="Times New Roman" panose="02020603050405020304" pitchFamily="18" charset="0"/>
              </a:rPr>
              <a:t>Journal Information</a:t>
            </a:r>
            <a:endParaRPr lang="fa-IR" sz="3600" dirty="0">
              <a:solidFill>
                <a:schemeClr val="bg2"/>
              </a:solidFill>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57899" y="2173300"/>
            <a:ext cx="4938005" cy="818094"/>
          </a:xfrm>
          <a:prstGeom prst="rect">
            <a:avLst/>
          </a:prstGeom>
          <a:ln>
            <a:noFill/>
          </a:ln>
          <a:effectLst>
            <a:outerShdw blurRad="292100" dist="139700" dir="2700000" algn="tl" rotWithShape="0">
              <a:srgbClr val="333333">
                <a:alpha val="65000"/>
              </a:srgbClr>
            </a:outerShdw>
          </a:effectLst>
        </p:spPr>
      </p:pic>
      <p:sp>
        <p:nvSpPr>
          <p:cNvPr id="9" name="TextBox 8"/>
          <p:cNvSpPr txBox="1"/>
          <p:nvPr/>
        </p:nvSpPr>
        <p:spPr>
          <a:xfrm>
            <a:off x="811369" y="4460657"/>
            <a:ext cx="5068389" cy="1292662"/>
          </a:xfrm>
          <a:prstGeom prst="rect">
            <a:avLst/>
          </a:prstGeom>
          <a:noFill/>
        </p:spPr>
        <p:txBody>
          <a:bodyPr wrap="square" rtlCol="0">
            <a:spAutoFit/>
          </a:bodyPr>
          <a:lstStyle/>
          <a:p>
            <a:r>
              <a:rPr lang="en-US" b="1" dirty="0" err="1" smtClean="0">
                <a:solidFill>
                  <a:schemeClr val="bg1">
                    <a:lumMod val="50000"/>
                    <a:lumOff val="50000"/>
                  </a:schemeClr>
                </a:solidFill>
                <a:latin typeface="Arial" panose="020B0604020202020204" pitchFamily="34" charset="0"/>
                <a:cs typeface="Arial" panose="020B0604020202020204" pitchFamily="34" charset="0"/>
              </a:rPr>
              <a:t>CiteScore</a:t>
            </a:r>
            <a:r>
              <a:rPr lang="en-US" b="1" dirty="0" smtClean="0">
                <a:solidFill>
                  <a:schemeClr val="bg1">
                    <a:lumMod val="50000"/>
                    <a:lumOff val="50000"/>
                  </a:schemeClr>
                </a:solidFill>
                <a:latin typeface="Arial" panose="020B0604020202020204" pitchFamily="34" charset="0"/>
                <a:cs typeface="Arial" panose="020B0604020202020204" pitchFamily="34" charset="0"/>
              </a:rPr>
              <a:t>: 1.90</a:t>
            </a:r>
          </a:p>
          <a:p>
            <a:r>
              <a:rPr lang="en-US" b="1" dirty="0" smtClean="0">
                <a:solidFill>
                  <a:schemeClr val="bg1">
                    <a:lumMod val="50000"/>
                    <a:lumOff val="50000"/>
                  </a:schemeClr>
                </a:solidFill>
                <a:latin typeface="Arial" panose="020B0604020202020204" pitchFamily="34" charset="0"/>
                <a:cs typeface="Arial" panose="020B0604020202020204" pitchFamily="34" charset="0"/>
              </a:rPr>
              <a:t>H-index: 30</a:t>
            </a:r>
          </a:p>
          <a:p>
            <a:r>
              <a:rPr lang="en-US" sz="2400" b="1" dirty="0" smtClean="0">
                <a:solidFill>
                  <a:srgbClr val="0CC646"/>
                </a:solidFill>
                <a:latin typeface="Kokila" panose="020B0604020202020204" pitchFamily="34" charset="0"/>
                <a:cs typeface="Kokila" panose="020B0604020202020204" pitchFamily="34" charset="0"/>
              </a:rPr>
              <a:t>Q1</a:t>
            </a:r>
            <a:endParaRPr lang="en-US" b="1" dirty="0" smtClean="0">
              <a:solidFill>
                <a:srgbClr val="0CC646"/>
              </a:solidFill>
              <a:latin typeface="Kokila" panose="020B0604020202020204" pitchFamily="34" charset="0"/>
              <a:cs typeface="Kokila" panose="020B0604020202020204" pitchFamily="34" charset="0"/>
            </a:endParaRPr>
          </a:p>
          <a:p>
            <a:r>
              <a:rPr lang="en-US" b="1" dirty="0" smtClean="0">
                <a:solidFill>
                  <a:schemeClr val="bg1">
                    <a:lumMod val="50000"/>
                    <a:lumOff val="50000"/>
                  </a:schemeClr>
                </a:solidFill>
                <a:latin typeface="Arial" panose="020B0604020202020204" pitchFamily="34" charset="0"/>
                <a:cs typeface="Arial" panose="020B0604020202020204" pitchFamily="34" charset="0"/>
              </a:rPr>
              <a:t>Indexed in PubMed-Scopus </a:t>
            </a:r>
            <a:endParaRPr lang="en-US" b="1" dirty="0">
              <a:solidFill>
                <a:schemeClr val="bg1">
                  <a:lumMod val="50000"/>
                  <a:lumOff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8109563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algn="just"/>
            <a:r>
              <a:rPr lang="en-US" dirty="0">
                <a:solidFill>
                  <a:schemeClr val="bg1"/>
                </a:solidFill>
                <a:latin typeface="Kokila" panose="020B0604020202020204" pitchFamily="34" charset="0"/>
                <a:cs typeface="Kokila" panose="020B0604020202020204" pitchFamily="34" charset="0"/>
              </a:rPr>
              <a:t>The</a:t>
            </a:r>
            <a:r>
              <a:rPr lang="fa-IR" dirty="0">
                <a:solidFill>
                  <a:schemeClr val="bg1"/>
                </a:solidFill>
                <a:latin typeface="Kokila" panose="020B0604020202020204" pitchFamily="34" charset="0"/>
                <a:cs typeface="Times New Roman" panose="02020603050405020304" pitchFamily="18" charset="0"/>
              </a:rPr>
              <a:t> </a:t>
            </a:r>
            <a:r>
              <a:rPr lang="en-US" dirty="0">
                <a:solidFill>
                  <a:schemeClr val="accent4">
                    <a:lumMod val="75000"/>
                  </a:schemeClr>
                </a:solidFill>
                <a:latin typeface="Kokila" panose="020B0604020202020204" pitchFamily="34" charset="0"/>
                <a:cs typeface="Kokila" panose="020B0604020202020204" pitchFamily="34" charset="0"/>
              </a:rPr>
              <a:t>administrative data </a:t>
            </a:r>
            <a:r>
              <a:rPr lang="en-US" dirty="0">
                <a:solidFill>
                  <a:schemeClr val="bg1"/>
                </a:solidFill>
                <a:latin typeface="Kokila" panose="020B0604020202020204" pitchFamily="34" charset="0"/>
                <a:cs typeface="Kokila" panose="020B0604020202020204" pitchFamily="34" charset="0"/>
              </a:rPr>
              <a:t>were classified into </a:t>
            </a:r>
            <a:r>
              <a:rPr lang="en-US" dirty="0">
                <a:solidFill>
                  <a:schemeClr val="accent4">
                    <a:lumMod val="75000"/>
                  </a:schemeClr>
                </a:solidFill>
                <a:latin typeface="Kokila" panose="020B0604020202020204" pitchFamily="34" charset="0"/>
                <a:cs typeface="Kokila" panose="020B0604020202020204" pitchFamily="34" charset="0"/>
              </a:rPr>
              <a:t>four categories</a:t>
            </a:r>
            <a:r>
              <a:rPr lang="en-US" dirty="0" smtClean="0">
                <a:solidFill>
                  <a:schemeClr val="bg1"/>
                </a:solidFill>
                <a:latin typeface="Kokila" panose="020B0604020202020204" pitchFamily="34" charset="0"/>
                <a:cs typeface="Kokila" panose="020B0604020202020204" pitchFamily="34" charset="0"/>
              </a:rPr>
              <a:t>.</a:t>
            </a:r>
          </a:p>
          <a:p>
            <a:pPr algn="just"/>
            <a:r>
              <a:rPr lang="en-US" dirty="0" smtClean="0">
                <a:solidFill>
                  <a:schemeClr val="bg1"/>
                </a:solidFill>
                <a:latin typeface="Kokila" panose="020B0604020202020204" pitchFamily="34" charset="0"/>
                <a:cs typeface="Kokila" panose="020B0604020202020204" pitchFamily="34" charset="0"/>
              </a:rPr>
              <a:t> </a:t>
            </a:r>
            <a:r>
              <a:rPr lang="en-US" dirty="0">
                <a:solidFill>
                  <a:schemeClr val="bg1"/>
                </a:solidFill>
                <a:latin typeface="Kokila" panose="020B0604020202020204" pitchFamily="34" charset="0"/>
                <a:cs typeface="Kokila" panose="020B0604020202020204" pitchFamily="34" charset="0"/>
              </a:rPr>
              <a:t>Moreover, the </a:t>
            </a:r>
            <a:r>
              <a:rPr lang="en-US" dirty="0">
                <a:solidFill>
                  <a:schemeClr val="accent6"/>
                </a:solidFill>
                <a:latin typeface="Kokila" panose="020B0604020202020204" pitchFamily="34" charset="0"/>
                <a:cs typeface="Kokila" panose="020B0604020202020204" pitchFamily="34" charset="0"/>
              </a:rPr>
              <a:t>clinical </a:t>
            </a:r>
            <a:r>
              <a:rPr lang="en-US" dirty="0">
                <a:solidFill>
                  <a:schemeClr val="bg1"/>
                </a:solidFill>
                <a:latin typeface="Kokila" panose="020B0604020202020204" pitchFamily="34" charset="0"/>
                <a:cs typeface="Kokila" panose="020B0604020202020204" pitchFamily="34" charset="0"/>
              </a:rPr>
              <a:t>and</a:t>
            </a:r>
            <a:r>
              <a:rPr lang="en-US" dirty="0">
                <a:solidFill>
                  <a:schemeClr val="accent6"/>
                </a:solidFill>
                <a:latin typeface="Kokila" panose="020B0604020202020204" pitchFamily="34" charset="0"/>
                <a:cs typeface="Kokila" panose="020B0604020202020204" pitchFamily="34" charset="0"/>
              </a:rPr>
              <a:t> pharmaceutical </a:t>
            </a:r>
            <a:r>
              <a:rPr lang="en-US" dirty="0">
                <a:solidFill>
                  <a:schemeClr val="bg1"/>
                </a:solidFill>
                <a:latin typeface="Kokila" panose="020B0604020202020204" pitchFamily="34" charset="0"/>
                <a:cs typeface="Kokila" panose="020B0604020202020204" pitchFamily="34" charset="0"/>
              </a:rPr>
              <a:t>data were classified in </a:t>
            </a:r>
            <a:r>
              <a:rPr lang="en-US" dirty="0">
                <a:solidFill>
                  <a:schemeClr val="accent6"/>
                </a:solidFill>
                <a:latin typeface="Kokila" panose="020B0604020202020204" pitchFamily="34" charset="0"/>
                <a:cs typeface="Kokila" panose="020B0604020202020204" pitchFamily="34" charset="0"/>
              </a:rPr>
              <a:t>19</a:t>
            </a:r>
            <a:r>
              <a:rPr lang="en-US" dirty="0">
                <a:solidFill>
                  <a:schemeClr val="bg1"/>
                </a:solidFill>
                <a:latin typeface="Kokila" panose="020B0604020202020204" pitchFamily="34" charset="0"/>
                <a:cs typeface="Kokila" panose="020B0604020202020204" pitchFamily="34" charset="0"/>
              </a:rPr>
              <a:t> and </a:t>
            </a:r>
            <a:r>
              <a:rPr lang="en-US" dirty="0">
                <a:solidFill>
                  <a:schemeClr val="accent6"/>
                </a:solidFill>
                <a:latin typeface="Kokila" panose="020B0604020202020204" pitchFamily="34" charset="0"/>
                <a:cs typeface="Kokila" panose="020B0604020202020204" pitchFamily="34" charset="0"/>
              </a:rPr>
              <a:t>two</a:t>
            </a:r>
            <a:r>
              <a:rPr lang="en-US" dirty="0">
                <a:solidFill>
                  <a:schemeClr val="bg1"/>
                </a:solidFill>
                <a:latin typeface="Kokila" panose="020B0604020202020204" pitchFamily="34" charset="0"/>
                <a:cs typeface="Kokila" panose="020B0604020202020204" pitchFamily="34" charset="0"/>
              </a:rPr>
              <a:t> categories, respectively. </a:t>
            </a:r>
            <a:endParaRPr lang="en-US" dirty="0" smtClean="0">
              <a:solidFill>
                <a:schemeClr val="bg1"/>
              </a:solidFill>
              <a:latin typeface="Kokila" panose="020B0604020202020204" pitchFamily="34" charset="0"/>
              <a:cs typeface="Kokila" panose="020B0604020202020204" pitchFamily="34" charset="0"/>
            </a:endParaRPr>
          </a:p>
          <a:p>
            <a:pPr algn="just"/>
            <a:r>
              <a:rPr lang="en-US" dirty="0" smtClean="0">
                <a:solidFill>
                  <a:schemeClr val="bg1"/>
                </a:solidFill>
                <a:latin typeface="Kokila" panose="020B0604020202020204" pitchFamily="34" charset="0"/>
                <a:cs typeface="Kokila" panose="020B0604020202020204" pitchFamily="34" charset="0"/>
              </a:rPr>
              <a:t>The </a:t>
            </a:r>
            <a:r>
              <a:rPr lang="en-US" dirty="0">
                <a:solidFill>
                  <a:schemeClr val="bg1"/>
                </a:solidFill>
                <a:latin typeface="Kokila" panose="020B0604020202020204" pitchFamily="34" charset="0"/>
                <a:cs typeface="Kokila" panose="020B0604020202020204" pitchFamily="34" charset="0"/>
              </a:rPr>
              <a:t>questionnaire was constructed using the data elements of the mentioned checklist. </a:t>
            </a:r>
            <a:endParaRPr lang="en-US" dirty="0" smtClean="0">
              <a:solidFill>
                <a:schemeClr val="bg1"/>
              </a:solidFill>
              <a:latin typeface="Kokila" panose="020B0604020202020204" pitchFamily="34" charset="0"/>
              <a:cs typeface="Kokila" panose="020B0604020202020204" pitchFamily="34" charset="0"/>
            </a:endParaRPr>
          </a:p>
          <a:p>
            <a:pPr algn="just"/>
            <a:r>
              <a:rPr lang="en-US" dirty="0" smtClean="0">
                <a:solidFill>
                  <a:schemeClr val="bg1"/>
                </a:solidFill>
                <a:latin typeface="Kokila" panose="020B0604020202020204" pitchFamily="34" charset="0"/>
                <a:cs typeface="Kokila" panose="020B0604020202020204" pitchFamily="34" charset="0"/>
              </a:rPr>
              <a:t>The </a:t>
            </a:r>
            <a:r>
              <a:rPr lang="en-US" dirty="0">
                <a:solidFill>
                  <a:schemeClr val="bg1"/>
                </a:solidFill>
                <a:latin typeface="Kokila" panose="020B0604020202020204" pitchFamily="34" charset="0"/>
                <a:cs typeface="Kokila" panose="020B0604020202020204" pitchFamily="34" charset="0"/>
              </a:rPr>
              <a:t>questionnaire was composed of </a:t>
            </a:r>
            <a:r>
              <a:rPr lang="en-US" dirty="0">
                <a:solidFill>
                  <a:schemeClr val="accent6"/>
                </a:solidFill>
                <a:latin typeface="Kokila" panose="020B0604020202020204" pitchFamily="34" charset="0"/>
                <a:cs typeface="Kokila" panose="020B0604020202020204" pitchFamily="34" charset="0"/>
              </a:rPr>
              <a:t>five columns </a:t>
            </a:r>
            <a:r>
              <a:rPr lang="en-US" dirty="0">
                <a:solidFill>
                  <a:schemeClr val="bg1"/>
                </a:solidFill>
                <a:latin typeface="Kokila" panose="020B0604020202020204" pitchFamily="34" charset="0"/>
                <a:cs typeface="Kokila" panose="020B0604020202020204" pitchFamily="34" charset="0"/>
              </a:rPr>
              <a:t>with, strongly agree, agree, neutral, disagree and strongly disagree in front of each data element. At the end of each section, a blank row was considered for adding necessary data elements by experts</a:t>
            </a:r>
            <a:r>
              <a:rPr lang="en-US" dirty="0" smtClean="0">
                <a:solidFill>
                  <a:schemeClr val="bg1"/>
                </a:solidFill>
                <a:latin typeface="Kokila" panose="020B0604020202020204" pitchFamily="34" charset="0"/>
                <a:cs typeface="Kokila" panose="020B0604020202020204" pitchFamily="34" charset="0"/>
              </a:rPr>
              <a:t>.</a:t>
            </a:r>
          </a:p>
          <a:p>
            <a:pPr algn="just"/>
            <a:r>
              <a:rPr lang="en-US" dirty="0" smtClean="0">
                <a:solidFill>
                  <a:schemeClr val="bg1"/>
                </a:solidFill>
                <a:latin typeface="Kokila" panose="020B0604020202020204" pitchFamily="34" charset="0"/>
                <a:cs typeface="Kokila" panose="020B0604020202020204" pitchFamily="34" charset="0"/>
              </a:rPr>
              <a:t> </a:t>
            </a:r>
            <a:r>
              <a:rPr lang="en-US" dirty="0">
                <a:solidFill>
                  <a:schemeClr val="accent3">
                    <a:lumMod val="75000"/>
                  </a:schemeClr>
                </a:solidFill>
                <a:latin typeface="Kokila" panose="020B0604020202020204" pitchFamily="34" charset="0"/>
                <a:cs typeface="Kokila" panose="020B0604020202020204" pitchFamily="34" charset="0"/>
              </a:rPr>
              <a:t>Content validity</a:t>
            </a:r>
            <a:r>
              <a:rPr lang="en-US" dirty="0">
                <a:solidFill>
                  <a:schemeClr val="bg1"/>
                </a:solidFill>
                <a:latin typeface="Kokila" panose="020B0604020202020204" pitchFamily="34" charset="0"/>
                <a:cs typeface="Kokila" panose="020B0604020202020204" pitchFamily="34" charset="0"/>
              </a:rPr>
              <a:t> of the questionnaire was evaluated by </a:t>
            </a:r>
            <a:r>
              <a:rPr lang="en-US" dirty="0">
                <a:solidFill>
                  <a:schemeClr val="accent3">
                    <a:lumMod val="75000"/>
                  </a:schemeClr>
                </a:solidFill>
                <a:latin typeface="Kokila" panose="020B0604020202020204" pitchFamily="34" charset="0"/>
                <a:cs typeface="Kokila" panose="020B0604020202020204" pitchFamily="34" charset="0"/>
              </a:rPr>
              <a:t>four experts</a:t>
            </a:r>
            <a:r>
              <a:rPr lang="en-US" dirty="0">
                <a:solidFill>
                  <a:schemeClr val="bg1"/>
                </a:solidFill>
                <a:latin typeface="Kokila" panose="020B0604020202020204" pitchFamily="34" charset="0"/>
                <a:cs typeface="Kokila" panose="020B0604020202020204" pitchFamily="34" charset="0"/>
              </a:rPr>
              <a:t>, including two health information management experts, and two obstetrics and gynecology specialists. </a:t>
            </a:r>
            <a:endParaRPr lang="en-US" dirty="0" smtClean="0">
              <a:solidFill>
                <a:schemeClr val="bg1"/>
              </a:solidFill>
              <a:latin typeface="Kokila" panose="020B0604020202020204" pitchFamily="34" charset="0"/>
              <a:cs typeface="Kokila" panose="020B0604020202020204" pitchFamily="34" charset="0"/>
            </a:endParaRPr>
          </a:p>
          <a:p>
            <a:pPr algn="just"/>
            <a:r>
              <a:rPr lang="en-US" dirty="0" smtClean="0">
                <a:solidFill>
                  <a:srgbClr val="7030A0"/>
                </a:solidFill>
                <a:latin typeface="Kokila" panose="020B0604020202020204" pitchFamily="34" charset="0"/>
                <a:cs typeface="Kokila" panose="020B0604020202020204" pitchFamily="34" charset="0"/>
              </a:rPr>
              <a:t>Test</a:t>
            </a:r>
            <a:r>
              <a:rPr lang="en-US" dirty="0">
                <a:solidFill>
                  <a:srgbClr val="7030A0"/>
                </a:solidFill>
                <a:latin typeface="Kokila" panose="020B0604020202020204" pitchFamily="34" charset="0"/>
                <a:cs typeface="Kokila" panose="020B0604020202020204" pitchFamily="34" charset="0"/>
              </a:rPr>
              <a:t>– retest reliability </a:t>
            </a:r>
            <a:r>
              <a:rPr lang="en-US" dirty="0">
                <a:solidFill>
                  <a:schemeClr val="bg1"/>
                </a:solidFill>
                <a:latin typeface="Kokila" panose="020B0604020202020204" pitchFamily="34" charset="0"/>
                <a:cs typeface="Kokila" panose="020B0604020202020204" pitchFamily="34" charset="0"/>
              </a:rPr>
              <a:t>(with a </a:t>
            </a:r>
            <a:r>
              <a:rPr lang="en-US" dirty="0">
                <a:solidFill>
                  <a:srgbClr val="7030A0"/>
                </a:solidFill>
                <a:latin typeface="Kokila" panose="020B0604020202020204" pitchFamily="34" charset="0"/>
                <a:cs typeface="Kokila" panose="020B0604020202020204" pitchFamily="34" charset="0"/>
              </a:rPr>
              <a:t>10-day</a:t>
            </a:r>
            <a:r>
              <a:rPr lang="en-US" dirty="0">
                <a:solidFill>
                  <a:schemeClr val="bg1"/>
                </a:solidFill>
                <a:latin typeface="Kokila" panose="020B0604020202020204" pitchFamily="34" charset="0"/>
                <a:cs typeface="Kokila" panose="020B0604020202020204" pitchFamily="34" charset="0"/>
              </a:rPr>
              <a:t> interval) was performed to determine the reliability of the questionnaire. </a:t>
            </a:r>
          </a:p>
          <a:p>
            <a:pPr algn="just"/>
            <a:endParaRPr lang="en-US" dirty="0">
              <a:latin typeface="Kokila" panose="020B0604020202020204" pitchFamily="34" charset="0"/>
              <a:cs typeface="Kokila" panose="020B0604020202020204" pitchFamily="34" charset="0"/>
            </a:endParaRPr>
          </a:p>
        </p:txBody>
      </p:sp>
      <p:sp>
        <p:nvSpPr>
          <p:cNvPr id="4" name="Date Placeholder 3"/>
          <p:cNvSpPr>
            <a:spLocks noGrp="1"/>
          </p:cNvSpPr>
          <p:nvPr>
            <p:ph type="dt" sz="half" idx="10"/>
          </p:nvPr>
        </p:nvSpPr>
        <p:spPr/>
        <p:txBody>
          <a:bodyPr/>
          <a:lstStyle/>
          <a:p>
            <a:r>
              <a:rPr lang="en-US" smtClean="0"/>
              <a:t>Slide NO </a:t>
            </a:r>
            <a:fld id="{58863BF2-F2E0-4234-B14B-8DB17FDAD539}" type="slidenum">
              <a:rPr lang="en-US" smtClean="0"/>
              <a:t>20</a:t>
            </a:fld>
            <a:endParaRPr lang="en-US" dirty="0"/>
          </a:p>
        </p:txBody>
      </p:sp>
      <p:sp>
        <p:nvSpPr>
          <p:cNvPr id="5" name="Footer Placeholder 4"/>
          <p:cNvSpPr>
            <a:spLocks noGrp="1"/>
          </p:cNvSpPr>
          <p:nvPr>
            <p:ph type="ftr" sz="quarter" idx="11"/>
          </p:nvPr>
        </p:nvSpPr>
        <p:spPr/>
        <p:txBody>
          <a:bodyPr/>
          <a:lstStyle/>
          <a:p>
            <a:r>
              <a:rPr lang="en-US" dirty="0" smtClean="0"/>
              <a:t> Designing Data Elements and Minimum Data Set (MDS) for Creating the Registry of Patients with Gestational Diabetes Mellitus </a:t>
            </a:r>
            <a:endParaRPr lang="en-US" dirty="0"/>
          </a:p>
        </p:txBody>
      </p:sp>
      <p:sp>
        <p:nvSpPr>
          <p:cNvPr id="6" name="Slide Number Placeholder 5"/>
          <p:cNvSpPr>
            <a:spLocks noGrp="1"/>
          </p:cNvSpPr>
          <p:nvPr>
            <p:ph type="sldNum" sz="quarter" idx="12"/>
          </p:nvPr>
        </p:nvSpPr>
        <p:spPr/>
        <p:txBody>
          <a:bodyPr/>
          <a:lstStyle/>
          <a:p>
            <a:r>
              <a:rPr lang="en-US" dirty="0" err="1" smtClean="0"/>
              <a:t>Reyhane</a:t>
            </a:r>
            <a:r>
              <a:rPr lang="en-US" dirty="0" smtClean="0"/>
              <a:t> </a:t>
            </a:r>
            <a:r>
              <a:rPr lang="en-US" dirty="0" err="1" smtClean="0"/>
              <a:t>Norouzi</a:t>
            </a:r>
            <a:r>
              <a:rPr lang="en-US" dirty="0" smtClean="0"/>
              <a:t> </a:t>
            </a:r>
            <a:r>
              <a:rPr lang="en-US" dirty="0" err="1" smtClean="0"/>
              <a:t>Aval</a:t>
            </a:r>
            <a:endParaRPr lang="en-US" dirty="0"/>
          </a:p>
        </p:txBody>
      </p:sp>
      <p:sp>
        <p:nvSpPr>
          <p:cNvPr id="7" name="TextBox 6"/>
          <p:cNvSpPr txBox="1"/>
          <p:nvPr/>
        </p:nvSpPr>
        <p:spPr>
          <a:xfrm>
            <a:off x="1354799" y="655672"/>
            <a:ext cx="3362632" cy="769441"/>
          </a:xfrm>
          <a:prstGeom prst="rect">
            <a:avLst/>
          </a:prstGeom>
          <a:noFill/>
        </p:spPr>
        <p:txBody>
          <a:bodyPr wrap="square" rtlCol="1">
            <a:spAutoFit/>
          </a:bodyPr>
          <a:lstStyle/>
          <a:p>
            <a:r>
              <a:rPr lang="en-US" sz="4400" dirty="0" smtClean="0">
                <a:solidFill>
                  <a:schemeClr val="bg2"/>
                </a:solidFill>
                <a:latin typeface="Kokila" panose="020B0604020202020204" pitchFamily="34" charset="0"/>
                <a:cs typeface="Kokila" panose="020B0604020202020204" pitchFamily="34" charset="0"/>
              </a:rPr>
              <a:t>Methods</a:t>
            </a:r>
            <a:r>
              <a:rPr lang="fa-IR" sz="4400" dirty="0" smtClean="0">
                <a:solidFill>
                  <a:schemeClr val="bg2"/>
                </a:solidFill>
                <a:latin typeface="Kokila" panose="020B0604020202020204" pitchFamily="34" charset="0"/>
                <a:cs typeface="Kokila" panose="020B0604020202020204" pitchFamily="34" charset="0"/>
              </a:rPr>
              <a:t>(7) </a:t>
            </a:r>
            <a:endParaRPr lang="fa-IR" sz="1400" dirty="0">
              <a:latin typeface="Kokila" panose="020B0604020202020204" pitchFamily="34" charset="0"/>
            </a:endParaRPr>
          </a:p>
        </p:txBody>
      </p:sp>
    </p:spTree>
    <p:extLst>
      <p:ext uri="{BB962C8B-B14F-4D97-AF65-F5344CB8AC3E}">
        <p14:creationId xmlns:p14="http://schemas.microsoft.com/office/powerpoint/2010/main" val="322992713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just">
              <a:buNone/>
            </a:pPr>
            <a:r>
              <a:rPr lang="en-US" dirty="0">
                <a:solidFill>
                  <a:schemeClr val="bg1"/>
                </a:solidFill>
                <a:latin typeface="Kokila" panose="020B0604020202020204" pitchFamily="34" charset="0"/>
                <a:cs typeface="Kokila" panose="020B0604020202020204" pitchFamily="34" charset="0"/>
              </a:rPr>
              <a:t>The collected data was analyzed using </a:t>
            </a:r>
            <a:r>
              <a:rPr lang="en-US" dirty="0">
                <a:solidFill>
                  <a:schemeClr val="accent1">
                    <a:lumMod val="75000"/>
                  </a:schemeClr>
                </a:solidFill>
                <a:latin typeface="Kokila" panose="020B0604020202020204" pitchFamily="34" charset="0"/>
                <a:cs typeface="Kokila" panose="020B0604020202020204" pitchFamily="34" charset="0"/>
              </a:rPr>
              <a:t>SPSS 19</a:t>
            </a:r>
            <a:r>
              <a:rPr lang="en-US" dirty="0">
                <a:solidFill>
                  <a:schemeClr val="bg1"/>
                </a:solidFill>
                <a:latin typeface="Kokila" panose="020B0604020202020204" pitchFamily="34" charset="0"/>
                <a:cs typeface="Kokila" panose="020B0604020202020204" pitchFamily="34" charset="0"/>
              </a:rPr>
              <a:t>, and a </a:t>
            </a:r>
            <a:r>
              <a:rPr lang="en-US" u="sng" dirty="0">
                <a:solidFill>
                  <a:schemeClr val="bg1"/>
                </a:solidFill>
                <a:latin typeface="Kokila" panose="020B0604020202020204" pitchFamily="34" charset="0"/>
                <a:cs typeface="Kokila" panose="020B0604020202020204" pitchFamily="34" charset="0"/>
              </a:rPr>
              <a:t>Spearman’s rank correlation coefficient </a:t>
            </a:r>
            <a:r>
              <a:rPr lang="en-US" dirty="0">
                <a:solidFill>
                  <a:schemeClr val="bg1"/>
                </a:solidFill>
                <a:latin typeface="Kokila" panose="020B0604020202020204" pitchFamily="34" charset="0"/>
                <a:cs typeface="Kokila" panose="020B0604020202020204" pitchFamily="34" charset="0"/>
              </a:rPr>
              <a:t>of </a:t>
            </a:r>
            <a:r>
              <a:rPr lang="en-US" dirty="0">
                <a:solidFill>
                  <a:schemeClr val="accent1">
                    <a:lumMod val="75000"/>
                  </a:schemeClr>
                </a:solidFill>
                <a:latin typeface="Kokila" panose="020B0604020202020204" pitchFamily="34" charset="0"/>
                <a:cs typeface="Kokila" panose="020B0604020202020204" pitchFamily="34" charset="0"/>
              </a:rPr>
              <a:t>84%</a:t>
            </a:r>
            <a:r>
              <a:rPr lang="en-US" dirty="0">
                <a:solidFill>
                  <a:schemeClr val="bg1"/>
                </a:solidFill>
                <a:latin typeface="Kokila" panose="020B0604020202020204" pitchFamily="34" charset="0"/>
                <a:cs typeface="Kokila" panose="020B0604020202020204" pitchFamily="34" charset="0"/>
              </a:rPr>
              <a:t> was achieved. </a:t>
            </a:r>
            <a:endParaRPr lang="en-US" dirty="0" smtClean="0">
              <a:solidFill>
                <a:schemeClr val="bg1"/>
              </a:solidFill>
              <a:latin typeface="Kokila" panose="020B0604020202020204" pitchFamily="34" charset="0"/>
              <a:cs typeface="Kokila" panose="020B0604020202020204" pitchFamily="34" charset="0"/>
            </a:endParaRPr>
          </a:p>
          <a:p>
            <a:pPr marL="0" indent="0" algn="just">
              <a:buNone/>
            </a:pPr>
            <a:r>
              <a:rPr lang="en-US" dirty="0">
                <a:solidFill>
                  <a:schemeClr val="bg1"/>
                </a:solidFill>
                <a:latin typeface="Kokila" panose="020B0604020202020204" pitchFamily="34" charset="0"/>
                <a:cs typeface="Kokila" panose="020B0604020202020204" pitchFamily="34" charset="0"/>
              </a:rPr>
              <a:t>To determine the final data elements of the MDS of the registry related to GDM, data elements were chosen by </a:t>
            </a:r>
            <a:r>
              <a:rPr lang="en-US" dirty="0">
                <a:solidFill>
                  <a:srgbClr val="E51B4B"/>
                </a:solidFill>
                <a:latin typeface="Kokila" panose="020B0604020202020204" pitchFamily="34" charset="0"/>
                <a:cs typeface="Kokila" panose="020B0604020202020204" pitchFamily="34" charset="0"/>
              </a:rPr>
              <a:t>20</a:t>
            </a:r>
            <a:r>
              <a:rPr lang="en-US" dirty="0">
                <a:solidFill>
                  <a:schemeClr val="bg1"/>
                </a:solidFill>
                <a:latin typeface="Kokila" panose="020B0604020202020204" pitchFamily="34" charset="0"/>
                <a:cs typeface="Kokila" panose="020B0604020202020204" pitchFamily="34" charset="0"/>
              </a:rPr>
              <a:t> samples of attending experts through the </a:t>
            </a:r>
            <a:r>
              <a:rPr lang="en-US" dirty="0">
                <a:solidFill>
                  <a:srgbClr val="7030A0"/>
                </a:solidFill>
                <a:latin typeface="Kokila" panose="020B0604020202020204" pitchFamily="34" charset="0"/>
                <a:cs typeface="Kokila" panose="020B0604020202020204" pitchFamily="34" charset="0"/>
              </a:rPr>
              <a:t>Decision Delphi technique in two rounds </a:t>
            </a:r>
            <a:r>
              <a:rPr lang="en-US" dirty="0" smtClean="0">
                <a:solidFill>
                  <a:schemeClr val="bg1"/>
                </a:solidFill>
                <a:latin typeface="Kokila" panose="020B0604020202020204" pitchFamily="34" charset="0"/>
                <a:cs typeface="Kokila" panose="020B0604020202020204" pitchFamily="34" charset="0"/>
              </a:rPr>
              <a:t>.</a:t>
            </a:r>
          </a:p>
          <a:p>
            <a:pPr marL="0" indent="0" algn="just">
              <a:buNone/>
            </a:pPr>
            <a:r>
              <a:rPr lang="en-US" dirty="0">
                <a:solidFill>
                  <a:schemeClr val="bg1"/>
                </a:solidFill>
                <a:latin typeface="Kokila" panose="020B0604020202020204" pitchFamily="34" charset="0"/>
                <a:cs typeface="Kokila" panose="020B0604020202020204" pitchFamily="34" charset="0"/>
              </a:rPr>
              <a:t>As many as 40 questionnaires were distributed among the experts of the four fields in two rounds (20 questionnaires in the first round and 20 questionnaires in the second round). All of the 40 questionnaires were completed and collected. Table 1 shows the attending experts demographic characteristics. </a:t>
            </a:r>
          </a:p>
        </p:txBody>
      </p:sp>
      <p:sp>
        <p:nvSpPr>
          <p:cNvPr id="4" name="Date Placeholder 3"/>
          <p:cNvSpPr>
            <a:spLocks noGrp="1"/>
          </p:cNvSpPr>
          <p:nvPr>
            <p:ph type="dt" sz="half" idx="10"/>
          </p:nvPr>
        </p:nvSpPr>
        <p:spPr/>
        <p:txBody>
          <a:bodyPr/>
          <a:lstStyle/>
          <a:p>
            <a:r>
              <a:rPr lang="en-US" smtClean="0"/>
              <a:t>Slide NO </a:t>
            </a:r>
            <a:fld id="{58863BF2-F2E0-4234-B14B-8DB17FDAD539}" type="slidenum">
              <a:rPr lang="en-US" smtClean="0"/>
              <a:t>21</a:t>
            </a:fld>
            <a:endParaRPr lang="en-US" dirty="0"/>
          </a:p>
        </p:txBody>
      </p:sp>
      <p:sp>
        <p:nvSpPr>
          <p:cNvPr id="5" name="Footer Placeholder 4"/>
          <p:cNvSpPr>
            <a:spLocks noGrp="1"/>
          </p:cNvSpPr>
          <p:nvPr>
            <p:ph type="ftr" sz="quarter" idx="11"/>
          </p:nvPr>
        </p:nvSpPr>
        <p:spPr/>
        <p:txBody>
          <a:bodyPr/>
          <a:lstStyle/>
          <a:p>
            <a:r>
              <a:rPr lang="en-US" smtClean="0"/>
              <a:t> Designing Data Elements and Minimum Data Set (MDS) for Creating the Registry of Patients with Gestational Diabetes Mellitus </a:t>
            </a:r>
            <a:endParaRPr lang="en-US" dirty="0"/>
          </a:p>
        </p:txBody>
      </p:sp>
      <p:sp>
        <p:nvSpPr>
          <p:cNvPr id="6" name="Slide Number Placeholder 5"/>
          <p:cNvSpPr>
            <a:spLocks noGrp="1"/>
          </p:cNvSpPr>
          <p:nvPr>
            <p:ph type="sldNum" sz="quarter" idx="12"/>
          </p:nvPr>
        </p:nvSpPr>
        <p:spPr/>
        <p:txBody>
          <a:bodyPr/>
          <a:lstStyle/>
          <a:p>
            <a:r>
              <a:rPr lang="en-US" smtClean="0"/>
              <a:t>Reyhane Norouzi Aval</a:t>
            </a:r>
            <a:endParaRPr lang="en-US" dirty="0"/>
          </a:p>
        </p:txBody>
      </p:sp>
      <p:sp>
        <p:nvSpPr>
          <p:cNvPr id="7" name="TextBox 6"/>
          <p:cNvSpPr txBox="1"/>
          <p:nvPr/>
        </p:nvSpPr>
        <p:spPr>
          <a:xfrm>
            <a:off x="1293705" y="661002"/>
            <a:ext cx="4898572" cy="1077218"/>
          </a:xfrm>
          <a:prstGeom prst="rect">
            <a:avLst/>
          </a:prstGeom>
          <a:noFill/>
        </p:spPr>
        <p:txBody>
          <a:bodyPr wrap="square" rtlCol="0">
            <a:spAutoFit/>
          </a:bodyPr>
          <a:lstStyle/>
          <a:p>
            <a:r>
              <a:rPr lang="en-US" sz="4400" dirty="0" smtClean="0">
                <a:solidFill>
                  <a:schemeClr val="bg2"/>
                </a:solidFill>
                <a:latin typeface="Kokila" panose="020B0604020202020204" pitchFamily="34" charset="0"/>
                <a:cs typeface="Kokila" panose="020B0604020202020204" pitchFamily="34" charset="0"/>
              </a:rPr>
              <a:t>Methods</a:t>
            </a:r>
            <a:r>
              <a:rPr lang="fa-IR" sz="4400" dirty="0" smtClean="0">
                <a:solidFill>
                  <a:schemeClr val="bg2"/>
                </a:solidFill>
                <a:latin typeface="Kokila" panose="020B0604020202020204" pitchFamily="34" charset="0"/>
                <a:cs typeface="Kokila" panose="020B0604020202020204" pitchFamily="34" charset="0"/>
              </a:rPr>
              <a:t>(8) </a:t>
            </a:r>
            <a:endParaRPr lang="fa-IR" sz="3600" dirty="0">
              <a:latin typeface="Kokila" panose="020B0604020202020204" pitchFamily="34" charset="0"/>
            </a:endParaRPr>
          </a:p>
          <a:p>
            <a:endParaRPr lang="en-US" sz="2000" dirty="0"/>
          </a:p>
        </p:txBody>
      </p:sp>
    </p:spTree>
    <p:extLst>
      <p:ext uri="{BB962C8B-B14F-4D97-AF65-F5344CB8AC3E}">
        <p14:creationId xmlns:p14="http://schemas.microsoft.com/office/powerpoint/2010/main" val="66425889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02265" y="2134119"/>
            <a:ext cx="9444891" cy="1959428"/>
          </a:xfrm>
        </p:spPr>
      </p:pic>
      <p:sp>
        <p:nvSpPr>
          <p:cNvPr id="4" name="Date Placeholder 3"/>
          <p:cNvSpPr>
            <a:spLocks noGrp="1"/>
          </p:cNvSpPr>
          <p:nvPr>
            <p:ph type="dt" sz="half" idx="10"/>
          </p:nvPr>
        </p:nvSpPr>
        <p:spPr/>
        <p:txBody>
          <a:bodyPr/>
          <a:lstStyle/>
          <a:p>
            <a:r>
              <a:rPr lang="en-US" smtClean="0"/>
              <a:t>Slide NO </a:t>
            </a:r>
            <a:fld id="{58863BF2-F2E0-4234-B14B-8DB17FDAD539}" type="slidenum">
              <a:rPr lang="en-US" smtClean="0"/>
              <a:t>22</a:t>
            </a:fld>
            <a:endParaRPr lang="en-US" dirty="0"/>
          </a:p>
        </p:txBody>
      </p:sp>
      <p:sp>
        <p:nvSpPr>
          <p:cNvPr id="5" name="Footer Placeholder 4"/>
          <p:cNvSpPr>
            <a:spLocks noGrp="1"/>
          </p:cNvSpPr>
          <p:nvPr>
            <p:ph type="ftr" sz="quarter" idx="11"/>
          </p:nvPr>
        </p:nvSpPr>
        <p:spPr/>
        <p:txBody>
          <a:bodyPr/>
          <a:lstStyle/>
          <a:p>
            <a:r>
              <a:rPr lang="en-US" smtClean="0"/>
              <a:t> Designing Data Elements and Minimum Data Set (MDS) for Creating the Registry of Patients with Gestational Diabetes Mellitus </a:t>
            </a:r>
            <a:endParaRPr lang="en-US" dirty="0"/>
          </a:p>
        </p:txBody>
      </p:sp>
      <p:sp>
        <p:nvSpPr>
          <p:cNvPr id="6" name="Slide Number Placeholder 5"/>
          <p:cNvSpPr>
            <a:spLocks noGrp="1"/>
          </p:cNvSpPr>
          <p:nvPr>
            <p:ph type="sldNum" sz="quarter" idx="12"/>
          </p:nvPr>
        </p:nvSpPr>
        <p:spPr/>
        <p:txBody>
          <a:bodyPr/>
          <a:lstStyle/>
          <a:p>
            <a:r>
              <a:rPr lang="en-US" smtClean="0"/>
              <a:t>Reyhane Norouzi Aval</a:t>
            </a:r>
            <a:endParaRPr lang="en-US" dirty="0"/>
          </a:p>
        </p:txBody>
      </p:sp>
      <p:sp>
        <p:nvSpPr>
          <p:cNvPr id="8" name="TextBox 7"/>
          <p:cNvSpPr txBox="1"/>
          <p:nvPr/>
        </p:nvSpPr>
        <p:spPr>
          <a:xfrm>
            <a:off x="1202265" y="623633"/>
            <a:ext cx="3409406" cy="1415772"/>
          </a:xfrm>
          <a:prstGeom prst="rect">
            <a:avLst/>
          </a:prstGeom>
          <a:noFill/>
        </p:spPr>
        <p:txBody>
          <a:bodyPr wrap="square" rtlCol="0">
            <a:spAutoFit/>
          </a:bodyPr>
          <a:lstStyle/>
          <a:p>
            <a:r>
              <a:rPr lang="en-US" sz="3200" dirty="0" smtClean="0">
                <a:solidFill>
                  <a:schemeClr val="bg2"/>
                </a:solidFill>
                <a:latin typeface="Times New Roman" panose="02020603050405020304" pitchFamily="18" charset="0"/>
                <a:cs typeface="Times New Roman" panose="02020603050405020304" pitchFamily="18" charset="0"/>
              </a:rPr>
              <a:t>Methods</a:t>
            </a:r>
            <a:r>
              <a:rPr lang="fa-IR" sz="3200" dirty="0" smtClean="0">
                <a:solidFill>
                  <a:schemeClr val="bg2"/>
                </a:solidFill>
                <a:latin typeface="Times New Roman" panose="02020603050405020304" pitchFamily="18" charset="0"/>
                <a:cs typeface="Times New Roman" panose="02020603050405020304" pitchFamily="18" charset="0"/>
              </a:rPr>
              <a:t>(9) </a:t>
            </a:r>
            <a:endParaRPr lang="en-US" sz="3200" dirty="0" smtClean="0">
              <a:solidFill>
                <a:schemeClr val="bg2"/>
              </a:solidFill>
              <a:latin typeface="Times New Roman" panose="02020603050405020304" pitchFamily="18" charset="0"/>
              <a:cs typeface="Times New Roman" panose="02020603050405020304" pitchFamily="18" charset="0"/>
            </a:endParaRPr>
          </a:p>
          <a:p>
            <a:endParaRPr lang="fa-IR" sz="3600" dirty="0" smtClean="0"/>
          </a:p>
          <a:p>
            <a:endParaRPr lang="en-US" dirty="0"/>
          </a:p>
        </p:txBody>
      </p:sp>
      <p:sp>
        <p:nvSpPr>
          <p:cNvPr id="2" name="TextBox 1"/>
          <p:cNvSpPr txBox="1"/>
          <p:nvPr/>
        </p:nvSpPr>
        <p:spPr>
          <a:xfrm>
            <a:off x="774618" y="1237587"/>
            <a:ext cx="8472413" cy="800219"/>
          </a:xfrm>
          <a:prstGeom prst="rect">
            <a:avLst/>
          </a:prstGeom>
          <a:noFill/>
        </p:spPr>
        <p:txBody>
          <a:bodyPr wrap="square" rtlCol="1">
            <a:spAutoFit/>
          </a:bodyPr>
          <a:lstStyle/>
          <a:p>
            <a:r>
              <a:rPr lang="en-US" sz="2800" dirty="0">
                <a:solidFill>
                  <a:schemeClr val="accent3">
                    <a:lumMod val="60000"/>
                    <a:lumOff val="40000"/>
                  </a:schemeClr>
                </a:solidFill>
                <a:latin typeface="Kokila" panose="020B0604020202020204" pitchFamily="34" charset="0"/>
                <a:cs typeface="Kokila" panose="020B0604020202020204" pitchFamily="34" charset="0"/>
              </a:rPr>
              <a:t>Demographic characteristics of </a:t>
            </a:r>
            <a:r>
              <a:rPr lang="en-US" sz="2800" dirty="0" smtClean="0">
                <a:solidFill>
                  <a:schemeClr val="accent3">
                    <a:lumMod val="60000"/>
                    <a:lumOff val="40000"/>
                  </a:schemeClr>
                </a:solidFill>
                <a:latin typeface="Kokila" panose="020B0604020202020204" pitchFamily="34" charset="0"/>
                <a:cs typeface="Kokila" panose="020B0604020202020204" pitchFamily="34" charset="0"/>
              </a:rPr>
              <a:t>participants in </a:t>
            </a:r>
            <a:r>
              <a:rPr lang="en-US" sz="2800" dirty="0">
                <a:solidFill>
                  <a:schemeClr val="accent3">
                    <a:lumMod val="60000"/>
                    <a:lumOff val="40000"/>
                  </a:schemeClr>
                </a:solidFill>
                <a:latin typeface="Kokila" panose="020B0604020202020204" pitchFamily="34" charset="0"/>
                <a:cs typeface="Kokila" panose="020B0604020202020204" pitchFamily="34" charset="0"/>
              </a:rPr>
              <a:t>decision Delphi technique 	</a:t>
            </a:r>
          </a:p>
          <a:p>
            <a:endParaRPr lang="fa-IR"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5833" y="4113698"/>
            <a:ext cx="2466975" cy="1847850"/>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83400" y="4093547"/>
            <a:ext cx="2057400" cy="1888153"/>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91302" y="4146997"/>
            <a:ext cx="1762125" cy="1997529"/>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49486" y="4093547"/>
            <a:ext cx="2375527" cy="2050979"/>
          </a:xfrm>
          <a:prstGeom prst="rect">
            <a:avLst/>
          </a:prstGeom>
          <a:ln>
            <a:noFill/>
          </a:ln>
          <a:effectLst>
            <a:softEdge rad="112500"/>
          </a:effectLst>
        </p:spPr>
      </p:pic>
    </p:spTree>
    <p:extLst>
      <p:ext uri="{BB962C8B-B14F-4D97-AF65-F5344CB8AC3E}">
        <p14:creationId xmlns:p14="http://schemas.microsoft.com/office/powerpoint/2010/main" val="190586136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Font typeface="Wingdings" panose="05000000000000000000" pitchFamily="2" charset="2"/>
              <a:buChar char="ü"/>
            </a:pPr>
            <a:r>
              <a:rPr lang="en-US" sz="2400" dirty="0" smtClean="0">
                <a:solidFill>
                  <a:schemeClr val="bg1"/>
                </a:solidFill>
                <a:latin typeface="Kokila" panose="020B0604020202020204" pitchFamily="34" charset="0"/>
                <a:cs typeface="Kokila" panose="020B0604020202020204" pitchFamily="34" charset="0"/>
              </a:rPr>
              <a:t> The </a:t>
            </a:r>
            <a:r>
              <a:rPr lang="en-US" sz="2400" dirty="0">
                <a:solidFill>
                  <a:schemeClr val="bg1"/>
                </a:solidFill>
                <a:latin typeface="Kokila" panose="020B0604020202020204" pitchFamily="34" charset="0"/>
                <a:cs typeface="Kokila" panose="020B0604020202020204" pitchFamily="34" charset="0"/>
              </a:rPr>
              <a:t>criteria for selecting the </a:t>
            </a:r>
            <a:r>
              <a:rPr lang="en-US" sz="2400" dirty="0">
                <a:solidFill>
                  <a:schemeClr val="accent4"/>
                </a:solidFill>
                <a:latin typeface="Kokila" panose="020B0604020202020204" pitchFamily="34" charset="0"/>
                <a:cs typeface="Kokila" panose="020B0604020202020204" pitchFamily="34" charset="0"/>
              </a:rPr>
              <a:t>experts</a:t>
            </a:r>
            <a:r>
              <a:rPr lang="en-US" sz="2400" dirty="0">
                <a:solidFill>
                  <a:schemeClr val="bg1"/>
                </a:solidFill>
                <a:latin typeface="Kokila" panose="020B0604020202020204" pitchFamily="34" charset="0"/>
                <a:cs typeface="Kokila" panose="020B0604020202020204" pitchFamily="34" charset="0"/>
              </a:rPr>
              <a:t> were being a faculty member and having at least five years’ experience in pregnancy diseases in clinical environments and hospitals</a:t>
            </a:r>
            <a:r>
              <a:rPr lang="en-US" sz="2400" dirty="0" smtClean="0">
                <a:solidFill>
                  <a:schemeClr val="bg1"/>
                </a:solidFill>
                <a:latin typeface="Kokila" panose="020B0604020202020204" pitchFamily="34" charset="0"/>
                <a:cs typeface="Kokila" panose="020B0604020202020204" pitchFamily="34" charset="0"/>
              </a:rPr>
              <a:t>.</a:t>
            </a:r>
          </a:p>
          <a:p>
            <a:pPr>
              <a:buFont typeface="Wingdings" panose="05000000000000000000" pitchFamily="2" charset="2"/>
              <a:buChar char="ü"/>
            </a:pPr>
            <a:r>
              <a:rPr lang="en-US" sz="2400" dirty="0" smtClean="0">
                <a:solidFill>
                  <a:schemeClr val="bg1"/>
                </a:solidFill>
                <a:latin typeface="Kokila" panose="020B0604020202020204" pitchFamily="34" charset="0"/>
                <a:cs typeface="Kokila" panose="020B0604020202020204" pitchFamily="34" charset="0"/>
              </a:rPr>
              <a:t> The </a:t>
            </a:r>
            <a:r>
              <a:rPr lang="en-US" sz="2400" dirty="0">
                <a:solidFill>
                  <a:schemeClr val="accent4"/>
                </a:solidFill>
                <a:latin typeface="Kokila" panose="020B0604020202020204" pitchFamily="34" charset="0"/>
                <a:cs typeface="Kokila" panose="020B0604020202020204" pitchFamily="34" charset="0"/>
              </a:rPr>
              <a:t>second group </a:t>
            </a:r>
            <a:r>
              <a:rPr lang="en-US" sz="2400" dirty="0">
                <a:solidFill>
                  <a:schemeClr val="bg1"/>
                </a:solidFill>
                <a:latin typeface="Kokila" panose="020B0604020202020204" pitchFamily="34" charset="0"/>
                <a:cs typeface="Kokila" panose="020B0604020202020204" pitchFamily="34" charset="0"/>
              </a:rPr>
              <a:t>was also required to consist of faculty members working in medical centers and having at least five years’ experience. </a:t>
            </a:r>
            <a:endParaRPr lang="en-US" sz="2400" dirty="0" smtClean="0">
              <a:solidFill>
                <a:schemeClr val="bg1"/>
              </a:solidFill>
              <a:latin typeface="Kokila" panose="020B0604020202020204" pitchFamily="34" charset="0"/>
              <a:cs typeface="Kokila" panose="020B0604020202020204" pitchFamily="34" charset="0"/>
            </a:endParaRPr>
          </a:p>
          <a:p>
            <a:pPr>
              <a:buFont typeface="Wingdings" panose="05000000000000000000" pitchFamily="2" charset="2"/>
              <a:buChar char="ü"/>
            </a:pPr>
            <a:r>
              <a:rPr lang="en-US" sz="2400" dirty="0" smtClean="0">
                <a:solidFill>
                  <a:schemeClr val="bg1"/>
                </a:solidFill>
                <a:latin typeface="Kokila" panose="020B0604020202020204" pitchFamily="34" charset="0"/>
                <a:cs typeface="Kokila" panose="020B0604020202020204" pitchFamily="34" charset="0"/>
              </a:rPr>
              <a:t> The </a:t>
            </a:r>
            <a:r>
              <a:rPr lang="en-US" sz="2400" dirty="0">
                <a:solidFill>
                  <a:srgbClr val="00B0F0"/>
                </a:solidFill>
                <a:latin typeface="Kokila" panose="020B0604020202020204" pitchFamily="34" charset="0"/>
                <a:cs typeface="Kokila" panose="020B0604020202020204" pitchFamily="34" charset="0"/>
              </a:rPr>
              <a:t>third and fourth groups </a:t>
            </a:r>
            <a:r>
              <a:rPr lang="en-US" sz="2400" dirty="0">
                <a:solidFill>
                  <a:schemeClr val="bg1"/>
                </a:solidFill>
                <a:latin typeface="Kokila" panose="020B0604020202020204" pitchFamily="34" charset="0"/>
                <a:cs typeface="Kokila" panose="020B0604020202020204" pitchFamily="34" charset="0"/>
              </a:rPr>
              <a:t>were nurses and midwives working in maternity hospitals with at least five years’ </a:t>
            </a:r>
            <a:r>
              <a:rPr lang="en-US" sz="2400" dirty="0" smtClean="0">
                <a:solidFill>
                  <a:schemeClr val="bg1"/>
                </a:solidFill>
                <a:latin typeface="Kokila" panose="020B0604020202020204" pitchFamily="34" charset="0"/>
                <a:cs typeface="Kokila" panose="020B0604020202020204" pitchFamily="34" charset="0"/>
              </a:rPr>
              <a:t>experience.</a:t>
            </a:r>
          </a:p>
        </p:txBody>
      </p:sp>
      <p:sp>
        <p:nvSpPr>
          <p:cNvPr id="4" name="Date Placeholder 3"/>
          <p:cNvSpPr>
            <a:spLocks noGrp="1"/>
          </p:cNvSpPr>
          <p:nvPr>
            <p:ph type="dt" sz="half" idx="10"/>
          </p:nvPr>
        </p:nvSpPr>
        <p:spPr/>
        <p:txBody>
          <a:bodyPr/>
          <a:lstStyle/>
          <a:p>
            <a:r>
              <a:rPr lang="en-US" smtClean="0"/>
              <a:t>Slide NO </a:t>
            </a:r>
            <a:fld id="{58863BF2-F2E0-4234-B14B-8DB17FDAD539}" type="slidenum">
              <a:rPr lang="en-US" smtClean="0"/>
              <a:t>23</a:t>
            </a:fld>
            <a:endParaRPr lang="en-US" dirty="0"/>
          </a:p>
        </p:txBody>
      </p:sp>
      <p:sp>
        <p:nvSpPr>
          <p:cNvPr id="5" name="Footer Placeholder 4"/>
          <p:cNvSpPr>
            <a:spLocks noGrp="1"/>
          </p:cNvSpPr>
          <p:nvPr>
            <p:ph type="ftr" sz="quarter" idx="11"/>
          </p:nvPr>
        </p:nvSpPr>
        <p:spPr/>
        <p:txBody>
          <a:bodyPr/>
          <a:lstStyle/>
          <a:p>
            <a:r>
              <a:rPr lang="en-US" smtClean="0"/>
              <a:t> Designing Data Elements and Minimum Data Set (MDS) for Creating the Registry of Patients with Gestational Diabetes Mellitus </a:t>
            </a:r>
            <a:endParaRPr lang="en-US" dirty="0"/>
          </a:p>
        </p:txBody>
      </p:sp>
      <p:sp>
        <p:nvSpPr>
          <p:cNvPr id="6" name="Slide Number Placeholder 5"/>
          <p:cNvSpPr>
            <a:spLocks noGrp="1"/>
          </p:cNvSpPr>
          <p:nvPr>
            <p:ph type="sldNum" sz="quarter" idx="12"/>
          </p:nvPr>
        </p:nvSpPr>
        <p:spPr/>
        <p:txBody>
          <a:bodyPr/>
          <a:lstStyle/>
          <a:p>
            <a:r>
              <a:rPr lang="en-US" smtClean="0"/>
              <a:t>Reyhane Norouzi Aval</a:t>
            </a:r>
            <a:endParaRPr lang="en-US" dirty="0"/>
          </a:p>
        </p:txBody>
      </p:sp>
      <p:sp>
        <p:nvSpPr>
          <p:cNvPr id="2" name="Rectangle 1"/>
          <p:cNvSpPr/>
          <p:nvPr/>
        </p:nvSpPr>
        <p:spPr>
          <a:xfrm>
            <a:off x="1332467" y="644050"/>
            <a:ext cx="2549096" cy="769441"/>
          </a:xfrm>
          <a:prstGeom prst="rect">
            <a:avLst/>
          </a:prstGeom>
        </p:spPr>
        <p:txBody>
          <a:bodyPr wrap="none">
            <a:spAutoFit/>
          </a:bodyPr>
          <a:lstStyle/>
          <a:p>
            <a:r>
              <a:rPr lang="en-US" sz="4400" dirty="0" smtClean="0">
                <a:solidFill>
                  <a:schemeClr val="bg2"/>
                </a:solidFill>
                <a:latin typeface="Kokila" panose="020B0604020202020204" pitchFamily="34" charset="0"/>
                <a:cs typeface="Kokila" panose="020B0604020202020204" pitchFamily="34" charset="0"/>
              </a:rPr>
              <a:t>Methods</a:t>
            </a:r>
            <a:r>
              <a:rPr lang="fa-IR" sz="4400" dirty="0" smtClean="0">
                <a:solidFill>
                  <a:schemeClr val="bg2"/>
                </a:solidFill>
                <a:latin typeface="Kokila" panose="020B0604020202020204" pitchFamily="34" charset="0"/>
                <a:cs typeface="Kokila" panose="020B0604020202020204" pitchFamily="34" charset="0"/>
              </a:rPr>
              <a:t>(10) </a:t>
            </a:r>
            <a:endParaRPr lang="fa-IR" sz="2800" dirty="0">
              <a:latin typeface="Kokila" panose="020B0604020202020204" pitchFamily="34" charset="0"/>
            </a:endParaRPr>
          </a:p>
        </p:txBody>
      </p:sp>
    </p:spTree>
    <p:extLst>
      <p:ext uri="{BB962C8B-B14F-4D97-AF65-F5344CB8AC3E}">
        <p14:creationId xmlns:p14="http://schemas.microsoft.com/office/powerpoint/2010/main" val="354320164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marL="0" indent="0" algn="just">
              <a:buNone/>
            </a:pPr>
            <a:r>
              <a:rPr lang="en-US" sz="2400" dirty="0">
                <a:solidFill>
                  <a:schemeClr val="bg1"/>
                </a:solidFill>
                <a:latin typeface="Kokila" panose="020B0604020202020204" pitchFamily="34" charset="0"/>
                <a:cs typeface="Kokila" panose="020B0604020202020204" pitchFamily="34" charset="0"/>
              </a:rPr>
              <a:t>The criteria for the acceptance of data elements in the final MDS, was the agreement level of experts</a:t>
            </a:r>
            <a:r>
              <a:rPr lang="en-US" sz="2400" dirty="0" smtClean="0">
                <a:solidFill>
                  <a:schemeClr val="bg1"/>
                </a:solidFill>
                <a:latin typeface="Kokila" panose="020B0604020202020204" pitchFamily="34" charset="0"/>
                <a:cs typeface="Kokila" panose="020B0604020202020204" pitchFamily="34" charset="0"/>
              </a:rPr>
              <a:t>.</a:t>
            </a:r>
          </a:p>
          <a:p>
            <a:pPr algn="just">
              <a:buFont typeface="Wingdings" panose="05000000000000000000" pitchFamily="2" charset="2"/>
              <a:buChar char="§"/>
            </a:pPr>
            <a:r>
              <a:rPr lang="en-US" sz="2400" dirty="0" smtClean="0">
                <a:solidFill>
                  <a:schemeClr val="bg1"/>
                </a:solidFill>
                <a:latin typeface="Kokila" panose="020B0604020202020204" pitchFamily="34" charset="0"/>
                <a:cs typeface="Kokila" panose="020B0604020202020204" pitchFamily="34" charset="0"/>
              </a:rPr>
              <a:t>Elements </a:t>
            </a:r>
            <a:r>
              <a:rPr lang="en-US" sz="2400" dirty="0">
                <a:solidFill>
                  <a:schemeClr val="bg1"/>
                </a:solidFill>
                <a:latin typeface="Kokila" panose="020B0604020202020204" pitchFamily="34" charset="0"/>
                <a:cs typeface="Kokila" panose="020B0604020202020204" pitchFamily="34" charset="0"/>
              </a:rPr>
              <a:t>with agreement levels </a:t>
            </a:r>
            <a:r>
              <a:rPr lang="en-US" sz="2400" dirty="0">
                <a:solidFill>
                  <a:srgbClr val="FF0000"/>
                </a:solidFill>
                <a:latin typeface="Kokila" panose="020B0604020202020204" pitchFamily="34" charset="0"/>
                <a:cs typeface="Kokila" panose="020B0604020202020204" pitchFamily="34" charset="0"/>
              </a:rPr>
              <a:t>less than 50% </a:t>
            </a:r>
            <a:r>
              <a:rPr lang="en-US" sz="2400" dirty="0">
                <a:solidFill>
                  <a:schemeClr val="bg1"/>
                </a:solidFill>
                <a:latin typeface="Kokila" panose="020B0604020202020204" pitchFamily="34" charset="0"/>
                <a:cs typeface="Kokila" panose="020B0604020202020204" pitchFamily="34" charset="0"/>
              </a:rPr>
              <a:t>were </a:t>
            </a:r>
            <a:r>
              <a:rPr lang="en-US" sz="2400" u="sng" dirty="0">
                <a:solidFill>
                  <a:schemeClr val="accent6"/>
                </a:solidFill>
                <a:latin typeface="Kokila" panose="020B0604020202020204" pitchFamily="34" charset="0"/>
                <a:cs typeface="Kokila" panose="020B0604020202020204" pitchFamily="34" charset="0"/>
              </a:rPr>
              <a:t>excluded</a:t>
            </a:r>
            <a:r>
              <a:rPr lang="en-US" sz="2400" dirty="0">
                <a:solidFill>
                  <a:schemeClr val="bg1"/>
                </a:solidFill>
                <a:latin typeface="Kokila" panose="020B0604020202020204" pitchFamily="34" charset="0"/>
                <a:cs typeface="Kokila" panose="020B0604020202020204" pitchFamily="34" charset="0"/>
              </a:rPr>
              <a:t> at the first round</a:t>
            </a:r>
            <a:r>
              <a:rPr lang="en-US" sz="2400" dirty="0" smtClean="0">
                <a:solidFill>
                  <a:schemeClr val="bg1"/>
                </a:solidFill>
                <a:latin typeface="Kokila" panose="020B0604020202020204" pitchFamily="34" charset="0"/>
                <a:cs typeface="Kokila" panose="020B0604020202020204" pitchFamily="34" charset="0"/>
              </a:rPr>
              <a:t>,</a:t>
            </a:r>
          </a:p>
          <a:p>
            <a:pPr algn="just">
              <a:buFont typeface="Wingdings" panose="05000000000000000000" pitchFamily="2" charset="2"/>
              <a:buChar char="§"/>
            </a:pPr>
            <a:r>
              <a:rPr lang="en-US" sz="2400" dirty="0" smtClean="0">
                <a:solidFill>
                  <a:schemeClr val="bg1"/>
                </a:solidFill>
                <a:latin typeface="Kokila" panose="020B0604020202020204" pitchFamily="34" charset="0"/>
                <a:cs typeface="Kokila" panose="020B0604020202020204" pitchFamily="34" charset="0"/>
              </a:rPr>
              <a:t> </a:t>
            </a:r>
            <a:r>
              <a:rPr lang="en-US" sz="2400" dirty="0">
                <a:solidFill>
                  <a:schemeClr val="bg1"/>
                </a:solidFill>
                <a:latin typeface="Kokila" panose="020B0604020202020204" pitchFamily="34" charset="0"/>
                <a:cs typeface="Kokila" panose="020B0604020202020204" pitchFamily="34" charset="0"/>
              </a:rPr>
              <a:t>50–75% agreement levels entered the second round, and agreement levels </a:t>
            </a:r>
            <a:r>
              <a:rPr lang="en-US" sz="2400" dirty="0">
                <a:solidFill>
                  <a:srgbClr val="0CC646"/>
                </a:solidFill>
                <a:latin typeface="Kokila" panose="020B0604020202020204" pitchFamily="34" charset="0"/>
                <a:cs typeface="Kokila" panose="020B0604020202020204" pitchFamily="34" charset="0"/>
              </a:rPr>
              <a:t>more than 75% </a:t>
            </a:r>
            <a:r>
              <a:rPr lang="en-US" sz="2400" dirty="0">
                <a:solidFill>
                  <a:schemeClr val="bg1"/>
                </a:solidFill>
                <a:latin typeface="Kokila" panose="020B0604020202020204" pitchFamily="34" charset="0"/>
                <a:cs typeface="Kokila" panose="020B0604020202020204" pitchFamily="34" charset="0"/>
              </a:rPr>
              <a:t>were </a:t>
            </a:r>
            <a:r>
              <a:rPr lang="en-US" sz="2400" u="sng" dirty="0">
                <a:solidFill>
                  <a:srgbClr val="00B050"/>
                </a:solidFill>
                <a:latin typeface="Kokila" panose="020B0604020202020204" pitchFamily="34" charset="0"/>
                <a:cs typeface="Kokila" panose="020B0604020202020204" pitchFamily="34" charset="0"/>
              </a:rPr>
              <a:t>accepted</a:t>
            </a:r>
            <a:r>
              <a:rPr lang="en-US" sz="2400" dirty="0">
                <a:solidFill>
                  <a:srgbClr val="00B050"/>
                </a:solidFill>
                <a:latin typeface="Kokila" panose="020B0604020202020204" pitchFamily="34" charset="0"/>
                <a:cs typeface="Kokila" panose="020B0604020202020204" pitchFamily="34" charset="0"/>
              </a:rPr>
              <a:t> </a:t>
            </a:r>
            <a:r>
              <a:rPr lang="en-US" sz="2400" dirty="0">
                <a:solidFill>
                  <a:schemeClr val="bg1"/>
                </a:solidFill>
                <a:latin typeface="Kokila" panose="020B0604020202020204" pitchFamily="34" charset="0"/>
                <a:cs typeface="Kokila" panose="020B0604020202020204" pitchFamily="34" charset="0"/>
              </a:rPr>
              <a:t>in the first round of the Delphi technique</a:t>
            </a:r>
            <a:r>
              <a:rPr lang="en-US" sz="2400" dirty="0" smtClean="0">
                <a:solidFill>
                  <a:schemeClr val="bg1"/>
                </a:solidFill>
                <a:latin typeface="Kokila" panose="020B0604020202020204" pitchFamily="34" charset="0"/>
                <a:cs typeface="Kokila" panose="020B0604020202020204" pitchFamily="34" charset="0"/>
              </a:rPr>
              <a:t>.</a:t>
            </a:r>
          </a:p>
          <a:p>
            <a:pPr algn="just">
              <a:buFont typeface="Wingdings" panose="05000000000000000000" pitchFamily="2" charset="2"/>
              <a:buChar char="§"/>
            </a:pPr>
            <a:r>
              <a:rPr lang="en-US" sz="2400" dirty="0" smtClean="0">
                <a:solidFill>
                  <a:schemeClr val="bg1"/>
                </a:solidFill>
                <a:latin typeface="Kokila" panose="020B0604020202020204" pitchFamily="34" charset="0"/>
                <a:cs typeface="Kokila" panose="020B0604020202020204" pitchFamily="34" charset="0"/>
              </a:rPr>
              <a:t> </a:t>
            </a:r>
            <a:r>
              <a:rPr lang="en-US" sz="2400" dirty="0">
                <a:solidFill>
                  <a:schemeClr val="bg1"/>
                </a:solidFill>
                <a:latin typeface="Kokila" panose="020B0604020202020204" pitchFamily="34" charset="0"/>
                <a:cs typeface="Kokila" panose="020B0604020202020204" pitchFamily="34" charset="0"/>
              </a:rPr>
              <a:t>In the </a:t>
            </a:r>
            <a:r>
              <a:rPr lang="en-US" sz="2400" dirty="0">
                <a:solidFill>
                  <a:schemeClr val="accent4"/>
                </a:solidFill>
                <a:latin typeface="Kokila" panose="020B0604020202020204" pitchFamily="34" charset="0"/>
                <a:cs typeface="Kokila" panose="020B0604020202020204" pitchFamily="34" charset="0"/>
              </a:rPr>
              <a:t>second round</a:t>
            </a:r>
            <a:r>
              <a:rPr lang="en-US" sz="2400" dirty="0">
                <a:solidFill>
                  <a:schemeClr val="bg1"/>
                </a:solidFill>
                <a:latin typeface="Kokila" panose="020B0604020202020204" pitchFamily="34" charset="0"/>
                <a:cs typeface="Kokila" panose="020B0604020202020204" pitchFamily="34" charset="0"/>
              </a:rPr>
              <a:t>, an agreement level of </a:t>
            </a:r>
            <a:r>
              <a:rPr lang="en-US" sz="2400" dirty="0">
                <a:solidFill>
                  <a:schemeClr val="accent4"/>
                </a:solidFill>
                <a:latin typeface="Kokila" panose="020B0604020202020204" pitchFamily="34" charset="0"/>
                <a:cs typeface="Kokila" panose="020B0604020202020204" pitchFamily="34" charset="0"/>
              </a:rPr>
              <a:t>75%</a:t>
            </a:r>
            <a:r>
              <a:rPr lang="en-US" sz="2400" dirty="0">
                <a:solidFill>
                  <a:schemeClr val="bg1"/>
                </a:solidFill>
                <a:latin typeface="Kokila" panose="020B0604020202020204" pitchFamily="34" charset="0"/>
                <a:cs typeface="Kokila" panose="020B0604020202020204" pitchFamily="34" charset="0"/>
              </a:rPr>
              <a:t> was considered on each data element</a:t>
            </a:r>
            <a:r>
              <a:rPr lang="en-US" sz="2400" dirty="0" smtClean="0">
                <a:solidFill>
                  <a:schemeClr val="bg1"/>
                </a:solidFill>
                <a:latin typeface="Kokila" panose="020B0604020202020204" pitchFamily="34" charset="0"/>
                <a:cs typeface="Kokila" panose="020B0604020202020204" pitchFamily="34" charset="0"/>
              </a:rPr>
              <a:t>.</a:t>
            </a:r>
          </a:p>
          <a:p>
            <a:pPr algn="just">
              <a:buFont typeface="Wingdings" panose="05000000000000000000" pitchFamily="2" charset="2"/>
              <a:buChar char="§"/>
            </a:pPr>
            <a:r>
              <a:rPr lang="en-US" sz="2400" dirty="0" smtClean="0">
                <a:solidFill>
                  <a:schemeClr val="bg1"/>
                </a:solidFill>
                <a:latin typeface="Kokila" panose="020B0604020202020204" pitchFamily="34" charset="0"/>
                <a:cs typeface="Kokila" panose="020B0604020202020204" pitchFamily="34" charset="0"/>
              </a:rPr>
              <a:t> </a:t>
            </a:r>
            <a:r>
              <a:rPr lang="en-US" sz="2400" dirty="0">
                <a:solidFill>
                  <a:schemeClr val="bg1"/>
                </a:solidFill>
                <a:latin typeface="Kokila" panose="020B0604020202020204" pitchFamily="34" charset="0"/>
                <a:cs typeface="Kokila" panose="020B0604020202020204" pitchFamily="34" charset="0"/>
              </a:rPr>
              <a:t>In the end, final data elements of the MDS were achieved in two rounds </a:t>
            </a:r>
            <a:r>
              <a:rPr lang="en-US" sz="2400" dirty="0" smtClean="0">
                <a:solidFill>
                  <a:schemeClr val="bg1"/>
                </a:solidFill>
                <a:latin typeface="Kokila" panose="020B0604020202020204" pitchFamily="34" charset="0"/>
                <a:cs typeface="Kokila" panose="020B0604020202020204" pitchFamily="34" charset="0"/>
              </a:rPr>
              <a:t>.</a:t>
            </a:r>
            <a:endParaRPr lang="fa-IR" sz="2400" dirty="0">
              <a:solidFill>
                <a:schemeClr val="bg1"/>
              </a:solidFill>
              <a:latin typeface="Kokila" panose="020B0604020202020204" pitchFamily="34" charset="0"/>
            </a:endParaRPr>
          </a:p>
        </p:txBody>
      </p:sp>
      <p:sp>
        <p:nvSpPr>
          <p:cNvPr id="4" name="Date Placeholder 3"/>
          <p:cNvSpPr>
            <a:spLocks noGrp="1"/>
          </p:cNvSpPr>
          <p:nvPr>
            <p:ph type="dt" sz="half" idx="10"/>
          </p:nvPr>
        </p:nvSpPr>
        <p:spPr/>
        <p:txBody>
          <a:bodyPr/>
          <a:lstStyle/>
          <a:p>
            <a:r>
              <a:rPr lang="en-US" smtClean="0"/>
              <a:t>Slide NO </a:t>
            </a:r>
            <a:fld id="{58863BF2-F2E0-4234-B14B-8DB17FDAD539}" type="slidenum">
              <a:rPr lang="en-US" smtClean="0"/>
              <a:t>24</a:t>
            </a:fld>
            <a:endParaRPr lang="en-US" dirty="0"/>
          </a:p>
        </p:txBody>
      </p:sp>
      <p:sp>
        <p:nvSpPr>
          <p:cNvPr id="5" name="Footer Placeholder 4"/>
          <p:cNvSpPr>
            <a:spLocks noGrp="1"/>
          </p:cNvSpPr>
          <p:nvPr>
            <p:ph type="ftr" sz="quarter" idx="11"/>
          </p:nvPr>
        </p:nvSpPr>
        <p:spPr/>
        <p:txBody>
          <a:bodyPr/>
          <a:lstStyle/>
          <a:p>
            <a:r>
              <a:rPr lang="en-US" smtClean="0"/>
              <a:t> Designing Data Elements and Minimum Data Set (MDS) for Creating the Registry of Patients with Gestational Diabetes Mellitus </a:t>
            </a:r>
            <a:endParaRPr lang="en-US" dirty="0"/>
          </a:p>
        </p:txBody>
      </p:sp>
      <p:sp>
        <p:nvSpPr>
          <p:cNvPr id="6" name="Slide Number Placeholder 5"/>
          <p:cNvSpPr>
            <a:spLocks noGrp="1"/>
          </p:cNvSpPr>
          <p:nvPr>
            <p:ph type="sldNum" sz="quarter" idx="12"/>
          </p:nvPr>
        </p:nvSpPr>
        <p:spPr/>
        <p:txBody>
          <a:bodyPr/>
          <a:lstStyle/>
          <a:p>
            <a:r>
              <a:rPr lang="en-US" smtClean="0"/>
              <a:t>Reyhane Norouzi Aval</a:t>
            </a:r>
            <a:endParaRPr lang="en-US" dirty="0"/>
          </a:p>
        </p:txBody>
      </p:sp>
      <p:sp>
        <p:nvSpPr>
          <p:cNvPr id="7" name="TextBox 6"/>
          <p:cNvSpPr txBox="1"/>
          <p:nvPr/>
        </p:nvSpPr>
        <p:spPr>
          <a:xfrm>
            <a:off x="1374640" y="603099"/>
            <a:ext cx="4134118" cy="769441"/>
          </a:xfrm>
          <a:prstGeom prst="rect">
            <a:avLst/>
          </a:prstGeom>
          <a:noFill/>
        </p:spPr>
        <p:txBody>
          <a:bodyPr wrap="square" rtlCol="1">
            <a:spAutoFit/>
          </a:bodyPr>
          <a:lstStyle/>
          <a:p>
            <a:r>
              <a:rPr lang="en-US" sz="4400" dirty="0" smtClean="0">
                <a:solidFill>
                  <a:schemeClr val="bg2"/>
                </a:solidFill>
                <a:latin typeface="Kokila" panose="020B0604020202020204" pitchFamily="34" charset="0"/>
                <a:cs typeface="Kokila" panose="020B0604020202020204" pitchFamily="34" charset="0"/>
              </a:rPr>
              <a:t>Methods</a:t>
            </a:r>
            <a:r>
              <a:rPr lang="fa-IR" sz="4400" dirty="0" smtClean="0">
                <a:solidFill>
                  <a:schemeClr val="bg2"/>
                </a:solidFill>
                <a:latin typeface="Kokila" panose="020B0604020202020204" pitchFamily="34" charset="0"/>
                <a:cs typeface="Kokila" panose="020B0604020202020204" pitchFamily="34" charset="0"/>
              </a:rPr>
              <a:t>(11) </a:t>
            </a:r>
            <a:endParaRPr lang="fa-IR" sz="2800" dirty="0">
              <a:latin typeface="Kokila" panose="020B0604020202020204" pitchFamily="34" charset="0"/>
            </a:endParaRPr>
          </a:p>
        </p:txBody>
      </p:sp>
    </p:spTree>
    <p:extLst>
      <p:ext uri="{BB962C8B-B14F-4D97-AF65-F5344CB8AC3E}">
        <p14:creationId xmlns:p14="http://schemas.microsoft.com/office/powerpoint/2010/main" val="55206390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66207" y="2011680"/>
            <a:ext cx="8112034" cy="4206240"/>
          </a:xfrm>
        </p:spPr>
        <p:txBody>
          <a:bodyPr>
            <a:normAutofit/>
          </a:bodyPr>
          <a:lstStyle/>
          <a:p>
            <a:pPr algn="just">
              <a:buFont typeface="Wingdings" panose="05000000000000000000" pitchFamily="2" charset="2"/>
              <a:buChar char="Ø"/>
            </a:pPr>
            <a:r>
              <a:rPr lang="en-US" sz="2400" dirty="0" smtClean="0">
                <a:solidFill>
                  <a:schemeClr val="bg1"/>
                </a:solidFill>
                <a:latin typeface="Kokila" panose="020B0604020202020204" pitchFamily="34" charset="0"/>
                <a:cs typeface="Kokila" panose="020B0604020202020204" pitchFamily="34" charset="0"/>
              </a:rPr>
              <a:t>In </a:t>
            </a:r>
            <a:r>
              <a:rPr lang="en-US" sz="2400" dirty="0">
                <a:solidFill>
                  <a:schemeClr val="bg1"/>
                </a:solidFill>
                <a:latin typeface="Kokila" panose="020B0604020202020204" pitchFamily="34" charset="0"/>
                <a:cs typeface="Kokila" panose="020B0604020202020204" pitchFamily="34" charset="0"/>
              </a:rPr>
              <a:t>the first round of Delphi, the experts agreed upon </a:t>
            </a:r>
            <a:r>
              <a:rPr lang="en-US" sz="2400" b="1" dirty="0">
                <a:solidFill>
                  <a:srgbClr val="FF0000"/>
                </a:solidFill>
                <a:latin typeface="Kokila" panose="020B0604020202020204" pitchFamily="34" charset="0"/>
                <a:cs typeface="Kokila" panose="020B0604020202020204" pitchFamily="34" charset="0"/>
              </a:rPr>
              <a:t>20%</a:t>
            </a:r>
            <a:r>
              <a:rPr lang="en-US" sz="2400" dirty="0">
                <a:solidFill>
                  <a:schemeClr val="bg1"/>
                </a:solidFill>
                <a:latin typeface="Kokila" panose="020B0604020202020204" pitchFamily="34" charset="0"/>
                <a:cs typeface="Kokila" panose="020B0604020202020204" pitchFamily="34" charset="0"/>
              </a:rPr>
              <a:t> of the administrative elements, </a:t>
            </a:r>
            <a:r>
              <a:rPr lang="en-US" sz="2400" b="1" dirty="0">
                <a:solidFill>
                  <a:schemeClr val="accent1">
                    <a:lumMod val="75000"/>
                  </a:schemeClr>
                </a:solidFill>
                <a:latin typeface="Kokila" panose="020B0604020202020204" pitchFamily="34" charset="0"/>
                <a:cs typeface="Kokila" panose="020B0604020202020204" pitchFamily="34" charset="0"/>
              </a:rPr>
              <a:t>51%</a:t>
            </a:r>
            <a:r>
              <a:rPr lang="en-US" sz="2400" dirty="0">
                <a:solidFill>
                  <a:schemeClr val="bg1"/>
                </a:solidFill>
                <a:latin typeface="Kokila" panose="020B0604020202020204" pitchFamily="34" charset="0"/>
                <a:cs typeface="Kokila" panose="020B0604020202020204" pitchFamily="34" charset="0"/>
              </a:rPr>
              <a:t> of the clinical elements, and </a:t>
            </a:r>
            <a:r>
              <a:rPr lang="en-US" sz="2400" b="1" dirty="0">
                <a:solidFill>
                  <a:srgbClr val="00B050"/>
                </a:solidFill>
                <a:latin typeface="Kokila" panose="020B0604020202020204" pitchFamily="34" charset="0"/>
                <a:cs typeface="Kokila" panose="020B0604020202020204" pitchFamily="34" charset="0"/>
              </a:rPr>
              <a:t>100%</a:t>
            </a:r>
            <a:r>
              <a:rPr lang="en-US" sz="2400" dirty="0">
                <a:solidFill>
                  <a:schemeClr val="bg1"/>
                </a:solidFill>
                <a:latin typeface="Kokila" panose="020B0604020202020204" pitchFamily="34" charset="0"/>
                <a:cs typeface="Kokila" panose="020B0604020202020204" pitchFamily="34" charset="0"/>
              </a:rPr>
              <a:t> of the pharmaceutical elements (Figure 2). </a:t>
            </a:r>
          </a:p>
          <a:p>
            <a:pPr algn="just">
              <a:buFont typeface="Wingdings" panose="05000000000000000000" pitchFamily="2" charset="2"/>
              <a:buChar char="Ø"/>
            </a:pPr>
            <a:r>
              <a:rPr lang="en-US" sz="2400" dirty="0">
                <a:solidFill>
                  <a:schemeClr val="bg1"/>
                </a:solidFill>
                <a:latin typeface="Kokila" panose="020B0604020202020204" pitchFamily="34" charset="0"/>
                <a:cs typeface="Kokila" panose="020B0604020202020204" pitchFamily="34" charset="0"/>
              </a:rPr>
              <a:t>However, in the second round of Delphi, the experts agreed upon 80% of the administrative elements and 77% of the clinical elements (Figures 3). </a:t>
            </a:r>
            <a:endParaRPr lang="fa-IR" sz="2400" dirty="0" smtClean="0">
              <a:solidFill>
                <a:schemeClr val="bg1"/>
              </a:solidFill>
              <a:latin typeface="Kokila" panose="020B0604020202020204" pitchFamily="34" charset="0"/>
            </a:endParaRPr>
          </a:p>
        </p:txBody>
      </p:sp>
      <p:sp>
        <p:nvSpPr>
          <p:cNvPr id="4" name="Date Placeholder 3"/>
          <p:cNvSpPr>
            <a:spLocks noGrp="1"/>
          </p:cNvSpPr>
          <p:nvPr>
            <p:ph type="dt" sz="half" idx="10"/>
          </p:nvPr>
        </p:nvSpPr>
        <p:spPr/>
        <p:txBody>
          <a:bodyPr/>
          <a:lstStyle/>
          <a:p>
            <a:r>
              <a:rPr lang="en-US" smtClean="0"/>
              <a:t>Slide NO </a:t>
            </a:r>
            <a:fld id="{58863BF2-F2E0-4234-B14B-8DB17FDAD539}" type="slidenum">
              <a:rPr lang="en-US" smtClean="0"/>
              <a:t>25</a:t>
            </a:fld>
            <a:endParaRPr lang="en-US" dirty="0"/>
          </a:p>
        </p:txBody>
      </p:sp>
      <p:sp>
        <p:nvSpPr>
          <p:cNvPr id="5" name="Footer Placeholder 4"/>
          <p:cNvSpPr>
            <a:spLocks noGrp="1"/>
          </p:cNvSpPr>
          <p:nvPr>
            <p:ph type="ftr" sz="quarter" idx="11"/>
          </p:nvPr>
        </p:nvSpPr>
        <p:spPr/>
        <p:txBody>
          <a:bodyPr/>
          <a:lstStyle/>
          <a:p>
            <a:r>
              <a:rPr lang="en-US" dirty="0" smtClean="0"/>
              <a:t> Designing Data Elements and Minimum Data Set (MDS) for Creating the Registry of Patients with Gestational Diabetes Mellitus </a:t>
            </a:r>
            <a:endParaRPr lang="en-US" dirty="0"/>
          </a:p>
        </p:txBody>
      </p:sp>
      <p:sp>
        <p:nvSpPr>
          <p:cNvPr id="6" name="Slide Number Placeholder 5"/>
          <p:cNvSpPr>
            <a:spLocks noGrp="1"/>
          </p:cNvSpPr>
          <p:nvPr>
            <p:ph type="sldNum" sz="quarter" idx="12"/>
          </p:nvPr>
        </p:nvSpPr>
        <p:spPr/>
        <p:txBody>
          <a:bodyPr/>
          <a:lstStyle/>
          <a:p>
            <a:r>
              <a:rPr lang="en-US" dirty="0" err="1" smtClean="0"/>
              <a:t>Reyhane</a:t>
            </a:r>
            <a:r>
              <a:rPr lang="en-US" dirty="0" smtClean="0"/>
              <a:t> </a:t>
            </a:r>
            <a:r>
              <a:rPr lang="en-US" dirty="0" err="1" smtClean="0"/>
              <a:t>Norouzi</a:t>
            </a:r>
            <a:r>
              <a:rPr lang="en-US" dirty="0" smtClean="0"/>
              <a:t> </a:t>
            </a:r>
            <a:r>
              <a:rPr lang="en-US" dirty="0" err="1" smtClean="0"/>
              <a:t>Aval</a:t>
            </a:r>
            <a:endParaRPr lang="en-US" dirty="0"/>
          </a:p>
        </p:txBody>
      </p:sp>
      <p:sp>
        <p:nvSpPr>
          <p:cNvPr id="8" name="TextBox 7"/>
          <p:cNvSpPr txBox="1"/>
          <p:nvPr/>
        </p:nvSpPr>
        <p:spPr>
          <a:xfrm>
            <a:off x="1202265" y="729128"/>
            <a:ext cx="3291840" cy="707886"/>
          </a:xfrm>
          <a:prstGeom prst="rect">
            <a:avLst/>
          </a:prstGeom>
          <a:noFill/>
        </p:spPr>
        <p:txBody>
          <a:bodyPr wrap="square" rtlCol="0">
            <a:spAutoFit/>
          </a:bodyPr>
          <a:lstStyle/>
          <a:p>
            <a:r>
              <a:rPr lang="en-US" sz="4000" dirty="0">
                <a:solidFill>
                  <a:schemeClr val="bg2"/>
                </a:solidFill>
                <a:latin typeface="Kokila" panose="020B0604020202020204" pitchFamily="34" charset="0"/>
                <a:cs typeface="Kokila" panose="020B0604020202020204" pitchFamily="34" charset="0"/>
              </a:rPr>
              <a:t>Findings</a:t>
            </a:r>
            <a:r>
              <a:rPr lang="en-US" sz="4000" b="1" dirty="0">
                <a:solidFill>
                  <a:schemeClr val="bg2"/>
                </a:solidFill>
                <a:latin typeface="Kokila" panose="020B0604020202020204" pitchFamily="34" charset="0"/>
                <a:cs typeface="Kokila" panose="020B0604020202020204" pitchFamily="34" charset="0"/>
              </a:rPr>
              <a:t> </a:t>
            </a:r>
            <a:endParaRPr lang="en-US" sz="4000" dirty="0">
              <a:solidFill>
                <a:schemeClr val="bg2"/>
              </a:solidFill>
              <a:latin typeface="Kokila" panose="020B0604020202020204" pitchFamily="34" charset="0"/>
              <a:cs typeface="Kokila" panose="020B0604020202020204"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40800" y="2337979"/>
            <a:ext cx="2895600" cy="15811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78106575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74998" y="2437532"/>
            <a:ext cx="5220429" cy="2629267"/>
          </a:xfrm>
        </p:spPr>
      </p:pic>
      <p:sp>
        <p:nvSpPr>
          <p:cNvPr id="4" name="Date Placeholder 3"/>
          <p:cNvSpPr>
            <a:spLocks noGrp="1"/>
          </p:cNvSpPr>
          <p:nvPr>
            <p:ph type="dt" sz="half" idx="10"/>
          </p:nvPr>
        </p:nvSpPr>
        <p:spPr/>
        <p:txBody>
          <a:bodyPr/>
          <a:lstStyle/>
          <a:p>
            <a:r>
              <a:rPr lang="en-US" smtClean="0"/>
              <a:t>Slide NO </a:t>
            </a:r>
            <a:fld id="{58863BF2-F2E0-4234-B14B-8DB17FDAD539}" type="slidenum">
              <a:rPr lang="en-US" smtClean="0"/>
              <a:t>26</a:t>
            </a:fld>
            <a:endParaRPr lang="en-US" dirty="0"/>
          </a:p>
        </p:txBody>
      </p:sp>
      <p:sp>
        <p:nvSpPr>
          <p:cNvPr id="5" name="Footer Placeholder 4"/>
          <p:cNvSpPr>
            <a:spLocks noGrp="1"/>
          </p:cNvSpPr>
          <p:nvPr>
            <p:ph type="ftr" sz="quarter" idx="11"/>
          </p:nvPr>
        </p:nvSpPr>
        <p:spPr/>
        <p:txBody>
          <a:bodyPr/>
          <a:lstStyle/>
          <a:p>
            <a:r>
              <a:rPr lang="en-US" smtClean="0"/>
              <a:t> Designing Data Elements and Minimum Data Set (MDS) for Creating the Registry of Patients with Gestational Diabetes Mellitus </a:t>
            </a:r>
            <a:endParaRPr lang="en-US" dirty="0"/>
          </a:p>
        </p:txBody>
      </p:sp>
      <p:sp>
        <p:nvSpPr>
          <p:cNvPr id="6" name="Slide Number Placeholder 5"/>
          <p:cNvSpPr>
            <a:spLocks noGrp="1"/>
          </p:cNvSpPr>
          <p:nvPr>
            <p:ph type="sldNum" sz="quarter" idx="12"/>
          </p:nvPr>
        </p:nvSpPr>
        <p:spPr/>
        <p:txBody>
          <a:bodyPr/>
          <a:lstStyle/>
          <a:p>
            <a:r>
              <a:rPr lang="en-US" smtClean="0"/>
              <a:t>Reyhane Norouzi Aval</a:t>
            </a:r>
            <a:endParaRPr lang="en-US" dirty="0"/>
          </a:p>
        </p:txBody>
      </p:sp>
      <p:sp>
        <p:nvSpPr>
          <p:cNvPr id="8" name="Rectangle 7"/>
          <p:cNvSpPr/>
          <p:nvPr/>
        </p:nvSpPr>
        <p:spPr>
          <a:xfrm>
            <a:off x="2188631" y="5587778"/>
            <a:ext cx="7860209" cy="461665"/>
          </a:xfrm>
          <a:prstGeom prst="rect">
            <a:avLst/>
          </a:prstGeom>
        </p:spPr>
        <p:txBody>
          <a:bodyPr wrap="square">
            <a:spAutoFit/>
          </a:bodyPr>
          <a:lstStyle/>
          <a:p>
            <a:r>
              <a:rPr lang="en-US" sz="2400" dirty="0">
                <a:solidFill>
                  <a:srgbClr val="002060"/>
                </a:solidFill>
                <a:latin typeface="Kokila" panose="020B0604020202020204" pitchFamily="34" charset="0"/>
                <a:cs typeface="Kokila" panose="020B0604020202020204" pitchFamily="34" charset="0"/>
              </a:rPr>
              <a:t>Figure 2: The percentage of the experts’ agreement in the first round of Delphi </a:t>
            </a:r>
          </a:p>
        </p:txBody>
      </p:sp>
      <p:sp>
        <p:nvSpPr>
          <p:cNvPr id="9" name="TextBox 8"/>
          <p:cNvSpPr txBox="1"/>
          <p:nvPr/>
        </p:nvSpPr>
        <p:spPr>
          <a:xfrm>
            <a:off x="1202265" y="716249"/>
            <a:ext cx="3291840" cy="707886"/>
          </a:xfrm>
          <a:prstGeom prst="rect">
            <a:avLst/>
          </a:prstGeom>
          <a:noFill/>
        </p:spPr>
        <p:txBody>
          <a:bodyPr wrap="square" rtlCol="0">
            <a:spAutoFit/>
          </a:bodyPr>
          <a:lstStyle/>
          <a:p>
            <a:r>
              <a:rPr lang="en-US" sz="4000" dirty="0">
                <a:solidFill>
                  <a:schemeClr val="bg2"/>
                </a:solidFill>
                <a:latin typeface="Kokila" panose="020B0604020202020204" pitchFamily="34" charset="0"/>
                <a:cs typeface="Kokila" panose="020B0604020202020204" pitchFamily="34" charset="0"/>
              </a:rPr>
              <a:t>Findings</a:t>
            </a:r>
            <a:r>
              <a:rPr lang="en-US" sz="4000" b="1" dirty="0">
                <a:solidFill>
                  <a:schemeClr val="bg2"/>
                </a:solidFill>
                <a:latin typeface="Kokila" panose="020B0604020202020204" pitchFamily="34" charset="0"/>
                <a:cs typeface="Kokila" panose="020B0604020202020204" pitchFamily="34" charset="0"/>
              </a:rPr>
              <a:t> </a:t>
            </a:r>
            <a:endParaRPr lang="en-US" sz="4000" dirty="0">
              <a:solidFill>
                <a:schemeClr val="bg2"/>
              </a:solidFill>
              <a:latin typeface="Kokila" panose="020B0604020202020204" pitchFamily="34" charset="0"/>
              <a:cs typeface="Kokila" panose="020B0604020202020204" pitchFamily="34" charset="0"/>
            </a:endParaRPr>
          </a:p>
        </p:txBody>
      </p:sp>
    </p:spTree>
    <p:extLst>
      <p:ext uri="{BB962C8B-B14F-4D97-AF65-F5344CB8AC3E}">
        <p14:creationId xmlns:p14="http://schemas.microsoft.com/office/powerpoint/2010/main" val="339376271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34952" y="1923425"/>
            <a:ext cx="6323413" cy="3011149"/>
          </a:xfrm>
        </p:spPr>
      </p:pic>
      <p:sp>
        <p:nvSpPr>
          <p:cNvPr id="4" name="Date Placeholder 3"/>
          <p:cNvSpPr>
            <a:spLocks noGrp="1"/>
          </p:cNvSpPr>
          <p:nvPr>
            <p:ph type="dt" sz="half" idx="10"/>
          </p:nvPr>
        </p:nvSpPr>
        <p:spPr/>
        <p:txBody>
          <a:bodyPr/>
          <a:lstStyle/>
          <a:p>
            <a:r>
              <a:rPr lang="en-US" smtClean="0"/>
              <a:t>Slide NO </a:t>
            </a:r>
            <a:fld id="{58863BF2-F2E0-4234-B14B-8DB17FDAD539}" type="slidenum">
              <a:rPr lang="en-US" smtClean="0"/>
              <a:t>27</a:t>
            </a:fld>
            <a:endParaRPr lang="en-US" dirty="0"/>
          </a:p>
        </p:txBody>
      </p:sp>
      <p:sp>
        <p:nvSpPr>
          <p:cNvPr id="5" name="Footer Placeholder 4"/>
          <p:cNvSpPr>
            <a:spLocks noGrp="1"/>
          </p:cNvSpPr>
          <p:nvPr>
            <p:ph type="ftr" sz="quarter" idx="11"/>
          </p:nvPr>
        </p:nvSpPr>
        <p:spPr/>
        <p:txBody>
          <a:bodyPr/>
          <a:lstStyle/>
          <a:p>
            <a:r>
              <a:rPr lang="en-US" smtClean="0"/>
              <a:t> Designing Data Elements and Minimum Data Set (MDS) for Creating the Registry of Patients with Gestational Diabetes Mellitus </a:t>
            </a:r>
            <a:endParaRPr lang="en-US" dirty="0"/>
          </a:p>
        </p:txBody>
      </p:sp>
      <p:sp>
        <p:nvSpPr>
          <p:cNvPr id="6" name="Slide Number Placeholder 5"/>
          <p:cNvSpPr>
            <a:spLocks noGrp="1"/>
          </p:cNvSpPr>
          <p:nvPr>
            <p:ph type="sldNum" sz="quarter" idx="12"/>
          </p:nvPr>
        </p:nvSpPr>
        <p:spPr/>
        <p:txBody>
          <a:bodyPr/>
          <a:lstStyle/>
          <a:p>
            <a:r>
              <a:rPr lang="en-US" smtClean="0"/>
              <a:t>Reyhane Norouzi Aval</a:t>
            </a:r>
            <a:endParaRPr lang="en-US" dirty="0"/>
          </a:p>
        </p:txBody>
      </p:sp>
      <p:sp>
        <p:nvSpPr>
          <p:cNvPr id="8" name="Rectangle 7"/>
          <p:cNvSpPr/>
          <p:nvPr/>
        </p:nvSpPr>
        <p:spPr>
          <a:xfrm>
            <a:off x="2024744" y="5454275"/>
            <a:ext cx="9367156" cy="461665"/>
          </a:xfrm>
          <a:prstGeom prst="rect">
            <a:avLst/>
          </a:prstGeom>
        </p:spPr>
        <p:txBody>
          <a:bodyPr wrap="square">
            <a:spAutoFit/>
          </a:bodyPr>
          <a:lstStyle/>
          <a:p>
            <a:r>
              <a:rPr lang="en-US" sz="2400" b="1" dirty="0">
                <a:solidFill>
                  <a:srgbClr val="002060"/>
                </a:solidFill>
                <a:latin typeface="Kokila" panose="020B0604020202020204" pitchFamily="34" charset="0"/>
                <a:cs typeface="Kokila" panose="020B0604020202020204" pitchFamily="34" charset="0"/>
              </a:rPr>
              <a:t>Figure 3: The percentage of the experts’ agreement in the second round of Delphi </a:t>
            </a:r>
          </a:p>
        </p:txBody>
      </p:sp>
      <p:sp>
        <p:nvSpPr>
          <p:cNvPr id="9" name="TextBox 8"/>
          <p:cNvSpPr txBox="1"/>
          <p:nvPr/>
        </p:nvSpPr>
        <p:spPr>
          <a:xfrm>
            <a:off x="1202265" y="695838"/>
            <a:ext cx="3291840" cy="707886"/>
          </a:xfrm>
          <a:prstGeom prst="rect">
            <a:avLst/>
          </a:prstGeom>
          <a:noFill/>
        </p:spPr>
        <p:txBody>
          <a:bodyPr wrap="square" rtlCol="0">
            <a:spAutoFit/>
          </a:bodyPr>
          <a:lstStyle/>
          <a:p>
            <a:r>
              <a:rPr lang="en-US" sz="4000" dirty="0">
                <a:solidFill>
                  <a:schemeClr val="bg2"/>
                </a:solidFill>
                <a:latin typeface="Kokila" panose="020B0604020202020204" pitchFamily="34" charset="0"/>
                <a:cs typeface="Kokila" panose="020B0604020202020204" pitchFamily="34" charset="0"/>
              </a:rPr>
              <a:t>Findings</a:t>
            </a:r>
            <a:r>
              <a:rPr lang="en-US" sz="4000" b="1" dirty="0">
                <a:solidFill>
                  <a:schemeClr val="bg2"/>
                </a:solidFill>
                <a:latin typeface="Kokila" panose="020B0604020202020204" pitchFamily="34" charset="0"/>
                <a:cs typeface="Kokila" panose="020B0604020202020204" pitchFamily="34" charset="0"/>
              </a:rPr>
              <a:t> </a:t>
            </a:r>
            <a:endParaRPr lang="en-US" sz="4000" dirty="0">
              <a:solidFill>
                <a:schemeClr val="bg2"/>
              </a:solidFill>
              <a:latin typeface="Kokila" panose="020B0604020202020204" pitchFamily="34" charset="0"/>
              <a:cs typeface="Kokila" panose="020B0604020202020204" pitchFamily="34" charset="0"/>
            </a:endParaRPr>
          </a:p>
        </p:txBody>
      </p:sp>
    </p:spTree>
    <p:extLst>
      <p:ext uri="{BB962C8B-B14F-4D97-AF65-F5344CB8AC3E}">
        <p14:creationId xmlns:p14="http://schemas.microsoft.com/office/powerpoint/2010/main" val="142680799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just">
              <a:buNone/>
            </a:pPr>
            <a:r>
              <a:rPr lang="en-US" dirty="0">
                <a:solidFill>
                  <a:schemeClr val="bg1"/>
                </a:solidFill>
                <a:latin typeface="Kokila" panose="020B0604020202020204" pitchFamily="34" charset="0"/>
                <a:cs typeface="Kokila" panose="020B0604020202020204" pitchFamily="34" charset="0"/>
              </a:rPr>
              <a:t>The MDS of GDM was divided into three categories: </a:t>
            </a:r>
            <a:endParaRPr lang="en-US" dirty="0" smtClean="0">
              <a:solidFill>
                <a:schemeClr val="bg1"/>
              </a:solidFill>
              <a:latin typeface="Kokila" panose="020B0604020202020204" pitchFamily="34" charset="0"/>
              <a:cs typeface="Kokila" panose="020B0604020202020204" pitchFamily="34" charset="0"/>
            </a:endParaRPr>
          </a:p>
          <a:p>
            <a:pPr algn="just">
              <a:buFont typeface="Wingdings" panose="05000000000000000000" pitchFamily="2" charset="2"/>
              <a:buChar char="ü"/>
            </a:pPr>
            <a:r>
              <a:rPr lang="en-US" dirty="0" smtClean="0">
                <a:solidFill>
                  <a:schemeClr val="bg1"/>
                </a:solidFill>
                <a:latin typeface="Kokila" panose="020B0604020202020204" pitchFamily="34" charset="0"/>
                <a:cs typeface="Kokila" panose="020B0604020202020204" pitchFamily="34" charset="0"/>
              </a:rPr>
              <a:t>administrative </a:t>
            </a:r>
            <a:r>
              <a:rPr lang="en-US" dirty="0">
                <a:solidFill>
                  <a:schemeClr val="bg1"/>
                </a:solidFill>
                <a:latin typeface="Kokila" panose="020B0604020202020204" pitchFamily="34" charset="0"/>
                <a:cs typeface="Kokila" panose="020B0604020202020204" pitchFamily="34" charset="0"/>
              </a:rPr>
              <a:t>with four </a:t>
            </a:r>
            <a:r>
              <a:rPr lang="en-US" dirty="0" smtClean="0">
                <a:solidFill>
                  <a:schemeClr val="bg1"/>
                </a:solidFill>
                <a:latin typeface="Kokila" panose="020B0604020202020204" pitchFamily="34" charset="0"/>
                <a:cs typeface="Kokila" panose="020B0604020202020204" pitchFamily="34" charset="0"/>
              </a:rPr>
              <a:t>sections</a:t>
            </a:r>
          </a:p>
          <a:p>
            <a:pPr algn="just">
              <a:buFont typeface="Wingdings" panose="05000000000000000000" pitchFamily="2" charset="2"/>
              <a:buChar char="ü"/>
            </a:pPr>
            <a:r>
              <a:rPr lang="en-US" dirty="0" smtClean="0">
                <a:solidFill>
                  <a:schemeClr val="bg1"/>
                </a:solidFill>
                <a:latin typeface="Kokila" panose="020B0604020202020204" pitchFamily="34" charset="0"/>
                <a:cs typeface="Kokila" panose="020B0604020202020204" pitchFamily="34" charset="0"/>
              </a:rPr>
              <a:t> </a:t>
            </a:r>
            <a:r>
              <a:rPr lang="en-US" dirty="0">
                <a:solidFill>
                  <a:schemeClr val="bg1"/>
                </a:solidFill>
                <a:latin typeface="Kokila" panose="020B0604020202020204" pitchFamily="34" charset="0"/>
                <a:cs typeface="Kokila" panose="020B0604020202020204" pitchFamily="34" charset="0"/>
              </a:rPr>
              <a:t>clinical with 18 </a:t>
            </a:r>
            <a:r>
              <a:rPr lang="en-US" dirty="0" smtClean="0">
                <a:solidFill>
                  <a:schemeClr val="bg1"/>
                </a:solidFill>
                <a:latin typeface="Kokila" panose="020B0604020202020204" pitchFamily="34" charset="0"/>
                <a:cs typeface="Kokila" panose="020B0604020202020204" pitchFamily="34" charset="0"/>
              </a:rPr>
              <a:t>sections</a:t>
            </a:r>
          </a:p>
          <a:p>
            <a:pPr algn="just">
              <a:buFont typeface="Wingdings" panose="05000000000000000000" pitchFamily="2" charset="2"/>
              <a:buChar char="ü"/>
            </a:pPr>
            <a:r>
              <a:rPr lang="en-US" dirty="0" smtClean="0">
                <a:solidFill>
                  <a:schemeClr val="bg1"/>
                </a:solidFill>
                <a:latin typeface="Kokila" panose="020B0604020202020204" pitchFamily="34" charset="0"/>
                <a:cs typeface="Kokila" panose="020B0604020202020204" pitchFamily="34" charset="0"/>
              </a:rPr>
              <a:t> pharmaceutical </a:t>
            </a:r>
            <a:r>
              <a:rPr lang="en-US" dirty="0">
                <a:solidFill>
                  <a:schemeClr val="bg1"/>
                </a:solidFill>
                <a:latin typeface="Kokila" panose="020B0604020202020204" pitchFamily="34" charset="0"/>
                <a:cs typeface="Kokila" panose="020B0604020202020204" pitchFamily="34" charset="0"/>
              </a:rPr>
              <a:t>with two sections. </a:t>
            </a:r>
            <a:endParaRPr lang="fa-IR" dirty="0" smtClean="0">
              <a:solidFill>
                <a:schemeClr val="bg1"/>
              </a:solidFill>
              <a:latin typeface="Kokila" panose="020B0604020202020204" pitchFamily="34" charset="0"/>
            </a:endParaRPr>
          </a:p>
          <a:p>
            <a:pPr marL="0" indent="0" algn="just">
              <a:buNone/>
            </a:pPr>
            <a:r>
              <a:rPr lang="en-US" dirty="0">
                <a:solidFill>
                  <a:schemeClr val="bg1"/>
                </a:solidFill>
                <a:latin typeface="Kokila" panose="020B0604020202020204" pitchFamily="34" charset="0"/>
                <a:cs typeface="Kokila" panose="020B0604020202020204" pitchFamily="34" charset="0"/>
              </a:rPr>
              <a:t>The total number of final data elements for administrative, clinical and pharmaceutical categories was </a:t>
            </a:r>
            <a:r>
              <a:rPr lang="en-US" sz="2400" b="1" dirty="0">
                <a:solidFill>
                  <a:schemeClr val="accent4"/>
                </a:solidFill>
                <a:latin typeface="Kokila" panose="020B0604020202020204" pitchFamily="34" charset="0"/>
                <a:cs typeface="Kokila" panose="020B0604020202020204" pitchFamily="34" charset="0"/>
              </a:rPr>
              <a:t>43</a:t>
            </a:r>
            <a:r>
              <a:rPr lang="en-US" sz="2400" b="1" dirty="0">
                <a:solidFill>
                  <a:schemeClr val="bg1"/>
                </a:solidFill>
                <a:latin typeface="Kokila" panose="020B0604020202020204" pitchFamily="34" charset="0"/>
                <a:cs typeface="Kokila" panose="020B0604020202020204" pitchFamily="34" charset="0"/>
              </a:rPr>
              <a:t>, </a:t>
            </a:r>
            <a:r>
              <a:rPr lang="en-US" sz="2400" b="1" dirty="0">
                <a:solidFill>
                  <a:schemeClr val="tx2">
                    <a:lumMod val="75000"/>
                    <a:lumOff val="25000"/>
                  </a:schemeClr>
                </a:solidFill>
                <a:latin typeface="Kokila" panose="020B0604020202020204" pitchFamily="34" charset="0"/>
                <a:cs typeface="Kokila" panose="020B0604020202020204" pitchFamily="34" charset="0"/>
              </a:rPr>
              <a:t>246</a:t>
            </a:r>
            <a:r>
              <a:rPr lang="en-US" sz="2400" b="1" dirty="0">
                <a:solidFill>
                  <a:schemeClr val="bg1"/>
                </a:solidFill>
                <a:latin typeface="Kokila" panose="020B0604020202020204" pitchFamily="34" charset="0"/>
                <a:cs typeface="Kokila" panose="020B0604020202020204" pitchFamily="34" charset="0"/>
              </a:rPr>
              <a:t> </a:t>
            </a:r>
            <a:r>
              <a:rPr lang="en-US" dirty="0">
                <a:solidFill>
                  <a:schemeClr val="bg1"/>
                </a:solidFill>
                <a:latin typeface="Kokila" panose="020B0604020202020204" pitchFamily="34" charset="0"/>
                <a:cs typeface="Kokila" panose="020B0604020202020204" pitchFamily="34" charset="0"/>
              </a:rPr>
              <a:t>and</a:t>
            </a:r>
            <a:r>
              <a:rPr lang="en-US" sz="2400" b="1" dirty="0">
                <a:solidFill>
                  <a:srgbClr val="FF0000"/>
                </a:solidFill>
                <a:latin typeface="Kokila" panose="020B0604020202020204" pitchFamily="34" charset="0"/>
                <a:cs typeface="Kokila" panose="020B0604020202020204" pitchFamily="34" charset="0"/>
              </a:rPr>
              <a:t>12</a:t>
            </a:r>
            <a:r>
              <a:rPr lang="en-US" dirty="0">
                <a:solidFill>
                  <a:schemeClr val="bg1"/>
                </a:solidFill>
                <a:latin typeface="Kokila" panose="020B0604020202020204" pitchFamily="34" charset="0"/>
                <a:cs typeface="Kokila" panose="020B0604020202020204" pitchFamily="34" charset="0"/>
              </a:rPr>
              <a:t>, respectively. </a:t>
            </a:r>
            <a:endParaRPr lang="en-US" dirty="0" smtClean="0">
              <a:solidFill>
                <a:schemeClr val="bg1"/>
              </a:solidFill>
              <a:latin typeface="Kokila" panose="020B0604020202020204" pitchFamily="34" charset="0"/>
              <a:cs typeface="Kokila" panose="020B0604020202020204" pitchFamily="34" charset="0"/>
            </a:endParaRPr>
          </a:p>
          <a:p>
            <a:pPr marL="0" indent="0" algn="just">
              <a:buNone/>
            </a:pPr>
            <a:r>
              <a:rPr lang="en-US" dirty="0" smtClean="0">
                <a:solidFill>
                  <a:schemeClr val="bg1"/>
                </a:solidFill>
                <a:latin typeface="Kokila" panose="020B0604020202020204" pitchFamily="34" charset="0"/>
                <a:cs typeface="Kokila" panose="020B0604020202020204" pitchFamily="34" charset="0"/>
              </a:rPr>
              <a:t>After </a:t>
            </a:r>
            <a:r>
              <a:rPr lang="en-US" dirty="0">
                <a:solidFill>
                  <a:schemeClr val="bg1"/>
                </a:solidFill>
                <a:latin typeface="Kokila" panose="020B0604020202020204" pitchFamily="34" charset="0"/>
                <a:cs typeface="Kokila" panose="020B0604020202020204" pitchFamily="34" charset="0"/>
              </a:rPr>
              <a:t>applying two rounds of the decision Delphi technique, the final data elements for administrative, clinical, and pharmaceutical categories were </a:t>
            </a:r>
            <a:r>
              <a:rPr lang="en-US" sz="2400" b="1" dirty="0">
                <a:solidFill>
                  <a:srgbClr val="FF0000"/>
                </a:solidFill>
                <a:latin typeface="Kokila" panose="020B0604020202020204" pitchFamily="34" charset="0"/>
                <a:cs typeface="Kokila" panose="020B0604020202020204" pitchFamily="34" charset="0"/>
              </a:rPr>
              <a:t>35</a:t>
            </a:r>
            <a:r>
              <a:rPr lang="en-US" b="1" dirty="0">
                <a:solidFill>
                  <a:schemeClr val="bg1"/>
                </a:solidFill>
                <a:latin typeface="Kokila" panose="020B0604020202020204" pitchFamily="34" charset="0"/>
                <a:cs typeface="Kokila" panose="020B0604020202020204" pitchFamily="34" charset="0"/>
              </a:rPr>
              <a:t>, </a:t>
            </a:r>
            <a:r>
              <a:rPr lang="en-US" sz="2400" b="1" dirty="0">
                <a:solidFill>
                  <a:srgbClr val="2BA9AF"/>
                </a:solidFill>
                <a:latin typeface="Kokila" panose="020B0604020202020204" pitchFamily="34" charset="0"/>
                <a:cs typeface="Kokila" panose="020B0604020202020204" pitchFamily="34" charset="0"/>
              </a:rPr>
              <a:t>199</a:t>
            </a:r>
            <a:r>
              <a:rPr lang="en-US" sz="2400" b="1" dirty="0">
                <a:solidFill>
                  <a:schemeClr val="bg1"/>
                </a:solidFill>
                <a:latin typeface="Kokila" panose="020B0604020202020204" pitchFamily="34" charset="0"/>
                <a:cs typeface="Kokila" panose="020B0604020202020204" pitchFamily="34" charset="0"/>
              </a:rPr>
              <a:t> </a:t>
            </a:r>
            <a:r>
              <a:rPr lang="en-US" dirty="0">
                <a:solidFill>
                  <a:schemeClr val="bg1"/>
                </a:solidFill>
                <a:latin typeface="Kokila" panose="020B0604020202020204" pitchFamily="34" charset="0"/>
                <a:cs typeface="Kokila" panose="020B0604020202020204" pitchFamily="34" charset="0"/>
              </a:rPr>
              <a:t>and</a:t>
            </a:r>
            <a:r>
              <a:rPr lang="en-US" sz="2400" b="1" dirty="0">
                <a:solidFill>
                  <a:srgbClr val="00B0F0"/>
                </a:solidFill>
                <a:latin typeface="Kokila" panose="020B0604020202020204" pitchFamily="34" charset="0"/>
                <a:cs typeface="Kokila" panose="020B0604020202020204" pitchFamily="34" charset="0"/>
              </a:rPr>
              <a:t>12</a:t>
            </a:r>
            <a:r>
              <a:rPr lang="en-US" dirty="0">
                <a:solidFill>
                  <a:schemeClr val="bg1"/>
                </a:solidFill>
                <a:latin typeface="Kokila" panose="020B0604020202020204" pitchFamily="34" charset="0"/>
                <a:cs typeface="Kokila" panose="020B0604020202020204" pitchFamily="34" charset="0"/>
              </a:rPr>
              <a:t>, respectively </a:t>
            </a:r>
            <a:r>
              <a:rPr lang="en-US" dirty="0">
                <a:solidFill>
                  <a:srgbClr val="E51B4B"/>
                </a:solidFill>
                <a:latin typeface="Kokila" panose="020B0604020202020204" pitchFamily="34" charset="0"/>
                <a:cs typeface="Kokila" panose="020B0604020202020204" pitchFamily="34" charset="0"/>
              </a:rPr>
              <a:t>(Tables 2–4). </a:t>
            </a:r>
            <a:endParaRPr lang="en-US" dirty="0" smtClean="0">
              <a:solidFill>
                <a:srgbClr val="E51B4B"/>
              </a:solidFill>
              <a:latin typeface="Kokila" panose="020B0604020202020204" pitchFamily="34" charset="0"/>
              <a:cs typeface="Kokila" panose="020B0604020202020204" pitchFamily="34" charset="0"/>
            </a:endParaRPr>
          </a:p>
          <a:p>
            <a:pPr marL="0" indent="0" algn="just">
              <a:buNone/>
            </a:pPr>
            <a:endParaRPr lang="en-US" dirty="0">
              <a:solidFill>
                <a:schemeClr val="bg1"/>
              </a:solidFill>
              <a:latin typeface="Kokila" panose="020B0604020202020204" pitchFamily="34" charset="0"/>
              <a:cs typeface="Kokila" panose="020B0604020202020204" pitchFamily="34" charset="0"/>
            </a:endParaRPr>
          </a:p>
        </p:txBody>
      </p:sp>
      <p:sp>
        <p:nvSpPr>
          <p:cNvPr id="4" name="Date Placeholder 3"/>
          <p:cNvSpPr>
            <a:spLocks noGrp="1"/>
          </p:cNvSpPr>
          <p:nvPr>
            <p:ph type="dt" sz="half" idx="10"/>
          </p:nvPr>
        </p:nvSpPr>
        <p:spPr/>
        <p:txBody>
          <a:bodyPr/>
          <a:lstStyle/>
          <a:p>
            <a:r>
              <a:rPr lang="en-US" smtClean="0"/>
              <a:t>Slide NO </a:t>
            </a:r>
            <a:fld id="{58863BF2-F2E0-4234-B14B-8DB17FDAD539}" type="slidenum">
              <a:rPr lang="en-US" smtClean="0"/>
              <a:t>28</a:t>
            </a:fld>
            <a:endParaRPr lang="en-US" dirty="0"/>
          </a:p>
        </p:txBody>
      </p:sp>
      <p:sp>
        <p:nvSpPr>
          <p:cNvPr id="5" name="Footer Placeholder 4"/>
          <p:cNvSpPr>
            <a:spLocks noGrp="1"/>
          </p:cNvSpPr>
          <p:nvPr>
            <p:ph type="ftr" sz="quarter" idx="11"/>
          </p:nvPr>
        </p:nvSpPr>
        <p:spPr/>
        <p:txBody>
          <a:bodyPr/>
          <a:lstStyle/>
          <a:p>
            <a:r>
              <a:rPr lang="en-US" dirty="0" smtClean="0"/>
              <a:t> Designing Data Elements and Minimum Data Set (MDS) for Creating the Registry of Patients with Gestational Diabetes Mellitus </a:t>
            </a:r>
            <a:endParaRPr lang="en-US" dirty="0"/>
          </a:p>
        </p:txBody>
      </p:sp>
      <p:sp>
        <p:nvSpPr>
          <p:cNvPr id="6" name="Slide Number Placeholder 5"/>
          <p:cNvSpPr>
            <a:spLocks noGrp="1"/>
          </p:cNvSpPr>
          <p:nvPr>
            <p:ph type="sldNum" sz="quarter" idx="12"/>
          </p:nvPr>
        </p:nvSpPr>
        <p:spPr/>
        <p:txBody>
          <a:bodyPr/>
          <a:lstStyle/>
          <a:p>
            <a:r>
              <a:rPr lang="en-US" dirty="0" err="1" smtClean="0"/>
              <a:t>Reyhane</a:t>
            </a:r>
            <a:r>
              <a:rPr lang="en-US" dirty="0" smtClean="0"/>
              <a:t> </a:t>
            </a:r>
            <a:r>
              <a:rPr lang="en-US" dirty="0" err="1" smtClean="0"/>
              <a:t>Norouzi</a:t>
            </a:r>
            <a:r>
              <a:rPr lang="en-US" dirty="0" smtClean="0"/>
              <a:t> </a:t>
            </a:r>
            <a:r>
              <a:rPr lang="en-US" dirty="0" err="1" smtClean="0"/>
              <a:t>Aval</a:t>
            </a:r>
            <a:endParaRPr lang="en-US" dirty="0"/>
          </a:p>
        </p:txBody>
      </p:sp>
      <p:sp>
        <p:nvSpPr>
          <p:cNvPr id="7" name="TextBox 6"/>
          <p:cNvSpPr txBox="1"/>
          <p:nvPr/>
        </p:nvSpPr>
        <p:spPr>
          <a:xfrm>
            <a:off x="1202265" y="697457"/>
            <a:ext cx="2768844" cy="984885"/>
          </a:xfrm>
          <a:prstGeom prst="rect">
            <a:avLst/>
          </a:prstGeom>
          <a:noFill/>
        </p:spPr>
        <p:txBody>
          <a:bodyPr wrap="square" rtlCol="0">
            <a:spAutoFit/>
          </a:bodyPr>
          <a:lstStyle/>
          <a:p>
            <a:r>
              <a:rPr lang="en-US" sz="4000" dirty="0">
                <a:solidFill>
                  <a:schemeClr val="bg2"/>
                </a:solidFill>
                <a:latin typeface="Kokila" panose="020B0604020202020204" pitchFamily="34" charset="0"/>
                <a:cs typeface="Kokila" panose="020B0604020202020204" pitchFamily="34" charset="0"/>
              </a:rPr>
              <a:t>Findings</a:t>
            </a:r>
            <a:r>
              <a:rPr lang="en-US" sz="4000" b="1" dirty="0">
                <a:solidFill>
                  <a:schemeClr val="bg2"/>
                </a:solidFill>
                <a:latin typeface="Kokila" panose="020B0604020202020204" pitchFamily="34" charset="0"/>
                <a:cs typeface="Kokila" panose="020B0604020202020204" pitchFamily="34" charset="0"/>
              </a:rPr>
              <a:t> </a:t>
            </a:r>
            <a:endParaRPr lang="en-US" sz="3600" dirty="0">
              <a:solidFill>
                <a:schemeClr val="bg2"/>
              </a:solidFill>
              <a:latin typeface="Kokila" panose="020B0604020202020204" pitchFamily="34" charset="0"/>
              <a:cs typeface="Kokila" panose="020B0604020202020204" pitchFamily="34" charset="0"/>
            </a:endParaRPr>
          </a:p>
          <a:p>
            <a:endParaRPr lang="en-US" dirty="0"/>
          </a:p>
        </p:txBody>
      </p:sp>
    </p:spTree>
    <p:extLst>
      <p:ext uri="{BB962C8B-B14F-4D97-AF65-F5344CB8AC3E}">
        <p14:creationId xmlns:p14="http://schemas.microsoft.com/office/powerpoint/2010/main" val="25564781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just">
              <a:buNone/>
            </a:pPr>
            <a:r>
              <a:rPr lang="en-US" dirty="0">
                <a:solidFill>
                  <a:schemeClr val="bg1"/>
                </a:solidFill>
                <a:latin typeface="Kokila" panose="020B0604020202020204" pitchFamily="34" charset="0"/>
                <a:cs typeface="Kokila" panose="020B0604020202020204" pitchFamily="34" charset="0"/>
              </a:rPr>
              <a:t>In the end, the </a:t>
            </a:r>
            <a:r>
              <a:rPr lang="en-US" dirty="0">
                <a:solidFill>
                  <a:srgbClr val="E51B4B"/>
                </a:solidFill>
                <a:latin typeface="Kokila" panose="020B0604020202020204" pitchFamily="34" charset="0"/>
                <a:cs typeface="Kokila" panose="020B0604020202020204" pitchFamily="34" charset="0"/>
              </a:rPr>
              <a:t>administrative</a:t>
            </a:r>
            <a:r>
              <a:rPr lang="en-US" dirty="0">
                <a:solidFill>
                  <a:schemeClr val="bg1"/>
                </a:solidFill>
                <a:latin typeface="Kokila" panose="020B0604020202020204" pitchFamily="34" charset="0"/>
                <a:cs typeface="Kokila" panose="020B0604020202020204" pitchFamily="34" charset="0"/>
              </a:rPr>
              <a:t> data elements were categorized in </a:t>
            </a:r>
            <a:r>
              <a:rPr lang="en-US" dirty="0">
                <a:solidFill>
                  <a:schemeClr val="accent4"/>
                </a:solidFill>
                <a:latin typeface="Kokila" panose="020B0604020202020204" pitchFamily="34" charset="0"/>
                <a:cs typeface="Kokila" panose="020B0604020202020204" pitchFamily="34" charset="0"/>
              </a:rPr>
              <a:t>four sections- </a:t>
            </a:r>
            <a:r>
              <a:rPr lang="en-US" dirty="0">
                <a:solidFill>
                  <a:schemeClr val="bg1"/>
                </a:solidFill>
                <a:latin typeface="Kokila" panose="020B0604020202020204" pitchFamily="34" charset="0"/>
                <a:cs typeface="Kokila" panose="020B0604020202020204" pitchFamily="34" charset="0"/>
              </a:rPr>
              <a:t>demographic, healthcare provider, admission and its frequency, and patient indicators. </a:t>
            </a:r>
          </a:p>
          <a:p>
            <a:pPr marL="0" indent="0" algn="just">
              <a:buNone/>
            </a:pPr>
            <a:r>
              <a:rPr lang="en-US" dirty="0" smtClean="0">
                <a:solidFill>
                  <a:schemeClr val="bg1"/>
                </a:solidFill>
                <a:latin typeface="Kokila" panose="020B0604020202020204" pitchFamily="34" charset="0"/>
                <a:cs typeface="Kokila" panose="020B0604020202020204" pitchFamily="34" charset="0"/>
              </a:rPr>
              <a:t>The </a:t>
            </a:r>
            <a:r>
              <a:rPr lang="en-US" dirty="0">
                <a:solidFill>
                  <a:schemeClr val="accent3">
                    <a:lumMod val="75000"/>
                  </a:schemeClr>
                </a:solidFill>
                <a:latin typeface="Kokila" panose="020B0604020202020204" pitchFamily="34" charset="0"/>
                <a:cs typeface="Kokila" panose="020B0604020202020204" pitchFamily="34" charset="0"/>
              </a:rPr>
              <a:t>clinical data elements </a:t>
            </a:r>
            <a:r>
              <a:rPr lang="en-US" dirty="0">
                <a:solidFill>
                  <a:schemeClr val="bg1"/>
                </a:solidFill>
                <a:latin typeface="Kokila" panose="020B0604020202020204" pitchFamily="34" charset="0"/>
                <a:cs typeface="Kokila" panose="020B0604020202020204" pitchFamily="34" charset="0"/>
              </a:rPr>
              <a:t>were categorized into </a:t>
            </a:r>
            <a:r>
              <a:rPr lang="en-US" dirty="0">
                <a:solidFill>
                  <a:schemeClr val="accent3">
                    <a:lumMod val="75000"/>
                  </a:schemeClr>
                </a:solidFill>
                <a:latin typeface="Kokila" panose="020B0604020202020204" pitchFamily="34" charset="0"/>
                <a:cs typeface="Kokila" panose="020B0604020202020204" pitchFamily="34" charset="0"/>
              </a:rPr>
              <a:t>19 sections</a:t>
            </a:r>
            <a:r>
              <a:rPr lang="en-US" dirty="0">
                <a:solidFill>
                  <a:schemeClr val="bg1"/>
                </a:solidFill>
                <a:latin typeface="Kokila" panose="020B0604020202020204" pitchFamily="34" charset="0"/>
                <a:cs typeface="Kokila" panose="020B0604020202020204" pitchFamily="34" charset="0"/>
              </a:rPr>
              <a:t>, viz., diagnostic data, symptoms, previous medical history and risk factors, family history, history of </a:t>
            </a:r>
            <a:r>
              <a:rPr lang="en-US" dirty="0" smtClean="0">
                <a:solidFill>
                  <a:schemeClr val="bg1"/>
                </a:solidFill>
                <a:latin typeface="Kokila" panose="020B0604020202020204" pitchFamily="34" charset="0"/>
                <a:cs typeface="Kokila" panose="020B0604020202020204" pitchFamily="34" charset="0"/>
              </a:rPr>
              <a:t>previous </a:t>
            </a:r>
            <a:r>
              <a:rPr lang="en-US" dirty="0">
                <a:solidFill>
                  <a:schemeClr val="bg1"/>
                </a:solidFill>
                <a:latin typeface="Kokila" panose="020B0604020202020204" pitchFamily="34" charset="0"/>
                <a:cs typeface="Kokila" panose="020B0604020202020204" pitchFamily="34" charset="0"/>
              </a:rPr>
              <a:t>deliveries, physical and clinical examinations, vaginal examinations, disease prognosis in case of delivery, laboratory data, counseling, permission for treatment and surgery, the current status of pregnancy, pregnancy result, prenatal and postpartum care for women with GDM, anesthesia data, </a:t>
            </a:r>
            <a:r>
              <a:rPr lang="en-US" dirty="0" err="1">
                <a:solidFill>
                  <a:schemeClr val="bg1"/>
                </a:solidFill>
                <a:latin typeface="Kokila" panose="020B0604020202020204" pitchFamily="34" charset="0"/>
                <a:cs typeface="Kokila" panose="020B0604020202020204" pitchFamily="34" charset="0"/>
              </a:rPr>
              <a:t>sonography</a:t>
            </a:r>
            <a:r>
              <a:rPr lang="en-US" dirty="0">
                <a:solidFill>
                  <a:schemeClr val="bg1"/>
                </a:solidFill>
                <a:latin typeface="Kokila" panose="020B0604020202020204" pitchFamily="34" charset="0"/>
                <a:cs typeface="Kokila" panose="020B0604020202020204" pitchFamily="34" charset="0"/>
              </a:rPr>
              <a:t> data, blood sugar chart, data related to the diabetic mother’s infant, and the mother’s discharge data. </a:t>
            </a:r>
            <a:endParaRPr lang="en-US" dirty="0" smtClean="0">
              <a:solidFill>
                <a:schemeClr val="bg1"/>
              </a:solidFill>
              <a:latin typeface="Kokila" panose="020B0604020202020204" pitchFamily="34" charset="0"/>
              <a:cs typeface="Kokila" panose="020B0604020202020204" pitchFamily="34" charset="0"/>
            </a:endParaRPr>
          </a:p>
          <a:p>
            <a:pPr marL="0" indent="0" algn="just">
              <a:buNone/>
            </a:pPr>
            <a:endParaRPr lang="en-US" dirty="0">
              <a:solidFill>
                <a:schemeClr val="bg1"/>
              </a:solidFill>
              <a:latin typeface="Kokila" panose="020B0604020202020204" pitchFamily="34" charset="0"/>
              <a:cs typeface="Kokila" panose="020B0604020202020204" pitchFamily="34" charset="0"/>
            </a:endParaRPr>
          </a:p>
        </p:txBody>
      </p:sp>
      <p:sp>
        <p:nvSpPr>
          <p:cNvPr id="4" name="Date Placeholder 3"/>
          <p:cNvSpPr>
            <a:spLocks noGrp="1"/>
          </p:cNvSpPr>
          <p:nvPr>
            <p:ph type="dt" sz="half" idx="10"/>
          </p:nvPr>
        </p:nvSpPr>
        <p:spPr/>
        <p:txBody>
          <a:bodyPr/>
          <a:lstStyle/>
          <a:p>
            <a:r>
              <a:rPr lang="en-US" smtClean="0"/>
              <a:t>Slide NO </a:t>
            </a:r>
            <a:fld id="{58863BF2-F2E0-4234-B14B-8DB17FDAD539}" type="slidenum">
              <a:rPr lang="en-US" smtClean="0"/>
              <a:t>29</a:t>
            </a:fld>
            <a:endParaRPr lang="en-US" dirty="0"/>
          </a:p>
        </p:txBody>
      </p:sp>
      <p:sp>
        <p:nvSpPr>
          <p:cNvPr id="5" name="Footer Placeholder 4"/>
          <p:cNvSpPr>
            <a:spLocks noGrp="1"/>
          </p:cNvSpPr>
          <p:nvPr>
            <p:ph type="ftr" sz="quarter" idx="11"/>
          </p:nvPr>
        </p:nvSpPr>
        <p:spPr/>
        <p:txBody>
          <a:bodyPr/>
          <a:lstStyle/>
          <a:p>
            <a:r>
              <a:rPr lang="en-US" dirty="0" smtClean="0"/>
              <a:t> Designing Data Elements and Minimum Data Set (MDS) for Creating the Registry of Patients with Gestational Diabetes Mellitus </a:t>
            </a:r>
            <a:endParaRPr lang="en-US" dirty="0"/>
          </a:p>
        </p:txBody>
      </p:sp>
      <p:sp>
        <p:nvSpPr>
          <p:cNvPr id="6" name="Slide Number Placeholder 5"/>
          <p:cNvSpPr>
            <a:spLocks noGrp="1"/>
          </p:cNvSpPr>
          <p:nvPr>
            <p:ph type="sldNum" sz="quarter" idx="12"/>
          </p:nvPr>
        </p:nvSpPr>
        <p:spPr/>
        <p:txBody>
          <a:bodyPr/>
          <a:lstStyle/>
          <a:p>
            <a:r>
              <a:rPr lang="en-US" dirty="0" err="1" smtClean="0"/>
              <a:t>Reyhane</a:t>
            </a:r>
            <a:r>
              <a:rPr lang="en-US" dirty="0" smtClean="0"/>
              <a:t> </a:t>
            </a:r>
            <a:r>
              <a:rPr lang="en-US" dirty="0" err="1" smtClean="0"/>
              <a:t>Norouzi</a:t>
            </a:r>
            <a:r>
              <a:rPr lang="en-US" dirty="0" smtClean="0"/>
              <a:t> </a:t>
            </a:r>
            <a:r>
              <a:rPr lang="en-US" dirty="0" err="1" smtClean="0"/>
              <a:t>Aval</a:t>
            </a:r>
            <a:endParaRPr lang="en-US" dirty="0"/>
          </a:p>
        </p:txBody>
      </p:sp>
      <p:sp>
        <p:nvSpPr>
          <p:cNvPr id="7" name="TextBox 6"/>
          <p:cNvSpPr txBox="1"/>
          <p:nvPr/>
        </p:nvSpPr>
        <p:spPr>
          <a:xfrm>
            <a:off x="1202265" y="747519"/>
            <a:ext cx="3578741" cy="1138773"/>
          </a:xfrm>
          <a:prstGeom prst="rect">
            <a:avLst/>
          </a:prstGeom>
          <a:noFill/>
        </p:spPr>
        <p:txBody>
          <a:bodyPr wrap="square" rtlCol="0">
            <a:spAutoFit/>
          </a:bodyPr>
          <a:lstStyle/>
          <a:p>
            <a:r>
              <a:rPr lang="en-US" sz="4000" dirty="0">
                <a:solidFill>
                  <a:schemeClr val="bg2"/>
                </a:solidFill>
                <a:latin typeface="Kokila" panose="020B0604020202020204" pitchFamily="34" charset="0"/>
                <a:cs typeface="Kokila" panose="020B0604020202020204" pitchFamily="34" charset="0"/>
              </a:rPr>
              <a:t>Findings</a:t>
            </a:r>
            <a:r>
              <a:rPr lang="en-US" sz="4000" b="1" dirty="0">
                <a:solidFill>
                  <a:schemeClr val="bg2"/>
                </a:solidFill>
                <a:latin typeface="Kokila" panose="020B0604020202020204" pitchFamily="34" charset="0"/>
                <a:cs typeface="Kokila" panose="020B0604020202020204" pitchFamily="34" charset="0"/>
              </a:rPr>
              <a:t> </a:t>
            </a:r>
            <a:endParaRPr lang="en-US" sz="4000" dirty="0">
              <a:solidFill>
                <a:schemeClr val="bg2"/>
              </a:solidFill>
              <a:latin typeface="Kokila" panose="020B0604020202020204" pitchFamily="34" charset="0"/>
              <a:cs typeface="Kokila" panose="020B0604020202020204" pitchFamily="34" charset="0"/>
            </a:endParaRPr>
          </a:p>
          <a:p>
            <a:endParaRPr lang="en-US" sz="2800" dirty="0"/>
          </a:p>
        </p:txBody>
      </p:sp>
    </p:spTree>
    <p:extLst>
      <p:ext uri="{BB962C8B-B14F-4D97-AF65-F5344CB8AC3E}">
        <p14:creationId xmlns:p14="http://schemas.microsoft.com/office/powerpoint/2010/main" val="86467377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Slide NO </a:t>
            </a:r>
            <a:fld id="{58863BF2-F2E0-4234-B14B-8DB17FDAD539}" type="slidenum">
              <a:rPr lang="en-US" smtClean="0"/>
              <a:t>3</a:t>
            </a:fld>
            <a:endParaRPr lang="en-US" dirty="0"/>
          </a:p>
        </p:txBody>
      </p:sp>
      <p:sp>
        <p:nvSpPr>
          <p:cNvPr id="5" name="Footer Placeholder 4"/>
          <p:cNvSpPr>
            <a:spLocks noGrp="1"/>
          </p:cNvSpPr>
          <p:nvPr>
            <p:ph type="ftr" sz="quarter" idx="11"/>
          </p:nvPr>
        </p:nvSpPr>
        <p:spPr/>
        <p:txBody>
          <a:bodyPr/>
          <a:lstStyle/>
          <a:p>
            <a:r>
              <a:rPr lang="en-US" smtClean="0"/>
              <a:t> Designing Data Elements and Minimum Data Set (MDS) for Creating the Registry of Patients with Gestational Diabetes Mellitus </a:t>
            </a:r>
            <a:endParaRPr lang="en-US" dirty="0"/>
          </a:p>
        </p:txBody>
      </p:sp>
      <p:sp>
        <p:nvSpPr>
          <p:cNvPr id="6" name="Slide Number Placeholder 5"/>
          <p:cNvSpPr>
            <a:spLocks noGrp="1"/>
          </p:cNvSpPr>
          <p:nvPr>
            <p:ph type="sldNum" sz="quarter" idx="12"/>
          </p:nvPr>
        </p:nvSpPr>
        <p:spPr/>
        <p:txBody>
          <a:bodyPr/>
          <a:lstStyle/>
          <a:p>
            <a:r>
              <a:rPr lang="en-US" smtClean="0"/>
              <a:t>Reyhane Norouzi Aval</a:t>
            </a:r>
            <a:endParaRPr lang="en-US" dirty="0"/>
          </a:p>
        </p:txBody>
      </p:sp>
      <p:sp>
        <p:nvSpPr>
          <p:cNvPr id="7" name="Rectangle 6"/>
          <p:cNvSpPr/>
          <p:nvPr/>
        </p:nvSpPr>
        <p:spPr>
          <a:xfrm>
            <a:off x="757646" y="707168"/>
            <a:ext cx="4280339" cy="830997"/>
          </a:xfrm>
          <a:prstGeom prst="rect">
            <a:avLst/>
          </a:prstGeom>
        </p:spPr>
        <p:txBody>
          <a:bodyPr wrap="none">
            <a:spAutoFit/>
          </a:bodyPr>
          <a:lstStyle/>
          <a:p>
            <a:r>
              <a:rPr lang="en-US" sz="4800" dirty="0">
                <a:solidFill>
                  <a:schemeClr val="bg2"/>
                </a:solidFill>
                <a:latin typeface="Kokila" panose="020B0604020202020204" pitchFamily="34" charset="0"/>
                <a:cs typeface="Kokila" panose="020B0604020202020204" pitchFamily="34" charset="0"/>
              </a:rPr>
              <a:t>Author’s Information</a:t>
            </a:r>
          </a:p>
        </p:txBody>
      </p:sp>
      <p:sp>
        <p:nvSpPr>
          <p:cNvPr id="10" name="Content Placeholder 9"/>
          <p:cNvSpPr>
            <a:spLocks noGrp="1"/>
          </p:cNvSpPr>
          <p:nvPr>
            <p:ph idx="1"/>
          </p:nvPr>
        </p:nvSpPr>
        <p:spPr>
          <a:xfrm>
            <a:off x="757646" y="2011680"/>
            <a:ext cx="10229353" cy="4206240"/>
          </a:xfrm>
        </p:spPr>
        <p:txBody>
          <a:bodyPr>
            <a:normAutofit/>
          </a:bodyPr>
          <a:lstStyle/>
          <a:p>
            <a:pPr>
              <a:buFont typeface="Wingdings" panose="05000000000000000000" pitchFamily="2" charset="2"/>
              <a:buChar char="Ø"/>
            </a:pPr>
            <a:r>
              <a:rPr lang="en-US" sz="2800" dirty="0" err="1" smtClean="0">
                <a:solidFill>
                  <a:schemeClr val="bg1"/>
                </a:solidFill>
                <a:latin typeface="Kokila" panose="020B0604020202020204" pitchFamily="34" charset="0"/>
                <a:cs typeface="Kokila" panose="020B0604020202020204" pitchFamily="34" charset="0"/>
              </a:rPr>
              <a:t>Dr.Maryam</a:t>
            </a:r>
            <a:r>
              <a:rPr lang="en-US" sz="2800" dirty="0" smtClean="0">
                <a:solidFill>
                  <a:schemeClr val="bg1"/>
                </a:solidFill>
                <a:latin typeface="Kokila" panose="020B0604020202020204" pitchFamily="34" charset="0"/>
                <a:cs typeface="Kokila" panose="020B0604020202020204" pitchFamily="34" charset="0"/>
              </a:rPr>
              <a:t> Ahmadi</a:t>
            </a:r>
          </a:p>
          <a:p>
            <a:pPr>
              <a:buFont typeface="Wingdings" panose="05000000000000000000" pitchFamily="2" charset="2"/>
              <a:buChar char="Ø"/>
            </a:pPr>
            <a:r>
              <a:rPr lang="en-US" sz="2800" dirty="0">
                <a:solidFill>
                  <a:schemeClr val="bg1"/>
                </a:solidFill>
                <a:latin typeface="Kokila" panose="020B0604020202020204" pitchFamily="34" charset="0"/>
                <a:cs typeface="Kokila" panose="020B0604020202020204" pitchFamily="34" charset="0"/>
              </a:rPr>
              <a:t>Professor of Health Information Management</a:t>
            </a:r>
          </a:p>
          <a:p>
            <a:pPr>
              <a:buFont typeface="Wingdings" panose="05000000000000000000" pitchFamily="2" charset="2"/>
              <a:buChar char="Ø"/>
            </a:pPr>
            <a:r>
              <a:rPr lang="en-US" sz="2800" dirty="0">
                <a:solidFill>
                  <a:schemeClr val="bg1"/>
                </a:solidFill>
                <a:latin typeface="Kokila" panose="020B0604020202020204" pitchFamily="34" charset="0"/>
                <a:cs typeface="Kokila" panose="020B0604020202020204" pitchFamily="34" charset="0"/>
              </a:rPr>
              <a:t>School of Health Management &amp; Information Sciences</a:t>
            </a:r>
          </a:p>
          <a:p>
            <a:pPr>
              <a:buFont typeface="Wingdings" panose="05000000000000000000" pitchFamily="2" charset="2"/>
              <a:buChar char="Ø"/>
            </a:pPr>
            <a:r>
              <a:rPr lang="en-US" sz="2800" dirty="0">
                <a:solidFill>
                  <a:schemeClr val="bg1"/>
                </a:solidFill>
                <a:latin typeface="Kokila" panose="020B0604020202020204" pitchFamily="34" charset="0"/>
                <a:cs typeface="Kokila" panose="020B0604020202020204" pitchFamily="34" charset="0"/>
              </a:rPr>
              <a:t>Iran University of Medical Sciences</a:t>
            </a:r>
          </a:p>
          <a:p>
            <a:pPr>
              <a:buFont typeface="Wingdings" panose="05000000000000000000" pitchFamily="2" charset="2"/>
              <a:buChar char="Ø"/>
            </a:pPr>
            <a:endParaRPr lang="en-US" sz="2800" dirty="0">
              <a:solidFill>
                <a:schemeClr val="bg1"/>
              </a:solidFill>
              <a:latin typeface="Kokila" panose="020B0604020202020204" pitchFamily="34" charset="0"/>
              <a:cs typeface="Kokila" panose="020B0604020202020204" pitchFamily="34" charset="0"/>
            </a:endParaRP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74100" y="2011680"/>
            <a:ext cx="2871691" cy="3437327"/>
          </a:xfrm>
          <a:prstGeom prst="rect">
            <a:avLst/>
          </a:prstGeom>
        </p:spPr>
      </p:pic>
    </p:spTree>
    <p:extLst>
      <p:ext uri="{BB962C8B-B14F-4D97-AF65-F5344CB8AC3E}">
        <p14:creationId xmlns:p14="http://schemas.microsoft.com/office/powerpoint/2010/main" val="25573444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just">
              <a:buNone/>
            </a:pPr>
            <a:r>
              <a:rPr lang="en-US" dirty="0">
                <a:solidFill>
                  <a:schemeClr val="bg1"/>
                </a:solidFill>
                <a:latin typeface="Kokila" panose="020B0604020202020204" pitchFamily="34" charset="0"/>
                <a:cs typeface="Kokila" panose="020B0604020202020204" pitchFamily="34" charset="0"/>
              </a:rPr>
              <a:t>Finally, the experts agreed upon as many as 18 sections including 199 data elements. Given the experts’ lack of agreement, family history section and its data elements were removed (Table 6). </a:t>
            </a:r>
          </a:p>
          <a:p>
            <a:pPr marL="0" indent="0" algn="just">
              <a:buNone/>
            </a:pPr>
            <a:r>
              <a:rPr lang="en-US" dirty="0">
                <a:solidFill>
                  <a:schemeClr val="bg1"/>
                </a:solidFill>
                <a:latin typeface="Kokila" panose="020B0604020202020204" pitchFamily="34" charset="0"/>
                <a:cs typeface="Kokila" panose="020B0604020202020204" pitchFamily="34" charset="0"/>
              </a:rPr>
              <a:t>The </a:t>
            </a:r>
            <a:r>
              <a:rPr lang="en-US" dirty="0">
                <a:solidFill>
                  <a:srgbClr val="7030A0"/>
                </a:solidFill>
                <a:latin typeface="Kokila" panose="020B0604020202020204" pitchFamily="34" charset="0"/>
                <a:cs typeface="Kokila" panose="020B0604020202020204" pitchFamily="34" charset="0"/>
              </a:rPr>
              <a:t>pharmaceutical data elements </a:t>
            </a:r>
            <a:r>
              <a:rPr lang="en-US" dirty="0">
                <a:solidFill>
                  <a:schemeClr val="bg1"/>
                </a:solidFill>
                <a:latin typeface="Kokila" panose="020B0604020202020204" pitchFamily="34" charset="0"/>
                <a:cs typeface="Kokila" panose="020B0604020202020204" pitchFamily="34" charset="0"/>
              </a:rPr>
              <a:t>were categorized into </a:t>
            </a:r>
            <a:r>
              <a:rPr lang="en-US" dirty="0">
                <a:solidFill>
                  <a:srgbClr val="7030A0"/>
                </a:solidFill>
                <a:latin typeface="Kokila" panose="020B0604020202020204" pitchFamily="34" charset="0"/>
                <a:cs typeface="Kokila" panose="020B0604020202020204" pitchFamily="34" charset="0"/>
              </a:rPr>
              <a:t>two sections</a:t>
            </a:r>
            <a:r>
              <a:rPr lang="en-US" dirty="0">
                <a:solidFill>
                  <a:schemeClr val="bg1"/>
                </a:solidFill>
                <a:latin typeface="Kokila" panose="020B0604020202020204" pitchFamily="34" charset="0"/>
                <a:cs typeface="Kokila" panose="020B0604020202020204" pitchFamily="34" charset="0"/>
              </a:rPr>
              <a:t>, i.e., used drugs and substance use dependence, and drugs used related to diabetes. The experts agreed upon as many as 12 data elements, and they were used in the final MDS</a:t>
            </a:r>
          </a:p>
        </p:txBody>
      </p:sp>
      <p:sp>
        <p:nvSpPr>
          <p:cNvPr id="4" name="Date Placeholder 3"/>
          <p:cNvSpPr>
            <a:spLocks noGrp="1"/>
          </p:cNvSpPr>
          <p:nvPr>
            <p:ph type="dt" sz="half" idx="10"/>
          </p:nvPr>
        </p:nvSpPr>
        <p:spPr/>
        <p:txBody>
          <a:bodyPr/>
          <a:lstStyle/>
          <a:p>
            <a:r>
              <a:rPr lang="en-US" smtClean="0"/>
              <a:t>Slide NO </a:t>
            </a:r>
            <a:fld id="{58863BF2-F2E0-4234-B14B-8DB17FDAD539}" type="slidenum">
              <a:rPr lang="en-US" smtClean="0"/>
              <a:t>30</a:t>
            </a:fld>
            <a:endParaRPr lang="en-US" dirty="0"/>
          </a:p>
        </p:txBody>
      </p:sp>
      <p:sp>
        <p:nvSpPr>
          <p:cNvPr id="5" name="Footer Placeholder 4"/>
          <p:cNvSpPr>
            <a:spLocks noGrp="1"/>
          </p:cNvSpPr>
          <p:nvPr>
            <p:ph type="ftr" sz="quarter" idx="11"/>
          </p:nvPr>
        </p:nvSpPr>
        <p:spPr/>
        <p:txBody>
          <a:bodyPr/>
          <a:lstStyle/>
          <a:p>
            <a:r>
              <a:rPr lang="en-US" dirty="0" smtClean="0"/>
              <a:t> Designing Data Elements and Minimum Data Set (MDS) for Creating the Registry of Patients with Gestational Diabetes Mellitus </a:t>
            </a:r>
            <a:endParaRPr lang="en-US" dirty="0"/>
          </a:p>
        </p:txBody>
      </p:sp>
      <p:sp>
        <p:nvSpPr>
          <p:cNvPr id="6" name="Slide Number Placeholder 5"/>
          <p:cNvSpPr>
            <a:spLocks noGrp="1"/>
          </p:cNvSpPr>
          <p:nvPr>
            <p:ph type="sldNum" sz="quarter" idx="12"/>
          </p:nvPr>
        </p:nvSpPr>
        <p:spPr/>
        <p:txBody>
          <a:bodyPr/>
          <a:lstStyle/>
          <a:p>
            <a:r>
              <a:rPr lang="en-US" dirty="0" err="1" smtClean="0"/>
              <a:t>Reyhane</a:t>
            </a:r>
            <a:r>
              <a:rPr lang="en-US" dirty="0" smtClean="0"/>
              <a:t> </a:t>
            </a:r>
            <a:r>
              <a:rPr lang="en-US" dirty="0" err="1" smtClean="0"/>
              <a:t>Norouzi</a:t>
            </a:r>
            <a:r>
              <a:rPr lang="en-US" dirty="0" smtClean="0"/>
              <a:t> </a:t>
            </a:r>
            <a:r>
              <a:rPr lang="en-US" dirty="0" err="1" smtClean="0"/>
              <a:t>Aval</a:t>
            </a:r>
            <a:endParaRPr lang="en-US" dirty="0"/>
          </a:p>
        </p:txBody>
      </p:sp>
      <p:sp>
        <p:nvSpPr>
          <p:cNvPr id="7" name="TextBox 6"/>
          <p:cNvSpPr txBox="1"/>
          <p:nvPr/>
        </p:nvSpPr>
        <p:spPr>
          <a:xfrm>
            <a:off x="1202265" y="725422"/>
            <a:ext cx="4101737" cy="984885"/>
          </a:xfrm>
          <a:prstGeom prst="rect">
            <a:avLst/>
          </a:prstGeom>
          <a:noFill/>
        </p:spPr>
        <p:txBody>
          <a:bodyPr wrap="square" rtlCol="0">
            <a:spAutoFit/>
          </a:bodyPr>
          <a:lstStyle/>
          <a:p>
            <a:r>
              <a:rPr lang="en-US" sz="4000" dirty="0">
                <a:solidFill>
                  <a:schemeClr val="bg2"/>
                </a:solidFill>
                <a:latin typeface="Kokila" panose="020B0604020202020204" pitchFamily="34" charset="0"/>
                <a:cs typeface="Kokila" panose="020B0604020202020204" pitchFamily="34" charset="0"/>
              </a:rPr>
              <a:t>Findings</a:t>
            </a:r>
            <a:r>
              <a:rPr lang="en-US" sz="4000" b="1" dirty="0">
                <a:solidFill>
                  <a:schemeClr val="bg2"/>
                </a:solidFill>
                <a:latin typeface="Kokila" panose="020B0604020202020204" pitchFamily="34" charset="0"/>
                <a:cs typeface="Kokila" panose="020B0604020202020204" pitchFamily="34" charset="0"/>
              </a:rPr>
              <a:t> </a:t>
            </a:r>
            <a:endParaRPr lang="en-US" sz="3600" dirty="0">
              <a:solidFill>
                <a:schemeClr val="bg2"/>
              </a:solidFill>
              <a:latin typeface="Kokila" panose="020B0604020202020204" pitchFamily="34" charset="0"/>
              <a:cs typeface="Kokila" panose="020B0604020202020204" pitchFamily="34" charset="0"/>
            </a:endParaRPr>
          </a:p>
          <a:p>
            <a:endParaRPr lang="en-US" dirty="0"/>
          </a:p>
        </p:txBody>
      </p:sp>
    </p:spTree>
    <p:extLst>
      <p:ext uri="{BB962C8B-B14F-4D97-AF65-F5344CB8AC3E}">
        <p14:creationId xmlns:p14="http://schemas.microsoft.com/office/powerpoint/2010/main" val="353012716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0158" y="523422"/>
            <a:ext cx="9784080" cy="1508760"/>
          </a:xfrm>
        </p:spPr>
        <p:txBody>
          <a:bodyPr>
            <a:normAutofit/>
          </a:bodyPr>
          <a:lstStyle/>
          <a:p>
            <a:r>
              <a:rPr lang="en-US" sz="2800" dirty="0">
                <a:latin typeface="Kokila" panose="020B0604020202020204" pitchFamily="34" charset="0"/>
                <a:cs typeface="Kokila" panose="020B0604020202020204" pitchFamily="34" charset="0"/>
              </a:rPr>
              <a:t>Administrative data category 	</a:t>
            </a:r>
            <a:br>
              <a:rPr lang="en-US" sz="2800" dirty="0">
                <a:latin typeface="Kokila" panose="020B0604020202020204" pitchFamily="34" charset="0"/>
                <a:cs typeface="Kokila" panose="020B0604020202020204" pitchFamily="34" charset="0"/>
              </a:rPr>
            </a:br>
            <a:endParaRPr lang="en-US" sz="2800" dirty="0">
              <a:latin typeface="Kokila" panose="020B0604020202020204" pitchFamily="34" charset="0"/>
              <a:cs typeface="Kokila" panose="020B0604020202020204" pitchFamily="34" charset="0"/>
            </a:endParaRPr>
          </a:p>
        </p:txBody>
      </p:sp>
      <p:sp>
        <p:nvSpPr>
          <p:cNvPr id="4" name="Date Placeholder 3"/>
          <p:cNvSpPr>
            <a:spLocks noGrp="1"/>
          </p:cNvSpPr>
          <p:nvPr>
            <p:ph type="dt" sz="half" idx="10"/>
          </p:nvPr>
        </p:nvSpPr>
        <p:spPr/>
        <p:txBody>
          <a:bodyPr/>
          <a:lstStyle/>
          <a:p>
            <a:r>
              <a:rPr lang="en-US" smtClean="0"/>
              <a:t>Slide NO </a:t>
            </a:r>
            <a:fld id="{58863BF2-F2E0-4234-B14B-8DB17FDAD539}" type="slidenum">
              <a:rPr lang="en-US" smtClean="0"/>
              <a:t>31</a:t>
            </a:fld>
            <a:endParaRPr lang="en-US" dirty="0"/>
          </a:p>
        </p:txBody>
      </p:sp>
      <p:sp>
        <p:nvSpPr>
          <p:cNvPr id="5" name="Footer Placeholder 4"/>
          <p:cNvSpPr>
            <a:spLocks noGrp="1"/>
          </p:cNvSpPr>
          <p:nvPr>
            <p:ph type="ftr" sz="quarter" idx="11"/>
          </p:nvPr>
        </p:nvSpPr>
        <p:spPr/>
        <p:txBody>
          <a:bodyPr/>
          <a:lstStyle/>
          <a:p>
            <a:r>
              <a:rPr lang="en-US" smtClean="0"/>
              <a:t> Designing Data Elements and Minimum Data Set (MDS) for Creating the Registry of Patients with Gestational Diabetes Mellitus </a:t>
            </a:r>
            <a:endParaRPr lang="en-US" dirty="0"/>
          </a:p>
        </p:txBody>
      </p:sp>
      <p:sp>
        <p:nvSpPr>
          <p:cNvPr id="6" name="Slide Number Placeholder 5"/>
          <p:cNvSpPr>
            <a:spLocks noGrp="1"/>
          </p:cNvSpPr>
          <p:nvPr>
            <p:ph type="sldNum" sz="quarter" idx="12"/>
          </p:nvPr>
        </p:nvSpPr>
        <p:spPr/>
        <p:txBody>
          <a:bodyPr/>
          <a:lstStyle/>
          <a:p>
            <a:r>
              <a:rPr lang="en-US" smtClean="0"/>
              <a:t>Reyhane Norouzi Aval</a:t>
            </a:r>
            <a:endParaRPr lang="en-US" dirty="0"/>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0158" y="2228308"/>
            <a:ext cx="10495080" cy="3294316"/>
          </a:xfrm>
          <a:prstGeom prst="rect">
            <a:avLst/>
          </a:prstGeom>
          <a:ln>
            <a:solidFill>
              <a:schemeClr val="tx1">
                <a:lumMod val="60000"/>
                <a:lumOff val="40000"/>
              </a:schemeClr>
            </a:solidFill>
          </a:ln>
          <a:effectLst/>
        </p:spPr>
      </p:pic>
    </p:spTree>
    <p:extLst>
      <p:ext uri="{BB962C8B-B14F-4D97-AF65-F5344CB8AC3E}">
        <p14:creationId xmlns:p14="http://schemas.microsoft.com/office/powerpoint/2010/main" val="294947447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604492"/>
            <a:ext cx="9784080" cy="1508760"/>
          </a:xfrm>
        </p:spPr>
        <p:txBody>
          <a:bodyPr>
            <a:normAutofit/>
          </a:bodyPr>
          <a:lstStyle/>
          <a:p>
            <a:r>
              <a:rPr lang="en-US" sz="2800" dirty="0">
                <a:latin typeface="Kokila" panose="020B0604020202020204" pitchFamily="34" charset="0"/>
                <a:cs typeface="Kokila" panose="020B0604020202020204" pitchFamily="34" charset="0"/>
              </a:rPr>
              <a:t>Clinical data category 	</a:t>
            </a:r>
            <a:br>
              <a:rPr lang="en-US" sz="2800" dirty="0">
                <a:latin typeface="Kokila" panose="020B0604020202020204" pitchFamily="34" charset="0"/>
                <a:cs typeface="Kokila" panose="020B0604020202020204" pitchFamily="34" charset="0"/>
              </a:rPr>
            </a:br>
            <a:endParaRPr lang="en-US" sz="2800" dirty="0">
              <a:latin typeface="Kokila" panose="020B0604020202020204" pitchFamily="34" charset="0"/>
              <a:cs typeface="Kokila" panose="020B0604020202020204" pitchFamily="34" charset="0"/>
            </a:endParaRPr>
          </a:p>
        </p:txBody>
      </p:sp>
      <p:sp>
        <p:nvSpPr>
          <p:cNvPr id="4" name="Date Placeholder 3"/>
          <p:cNvSpPr>
            <a:spLocks noGrp="1"/>
          </p:cNvSpPr>
          <p:nvPr>
            <p:ph type="dt" sz="half" idx="10"/>
          </p:nvPr>
        </p:nvSpPr>
        <p:spPr/>
        <p:txBody>
          <a:bodyPr/>
          <a:lstStyle/>
          <a:p>
            <a:r>
              <a:rPr lang="en-US" smtClean="0"/>
              <a:t>Slide NO </a:t>
            </a:r>
            <a:fld id="{58863BF2-F2E0-4234-B14B-8DB17FDAD539}" type="slidenum">
              <a:rPr lang="en-US" smtClean="0"/>
              <a:t>32</a:t>
            </a:fld>
            <a:endParaRPr lang="en-US" dirty="0"/>
          </a:p>
        </p:txBody>
      </p:sp>
      <p:sp>
        <p:nvSpPr>
          <p:cNvPr id="5" name="Footer Placeholder 4"/>
          <p:cNvSpPr>
            <a:spLocks noGrp="1"/>
          </p:cNvSpPr>
          <p:nvPr>
            <p:ph type="ftr" sz="quarter" idx="11"/>
          </p:nvPr>
        </p:nvSpPr>
        <p:spPr/>
        <p:txBody>
          <a:bodyPr/>
          <a:lstStyle/>
          <a:p>
            <a:r>
              <a:rPr lang="en-US" smtClean="0"/>
              <a:t> Designing Data Elements and Minimum Data Set (MDS) for Creating the Registry of Patients with Gestational Diabetes Mellitus </a:t>
            </a:r>
            <a:endParaRPr lang="en-US" dirty="0"/>
          </a:p>
        </p:txBody>
      </p:sp>
      <p:sp>
        <p:nvSpPr>
          <p:cNvPr id="6" name="Slide Number Placeholder 5"/>
          <p:cNvSpPr>
            <a:spLocks noGrp="1"/>
          </p:cNvSpPr>
          <p:nvPr>
            <p:ph type="sldNum" sz="quarter" idx="12"/>
          </p:nvPr>
        </p:nvSpPr>
        <p:spPr/>
        <p:txBody>
          <a:bodyPr/>
          <a:lstStyle/>
          <a:p>
            <a:r>
              <a:rPr lang="en-US" smtClean="0"/>
              <a:t>Reyhane Norouzi Aval</a:t>
            </a:r>
            <a:endParaRPr lang="en-US" dirty="0"/>
          </a:p>
        </p:txBody>
      </p:sp>
      <p:pic>
        <p:nvPicPr>
          <p:cNvPr id="9" name="Content Placeholder 8"/>
          <p:cNvPicPr>
            <a:picLocks noGrp="1" noChangeAspect="1"/>
          </p:cNvPicPr>
          <p:nvPr>
            <p:ph idx="1"/>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1097280" y="1834974"/>
            <a:ext cx="9923711" cy="4356820"/>
          </a:xfrm>
        </p:spPr>
      </p:pic>
    </p:spTree>
    <p:extLst>
      <p:ext uri="{BB962C8B-B14F-4D97-AF65-F5344CB8AC3E}">
        <p14:creationId xmlns:p14="http://schemas.microsoft.com/office/powerpoint/2010/main" val="186584548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5332" y="651869"/>
            <a:ext cx="9784080" cy="1508760"/>
          </a:xfrm>
        </p:spPr>
        <p:txBody>
          <a:bodyPr>
            <a:normAutofit/>
          </a:bodyPr>
          <a:lstStyle/>
          <a:p>
            <a:r>
              <a:rPr lang="en-US" sz="3200" dirty="0">
                <a:latin typeface="Kokila" panose="020B0604020202020204" pitchFamily="34" charset="0"/>
                <a:cs typeface="Kokila" panose="020B0604020202020204" pitchFamily="34" charset="0"/>
              </a:rPr>
              <a:t>Pharmaceutical data category 	</a:t>
            </a:r>
            <a:br>
              <a:rPr lang="en-US" sz="3200" dirty="0">
                <a:latin typeface="Kokila" panose="020B0604020202020204" pitchFamily="34" charset="0"/>
                <a:cs typeface="Kokila" panose="020B0604020202020204" pitchFamily="34" charset="0"/>
              </a:rPr>
            </a:br>
            <a:endParaRPr lang="fa-IR" sz="3200" dirty="0">
              <a:latin typeface="Kokila" panose="020B0604020202020204" pitchFamily="34" charset="0"/>
            </a:endParaRPr>
          </a:p>
        </p:txBody>
      </p:sp>
      <p:sp>
        <p:nvSpPr>
          <p:cNvPr id="4" name="Date Placeholder 3"/>
          <p:cNvSpPr>
            <a:spLocks noGrp="1"/>
          </p:cNvSpPr>
          <p:nvPr>
            <p:ph type="dt" sz="half" idx="10"/>
          </p:nvPr>
        </p:nvSpPr>
        <p:spPr/>
        <p:txBody>
          <a:bodyPr/>
          <a:lstStyle/>
          <a:p>
            <a:r>
              <a:rPr lang="en-US" smtClean="0"/>
              <a:t>Slide NO </a:t>
            </a:r>
            <a:fld id="{58863BF2-F2E0-4234-B14B-8DB17FDAD539}" type="slidenum">
              <a:rPr lang="en-US" smtClean="0"/>
              <a:t>33</a:t>
            </a:fld>
            <a:endParaRPr lang="en-US" dirty="0"/>
          </a:p>
        </p:txBody>
      </p:sp>
      <p:sp>
        <p:nvSpPr>
          <p:cNvPr id="5" name="Footer Placeholder 4"/>
          <p:cNvSpPr>
            <a:spLocks noGrp="1"/>
          </p:cNvSpPr>
          <p:nvPr>
            <p:ph type="ftr" sz="quarter" idx="11"/>
          </p:nvPr>
        </p:nvSpPr>
        <p:spPr/>
        <p:txBody>
          <a:bodyPr/>
          <a:lstStyle/>
          <a:p>
            <a:r>
              <a:rPr lang="en-US" smtClean="0"/>
              <a:t> Designing Data Elements and Minimum Data Set (MDS) for Creating the Registry of Patients with Gestational Diabetes Mellitus </a:t>
            </a:r>
            <a:endParaRPr lang="en-US" dirty="0"/>
          </a:p>
        </p:txBody>
      </p:sp>
      <p:sp>
        <p:nvSpPr>
          <p:cNvPr id="6" name="Slide Number Placeholder 5"/>
          <p:cNvSpPr>
            <a:spLocks noGrp="1"/>
          </p:cNvSpPr>
          <p:nvPr>
            <p:ph type="sldNum" sz="quarter" idx="12"/>
          </p:nvPr>
        </p:nvSpPr>
        <p:spPr/>
        <p:txBody>
          <a:bodyPr/>
          <a:lstStyle/>
          <a:p>
            <a:r>
              <a:rPr lang="en-US" smtClean="0"/>
              <a:t>Reyhane Norouzi Aval</a:t>
            </a:r>
            <a:endParaRPr lang="en-US"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45332" y="2176530"/>
            <a:ext cx="9732746" cy="3387143"/>
          </a:xfrm>
          <a:prstGeom prst="rect">
            <a:avLst/>
          </a:prstGeom>
        </p:spPr>
      </p:pic>
    </p:spTree>
    <p:extLst>
      <p:ext uri="{BB962C8B-B14F-4D97-AF65-F5344CB8AC3E}">
        <p14:creationId xmlns:p14="http://schemas.microsoft.com/office/powerpoint/2010/main" val="360271721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02265" y="2189785"/>
            <a:ext cx="9783763" cy="3756673"/>
          </a:xfrm>
        </p:spPr>
      </p:pic>
      <p:sp>
        <p:nvSpPr>
          <p:cNvPr id="4" name="Date Placeholder 3"/>
          <p:cNvSpPr>
            <a:spLocks noGrp="1"/>
          </p:cNvSpPr>
          <p:nvPr>
            <p:ph type="dt" sz="half" idx="10"/>
          </p:nvPr>
        </p:nvSpPr>
        <p:spPr/>
        <p:txBody>
          <a:bodyPr/>
          <a:lstStyle/>
          <a:p>
            <a:r>
              <a:rPr lang="en-US" smtClean="0"/>
              <a:t>Slide NO </a:t>
            </a:r>
            <a:fld id="{58863BF2-F2E0-4234-B14B-8DB17FDAD539}" type="slidenum">
              <a:rPr lang="en-US" smtClean="0"/>
              <a:t>34</a:t>
            </a:fld>
            <a:endParaRPr lang="en-US" dirty="0"/>
          </a:p>
        </p:txBody>
      </p:sp>
      <p:sp>
        <p:nvSpPr>
          <p:cNvPr id="5" name="Footer Placeholder 4"/>
          <p:cNvSpPr>
            <a:spLocks noGrp="1"/>
          </p:cNvSpPr>
          <p:nvPr>
            <p:ph type="ftr" sz="quarter" idx="11"/>
          </p:nvPr>
        </p:nvSpPr>
        <p:spPr/>
        <p:txBody>
          <a:bodyPr/>
          <a:lstStyle/>
          <a:p>
            <a:r>
              <a:rPr lang="en-US" smtClean="0"/>
              <a:t> Designing Data Elements and Minimum Data Set (MDS) for Creating the Registry of Patients with Gestational Diabetes Mellitus </a:t>
            </a:r>
            <a:endParaRPr lang="en-US" dirty="0"/>
          </a:p>
        </p:txBody>
      </p:sp>
      <p:sp>
        <p:nvSpPr>
          <p:cNvPr id="6" name="Slide Number Placeholder 5"/>
          <p:cNvSpPr>
            <a:spLocks noGrp="1"/>
          </p:cNvSpPr>
          <p:nvPr>
            <p:ph type="sldNum" sz="quarter" idx="12"/>
          </p:nvPr>
        </p:nvSpPr>
        <p:spPr/>
        <p:txBody>
          <a:bodyPr/>
          <a:lstStyle/>
          <a:p>
            <a:r>
              <a:rPr lang="en-US" smtClean="0"/>
              <a:t>Reyhane Norouzi Aval</a:t>
            </a:r>
            <a:endParaRPr lang="en-US" dirty="0"/>
          </a:p>
        </p:txBody>
      </p:sp>
    </p:spTree>
    <p:extLst>
      <p:ext uri="{BB962C8B-B14F-4D97-AF65-F5344CB8AC3E}">
        <p14:creationId xmlns:p14="http://schemas.microsoft.com/office/powerpoint/2010/main" val="369389001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07177" y="226318"/>
            <a:ext cx="3566160" cy="6049779"/>
          </a:xfrm>
        </p:spPr>
      </p:pic>
      <p:sp>
        <p:nvSpPr>
          <p:cNvPr id="4" name="Date Placeholder 3"/>
          <p:cNvSpPr>
            <a:spLocks noGrp="1"/>
          </p:cNvSpPr>
          <p:nvPr>
            <p:ph type="dt" sz="half" idx="10"/>
          </p:nvPr>
        </p:nvSpPr>
        <p:spPr/>
        <p:txBody>
          <a:bodyPr/>
          <a:lstStyle/>
          <a:p>
            <a:r>
              <a:rPr lang="en-US" smtClean="0"/>
              <a:t>Slide NO </a:t>
            </a:r>
            <a:fld id="{58863BF2-F2E0-4234-B14B-8DB17FDAD539}" type="slidenum">
              <a:rPr lang="en-US" smtClean="0"/>
              <a:t>35</a:t>
            </a:fld>
            <a:endParaRPr lang="en-US" dirty="0"/>
          </a:p>
        </p:txBody>
      </p:sp>
      <p:sp>
        <p:nvSpPr>
          <p:cNvPr id="5" name="Footer Placeholder 4"/>
          <p:cNvSpPr>
            <a:spLocks noGrp="1"/>
          </p:cNvSpPr>
          <p:nvPr>
            <p:ph type="ftr" sz="quarter" idx="11"/>
          </p:nvPr>
        </p:nvSpPr>
        <p:spPr/>
        <p:txBody>
          <a:bodyPr/>
          <a:lstStyle/>
          <a:p>
            <a:r>
              <a:rPr lang="en-US" smtClean="0"/>
              <a:t> Designing Data Elements and Minimum Data Set (MDS) for Creating the Registry of Patients with Gestational Diabetes Mellitus </a:t>
            </a:r>
            <a:endParaRPr lang="en-US" dirty="0"/>
          </a:p>
        </p:txBody>
      </p:sp>
      <p:sp>
        <p:nvSpPr>
          <p:cNvPr id="6" name="Slide Number Placeholder 5"/>
          <p:cNvSpPr>
            <a:spLocks noGrp="1"/>
          </p:cNvSpPr>
          <p:nvPr>
            <p:ph type="sldNum" sz="quarter" idx="12"/>
          </p:nvPr>
        </p:nvSpPr>
        <p:spPr/>
        <p:txBody>
          <a:bodyPr/>
          <a:lstStyle/>
          <a:p>
            <a:r>
              <a:rPr lang="en-US" smtClean="0"/>
              <a:t>Reyhane Norouzi Aval</a:t>
            </a:r>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73337" y="226318"/>
            <a:ext cx="3905021" cy="6049779"/>
          </a:xfrm>
          <a:prstGeom prst="rect">
            <a:avLst/>
          </a:prstGeom>
        </p:spPr>
      </p:pic>
    </p:spTree>
    <p:extLst>
      <p:ext uri="{BB962C8B-B14F-4D97-AF65-F5344CB8AC3E}">
        <p14:creationId xmlns:p14="http://schemas.microsoft.com/office/powerpoint/2010/main" val="122782327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21452" y="1792936"/>
            <a:ext cx="5381947" cy="4541018"/>
          </a:xfrm>
        </p:spPr>
      </p:pic>
      <p:sp>
        <p:nvSpPr>
          <p:cNvPr id="4" name="Date Placeholder 3"/>
          <p:cNvSpPr>
            <a:spLocks noGrp="1"/>
          </p:cNvSpPr>
          <p:nvPr>
            <p:ph type="dt" sz="half" idx="10"/>
          </p:nvPr>
        </p:nvSpPr>
        <p:spPr/>
        <p:txBody>
          <a:bodyPr/>
          <a:lstStyle/>
          <a:p>
            <a:r>
              <a:rPr lang="en-US" smtClean="0"/>
              <a:t>Slide NO </a:t>
            </a:r>
            <a:fld id="{58863BF2-F2E0-4234-B14B-8DB17FDAD539}" type="slidenum">
              <a:rPr lang="en-US" smtClean="0"/>
              <a:t>36</a:t>
            </a:fld>
            <a:endParaRPr lang="en-US" dirty="0"/>
          </a:p>
        </p:txBody>
      </p:sp>
      <p:sp>
        <p:nvSpPr>
          <p:cNvPr id="5" name="Footer Placeholder 4"/>
          <p:cNvSpPr>
            <a:spLocks noGrp="1"/>
          </p:cNvSpPr>
          <p:nvPr>
            <p:ph type="ftr" sz="quarter" idx="11"/>
          </p:nvPr>
        </p:nvSpPr>
        <p:spPr/>
        <p:txBody>
          <a:bodyPr/>
          <a:lstStyle/>
          <a:p>
            <a:r>
              <a:rPr lang="en-US" smtClean="0"/>
              <a:t> Designing Data Elements and Minimum Data Set (MDS) for Creating the Registry of Patients with Gestational Diabetes Mellitus </a:t>
            </a:r>
            <a:endParaRPr lang="en-US" dirty="0"/>
          </a:p>
        </p:txBody>
      </p:sp>
      <p:sp>
        <p:nvSpPr>
          <p:cNvPr id="6" name="Slide Number Placeholder 5"/>
          <p:cNvSpPr>
            <a:spLocks noGrp="1"/>
          </p:cNvSpPr>
          <p:nvPr>
            <p:ph type="sldNum" sz="quarter" idx="12"/>
          </p:nvPr>
        </p:nvSpPr>
        <p:spPr/>
        <p:txBody>
          <a:bodyPr/>
          <a:lstStyle/>
          <a:p>
            <a:r>
              <a:rPr lang="en-US" smtClean="0"/>
              <a:t>Reyhane Norouzi Aval</a:t>
            </a:r>
            <a:endParaRPr lang="en-US" dirty="0"/>
          </a:p>
        </p:txBody>
      </p:sp>
    </p:spTree>
    <p:extLst>
      <p:ext uri="{BB962C8B-B14F-4D97-AF65-F5344CB8AC3E}">
        <p14:creationId xmlns:p14="http://schemas.microsoft.com/office/powerpoint/2010/main" val="423604841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pPr marL="0" indent="0" algn="just">
              <a:buNone/>
            </a:pPr>
            <a:r>
              <a:rPr lang="en-US" dirty="0">
                <a:solidFill>
                  <a:schemeClr val="bg1"/>
                </a:solidFill>
                <a:latin typeface="Kokila" panose="020B0604020202020204" pitchFamily="34" charset="0"/>
                <a:cs typeface="Kokila" panose="020B0604020202020204" pitchFamily="34" charset="0"/>
              </a:rPr>
              <a:t>In Australia, the Australian Institute of Health and Welfare has initiated the project of “</a:t>
            </a:r>
            <a:r>
              <a:rPr lang="en-US" dirty="0">
                <a:solidFill>
                  <a:schemeClr val="accent4"/>
                </a:solidFill>
                <a:latin typeface="Kokila" panose="020B0604020202020204" pitchFamily="34" charset="0"/>
                <a:cs typeface="Kokila" panose="020B0604020202020204" pitchFamily="34" charset="0"/>
              </a:rPr>
              <a:t>The Pregnant Women’s Dataset</a:t>
            </a:r>
            <a:r>
              <a:rPr lang="en-US" dirty="0">
                <a:solidFill>
                  <a:schemeClr val="bg1"/>
                </a:solidFill>
                <a:latin typeface="Kokila" panose="020B0604020202020204" pitchFamily="34" charset="0"/>
                <a:cs typeface="Kokila" panose="020B0604020202020204" pitchFamily="34" charset="0"/>
              </a:rPr>
              <a:t>” in the form of a minimum data set</a:t>
            </a:r>
            <a:r>
              <a:rPr lang="en-US" dirty="0" smtClean="0">
                <a:solidFill>
                  <a:schemeClr val="bg1"/>
                </a:solidFill>
                <a:latin typeface="Kokila" panose="020B0604020202020204" pitchFamily="34" charset="0"/>
                <a:cs typeface="Kokila" panose="020B0604020202020204" pitchFamily="34" charset="0"/>
              </a:rPr>
              <a:t>.</a:t>
            </a:r>
          </a:p>
          <a:p>
            <a:pPr marL="0" indent="0" algn="just">
              <a:buNone/>
            </a:pPr>
            <a:r>
              <a:rPr lang="en-US" dirty="0" smtClean="0">
                <a:solidFill>
                  <a:schemeClr val="bg1"/>
                </a:solidFill>
                <a:latin typeface="Kokila" panose="020B0604020202020204" pitchFamily="34" charset="0"/>
                <a:cs typeface="Kokila" panose="020B0604020202020204" pitchFamily="34" charset="0"/>
              </a:rPr>
              <a:t> </a:t>
            </a:r>
            <a:r>
              <a:rPr lang="en-US" dirty="0">
                <a:solidFill>
                  <a:schemeClr val="bg1"/>
                </a:solidFill>
                <a:latin typeface="Kokila" panose="020B0604020202020204" pitchFamily="34" charset="0"/>
                <a:cs typeface="Kokila" panose="020B0604020202020204" pitchFamily="34" charset="0"/>
              </a:rPr>
              <a:t>One of the most important parts of the present project is </a:t>
            </a:r>
            <a:r>
              <a:rPr lang="en-US" u="sng" dirty="0">
                <a:solidFill>
                  <a:schemeClr val="accent6"/>
                </a:solidFill>
                <a:latin typeface="Kokila" panose="020B0604020202020204" pitchFamily="34" charset="0"/>
                <a:cs typeface="Kokila" panose="020B0604020202020204" pitchFamily="34" charset="0"/>
              </a:rPr>
              <a:t>collecting minimum data acquired from screening and caring for pregnant mothers with </a:t>
            </a:r>
            <a:r>
              <a:rPr lang="en-US" u="sng" dirty="0" smtClean="0">
                <a:solidFill>
                  <a:schemeClr val="accent6"/>
                </a:solidFill>
                <a:latin typeface="Kokila" panose="020B0604020202020204" pitchFamily="34" charset="0"/>
                <a:cs typeface="Kokila" panose="020B0604020202020204" pitchFamily="34" charset="0"/>
              </a:rPr>
              <a:t>GDM.</a:t>
            </a:r>
            <a:endParaRPr lang="en-US" dirty="0" smtClean="0">
              <a:solidFill>
                <a:schemeClr val="bg1"/>
              </a:solidFill>
              <a:latin typeface="Kokila" panose="020B0604020202020204" pitchFamily="34" charset="0"/>
              <a:cs typeface="Kokila" panose="020B0604020202020204" pitchFamily="34" charset="0"/>
            </a:endParaRPr>
          </a:p>
          <a:p>
            <a:pPr marL="0" indent="0" algn="just">
              <a:buNone/>
            </a:pPr>
            <a:r>
              <a:rPr lang="en-US" dirty="0" smtClean="0">
                <a:solidFill>
                  <a:schemeClr val="bg1"/>
                </a:solidFill>
                <a:latin typeface="Kokila" panose="020B0604020202020204" pitchFamily="34" charset="0"/>
                <a:cs typeface="Kokila" panose="020B0604020202020204" pitchFamily="34" charset="0"/>
              </a:rPr>
              <a:t> </a:t>
            </a:r>
            <a:r>
              <a:rPr lang="en-US" dirty="0">
                <a:solidFill>
                  <a:schemeClr val="bg1"/>
                </a:solidFill>
                <a:latin typeface="Kokila" panose="020B0604020202020204" pitchFamily="34" charset="0"/>
                <a:cs typeface="Kokila" panose="020B0604020202020204" pitchFamily="34" charset="0"/>
              </a:rPr>
              <a:t>In this data bank, the data are collected regarding the </a:t>
            </a:r>
            <a:r>
              <a:rPr lang="en-US" dirty="0" smtClean="0">
                <a:solidFill>
                  <a:schemeClr val="bg1"/>
                </a:solidFill>
                <a:latin typeface="Kokila" panose="020B0604020202020204" pitchFamily="34" charset="0"/>
                <a:cs typeface="Kokila" panose="020B0604020202020204" pitchFamily="34" charset="0"/>
              </a:rPr>
              <a:t>:</a:t>
            </a:r>
          </a:p>
          <a:p>
            <a:pPr marL="0" indent="0" algn="just">
              <a:buNone/>
            </a:pPr>
            <a:r>
              <a:rPr lang="en-US" b="1" dirty="0" smtClean="0">
                <a:solidFill>
                  <a:srgbClr val="002060"/>
                </a:solidFill>
                <a:latin typeface="Kokila" panose="020B0604020202020204" pitchFamily="34" charset="0"/>
                <a:cs typeface="Kokila" panose="020B0604020202020204" pitchFamily="34" charset="0"/>
              </a:rPr>
              <a:t> type </a:t>
            </a:r>
            <a:r>
              <a:rPr lang="en-US" b="1" dirty="0">
                <a:solidFill>
                  <a:srgbClr val="002060"/>
                </a:solidFill>
                <a:latin typeface="Kokila" panose="020B0604020202020204" pitchFamily="34" charset="0"/>
                <a:cs typeface="Kokila" panose="020B0604020202020204" pitchFamily="34" charset="0"/>
              </a:rPr>
              <a:t>of diabetes (type 1, type 2, and gestational</a:t>
            </a:r>
            <a:r>
              <a:rPr lang="en-US" b="1" dirty="0" smtClean="0">
                <a:solidFill>
                  <a:srgbClr val="002060"/>
                </a:solidFill>
                <a:latin typeface="Kokila" panose="020B0604020202020204" pitchFamily="34" charset="0"/>
                <a:cs typeface="Kokila" panose="020B0604020202020204" pitchFamily="34" charset="0"/>
              </a:rPr>
              <a:t>)</a:t>
            </a:r>
          </a:p>
          <a:p>
            <a:pPr marL="0" indent="0" algn="just">
              <a:buNone/>
            </a:pPr>
            <a:r>
              <a:rPr lang="en-US" b="1" dirty="0" smtClean="0">
                <a:solidFill>
                  <a:srgbClr val="002060"/>
                </a:solidFill>
                <a:latin typeface="Kokila" panose="020B0604020202020204" pitchFamily="34" charset="0"/>
                <a:cs typeface="Kokila" panose="020B0604020202020204" pitchFamily="34" charset="0"/>
              </a:rPr>
              <a:t> </a:t>
            </a:r>
            <a:r>
              <a:rPr lang="en-US" b="1" dirty="0">
                <a:solidFill>
                  <a:srgbClr val="002060"/>
                </a:solidFill>
                <a:latin typeface="Kokila" panose="020B0604020202020204" pitchFamily="34" charset="0"/>
                <a:cs typeface="Kokila" panose="020B0604020202020204" pitchFamily="34" charset="0"/>
              </a:rPr>
              <a:t>kind of pharmaceutical </a:t>
            </a:r>
            <a:r>
              <a:rPr lang="en-US" b="1" dirty="0" smtClean="0">
                <a:solidFill>
                  <a:srgbClr val="002060"/>
                </a:solidFill>
                <a:latin typeface="Kokila" panose="020B0604020202020204" pitchFamily="34" charset="0"/>
                <a:cs typeface="Kokila" panose="020B0604020202020204" pitchFamily="34" charset="0"/>
              </a:rPr>
              <a:t>treatment</a:t>
            </a:r>
          </a:p>
          <a:p>
            <a:pPr marL="0" indent="0" algn="just">
              <a:buNone/>
            </a:pPr>
            <a:r>
              <a:rPr lang="en-US" b="1" dirty="0" smtClean="0">
                <a:solidFill>
                  <a:srgbClr val="002060"/>
                </a:solidFill>
                <a:latin typeface="Kokila" panose="020B0604020202020204" pitchFamily="34" charset="0"/>
                <a:cs typeface="Kokila" panose="020B0604020202020204" pitchFamily="34" charset="0"/>
              </a:rPr>
              <a:t> lifestyle</a:t>
            </a:r>
          </a:p>
          <a:p>
            <a:pPr marL="0" indent="0" algn="just">
              <a:buNone/>
            </a:pPr>
            <a:r>
              <a:rPr lang="en-US" b="1" dirty="0" smtClean="0">
                <a:solidFill>
                  <a:srgbClr val="002060"/>
                </a:solidFill>
                <a:latin typeface="Kokila" panose="020B0604020202020204" pitchFamily="34" charset="0"/>
                <a:cs typeface="Kokila" panose="020B0604020202020204" pitchFamily="34" charset="0"/>
              </a:rPr>
              <a:t> diet</a:t>
            </a:r>
          </a:p>
          <a:p>
            <a:pPr marL="0" indent="0" algn="just">
              <a:buNone/>
            </a:pPr>
            <a:r>
              <a:rPr lang="en-US" b="1" dirty="0" smtClean="0">
                <a:solidFill>
                  <a:srgbClr val="002060"/>
                </a:solidFill>
                <a:latin typeface="Kokila" panose="020B0604020202020204" pitchFamily="34" charset="0"/>
                <a:cs typeface="Kokila" panose="020B0604020202020204" pitchFamily="34" charset="0"/>
              </a:rPr>
              <a:t> sports</a:t>
            </a:r>
          </a:p>
          <a:p>
            <a:pPr marL="0" indent="0" algn="just">
              <a:buNone/>
            </a:pPr>
            <a:r>
              <a:rPr lang="en-US" b="1" dirty="0" smtClean="0">
                <a:solidFill>
                  <a:srgbClr val="002060"/>
                </a:solidFill>
                <a:latin typeface="Kokila" panose="020B0604020202020204" pitchFamily="34" charset="0"/>
                <a:cs typeface="Kokila" panose="020B0604020202020204" pitchFamily="34" charset="0"/>
              </a:rPr>
              <a:t> lifestyle </a:t>
            </a:r>
            <a:r>
              <a:rPr lang="en-US" b="1" dirty="0">
                <a:solidFill>
                  <a:srgbClr val="002060"/>
                </a:solidFill>
                <a:latin typeface="Kokila" panose="020B0604020202020204" pitchFamily="34" charset="0"/>
                <a:cs typeface="Kokila" panose="020B0604020202020204" pitchFamily="34" charset="0"/>
              </a:rPr>
              <a:t>management. </a:t>
            </a:r>
            <a:endParaRPr lang="en-US" b="1" dirty="0" smtClean="0">
              <a:solidFill>
                <a:srgbClr val="002060"/>
              </a:solidFill>
              <a:latin typeface="Kokila" panose="020B0604020202020204" pitchFamily="34" charset="0"/>
              <a:cs typeface="Kokila" panose="020B0604020202020204" pitchFamily="34" charset="0"/>
            </a:endParaRPr>
          </a:p>
          <a:p>
            <a:pPr marL="0" indent="0" algn="just">
              <a:buNone/>
            </a:pPr>
            <a:r>
              <a:rPr lang="en-US" dirty="0" smtClean="0">
                <a:solidFill>
                  <a:schemeClr val="bg1"/>
                </a:solidFill>
                <a:latin typeface="Kokila" panose="020B0604020202020204" pitchFamily="34" charset="0"/>
                <a:cs typeface="Kokila" panose="020B0604020202020204" pitchFamily="34" charset="0"/>
              </a:rPr>
              <a:t>The </a:t>
            </a:r>
            <a:r>
              <a:rPr lang="en-US" dirty="0">
                <a:solidFill>
                  <a:schemeClr val="bg1"/>
                </a:solidFill>
                <a:latin typeface="Kokila" panose="020B0604020202020204" pitchFamily="34" charset="0"/>
                <a:cs typeface="Kokila" panose="020B0604020202020204" pitchFamily="34" charset="0"/>
              </a:rPr>
              <a:t>data related to some of the aforementioned elements are the same as those of the present study. </a:t>
            </a:r>
            <a:endParaRPr lang="fa-IR" dirty="0">
              <a:solidFill>
                <a:schemeClr val="bg1"/>
              </a:solidFill>
              <a:latin typeface="Kokila" panose="020B0604020202020204" pitchFamily="34" charset="0"/>
            </a:endParaRPr>
          </a:p>
        </p:txBody>
      </p:sp>
      <p:sp>
        <p:nvSpPr>
          <p:cNvPr id="4" name="Date Placeholder 3"/>
          <p:cNvSpPr>
            <a:spLocks noGrp="1"/>
          </p:cNvSpPr>
          <p:nvPr>
            <p:ph type="dt" sz="half" idx="10"/>
          </p:nvPr>
        </p:nvSpPr>
        <p:spPr/>
        <p:txBody>
          <a:bodyPr/>
          <a:lstStyle/>
          <a:p>
            <a:r>
              <a:rPr lang="en-US" smtClean="0"/>
              <a:t>Slide NO </a:t>
            </a:r>
            <a:fld id="{58863BF2-F2E0-4234-B14B-8DB17FDAD539}" type="slidenum">
              <a:rPr lang="en-US" smtClean="0"/>
              <a:t>37</a:t>
            </a:fld>
            <a:endParaRPr lang="en-US" dirty="0"/>
          </a:p>
        </p:txBody>
      </p:sp>
      <p:sp>
        <p:nvSpPr>
          <p:cNvPr id="5" name="Footer Placeholder 4"/>
          <p:cNvSpPr>
            <a:spLocks noGrp="1"/>
          </p:cNvSpPr>
          <p:nvPr>
            <p:ph type="ftr" sz="quarter" idx="11"/>
          </p:nvPr>
        </p:nvSpPr>
        <p:spPr/>
        <p:txBody>
          <a:bodyPr/>
          <a:lstStyle/>
          <a:p>
            <a:r>
              <a:rPr lang="en-US" smtClean="0"/>
              <a:t> Designing Data Elements and Minimum Data Set (MDS) for Creating the Registry of Patients with Gestational Diabetes Mellitus </a:t>
            </a:r>
            <a:endParaRPr lang="en-US" dirty="0"/>
          </a:p>
        </p:txBody>
      </p:sp>
      <p:sp>
        <p:nvSpPr>
          <p:cNvPr id="6" name="Slide Number Placeholder 5"/>
          <p:cNvSpPr>
            <a:spLocks noGrp="1"/>
          </p:cNvSpPr>
          <p:nvPr>
            <p:ph type="sldNum" sz="quarter" idx="12"/>
          </p:nvPr>
        </p:nvSpPr>
        <p:spPr/>
        <p:txBody>
          <a:bodyPr/>
          <a:lstStyle/>
          <a:p>
            <a:r>
              <a:rPr lang="en-US" smtClean="0"/>
              <a:t>Reyhane Norouzi Aval</a:t>
            </a:r>
            <a:endParaRPr lang="en-US" dirty="0"/>
          </a:p>
        </p:txBody>
      </p:sp>
      <p:sp>
        <p:nvSpPr>
          <p:cNvPr id="7" name="TextBox 6"/>
          <p:cNvSpPr txBox="1"/>
          <p:nvPr/>
        </p:nvSpPr>
        <p:spPr>
          <a:xfrm>
            <a:off x="1202265" y="770709"/>
            <a:ext cx="3853061" cy="923330"/>
          </a:xfrm>
          <a:prstGeom prst="rect">
            <a:avLst/>
          </a:prstGeom>
          <a:noFill/>
        </p:spPr>
        <p:txBody>
          <a:bodyPr wrap="square" rtlCol="0">
            <a:spAutoFit/>
          </a:bodyPr>
          <a:lstStyle/>
          <a:p>
            <a:r>
              <a:rPr lang="en-US" sz="3600" dirty="0">
                <a:solidFill>
                  <a:schemeClr val="bg2"/>
                </a:solidFill>
                <a:latin typeface="Kokila" panose="020B0604020202020204" pitchFamily="34" charset="0"/>
                <a:cs typeface="Kokila" panose="020B0604020202020204" pitchFamily="34" charset="0"/>
              </a:rPr>
              <a:t>Discussion </a:t>
            </a:r>
            <a:endParaRPr lang="en-US" sz="3200" dirty="0">
              <a:solidFill>
                <a:schemeClr val="bg2"/>
              </a:solidFill>
              <a:latin typeface="Kokila" panose="020B0604020202020204" pitchFamily="34" charset="0"/>
              <a:cs typeface="Kokila" panose="020B0604020202020204" pitchFamily="34" charset="0"/>
            </a:endParaRPr>
          </a:p>
          <a:p>
            <a:endParaRPr lang="en-US" dirty="0"/>
          </a:p>
        </p:txBody>
      </p:sp>
    </p:spTree>
    <p:extLst>
      <p:ext uri="{BB962C8B-B14F-4D97-AF65-F5344CB8AC3E}">
        <p14:creationId xmlns:p14="http://schemas.microsoft.com/office/powerpoint/2010/main" val="326868601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err="1">
                <a:solidFill>
                  <a:schemeClr val="bg1"/>
                </a:solidFill>
                <a:latin typeface="Kokila" panose="020B0604020202020204" pitchFamily="34" charset="0"/>
                <a:cs typeface="Kokila" panose="020B0604020202020204" pitchFamily="34" charset="0"/>
              </a:rPr>
              <a:t>Sadoughi</a:t>
            </a:r>
            <a:r>
              <a:rPr lang="en-US" dirty="0">
                <a:solidFill>
                  <a:schemeClr val="bg1"/>
                </a:solidFill>
                <a:latin typeface="Kokila" panose="020B0604020202020204" pitchFamily="34" charset="0"/>
                <a:cs typeface="Kokila" panose="020B0604020202020204" pitchFamily="34" charset="0"/>
              </a:rPr>
              <a:t> et al. (2015) have conducted an applied study titled “</a:t>
            </a:r>
            <a:r>
              <a:rPr lang="en-US" dirty="0">
                <a:solidFill>
                  <a:srgbClr val="E51B4B"/>
                </a:solidFill>
                <a:latin typeface="Kokila" panose="020B0604020202020204" pitchFamily="34" charset="0"/>
                <a:cs typeface="Kokila" panose="020B0604020202020204" pitchFamily="34" charset="0"/>
              </a:rPr>
              <a:t>Minimum data sets of perinatal period for Iran</a:t>
            </a:r>
            <a:r>
              <a:rPr lang="en-US" dirty="0">
                <a:solidFill>
                  <a:schemeClr val="bg1"/>
                </a:solidFill>
                <a:latin typeface="Kokila" panose="020B0604020202020204" pitchFamily="34" charset="0"/>
                <a:cs typeface="Kokila" panose="020B0604020202020204" pitchFamily="34" charset="0"/>
              </a:rPr>
              <a:t>: A Delphi study</a:t>
            </a:r>
            <a:r>
              <a:rPr lang="en-US" dirty="0" smtClean="0">
                <a:solidFill>
                  <a:schemeClr val="bg1"/>
                </a:solidFill>
                <a:latin typeface="Kokila" panose="020B0604020202020204" pitchFamily="34" charset="0"/>
                <a:cs typeface="Kokila" panose="020B0604020202020204" pitchFamily="34" charset="0"/>
              </a:rPr>
              <a:t>”.</a:t>
            </a:r>
          </a:p>
          <a:p>
            <a:pPr marL="0" indent="0">
              <a:buNone/>
            </a:pPr>
            <a:r>
              <a:rPr lang="en-US" dirty="0" smtClean="0">
                <a:solidFill>
                  <a:schemeClr val="bg1"/>
                </a:solidFill>
                <a:latin typeface="Kokila" panose="020B0604020202020204" pitchFamily="34" charset="0"/>
                <a:cs typeface="Kokila" panose="020B0604020202020204" pitchFamily="34" charset="0"/>
              </a:rPr>
              <a:t> </a:t>
            </a:r>
            <a:r>
              <a:rPr lang="en-US" dirty="0">
                <a:solidFill>
                  <a:schemeClr val="bg1"/>
                </a:solidFill>
                <a:latin typeface="Kokila" panose="020B0604020202020204" pitchFamily="34" charset="0"/>
                <a:cs typeface="Kokila" panose="020B0604020202020204" pitchFamily="34" charset="0"/>
              </a:rPr>
              <a:t>In their study, the minimum data sets of the </a:t>
            </a:r>
            <a:r>
              <a:rPr lang="en-US" dirty="0">
                <a:solidFill>
                  <a:schemeClr val="accent3">
                    <a:lumMod val="75000"/>
                  </a:schemeClr>
                </a:solidFill>
                <a:latin typeface="Kokila" panose="020B0604020202020204" pitchFamily="34" charset="0"/>
                <a:cs typeface="Kokila" panose="020B0604020202020204" pitchFamily="34" charset="0"/>
              </a:rPr>
              <a:t>perinatal period </a:t>
            </a:r>
            <a:r>
              <a:rPr lang="en-US" dirty="0">
                <a:solidFill>
                  <a:schemeClr val="bg1"/>
                </a:solidFill>
                <a:latin typeface="Kokila" panose="020B0604020202020204" pitchFamily="34" charset="0"/>
                <a:cs typeface="Kokila" panose="020B0604020202020204" pitchFamily="34" charset="0"/>
              </a:rPr>
              <a:t>were collected by investigating the minimum data sets of the selected countries, viz., Australia, Canada, New Zealand, the USA, England, and Iran through applying library resources. Then, the recommended minimum data set was validated by providing the experts with a questionnaire </a:t>
            </a:r>
            <a:r>
              <a:rPr lang="en-US" dirty="0" smtClean="0">
                <a:solidFill>
                  <a:schemeClr val="bg1"/>
                </a:solidFill>
                <a:latin typeface="Kokila" panose="020B0604020202020204" pitchFamily="34" charset="0"/>
                <a:cs typeface="Kokila" panose="020B0604020202020204" pitchFamily="34" charset="0"/>
              </a:rPr>
              <a:t>.</a:t>
            </a:r>
          </a:p>
          <a:p>
            <a:pPr marL="0" indent="0">
              <a:buNone/>
            </a:pPr>
            <a:r>
              <a:rPr lang="en-US" dirty="0">
                <a:solidFill>
                  <a:schemeClr val="bg1"/>
                </a:solidFill>
                <a:latin typeface="Kokila" panose="020B0604020202020204" pitchFamily="34" charset="0"/>
                <a:cs typeface="Kokila" panose="020B0604020202020204" pitchFamily="34" charset="0"/>
              </a:rPr>
              <a:t>The findings of the present study indicated that creating a minimum data set for GDM collects the data related to monitoring blood sugar and the fetal/neonatal status and provides them for the planners and beneficiaries to use them in electronic health records’ design and in future studies.</a:t>
            </a:r>
          </a:p>
        </p:txBody>
      </p:sp>
      <p:sp>
        <p:nvSpPr>
          <p:cNvPr id="4" name="Date Placeholder 3"/>
          <p:cNvSpPr>
            <a:spLocks noGrp="1"/>
          </p:cNvSpPr>
          <p:nvPr>
            <p:ph type="dt" sz="half" idx="10"/>
          </p:nvPr>
        </p:nvSpPr>
        <p:spPr/>
        <p:txBody>
          <a:bodyPr/>
          <a:lstStyle/>
          <a:p>
            <a:r>
              <a:rPr lang="en-US" smtClean="0"/>
              <a:t>Slide NO </a:t>
            </a:r>
            <a:fld id="{58863BF2-F2E0-4234-B14B-8DB17FDAD539}" type="slidenum">
              <a:rPr lang="en-US" smtClean="0"/>
              <a:t>38</a:t>
            </a:fld>
            <a:endParaRPr lang="en-US" dirty="0"/>
          </a:p>
        </p:txBody>
      </p:sp>
      <p:sp>
        <p:nvSpPr>
          <p:cNvPr id="5" name="Footer Placeholder 4"/>
          <p:cNvSpPr>
            <a:spLocks noGrp="1"/>
          </p:cNvSpPr>
          <p:nvPr>
            <p:ph type="ftr" sz="quarter" idx="11"/>
          </p:nvPr>
        </p:nvSpPr>
        <p:spPr/>
        <p:txBody>
          <a:bodyPr/>
          <a:lstStyle/>
          <a:p>
            <a:r>
              <a:rPr lang="en-US" smtClean="0"/>
              <a:t> Designing Data Elements and Minimum Data Set (MDS) for Creating the Registry of Patients with Gestational Diabetes Mellitus </a:t>
            </a:r>
            <a:endParaRPr lang="en-US" dirty="0"/>
          </a:p>
        </p:txBody>
      </p:sp>
      <p:sp>
        <p:nvSpPr>
          <p:cNvPr id="6" name="Slide Number Placeholder 5"/>
          <p:cNvSpPr>
            <a:spLocks noGrp="1"/>
          </p:cNvSpPr>
          <p:nvPr>
            <p:ph type="sldNum" sz="quarter" idx="12"/>
          </p:nvPr>
        </p:nvSpPr>
        <p:spPr/>
        <p:txBody>
          <a:bodyPr/>
          <a:lstStyle/>
          <a:p>
            <a:r>
              <a:rPr lang="en-US" smtClean="0"/>
              <a:t>Reyhane Norouzi Aval</a:t>
            </a:r>
            <a:endParaRPr lang="en-US" dirty="0"/>
          </a:p>
        </p:txBody>
      </p:sp>
      <p:sp>
        <p:nvSpPr>
          <p:cNvPr id="7" name="TextBox 6"/>
          <p:cNvSpPr txBox="1"/>
          <p:nvPr/>
        </p:nvSpPr>
        <p:spPr>
          <a:xfrm>
            <a:off x="1202265" y="751155"/>
            <a:ext cx="2586445" cy="923330"/>
          </a:xfrm>
          <a:prstGeom prst="rect">
            <a:avLst/>
          </a:prstGeom>
          <a:noFill/>
        </p:spPr>
        <p:txBody>
          <a:bodyPr wrap="square" rtlCol="0">
            <a:spAutoFit/>
          </a:bodyPr>
          <a:lstStyle/>
          <a:p>
            <a:r>
              <a:rPr lang="en-US" sz="3600" dirty="0">
                <a:solidFill>
                  <a:schemeClr val="bg2"/>
                </a:solidFill>
                <a:latin typeface="Kokila" panose="020B0604020202020204" pitchFamily="34" charset="0"/>
                <a:cs typeface="Kokila" panose="020B0604020202020204" pitchFamily="34" charset="0"/>
              </a:rPr>
              <a:t>Discussion </a:t>
            </a:r>
            <a:endParaRPr lang="en-US" sz="3200" dirty="0">
              <a:solidFill>
                <a:schemeClr val="bg2"/>
              </a:solidFill>
              <a:latin typeface="Kokila" panose="020B0604020202020204" pitchFamily="34" charset="0"/>
              <a:cs typeface="Kokila" panose="020B0604020202020204" pitchFamily="34" charset="0"/>
            </a:endParaRPr>
          </a:p>
          <a:p>
            <a:endParaRPr lang="en-US" dirty="0"/>
          </a:p>
        </p:txBody>
      </p:sp>
    </p:spTree>
    <p:extLst>
      <p:ext uri="{BB962C8B-B14F-4D97-AF65-F5344CB8AC3E}">
        <p14:creationId xmlns:p14="http://schemas.microsoft.com/office/powerpoint/2010/main" val="239011499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just">
              <a:buNone/>
            </a:pPr>
            <a:r>
              <a:rPr lang="en-US" sz="2400" dirty="0" smtClean="0">
                <a:solidFill>
                  <a:schemeClr val="bg1"/>
                </a:solidFill>
                <a:latin typeface="Kokila" panose="020B0604020202020204" pitchFamily="34" charset="0"/>
                <a:cs typeface="Kokila" panose="020B0604020202020204" pitchFamily="34" charset="0"/>
              </a:rPr>
              <a:t>developing </a:t>
            </a:r>
            <a:r>
              <a:rPr lang="en-US" sz="2400" dirty="0">
                <a:solidFill>
                  <a:schemeClr val="bg1"/>
                </a:solidFill>
                <a:latin typeface="Kokila" panose="020B0604020202020204" pitchFamily="34" charset="0"/>
                <a:cs typeface="Kokila" panose="020B0604020202020204" pitchFamily="34" charset="0"/>
              </a:rPr>
              <a:t>the project of disease registration system</a:t>
            </a:r>
            <a:r>
              <a:rPr lang="en-US" sz="2400" dirty="0" smtClean="0">
                <a:solidFill>
                  <a:schemeClr val="bg1"/>
                </a:solidFill>
                <a:latin typeface="Kokila" panose="020B0604020202020204" pitchFamily="34" charset="0"/>
                <a:cs typeface="Kokila" panose="020B0604020202020204" pitchFamily="34" charset="0"/>
              </a:rPr>
              <a:t>, </a:t>
            </a:r>
            <a:r>
              <a:rPr lang="en-US" sz="2400" dirty="0">
                <a:solidFill>
                  <a:schemeClr val="accent6"/>
                </a:solidFill>
                <a:latin typeface="Kokila" panose="020B0604020202020204" pitchFamily="34" charset="0"/>
                <a:cs typeface="Kokila" panose="020B0604020202020204" pitchFamily="34" charset="0"/>
              </a:rPr>
              <a:t>registry system of </a:t>
            </a:r>
            <a:r>
              <a:rPr lang="en-US" sz="2400" dirty="0" smtClean="0">
                <a:solidFill>
                  <a:schemeClr val="accent6"/>
                </a:solidFill>
                <a:latin typeface="Kokila" panose="020B0604020202020204" pitchFamily="34" charset="0"/>
                <a:cs typeface="Kokila" panose="020B0604020202020204" pitchFamily="34" charset="0"/>
              </a:rPr>
              <a:t>GDM</a:t>
            </a:r>
            <a:endParaRPr lang="en-US" sz="2400" dirty="0" smtClean="0">
              <a:solidFill>
                <a:schemeClr val="bg1"/>
              </a:solidFill>
              <a:latin typeface="Kokila" panose="020B0604020202020204" pitchFamily="34" charset="0"/>
              <a:cs typeface="Kokila" panose="020B0604020202020204" pitchFamily="34" charset="0"/>
            </a:endParaRPr>
          </a:p>
          <a:p>
            <a:pPr algn="just">
              <a:buFont typeface="Wingdings" panose="05000000000000000000" pitchFamily="2" charset="2"/>
              <a:buChar char="v"/>
            </a:pPr>
            <a:r>
              <a:rPr lang="en-US" sz="2400" dirty="0">
                <a:solidFill>
                  <a:schemeClr val="bg1"/>
                </a:solidFill>
                <a:latin typeface="Kokila" panose="020B0604020202020204" pitchFamily="34" charset="0"/>
              </a:rPr>
              <a:t>The minimum data set of GDM will result in the collection of </a:t>
            </a:r>
            <a:r>
              <a:rPr lang="en-US" sz="2400" dirty="0" smtClean="0">
                <a:solidFill>
                  <a:schemeClr val="bg1"/>
                </a:solidFill>
                <a:latin typeface="Kokila" panose="020B0604020202020204" pitchFamily="34" charset="0"/>
              </a:rPr>
              <a:t>:</a:t>
            </a:r>
          </a:p>
          <a:p>
            <a:pPr algn="just">
              <a:buFont typeface="Arial" panose="020B0604020202020204" pitchFamily="34" charset="0"/>
              <a:buChar char="•"/>
            </a:pPr>
            <a:r>
              <a:rPr lang="en-US" sz="2400" dirty="0">
                <a:solidFill>
                  <a:schemeClr val="bg1"/>
                </a:solidFill>
                <a:latin typeface="Kokila" panose="020B0604020202020204" pitchFamily="34" charset="0"/>
              </a:rPr>
              <a:t>T</a:t>
            </a:r>
            <a:r>
              <a:rPr lang="en-US" sz="2400" dirty="0" smtClean="0">
                <a:solidFill>
                  <a:schemeClr val="bg1"/>
                </a:solidFill>
                <a:latin typeface="Kokila" panose="020B0604020202020204" pitchFamily="34" charset="0"/>
              </a:rPr>
              <a:t>he </a:t>
            </a:r>
            <a:r>
              <a:rPr lang="en-US" sz="2400" dirty="0">
                <a:solidFill>
                  <a:schemeClr val="bg1"/>
                </a:solidFill>
                <a:latin typeface="Kokila" panose="020B0604020202020204" pitchFamily="34" charset="0"/>
              </a:rPr>
              <a:t>national data about the incidence and prevalence of the </a:t>
            </a:r>
            <a:r>
              <a:rPr lang="en-US" sz="2400" dirty="0" smtClean="0">
                <a:solidFill>
                  <a:schemeClr val="bg1"/>
                </a:solidFill>
                <a:latin typeface="Kokila" panose="020B0604020202020204" pitchFamily="34" charset="0"/>
              </a:rPr>
              <a:t>disease</a:t>
            </a:r>
          </a:p>
          <a:p>
            <a:pPr algn="just">
              <a:buFont typeface="Arial" panose="020B0604020202020204" pitchFamily="34" charset="0"/>
              <a:buChar char="•"/>
            </a:pPr>
            <a:r>
              <a:rPr lang="en-US" sz="2400" dirty="0">
                <a:solidFill>
                  <a:schemeClr val="bg1"/>
                </a:solidFill>
                <a:latin typeface="Kokila" panose="020B0604020202020204" pitchFamily="34" charset="0"/>
              </a:rPr>
              <a:t>C</a:t>
            </a:r>
            <a:r>
              <a:rPr lang="en-US" sz="2400" dirty="0" smtClean="0">
                <a:solidFill>
                  <a:schemeClr val="bg1"/>
                </a:solidFill>
                <a:latin typeface="Kokila" panose="020B0604020202020204" pitchFamily="34" charset="0"/>
              </a:rPr>
              <a:t>are </a:t>
            </a:r>
            <a:r>
              <a:rPr lang="en-US" sz="2400" dirty="0">
                <a:solidFill>
                  <a:schemeClr val="bg1"/>
                </a:solidFill>
                <a:latin typeface="Kokila" panose="020B0604020202020204" pitchFamily="34" charset="0"/>
              </a:rPr>
              <a:t>strategies and </a:t>
            </a:r>
            <a:r>
              <a:rPr lang="en-US" sz="2400" dirty="0" smtClean="0">
                <a:solidFill>
                  <a:schemeClr val="bg1"/>
                </a:solidFill>
                <a:latin typeface="Kokila" panose="020B0604020202020204" pitchFamily="34" charset="0"/>
              </a:rPr>
              <a:t>techniques</a:t>
            </a:r>
          </a:p>
          <a:p>
            <a:pPr algn="just">
              <a:buFont typeface="Arial" panose="020B0604020202020204" pitchFamily="34" charset="0"/>
              <a:buChar char="•"/>
            </a:pPr>
            <a:r>
              <a:rPr lang="en-US" sz="2400" dirty="0">
                <a:solidFill>
                  <a:schemeClr val="bg1"/>
                </a:solidFill>
                <a:latin typeface="Kokila" panose="020B0604020202020204" pitchFamily="34" charset="0"/>
              </a:rPr>
              <a:t>T</a:t>
            </a:r>
            <a:r>
              <a:rPr lang="en-US" sz="2400" dirty="0" smtClean="0">
                <a:solidFill>
                  <a:schemeClr val="bg1"/>
                </a:solidFill>
                <a:latin typeface="Kokila" panose="020B0604020202020204" pitchFamily="34" charset="0"/>
              </a:rPr>
              <a:t>reatment </a:t>
            </a:r>
            <a:r>
              <a:rPr lang="en-US" sz="2400" dirty="0">
                <a:solidFill>
                  <a:schemeClr val="bg1"/>
                </a:solidFill>
                <a:latin typeface="Kokila" panose="020B0604020202020204" pitchFamily="34" charset="0"/>
              </a:rPr>
              <a:t>provided for GDM patients</a:t>
            </a:r>
            <a:r>
              <a:rPr lang="en-US" sz="2400" dirty="0" smtClean="0">
                <a:solidFill>
                  <a:schemeClr val="bg1"/>
                </a:solidFill>
                <a:latin typeface="Kokila" panose="020B0604020202020204" pitchFamily="34" charset="0"/>
              </a:rPr>
              <a:t>.</a:t>
            </a:r>
          </a:p>
          <a:p>
            <a:pPr algn="just">
              <a:buFont typeface="Arial" panose="020B0604020202020204" pitchFamily="34" charset="0"/>
              <a:buChar char="•"/>
            </a:pPr>
            <a:r>
              <a:rPr lang="en-US" sz="2400" dirty="0">
                <a:solidFill>
                  <a:schemeClr val="accent6"/>
                </a:solidFill>
                <a:latin typeface="Kokila" panose="020B0604020202020204" pitchFamily="34" charset="0"/>
                <a:cs typeface="Kokila" panose="020B0604020202020204" pitchFamily="34" charset="0"/>
              </a:rPr>
              <a:t>minimum data </a:t>
            </a:r>
            <a:r>
              <a:rPr lang="en-US" sz="2400" dirty="0" smtClean="0">
                <a:solidFill>
                  <a:schemeClr val="accent6"/>
                </a:solidFill>
                <a:latin typeface="Kokila" panose="020B0604020202020204" pitchFamily="34" charset="0"/>
                <a:cs typeface="Kokila" panose="020B0604020202020204" pitchFamily="34" charset="0"/>
              </a:rPr>
              <a:t>set,</a:t>
            </a:r>
            <a:r>
              <a:rPr lang="en-US" sz="2400" dirty="0">
                <a:solidFill>
                  <a:schemeClr val="accent6"/>
                </a:solidFill>
                <a:latin typeface="Kokila" panose="020B0604020202020204" pitchFamily="34" charset="0"/>
                <a:cs typeface="Kokila" panose="020B0604020202020204" pitchFamily="34" charset="0"/>
              </a:rPr>
              <a:t> key data</a:t>
            </a:r>
            <a:r>
              <a:rPr lang="en-US" sz="2400" dirty="0">
                <a:solidFill>
                  <a:schemeClr val="bg1"/>
                </a:solidFill>
                <a:latin typeface="Kokila" panose="020B0604020202020204" pitchFamily="34" charset="0"/>
                <a:cs typeface="Kokila" panose="020B0604020202020204" pitchFamily="34" charset="0"/>
              </a:rPr>
              <a:t> </a:t>
            </a:r>
            <a:endParaRPr lang="en-US" sz="2400" dirty="0" smtClean="0">
              <a:solidFill>
                <a:schemeClr val="bg1"/>
              </a:solidFill>
              <a:latin typeface="Kokila" panose="020B0604020202020204" pitchFamily="34" charset="0"/>
              <a:cs typeface="Kokila" panose="020B0604020202020204" pitchFamily="34" charset="0"/>
            </a:endParaRPr>
          </a:p>
          <a:p>
            <a:pPr algn="just">
              <a:buFont typeface="Arial" panose="020B0604020202020204" pitchFamily="34" charset="0"/>
              <a:buChar char="•"/>
            </a:pPr>
            <a:r>
              <a:rPr lang="en-US" sz="2400" dirty="0">
                <a:solidFill>
                  <a:schemeClr val="bg1"/>
                </a:solidFill>
                <a:latin typeface="Kokila" panose="020B0604020202020204" pitchFamily="34" charset="0"/>
                <a:cs typeface="Kokila" panose="020B0604020202020204" pitchFamily="34" charset="0"/>
              </a:rPr>
              <a:t>By accessing high-quality health </a:t>
            </a:r>
            <a:r>
              <a:rPr lang="en-US" sz="2400" dirty="0" smtClean="0">
                <a:solidFill>
                  <a:schemeClr val="bg1"/>
                </a:solidFill>
                <a:latin typeface="Kokila" panose="020B0604020202020204" pitchFamily="34" charset="0"/>
                <a:cs typeface="Kokila" panose="020B0604020202020204" pitchFamily="34" charset="0"/>
              </a:rPr>
              <a:t>data,</a:t>
            </a:r>
            <a:r>
              <a:rPr lang="en-US" sz="2400" dirty="0">
                <a:solidFill>
                  <a:srgbClr val="002060"/>
                </a:solidFill>
                <a:latin typeface="Kokila" panose="020B0604020202020204" pitchFamily="34" charset="0"/>
                <a:cs typeface="Kokila" panose="020B0604020202020204" pitchFamily="34" charset="0"/>
              </a:rPr>
              <a:t> improve the caring services for patients</a:t>
            </a:r>
            <a:r>
              <a:rPr lang="en-US" sz="2400" dirty="0">
                <a:solidFill>
                  <a:schemeClr val="bg1"/>
                </a:solidFill>
                <a:latin typeface="Kokila" panose="020B0604020202020204" pitchFamily="34" charset="0"/>
                <a:cs typeface="Kokila" panose="020B0604020202020204" pitchFamily="34" charset="0"/>
              </a:rPr>
              <a:t> </a:t>
            </a:r>
            <a:r>
              <a:rPr lang="en-US" sz="2400" dirty="0" smtClean="0">
                <a:solidFill>
                  <a:schemeClr val="bg1"/>
                </a:solidFill>
                <a:latin typeface="Kokila" panose="020B0604020202020204" pitchFamily="34" charset="0"/>
                <a:cs typeface="Kokila" panose="020B0604020202020204" pitchFamily="34" charset="0"/>
              </a:rPr>
              <a:t>.</a:t>
            </a:r>
            <a:endParaRPr lang="fa-IR" sz="2400" dirty="0">
              <a:solidFill>
                <a:schemeClr val="bg1"/>
              </a:solidFill>
              <a:latin typeface="Kokila" panose="020B0604020202020204" pitchFamily="34" charset="0"/>
            </a:endParaRPr>
          </a:p>
        </p:txBody>
      </p:sp>
      <p:sp>
        <p:nvSpPr>
          <p:cNvPr id="4" name="Date Placeholder 3"/>
          <p:cNvSpPr>
            <a:spLocks noGrp="1"/>
          </p:cNvSpPr>
          <p:nvPr>
            <p:ph type="dt" sz="half" idx="10"/>
          </p:nvPr>
        </p:nvSpPr>
        <p:spPr/>
        <p:txBody>
          <a:bodyPr/>
          <a:lstStyle/>
          <a:p>
            <a:r>
              <a:rPr lang="en-US" smtClean="0"/>
              <a:t>Slide NO </a:t>
            </a:r>
            <a:fld id="{58863BF2-F2E0-4234-B14B-8DB17FDAD539}" type="slidenum">
              <a:rPr lang="en-US" smtClean="0"/>
              <a:t>39</a:t>
            </a:fld>
            <a:endParaRPr lang="en-US" dirty="0"/>
          </a:p>
        </p:txBody>
      </p:sp>
      <p:sp>
        <p:nvSpPr>
          <p:cNvPr id="5" name="Footer Placeholder 4"/>
          <p:cNvSpPr>
            <a:spLocks noGrp="1"/>
          </p:cNvSpPr>
          <p:nvPr>
            <p:ph type="ftr" sz="quarter" idx="11"/>
          </p:nvPr>
        </p:nvSpPr>
        <p:spPr/>
        <p:txBody>
          <a:bodyPr/>
          <a:lstStyle/>
          <a:p>
            <a:r>
              <a:rPr lang="en-US" smtClean="0"/>
              <a:t> Designing Data Elements and Minimum Data Set (MDS) for Creating the Registry of Patients with Gestational Diabetes Mellitus </a:t>
            </a:r>
            <a:endParaRPr lang="en-US" dirty="0"/>
          </a:p>
        </p:txBody>
      </p:sp>
      <p:sp>
        <p:nvSpPr>
          <p:cNvPr id="6" name="Slide Number Placeholder 5"/>
          <p:cNvSpPr>
            <a:spLocks noGrp="1"/>
          </p:cNvSpPr>
          <p:nvPr>
            <p:ph type="sldNum" sz="quarter" idx="12"/>
          </p:nvPr>
        </p:nvSpPr>
        <p:spPr/>
        <p:txBody>
          <a:bodyPr/>
          <a:lstStyle/>
          <a:p>
            <a:r>
              <a:rPr lang="en-US" smtClean="0"/>
              <a:t>Reyhane Norouzi Aval</a:t>
            </a:r>
            <a:endParaRPr lang="en-US" dirty="0"/>
          </a:p>
        </p:txBody>
      </p:sp>
      <p:sp>
        <p:nvSpPr>
          <p:cNvPr id="7" name="TextBox 6"/>
          <p:cNvSpPr txBox="1"/>
          <p:nvPr/>
        </p:nvSpPr>
        <p:spPr>
          <a:xfrm>
            <a:off x="1202265" y="770708"/>
            <a:ext cx="2913017" cy="646331"/>
          </a:xfrm>
          <a:prstGeom prst="rect">
            <a:avLst/>
          </a:prstGeom>
          <a:noFill/>
        </p:spPr>
        <p:txBody>
          <a:bodyPr wrap="square" rtlCol="0">
            <a:spAutoFit/>
          </a:bodyPr>
          <a:lstStyle/>
          <a:p>
            <a:r>
              <a:rPr lang="en-US" sz="3600" dirty="0">
                <a:solidFill>
                  <a:schemeClr val="bg2"/>
                </a:solidFill>
                <a:latin typeface="Kokila" panose="020B0604020202020204" pitchFamily="34" charset="0"/>
                <a:cs typeface="Kokila" panose="020B0604020202020204" pitchFamily="34" charset="0"/>
              </a:rPr>
              <a:t>Conclusion </a:t>
            </a:r>
            <a:endParaRPr lang="en-US" sz="3200" dirty="0">
              <a:solidFill>
                <a:schemeClr val="bg2"/>
              </a:solidFill>
              <a:latin typeface="Kokila" panose="020B0604020202020204" pitchFamily="34" charset="0"/>
              <a:cs typeface="Kokila" panose="020B0604020202020204"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22302" y="2591939"/>
            <a:ext cx="3082316" cy="205114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06315164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492295" y="2760171"/>
            <a:ext cx="3619500" cy="1618646"/>
          </a:xfrm>
        </p:spPr>
      </p:pic>
      <p:sp>
        <p:nvSpPr>
          <p:cNvPr id="4" name="Date Placeholder 3"/>
          <p:cNvSpPr>
            <a:spLocks noGrp="1"/>
          </p:cNvSpPr>
          <p:nvPr>
            <p:ph type="dt" sz="half" idx="10"/>
          </p:nvPr>
        </p:nvSpPr>
        <p:spPr/>
        <p:txBody>
          <a:bodyPr/>
          <a:lstStyle/>
          <a:p>
            <a:r>
              <a:rPr lang="en-US" smtClean="0"/>
              <a:t>Slide NO </a:t>
            </a:r>
            <a:fld id="{58863BF2-F2E0-4234-B14B-8DB17FDAD539}" type="slidenum">
              <a:rPr lang="en-US" smtClean="0"/>
              <a:t>4</a:t>
            </a:fld>
            <a:endParaRPr lang="en-US" dirty="0"/>
          </a:p>
        </p:txBody>
      </p:sp>
      <p:sp>
        <p:nvSpPr>
          <p:cNvPr id="5" name="Footer Placeholder 4"/>
          <p:cNvSpPr>
            <a:spLocks noGrp="1"/>
          </p:cNvSpPr>
          <p:nvPr>
            <p:ph type="ftr" sz="quarter" idx="11"/>
          </p:nvPr>
        </p:nvSpPr>
        <p:spPr/>
        <p:txBody>
          <a:bodyPr/>
          <a:lstStyle/>
          <a:p>
            <a:r>
              <a:rPr lang="en-US" dirty="0" smtClean="0"/>
              <a:t> Designing Data Elements and Minimum Data Set (MDS) for Creating the Registry of Patients with Gestational Diabetes Mellitus </a:t>
            </a:r>
            <a:endParaRPr lang="en-US" dirty="0"/>
          </a:p>
        </p:txBody>
      </p:sp>
      <p:sp>
        <p:nvSpPr>
          <p:cNvPr id="6" name="Slide Number Placeholder 5"/>
          <p:cNvSpPr>
            <a:spLocks noGrp="1"/>
          </p:cNvSpPr>
          <p:nvPr>
            <p:ph type="sldNum" sz="quarter" idx="12"/>
          </p:nvPr>
        </p:nvSpPr>
        <p:spPr/>
        <p:txBody>
          <a:bodyPr/>
          <a:lstStyle/>
          <a:p>
            <a:r>
              <a:rPr lang="en-US" dirty="0" err="1" smtClean="0"/>
              <a:t>Reyhane</a:t>
            </a:r>
            <a:r>
              <a:rPr lang="en-US" dirty="0" smtClean="0"/>
              <a:t> </a:t>
            </a:r>
            <a:r>
              <a:rPr lang="en-US" dirty="0" err="1" smtClean="0"/>
              <a:t>Norouzi</a:t>
            </a:r>
            <a:r>
              <a:rPr lang="en-US" dirty="0" smtClean="0"/>
              <a:t> </a:t>
            </a:r>
            <a:r>
              <a:rPr lang="en-US" dirty="0" err="1" smtClean="0"/>
              <a:t>Aval</a:t>
            </a:r>
            <a:endParaRPr lang="en-US" dirty="0"/>
          </a:p>
        </p:txBody>
      </p:sp>
      <p:sp>
        <p:nvSpPr>
          <p:cNvPr id="7" name="TextBox 6"/>
          <p:cNvSpPr txBox="1"/>
          <p:nvPr/>
        </p:nvSpPr>
        <p:spPr>
          <a:xfrm>
            <a:off x="1039370" y="714488"/>
            <a:ext cx="4271256" cy="646331"/>
          </a:xfrm>
          <a:prstGeom prst="rect">
            <a:avLst/>
          </a:prstGeom>
          <a:noFill/>
        </p:spPr>
        <p:txBody>
          <a:bodyPr wrap="square" rtlCol="1">
            <a:spAutoFit/>
          </a:bodyPr>
          <a:lstStyle/>
          <a:p>
            <a:r>
              <a:rPr lang="en-US" sz="3600" dirty="0">
                <a:solidFill>
                  <a:schemeClr val="bg2"/>
                </a:solidFill>
                <a:latin typeface="Times New Roman" panose="02020603050405020304" pitchFamily="18" charset="0"/>
                <a:cs typeface="Times New Roman" panose="02020603050405020304" pitchFamily="18" charset="0"/>
              </a:rPr>
              <a:t>Keywords </a:t>
            </a:r>
            <a:endParaRPr lang="fa-IR" sz="3600" dirty="0">
              <a:solidFill>
                <a:schemeClr val="bg2"/>
              </a:solidFill>
              <a:latin typeface="Times New Roman" panose="02020603050405020304" pitchFamily="18" charset="0"/>
              <a:cs typeface="Times New Roman" panose="02020603050405020304" pitchFamily="18" charset="0"/>
            </a:endParaRPr>
          </a:p>
        </p:txBody>
      </p:sp>
      <p:sp>
        <p:nvSpPr>
          <p:cNvPr id="8" name="Rectangle 7"/>
          <p:cNvSpPr/>
          <p:nvPr/>
        </p:nvSpPr>
        <p:spPr>
          <a:xfrm>
            <a:off x="948744" y="2338388"/>
            <a:ext cx="6096000" cy="2246769"/>
          </a:xfrm>
          <a:prstGeom prst="rect">
            <a:avLst/>
          </a:prstGeom>
        </p:spPr>
        <p:txBody>
          <a:bodyPr>
            <a:spAutoFit/>
          </a:bodyPr>
          <a:lstStyle/>
          <a:p>
            <a:pPr marL="457200" indent="-457200">
              <a:buFont typeface="Wingdings" panose="05000000000000000000" pitchFamily="2" charset="2"/>
              <a:buChar char="v"/>
            </a:pPr>
            <a:r>
              <a:rPr lang="en-US" sz="2800" dirty="0" smtClean="0">
                <a:solidFill>
                  <a:srgbClr val="000000"/>
                </a:solidFill>
                <a:latin typeface="Kokila" panose="020B0604020202020204" pitchFamily="34" charset="0"/>
                <a:cs typeface="Kokila" panose="020B0604020202020204" pitchFamily="34" charset="0"/>
              </a:rPr>
              <a:t>Gestational </a:t>
            </a:r>
            <a:r>
              <a:rPr lang="en-US" sz="2800" dirty="0">
                <a:solidFill>
                  <a:srgbClr val="000000"/>
                </a:solidFill>
                <a:latin typeface="Kokila" panose="020B0604020202020204" pitchFamily="34" charset="0"/>
                <a:cs typeface="Kokila" panose="020B0604020202020204" pitchFamily="34" charset="0"/>
              </a:rPr>
              <a:t>diabetes mellitus (GDM</a:t>
            </a:r>
            <a:r>
              <a:rPr lang="en-US" sz="2800" dirty="0" smtClean="0">
                <a:solidFill>
                  <a:srgbClr val="000000"/>
                </a:solidFill>
                <a:latin typeface="Kokila" panose="020B0604020202020204" pitchFamily="34" charset="0"/>
                <a:cs typeface="Kokila" panose="020B0604020202020204" pitchFamily="34" charset="0"/>
              </a:rPr>
              <a:t>)</a:t>
            </a:r>
          </a:p>
          <a:p>
            <a:pPr marL="457200" indent="-457200">
              <a:buFont typeface="Wingdings" panose="05000000000000000000" pitchFamily="2" charset="2"/>
              <a:buChar char="v"/>
            </a:pPr>
            <a:endParaRPr lang="en-US" sz="2800" dirty="0" smtClean="0">
              <a:solidFill>
                <a:srgbClr val="000000"/>
              </a:solidFill>
              <a:latin typeface="Kokila" panose="020B0604020202020204" pitchFamily="34" charset="0"/>
              <a:cs typeface="Kokila" panose="020B0604020202020204" pitchFamily="34" charset="0"/>
            </a:endParaRPr>
          </a:p>
          <a:p>
            <a:pPr marL="457200" indent="-457200">
              <a:buFont typeface="Wingdings" panose="05000000000000000000" pitchFamily="2" charset="2"/>
              <a:buChar char="v"/>
            </a:pPr>
            <a:r>
              <a:rPr lang="en-US" sz="2800" dirty="0">
                <a:solidFill>
                  <a:srgbClr val="000000"/>
                </a:solidFill>
                <a:latin typeface="Kokila" panose="020B0604020202020204" pitchFamily="34" charset="0"/>
                <a:cs typeface="Kokila" panose="020B0604020202020204" pitchFamily="34" charset="0"/>
              </a:rPr>
              <a:t>M</a:t>
            </a:r>
            <a:r>
              <a:rPr lang="en-US" sz="2800" dirty="0" smtClean="0">
                <a:solidFill>
                  <a:srgbClr val="000000"/>
                </a:solidFill>
                <a:latin typeface="Kokila" panose="020B0604020202020204" pitchFamily="34" charset="0"/>
                <a:cs typeface="Kokila" panose="020B0604020202020204" pitchFamily="34" charset="0"/>
              </a:rPr>
              <a:t>inimum </a:t>
            </a:r>
            <a:r>
              <a:rPr lang="en-US" sz="2800" dirty="0">
                <a:solidFill>
                  <a:srgbClr val="000000"/>
                </a:solidFill>
                <a:latin typeface="Kokila" panose="020B0604020202020204" pitchFamily="34" charset="0"/>
                <a:cs typeface="Kokila" panose="020B0604020202020204" pitchFamily="34" charset="0"/>
              </a:rPr>
              <a:t>data set (</a:t>
            </a:r>
            <a:r>
              <a:rPr lang="en-US" sz="2800" dirty="0" smtClean="0">
                <a:solidFill>
                  <a:srgbClr val="000000"/>
                </a:solidFill>
                <a:latin typeface="Kokila" panose="020B0604020202020204" pitchFamily="34" charset="0"/>
                <a:cs typeface="Kokila" panose="020B0604020202020204" pitchFamily="34" charset="0"/>
              </a:rPr>
              <a:t>MDS)</a:t>
            </a:r>
          </a:p>
          <a:p>
            <a:pPr marL="457200" indent="-457200">
              <a:buFont typeface="Wingdings" panose="05000000000000000000" pitchFamily="2" charset="2"/>
              <a:buChar char="v"/>
            </a:pPr>
            <a:endParaRPr lang="en-US" sz="2800" dirty="0" smtClean="0">
              <a:solidFill>
                <a:srgbClr val="000000"/>
              </a:solidFill>
              <a:latin typeface="Kokila" panose="020B0604020202020204" pitchFamily="34" charset="0"/>
              <a:cs typeface="Kokila" panose="020B0604020202020204" pitchFamily="34" charset="0"/>
            </a:endParaRPr>
          </a:p>
          <a:p>
            <a:pPr marL="457200" indent="-457200">
              <a:buFont typeface="Wingdings" panose="05000000000000000000" pitchFamily="2" charset="2"/>
              <a:buChar char="v"/>
            </a:pPr>
            <a:r>
              <a:rPr lang="en-US" sz="2800" dirty="0">
                <a:solidFill>
                  <a:srgbClr val="000000"/>
                </a:solidFill>
                <a:latin typeface="Kokila" panose="020B0604020202020204" pitchFamily="34" charset="0"/>
                <a:cs typeface="Kokila" panose="020B0604020202020204" pitchFamily="34" charset="0"/>
              </a:rPr>
              <a:t>R</a:t>
            </a:r>
            <a:r>
              <a:rPr lang="en-US" sz="2800" dirty="0" smtClean="0">
                <a:solidFill>
                  <a:srgbClr val="000000"/>
                </a:solidFill>
                <a:latin typeface="Kokila" panose="020B0604020202020204" pitchFamily="34" charset="0"/>
                <a:cs typeface="Kokila" panose="020B0604020202020204" pitchFamily="34" charset="0"/>
              </a:rPr>
              <a:t>egistry </a:t>
            </a:r>
            <a:endParaRPr lang="fa-IR" sz="2800" dirty="0">
              <a:latin typeface="Kokila" panose="020B0604020202020204" pitchFamily="34" charset="0"/>
            </a:endParaRPr>
          </a:p>
        </p:txBody>
      </p:sp>
    </p:spTree>
    <p:extLst>
      <p:ext uri="{BB962C8B-B14F-4D97-AF65-F5344CB8AC3E}">
        <p14:creationId xmlns:p14="http://schemas.microsoft.com/office/powerpoint/2010/main" val="37655220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7280" y="1959429"/>
            <a:ext cx="9784080" cy="4206240"/>
          </a:xfrm>
        </p:spPr>
        <p:txBody>
          <a:bodyPr/>
          <a:lstStyle/>
          <a:p>
            <a:pPr algn="just">
              <a:buFont typeface="Wingdings" panose="05000000000000000000" pitchFamily="2" charset="2"/>
              <a:buChar char="v"/>
            </a:pPr>
            <a:r>
              <a:rPr lang="en-US" b="1" dirty="0">
                <a:solidFill>
                  <a:schemeClr val="bg1"/>
                </a:solidFill>
                <a:latin typeface="Kokila" panose="020B0604020202020204" pitchFamily="34" charset="0"/>
                <a:cs typeface="Kokila" panose="020B0604020202020204" pitchFamily="34" charset="0"/>
              </a:rPr>
              <a:t>E</a:t>
            </a:r>
            <a:r>
              <a:rPr lang="en-US" b="1" dirty="0" smtClean="0">
                <a:solidFill>
                  <a:schemeClr val="bg1"/>
                </a:solidFill>
                <a:latin typeface="Kokila" panose="020B0604020202020204" pitchFamily="34" charset="0"/>
                <a:cs typeface="Kokila" panose="020B0604020202020204" pitchFamily="34" charset="0"/>
              </a:rPr>
              <a:t>xchanging </a:t>
            </a:r>
            <a:r>
              <a:rPr lang="en-US" b="1" dirty="0">
                <a:solidFill>
                  <a:schemeClr val="bg1"/>
                </a:solidFill>
                <a:latin typeface="Kokila" panose="020B0604020202020204" pitchFamily="34" charset="0"/>
                <a:cs typeface="Kokila" panose="020B0604020202020204" pitchFamily="34" charset="0"/>
              </a:rPr>
              <a:t>integrated health data </a:t>
            </a:r>
            <a:endParaRPr lang="en-US" b="1" dirty="0" smtClean="0">
              <a:solidFill>
                <a:schemeClr val="bg1"/>
              </a:solidFill>
              <a:latin typeface="Kokila" panose="020B0604020202020204" pitchFamily="34" charset="0"/>
              <a:cs typeface="Kokila" panose="020B0604020202020204" pitchFamily="34" charset="0"/>
            </a:endParaRPr>
          </a:p>
          <a:p>
            <a:pPr algn="just">
              <a:buFont typeface="Wingdings" panose="05000000000000000000" pitchFamily="2" charset="2"/>
              <a:buChar char="v"/>
            </a:pPr>
            <a:r>
              <a:rPr lang="en-US" b="1" dirty="0">
                <a:solidFill>
                  <a:schemeClr val="bg1"/>
                </a:solidFill>
                <a:latin typeface="Kokila" panose="020B0604020202020204" pitchFamily="34" charset="0"/>
                <a:cs typeface="Kokila" panose="020B0604020202020204" pitchFamily="34" charset="0"/>
              </a:rPr>
              <a:t>D</a:t>
            </a:r>
            <a:r>
              <a:rPr lang="en-US" b="1" dirty="0" smtClean="0">
                <a:solidFill>
                  <a:schemeClr val="bg1"/>
                </a:solidFill>
                <a:latin typeface="Kokila" panose="020B0604020202020204" pitchFamily="34" charset="0"/>
                <a:cs typeface="Kokila" panose="020B0604020202020204" pitchFamily="34" charset="0"/>
              </a:rPr>
              <a:t>esigning </a:t>
            </a:r>
            <a:r>
              <a:rPr lang="en-US" b="1" dirty="0">
                <a:solidFill>
                  <a:schemeClr val="bg1"/>
                </a:solidFill>
                <a:latin typeface="Kokila" panose="020B0604020202020204" pitchFamily="34" charset="0"/>
                <a:cs typeface="Kokila" panose="020B0604020202020204" pitchFamily="34" charset="0"/>
              </a:rPr>
              <a:t>the web-based electronic records corresponding to the social and health conditions </a:t>
            </a:r>
            <a:endParaRPr lang="en-US" b="1" dirty="0" smtClean="0">
              <a:solidFill>
                <a:schemeClr val="bg1"/>
              </a:solidFill>
              <a:latin typeface="Kokila" panose="020B0604020202020204" pitchFamily="34" charset="0"/>
              <a:cs typeface="Kokila" panose="020B0604020202020204" pitchFamily="34" charset="0"/>
            </a:endParaRPr>
          </a:p>
          <a:p>
            <a:pPr algn="just">
              <a:buFont typeface="Wingdings" panose="05000000000000000000" pitchFamily="2" charset="2"/>
              <a:buChar char="v"/>
            </a:pPr>
            <a:r>
              <a:rPr lang="en-US" b="1" dirty="0">
                <a:solidFill>
                  <a:schemeClr val="bg1"/>
                </a:solidFill>
                <a:latin typeface="Kokila" panose="020B0604020202020204" pitchFamily="34" charset="0"/>
                <a:cs typeface="Kokila" panose="020B0604020202020204" pitchFamily="34" charset="0"/>
              </a:rPr>
              <a:t>Q</a:t>
            </a:r>
            <a:r>
              <a:rPr lang="en-US" b="1" dirty="0" smtClean="0">
                <a:solidFill>
                  <a:schemeClr val="bg1"/>
                </a:solidFill>
                <a:latin typeface="Kokila" panose="020B0604020202020204" pitchFamily="34" charset="0"/>
                <a:cs typeface="Kokila" panose="020B0604020202020204" pitchFamily="34" charset="0"/>
              </a:rPr>
              <a:t>uick </a:t>
            </a:r>
            <a:r>
              <a:rPr lang="en-US" b="1" dirty="0">
                <a:solidFill>
                  <a:schemeClr val="bg1"/>
                </a:solidFill>
                <a:latin typeface="Kokila" panose="020B0604020202020204" pitchFamily="34" charset="0"/>
                <a:cs typeface="Kokila" panose="020B0604020202020204" pitchFamily="34" charset="0"/>
              </a:rPr>
              <a:t>access to accurate and comprehensive data of GDM </a:t>
            </a:r>
            <a:r>
              <a:rPr lang="en-US" b="1" dirty="0" smtClean="0">
                <a:solidFill>
                  <a:schemeClr val="bg1"/>
                </a:solidFill>
                <a:latin typeface="Kokila" panose="020B0604020202020204" pitchFamily="34" charset="0"/>
                <a:cs typeface="Kokila" panose="020B0604020202020204" pitchFamily="34" charset="0"/>
              </a:rPr>
              <a:t>.</a:t>
            </a:r>
            <a:endParaRPr lang="en-US" b="1" dirty="0">
              <a:solidFill>
                <a:schemeClr val="bg1"/>
              </a:solidFill>
              <a:latin typeface="Kokila" panose="020B0604020202020204" pitchFamily="34" charset="0"/>
              <a:cs typeface="Kokila" panose="020B0604020202020204" pitchFamily="34" charset="0"/>
            </a:endParaRPr>
          </a:p>
        </p:txBody>
      </p:sp>
      <p:sp>
        <p:nvSpPr>
          <p:cNvPr id="4" name="Date Placeholder 3"/>
          <p:cNvSpPr>
            <a:spLocks noGrp="1"/>
          </p:cNvSpPr>
          <p:nvPr>
            <p:ph type="dt" sz="half" idx="10"/>
          </p:nvPr>
        </p:nvSpPr>
        <p:spPr/>
        <p:txBody>
          <a:bodyPr/>
          <a:lstStyle/>
          <a:p>
            <a:r>
              <a:rPr lang="en-US" smtClean="0"/>
              <a:t>Slide NO </a:t>
            </a:r>
            <a:fld id="{58863BF2-F2E0-4234-B14B-8DB17FDAD539}" type="slidenum">
              <a:rPr lang="en-US" smtClean="0"/>
              <a:t>40</a:t>
            </a:fld>
            <a:endParaRPr lang="en-US" dirty="0"/>
          </a:p>
        </p:txBody>
      </p:sp>
      <p:sp>
        <p:nvSpPr>
          <p:cNvPr id="5" name="Footer Placeholder 4"/>
          <p:cNvSpPr>
            <a:spLocks noGrp="1"/>
          </p:cNvSpPr>
          <p:nvPr>
            <p:ph type="ftr" sz="quarter" idx="11"/>
          </p:nvPr>
        </p:nvSpPr>
        <p:spPr/>
        <p:txBody>
          <a:bodyPr/>
          <a:lstStyle/>
          <a:p>
            <a:r>
              <a:rPr lang="en-US" smtClean="0"/>
              <a:t> Designing Data Elements and Minimum Data Set (MDS) for Creating the Registry of Patients with Gestational Diabetes Mellitus </a:t>
            </a:r>
            <a:endParaRPr lang="en-US" dirty="0"/>
          </a:p>
        </p:txBody>
      </p:sp>
      <p:sp>
        <p:nvSpPr>
          <p:cNvPr id="6" name="Slide Number Placeholder 5"/>
          <p:cNvSpPr>
            <a:spLocks noGrp="1"/>
          </p:cNvSpPr>
          <p:nvPr>
            <p:ph type="sldNum" sz="quarter" idx="12"/>
          </p:nvPr>
        </p:nvSpPr>
        <p:spPr/>
        <p:txBody>
          <a:bodyPr/>
          <a:lstStyle/>
          <a:p>
            <a:r>
              <a:rPr lang="en-US" smtClean="0"/>
              <a:t>Reyhane Norouzi Aval</a:t>
            </a:r>
            <a:endParaRPr lang="en-US" dirty="0"/>
          </a:p>
        </p:txBody>
      </p:sp>
      <p:sp>
        <p:nvSpPr>
          <p:cNvPr id="7" name="TextBox 6"/>
          <p:cNvSpPr txBox="1"/>
          <p:nvPr/>
        </p:nvSpPr>
        <p:spPr>
          <a:xfrm>
            <a:off x="1202265" y="752442"/>
            <a:ext cx="3670663" cy="923330"/>
          </a:xfrm>
          <a:prstGeom prst="rect">
            <a:avLst/>
          </a:prstGeom>
          <a:noFill/>
        </p:spPr>
        <p:txBody>
          <a:bodyPr wrap="square" rtlCol="0">
            <a:spAutoFit/>
          </a:bodyPr>
          <a:lstStyle/>
          <a:p>
            <a:r>
              <a:rPr lang="en-US" sz="3600" dirty="0">
                <a:solidFill>
                  <a:schemeClr val="bg2"/>
                </a:solidFill>
                <a:latin typeface="Kokila" panose="020B0604020202020204" pitchFamily="34" charset="0"/>
                <a:cs typeface="Kokila" panose="020B0604020202020204" pitchFamily="34" charset="0"/>
              </a:rPr>
              <a:t>Conclusion </a:t>
            </a:r>
            <a:endParaRPr lang="en-US" sz="3200" dirty="0">
              <a:solidFill>
                <a:schemeClr val="bg2"/>
              </a:solidFill>
              <a:latin typeface="Kokila" panose="020B0604020202020204" pitchFamily="34" charset="0"/>
              <a:cs typeface="Kokila" panose="020B0604020202020204" pitchFamily="34" charset="0"/>
            </a:endParaRPr>
          </a:p>
          <a:p>
            <a:endParaRPr lang="en-US" dirty="0"/>
          </a:p>
        </p:txBody>
      </p:sp>
    </p:spTree>
    <p:extLst>
      <p:ext uri="{BB962C8B-B14F-4D97-AF65-F5344CB8AC3E}">
        <p14:creationId xmlns:p14="http://schemas.microsoft.com/office/powerpoint/2010/main" val="311569024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fa-IR" sz="4000" dirty="0" smtClean="0">
                <a:cs typeface="B Nazanin" panose="00000400000000000000" pitchFamily="2" charset="-78"/>
              </a:rPr>
              <a:t>عنوان ارائه</a:t>
            </a:r>
            <a:endParaRPr lang="en-US" sz="4000" dirty="0">
              <a:cs typeface="B Nazanin" panose="00000400000000000000" pitchFamily="2" charset="-78"/>
            </a:endParaRPr>
          </a:p>
        </p:txBody>
      </p:sp>
      <p:sp>
        <p:nvSpPr>
          <p:cNvPr id="3" name="Subtitle 2"/>
          <p:cNvSpPr>
            <a:spLocks noGrp="1"/>
          </p:cNvSpPr>
          <p:nvPr>
            <p:ph type="subTitle" idx="1"/>
          </p:nvPr>
        </p:nvSpPr>
        <p:spPr>
          <a:xfrm>
            <a:off x="1524000" y="5206864"/>
            <a:ext cx="9144000" cy="434082"/>
          </a:xfrm>
        </p:spPr>
        <p:txBody>
          <a:bodyPr>
            <a:noAutofit/>
          </a:bodyPr>
          <a:lstStyle/>
          <a:p>
            <a:r>
              <a:rPr lang="en-US" sz="2800" dirty="0" err="1" smtClean="0">
                <a:solidFill>
                  <a:schemeClr val="tx1">
                    <a:lumMod val="50000"/>
                  </a:schemeClr>
                </a:solidFill>
                <a:latin typeface="Kokila" panose="020B0604020202020204" pitchFamily="34" charset="0"/>
                <a:cs typeface="Kokila" panose="020B0604020202020204" pitchFamily="34" charset="0"/>
              </a:rPr>
              <a:t>Reyhane</a:t>
            </a:r>
            <a:r>
              <a:rPr lang="en-US" sz="2800" dirty="0" smtClean="0">
                <a:solidFill>
                  <a:schemeClr val="tx1">
                    <a:lumMod val="50000"/>
                  </a:schemeClr>
                </a:solidFill>
                <a:latin typeface="Kokila" panose="020B0604020202020204" pitchFamily="34" charset="0"/>
                <a:cs typeface="Kokila" panose="020B0604020202020204" pitchFamily="34" charset="0"/>
              </a:rPr>
              <a:t> </a:t>
            </a:r>
            <a:r>
              <a:rPr lang="en-US" sz="2800" dirty="0" err="1" smtClean="0">
                <a:solidFill>
                  <a:schemeClr val="tx1">
                    <a:lumMod val="50000"/>
                  </a:schemeClr>
                </a:solidFill>
                <a:latin typeface="Kokila" panose="020B0604020202020204" pitchFamily="34" charset="0"/>
                <a:cs typeface="Kokila" panose="020B0604020202020204" pitchFamily="34" charset="0"/>
              </a:rPr>
              <a:t>Norouzi</a:t>
            </a:r>
            <a:r>
              <a:rPr lang="en-US" sz="2800" dirty="0" smtClean="0">
                <a:solidFill>
                  <a:schemeClr val="tx1">
                    <a:lumMod val="50000"/>
                  </a:schemeClr>
                </a:solidFill>
                <a:latin typeface="Kokila" panose="020B0604020202020204" pitchFamily="34" charset="0"/>
                <a:cs typeface="Kokila" panose="020B0604020202020204" pitchFamily="34" charset="0"/>
              </a:rPr>
              <a:t> </a:t>
            </a:r>
            <a:r>
              <a:rPr lang="en-US" sz="2800" dirty="0" err="1" smtClean="0">
                <a:solidFill>
                  <a:schemeClr val="tx1">
                    <a:lumMod val="50000"/>
                  </a:schemeClr>
                </a:solidFill>
                <a:latin typeface="Kokila" panose="020B0604020202020204" pitchFamily="34" charset="0"/>
                <a:cs typeface="Kokila" panose="020B0604020202020204" pitchFamily="34" charset="0"/>
              </a:rPr>
              <a:t>Aval</a:t>
            </a:r>
            <a:endParaRPr lang="en-US" sz="2800" dirty="0">
              <a:solidFill>
                <a:schemeClr val="tx1">
                  <a:lumMod val="50000"/>
                </a:schemeClr>
              </a:solidFill>
              <a:latin typeface="Kokila" panose="020B0604020202020204" pitchFamily="34" charset="0"/>
              <a:cs typeface="Kokila" panose="020B0604020202020204" pitchFamily="34" charset="0"/>
            </a:endParaRPr>
          </a:p>
          <a:p>
            <a:pPr rtl="1"/>
            <a:r>
              <a:rPr lang="en-US" sz="2400" dirty="0" smtClean="0">
                <a:solidFill>
                  <a:schemeClr val="tx1">
                    <a:lumMod val="50000"/>
                  </a:schemeClr>
                </a:solidFill>
                <a:latin typeface="Kokila" panose="020B0604020202020204" pitchFamily="34" charset="0"/>
                <a:cs typeface="Kokila" panose="020B0604020202020204" pitchFamily="34" charset="0"/>
              </a:rPr>
              <a:t>Nourozir9@mums.ac.ir</a:t>
            </a:r>
            <a:endParaRPr lang="fa-IR" sz="2400" dirty="0" smtClean="0">
              <a:solidFill>
                <a:schemeClr val="tx1">
                  <a:lumMod val="50000"/>
                </a:schemeClr>
              </a:solidFill>
              <a:latin typeface="Kokila" panose="020B0604020202020204" pitchFamily="34" charset="0"/>
              <a:cs typeface="B Nazanin" panose="00000400000000000000" pitchFamily="2" charset="-78"/>
            </a:endParaRPr>
          </a:p>
        </p:txBody>
      </p: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941" t="872" r="1410" b="1445"/>
          <a:stretch/>
        </p:blipFill>
        <p:spPr>
          <a:xfrm>
            <a:off x="3113831" y="1329586"/>
            <a:ext cx="5986799" cy="3412901"/>
          </a:xfrm>
          <a:prstGeom prst="rect">
            <a:avLst/>
          </a:prstGeom>
        </p:spPr>
      </p:pic>
      <p:sp>
        <p:nvSpPr>
          <p:cNvPr id="5" name="Rectangle 4"/>
          <p:cNvSpPr/>
          <p:nvPr/>
        </p:nvSpPr>
        <p:spPr>
          <a:xfrm>
            <a:off x="4316516" y="596582"/>
            <a:ext cx="3581430" cy="584775"/>
          </a:xfrm>
          <a:prstGeom prst="rect">
            <a:avLst/>
          </a:prstGeom>
          <a:noFill/>
        </p:spPr>
        <p:txBody>
          <a:bodyPr wrap="none" lIns="91440" tIns="45720" rIns="91440" bIns="45720">
            <a:spAutoFit/>
          </a:bodyPr>
          <a:lstStyle/>
          <a:p>
            <a:pPr algn="ctr"/>
            <a:r>
              <a:rPr lang="en-US" sz="3200" dirty="0" smtClean="0">
                <a:solidFill>
                  <a:schemeClr val="tx1">
                    <a:lumMod val="50000"/>
                  </a:schemeClr>
                </a:solidFill>
                <a:latin typeface="Kokila" panose="020B0604020202020204" pitchFamily="34" charset="0"/>
                <a:cs typeface="Kokila" panose="020B0604020202020204" pitchFamily="34" charset="0"/>
              </a:rPr>
              <a:t>Thanks </a:t>
            </a:r>
            <a:r>
              <a:rPr lang="en-US" sz="3200" dirty="0">
                <a:solidFill>
                  <a:schemeClr val="tx1">
                    <a:lumMod val="50000"/>
                  </a:schemeClr>
                </a:solidFill>
                <a:latin typeface="Kokila" panose="020B0604020202020204" pitchFamily="34" charset="0"/>
                <a:cs typeface="Kokila" panose="020B0604020202020204" pitchFamily="34" charset="0"/>
              </a:rPr>
              <a:t>for Y</a:t>
            </a:r>
            <a:r>
              <a:rPr lang="en-US" sz="3200" dirty="0" smtClean="0">
                <a:solidFill>
                  <a:schemeClr val="tx1">
                    <a:lumMod val="50000"/>
                  </a:schemeClr>
                </a:solidFill>
                <a:latin typeface="Kokila" panose="020B0604020202020204" pitchFamily="34" charset="0"/>
                <a:cs typeface="Kokila" panose="020B0604020202020204" pitchFamily="34" charset="0"/>
              </a:rPr>
              <a:t>our Attention</a:t>
            </a:r>
            <a:endParaRPr lang="en-US" sz="3200" b="0" cap="none" spc="0" dirty="0">
              <a:ln w="0"/>
              <a:solidFill>
                <a:schemeClr val="tx1">
                  <a:lumMod val="50000"/>
                </a:schemeClr>
              </a:solidFill>
              <a:effectLst>
                <a:outerShdw blurRad="38100" dist="19050" dir="2700000" algn="tl" rotWithShape="0">
                  <a:schemeClr val="dk1">
                    <a:alpha val="40000"/>
                  </a:schemeClr>
                </a:outerShdw>
              </a:effectLst>
              <a:latin typeface="Kokila" panose="020B0604020202020204" pitchFamily="34" charset="0"/>
              <a:cs typeface="Kokila" panose="020B0604020202020204" pitchFamily="34" charset="0"/>
            </a:endParaRPr>
          </a:p>
        </p:txBody>
      </p:sp>
    </p:spTree>
    <p:extLst>
      <p:ext uri="{BB962C8B-B14F-4D97-AF65-F5344CB8AC3E}">
        <p14:creationId xmlns:p14="http://schemas.microsoft.com/office/powerpoint/2010/main" val="209182092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02265" y="1985554"/>
            <a:ext cx="9615399" cy="4245429"/>
          </a:xfrm>
        </p:spPr>
        <p:txBody>
          <a:bodyPr>
            <a:normAutofit/>
          </a:bodyPr>
          <a:lstStyle/>
          <a:p>
            <a:r>
              <a:rPr lang="en-US" sz="2800" b="1" dirty="0">
                <a:ln w="0"/>
                <a:solidFill>
                  <a:schemeClr val="bg1"/>
                </a:solidFill>
                <a:effectLst>
                  <a:outerShdw blurRad="38100" dist="19050" dir="2700000" algn="tl" rotWithShape="0">
                    <a:schemeClr val="dk1">
                      <a:alpha val="40000"/>
                    </a:schemeClr>
                  </a:outerShdw>
                </a:effectLst>
                <a:latin typeface="Kokila" panose="020B0604020202020204" pitchFamily="34" charset="0"/>
                <a:cs typeface="Kokila" panose="020B0604020202020204" pitchFamily="34" charset="0"/>
              </a:rPr>
              <a:t>Introduction</a:t>
            </a:r>
          </a:p>
          <a:p>
            <a:r>
              <a:rPr lang="en-US" sz="2800" b="1" dirty="0" smtClean="0">
                <a:ln w="0"/>
                <a:solidFill>
                  <a:schemeClr val="bg1"/>
                </a:solidFill>
                <a:effectLst>
                  <a:outerShdw blurRad="38100" dist="19050" dir="2700000" algn="tl" rotWithShape="0">
                    <a:schemeClr val="dk1">
                      <a:alpha val="40000"/>
                    </a:schemeClr>
                  </a:outerShdw>
                </a:effectLst>
                <a:latin typeface="Kokila" panose="020B0604020202020204" pitchFamily="34" charset="0"/>
                <a:cs typeface="Kokila" panose="020B0604020202020204" pitchFamily="34" charset="0"/>
              </a:rPr>
              <a:t>Objective</a:t>
            </a:r>
          </a:p>
          <a:p>
            <a:r>
              <a:rPr lang="en-US" sz="2800" b="1" dirty="0" smtClean="0">
                <a:ln w="0"/>
                <a:solidFill>
                  <a:schemeClr val="bg1"/>
                </a:solidFill>
                <a:effectLst>
                  <a:outerShdw blurRad="38100" dist="19050" dir="2700000" algn="tl" rotWithShape="0">
                    <a:schemeClr val="dk1">
                      <a:alpha val="40000"/>
                    </a:schemeClr>
                  </a:outerShdw>
                </a:effectLst>
                <a:latin typeface="Kokila" panose="020B0604020202020204" pitchFamily="34" charset="0"/>
                <a:cs typeface="Kokila" panose="020B0604020202020204" pitchFamily="34" charset="0"/>
              </a:rPr>
              <a:t>Method</a:t>
            </a:r>
            <a:endParaRPr lang="en-US" sz="2800" b="1" dirty="0">
              <a:ln w="0"/>
              <a:solidFill>
                <a:schemeClr val="bg1"/>
              </a:solidFill>
              <a:effectLst>
                <a:outerShdw blurRad="38100" dist="19050" dir="2700000" algn="tl" rotWithShape="0">
                  <a:schemeClr val="dk1">
                    <a:alpha val="40000"/>
                  </a:schemeClr>
                </a:outerShdw>
              </a:effectLst>
              <a:latin typeface="Kokila" panose="020B0604020202020204" pitchFamily="34" charset="0"/>
              <a:cs typeface="Kokila" panose="020B0604020202020204" pitchFamily="34" charset="0"/>
            </a:endParaRPr>
          </a:p>
          <a:p>
            <a:r>
              <a:rPr lang="en-US" sz="2800" b="1" dirty="0">
                <a:ln w="0"/>
                <a:solidFill>
                  <a:schemeClr val="bg1"/>
                </a:solidFill>
                <a:effectLst>
                  <a:outerShdw blurRad="38100" dist="19050" dir="2700000" algn="tl" rotWithShape="0">
                    <a:schemeClr val="dk1">
                      <a:alpha val="40000"/>
                    </a:schemeClr>
                  </a:outerShdw>
                </a:effectLst>
                <a:latin typeface="Kokila" panose="020B0604020202020204" pitchFamily="34" charset="0"/>
                <a:cs typeface="Kokila" panose="020B0604020202020204" pitchFamily="34" charset="0"/>
              </a:rPr>
              <a:t>Result</a:t>
            </a:r>
          </a:p>
          <a:p>
            <a:r>
              <a:rPr lang="en-US" sz="2800" b="1" dirty="0">
                <a:ln w="0"/>
                <a:solidFill>
                  <a:schemeClr val="bg1"/>
                </a:solidFill>
                <a:effectLst>
                  <a:outerShdw blurRad="38100" dist="19050" dir="2700000" algn="tl" rotWithShape="0">
                    <a:schemeClr val="dk1">
                      <a:alpha val="40000"/>
                    </a:schemeClr>
                  </a:outerShdw>
                </a:effectLst>
                <a:latin typeface="Kokila" panose="020B0604020202020204" pitchFamily="34" charset="0"/>
                <a:cs typeface="Kokila" panose="020B0604020202020204" pitchFamily="34" charset="0"/>
              </a:rPr>
              <a:t>Discussion</a:t>
            </a:r>
          </a:p>
          <a:p>
            <a:r>
              <a:rPr lang="en-US" sz="2800" b="1" dirty="0">
                <a:ln w="0"/>
                <a:solidFill>
                  <a:schemeClr val="bg1"/>
                </a:solidFill>
                <a:effectLst>
                  <a:outerShdw blurRad="38100" dist="19050" dir="2700000" algn="tl" rotWithShape="0">
                    <a:schemeClr val="dk1">
                      <a:alpha val="40000"/>
                    </a:schemeClr>
                  </a:outerShdw>
                </a:effectLst>
                <a:latin typeface="Kokila" panose="020B0604020202020204" pitchFamily="34" charset="0"/>
                <a:cs typeface="Kokila" panose="020B0604020202020204" pitchFamily="34" charset="0"/>
              </a:rPr>
              <a:t>Conclusion</a:t>
            </a:r>
          </a:p>
          <a:p>
            <a:endParaRPr lang="en-US" sz="2800" dirty="0">
              <a:ln w="0"/>
              <a:solidFill>
                <a:schemeClr val="bg1"/>
              </a:solidFill>
              <a:effectLst>
                <a:outerShdw blurRad="38100" dist="19050" dir="2700000" algn="tl" rotWithShape="0">
                  <a:schemeClr val="dk1">
                    <a:alpha val="40000"/>
                  </a:schemeClr>
                </a:outerShdw>
              </a:effectLst>
              <a:latin typeface="Kokila" panose="020B0604020202020204" pitchFamily="34" charset="0"/>
              <a:cs typeface="Kokila" panose="020B0604020202020204" pitchFamily="34" charset="0"/>
            </a:endParaRPr>
          </a:p>
          <a:p>
            <a:endParaRPr lang="en-US" sz="2800" dirty="0">
              <a:ln w="0"/>
              <a:solidFill>
                <a:schemeClr val="bg1"/>
              </a:solidFill>
              <a:effectLst>
                <a:outerShdw blurRad="38100" dist="19050" dir="2700000" algn="tl" rotWithShape="0">
                  <a:schemeClr val="dk1">
                    <a:alpha val="40000"/>
                  </a:schemeClr>
                </a:outerShdw>
              </a:effectLst>
              <a:latin typeface="Kokila" panose="020B0604020202020204" pitchFamily="34" charset="0"/>
              <a:cs typeface="Kokila" panose="020B0604020202020204" pitchFamily="34" charset="0"/>
            </a:endParaRPr>
          </a:p>
          <a:p>
            <a:endParaRPr lang="en-US" sz="2800" dirty="0">
              <a:ln w="0"/>
              <a:solidFill>
                <a:schemeClr val="bg1"/>
              </a:solidFill>
              <a:effectLst>
                <a:outerShdw blurRad="38100" dist="19050" dir="2700000" algn="tl" rotWithShape="0">
                  <a:schemeClr val="dk1">
                    <a:alpha val="40000"/>
                  </a:schemeClr>
                </a:outerShdw>
              </a:effectLst>
              <a:latin typeface="Kokila" panose="020B0604020202020204" pitchFamily="34" charset="0"/>
              <a:cs typeface="Kokila" panose="020B0604020202020204" pitchFamily="34" charset="0"/>
            </a:endParaRPr>
          </a:p>
          <a:p>
            <a:pPr marL="0" indent="0">
              <a:buNone/>
            </a:pPr>
            <a:endParaRPr lang="en-US" sz="2800" dirty="0">
              <a:solidFill>
                <a:schemeClr val="bg1"/>
              </a:solidFill>
              <a:latin typeface="Kokila" panose="020B0604020202020204" pitchFamily="34" charset="0"/>
              <a:cs typeface="Kokila" panose="020B0604020202020204" pitchFamily="34" charset="0"/>
            </a:endParaRPr>
          </a:p>
        </p:txBody>
      </p:sp>
      <p:sp>
        <p:nvSpPr>
          <p:cNvPr id="4" name="Date Placeholder 3"/>
          <p:cNvSpPr>
            <a:spLocks noGrp="1"/>
          </p:cNvSpPr>
          <p:nvPr>
            <p:ph type="dt" sz="half" idx="10"/>
          </p:nvPr>
        </p:nvSpPr>
        <p:spPr/>
        <p:txBody>
          <a:bodyPr/>
          <a:lstStyle/>
          <a:p>
            <a:r>
              <a:rPr lang="en-US" smtClean="0"/>
              <a:t>Slide NO </a:t>
            </a:r>
            <a:fld id="{58863BF2-F2E0-4234-B14B-8DB17FDAD539}" type="slidenum">
              <a:rPr lang="en-US" smtClean="0"/>
              <a:t>5</a:t>
            </a:fld>
            <a:endParaRPr lang="en-US" dirty="0"/>
          </a:p>
        </p:txBody>
      </p:sp>
      <p:sp>
        <p:nvSpPr>
          <p:cNvPr id="5" name="Footer Placeholder 4"/>
          <p:cNvSpPr>
            <a:spLocks noGrp="1"/>
          </p:cNvSpPr>
          <p:nvPr>
            <p:ph type="ftr" sz="quarter" idx="11"/>
          </p:nvPr>
        </p:nvSpPr>
        <p:spPr/>
        <p:txBody>
          <a:bodyPr/>
          <a:lstStyle/>
          <a:p>
            <a:r>
              <a:rPr lang="en-US" smtClean="0"/>
              <a:t> Designing Data Elements and Minimum Data Set (MDS) for Creating the Registry of Patients with Gestational Diabetes Mellitus </a:t>
            </a:r>
            <a:endParaRPr lang="en-US" dirty="0"/>
          </a:p>
        </p:txBody>
      </p:sp>
      <p:sp>
        <p:nvSpPr>
          <p:cNvPr id="6" name="Slide Number Placeholder 5"/>
          <p:cNvSpPr>
            <a:spLocks noGrp="1"/>
          </p:cNvSpPr>
          <p:nvPr>
            <p:ph type="sldNum" sz="quarter" idx="12"/>
          </p:nvPr>
        </p:nvSpPr>
        <p:spPr/>
        <p:txBody>
          <a:bodyPr/>
          <a:lstStyle/>
          <a:p>
            <a:r>
              <a:rPr lang="en-US" smtClean="0"/>
              <a:t>Reyhane Norouzi Aval</a:t>
            </a:r>
            <a:endParaRPr lang="en-US" dirty="0"/>
          </a:p>
        </p:txBody>
      </p:sp>
      <p:sp>
        <p:nvSpPr>
          <p:cNvPr id="7" name="Rectangle 6"/>
          <p:cNvSpPr/>
          <p:nvPr/>
        </p:nvSpPr>
        <p:spPr>
          <a:xfrm>
            <a:off x="1202265" y="579511"/>
            <a:ext cx="1617751" cy="830997"/>
          </a:xfrm>
          <a:prstGeom prst="rect">
            <a:avLst/>
          </a:prstGeom>
        </p:spPr>
        <p:txBody>
          <a:bodyPr wrap="none">
            <a:spAutoFit/>
          </a:bodyPr>
          <a:lstStyle/>
          <a:p>
            <a:r>
              <a:rPr lang="en-US" sz="4800" dirty="0">
                <a:solidFill>
                  <a:schemeClr val="bg2"/>
                </a:solidFill>
                <a:latin typeface="Kokila" panose="020B0604020202020204" pitchFamily="34" charset="0"/>
                <a:cs typeface="Kokila" panose="020B0604020202020204" pitchFamily="34" charset="0"/>
              </a:rPr>
              <a:t>Outline</a:t>
            </a:r>
          </a:p>
        </p:txBody>
      </p:sp>
    </p:spTree>
    <p:extLst>
      <p:ext uri="{BB962C8B-B14F-4D97-AF65-F5344CB8AC3E}">
        <p14:creationId xmlns:p14="http://schemas.microsoft.com/office/powerpoint/2010/main" val="83394872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691" y="1802673"/>
            <a:ext cx="8699863" cy="4206240"/>
          </a:xfrm>
        </p:spPr>
        <p:txBody>
          <a:bodyPr>
            <a:normAutofit lnSpcReduction="10000"/>
          </a:bodyPr>
          <a:lstStyle/>
          <a:p>
            <a:pPr marL="0" indent="0" algn="just">
              <a:buNone/>
            </a:pPr>
            <a:endParaRPr lang="en-US" dirty="0">
              <a:solidFill>
                <a:schemeClr val="bg1"/>
              </a:solidFill>
              <a:latin typeface="Kokila" panose="020B0604020202020204" pitchFamily="34" charset="0"/>
              <a:cs typeface="Kokila" panose="020B0604020202020204" pitchFamily="34" charset="0"/>
            </a:endParaRPr>
          </a:p>
          <a:p>
            <a:pPr algn="just">
              <a:buFont typeface="Wingdings" panose="05000000000000000000" pitchFamily="2" charset="2"/>
              <a:buChar char="q"/>
            </a:pPr>
            <a:r>
              <a:rPr lang="en-US" dirty="0">
                <a:solidFill>
                  <a:schemeClr val="bg1"/>
                </a:solidFill>
                <a:latin typeface="Kokila" panose="020B0604020202020204" pitchFamily="34" charset="0"/>
                <a:cs typeface="Kokila" panose="020B0604020202020204" pitchFamily="34" charset="0"/>
              </a:rPr>
              <a:t> </a:t>
            </a:r>
            <a:r>
              <a:rPr lang="en-US" dirty="0">
                <a:solidFill>
                  <a:schemeClr val="accent6"/>
                </a:solidFill>
                <a:latin typeface="Kokila" panose="020B0604020202020204" pitchFamily="34" charset="0"/>
                <a:cs typeface="Kokila" panose="020B0604020202020204" pitchFamily="34" charset="0"/>
              </a:rPr>
              <a:t>Gestational diabetes mellitus </a:t>
            </a:r>
            <a:r>
              <a:rPr lang="en-US" dirty="0">
                <a:solidFill>
                  <a:schemeClr val="bg1"/>
                </a:solidFill>
                <a:latin typeface="Kokila" panose="020B0604020202020204" pitchFamily="34" charset="0"/>
                <a:cs typeface="Kokila" panose="020B0604020202020204" pitchFamily="34" charset="0"/>
              </a:rPr>
              <a:t>(GDM) is an increase in a person’s level of blood sugar</a:t>
            </a:r>
            <a:r>
              <a:rPr lang="en-US" dirty="0" smtClean="0">
                <a:solidFill>
                  <a:schemeClr val="bg1"/>
                </a:solidFill>
                <a:latin typeface="Kokila" panose="020B0604020202020204" pitchFamily="34" charset="0"/>
                <a:cs typeface="Kokila" panose="020B0604020202020204" pitchFamily="34" charset="0"/>
              </a:rPr>
              <a:t>.</a:t>
            </a:r>
          </a:p>
          <a:p>
            <a:pPr algn="just">
              <a:buFont typeface="Wingdings" panose="05000000000000000000" pitchFamily="2" charset="2"/>
              <a:buChar char="q"/>
            </a:pPr>
            <a:r>
              <a:rPr lang="en-US" dirty="0" smtClean="0">
                <a:solidFill>
                  <a:schemeClr val="bg1"/>
                </a:solidFill>
                <a:latin typeface="Kokila" panose="020B0604020202020204" pitchFamily="34" charset="0"/>
                <a:cs typeface="Kokila" panose="020B0604020202020204" pitchFamily="34" charset="0"/>
              </a:rPr>
              <a:t> </a:t>
            </a:r>
            <a:r>
              <a:rPr lang="en-US" dirty="0">
                <a:solidFill>
                  <a:schemeClr val="bg1"/>
                </a:solidFill>
                <a:latin typeface="Kokila" panose="020B0604020202020204" pitchFamily="34" charset="0"/>
                <a:cs typeface="Kokila" panose="020B0604020202020204" pitchFamily="34" charset="0"/>
              </a:rPr>
              <a:t>GDM is either initiated or diagnosed during </a:t>
            </a:r>
            <a:r>
              <a:rPr lang="en-US" dirty="0" smtClean="0">
                <a:solidFill>
                  <a:schemeClr val="bg1"/>
                </a:solidFill>
                <a:latin typeface="Kokila" panose="020B0604020202020204" pitchFamily="34" charset="0"/>
                <a:cs typeface="Kokila" panose="020B0604020202020204" pitchFamily="34" charset="0"/>
              </a:rPr>
              <a:t>pregnancy. </a:t>
            </a:r>
            <a:r>
              <a:rPr lang="en-US" dirty="0">
                <a:solidFill>
                  <a:schemeClr val="bg1"/>
                </a:solidFill>
                <a:latin typeface="Kokila" panose="020B0604020202020204" pitchFamily="34" charset="0"/>
                <a:cs typeface="Kokila" panose="020B0604020202020204" pitchFamily="34" charset="0"/>
              </a:rPr>
              <a:t>In both cases, the pre-gestational and GDM are followed by unwanted complications that can bring about short-term and long-term consequences for mothers and their infants </a:t>
            </a:r>
            <a:r>
              <a:rPr lang="en-US" dirty="0" smtClean="0">
                <a:solidFill>
                  <a:schemeClr val="bg1"/>
                </a:solidFill>
                <a:latin typeface="Kokila" panose="020B0604020202020204" pitchFamily="34" charset="0"/>
                <a:cs typeface="Kokila" panose="020B0604020202020204" pitchFamily="34" charset="0"/>
              </a:rPr>
              <a:t>. </a:t>
            </a:r>
          </a:p>
          <a:p>
            <a:pPr algn="just">
              <a:buFont typeface="Wingdings" panose="05000000000000000000" pitchFamily="2" charset="2"/>
              <a:buChar char="q"/>
            </a:pPr>
            <a:r>
              <a:rPr lang="en-US" dirty="0" smtClean="0">
                <a:solidFill>
                  <a:schemeClr val="bg1"/>
                </a:solidFill>
                <a:latin typeface="Kokila" panose="020B0604020202020204" pitchFamily="34" charset="0"/>
                <a:cs typeface="Kokila" panose="020B0604020202020204" pitchFamily="34" charset="0"/>
              </a:rPr>
              <a:t>This </a:t>
            </a:r>
            <a:r>
              <a:rPr lang="en-US" dirty="0">
                <a:solidFill>
                  <a:schemeClr val="bg1"/>
                </a:solidFill>
                <a:latin typeface="Kokila" panose="020B0604020202020204" pitchFamily="34" charset="0"/>
                <a:cs typeface="Kokila" panose="020B0604020202020204" pitchFamily="34" charset="0"/>
              </a:rPr>
              <a:t>disease is an increasing health problem in all communities, and it is considered as one of the </a:t>
            </a:r>
            <a:r>
              <a:rPr lang="en-US" dirty="0">
                <a:solidFill>
                  <a:schemeClr val="accent4"/>
                </a:solidFill>
                <a:latin typeface="Kokila" panose="020B0604020202020204" pitchFamily="34" charset="0"/>
                <a:cs typeface="Kokila" panose="020B0604020202020204" pitchFamily="34" charset="0"/>
              </a:rPr>
              <a:t>most prevalent complications </a:t>
            </a:r>
            <a:r>
              <a:rPr lang="en-US" dirty="0">
                <a:solidFill>
                  <a:schemeClr val="bg1"/>
                </a:solidFill>
                <a:latin typeface="Kokila" panose="020B0604020202020204" pitchFamily="34" charset="0"/>
                <a:cs typeface="Kokila" panose="020B0604020202020204" pitchFamily="34" charset="0"/>
              </a:rPr>
              <a:t>of </a:t>
            </a:r>
            <a:r>
              <a:rPr lang="en-US" dirty="0" smtClean="0">
                <a:solidFill>
                  <a:schemeClr val="bg1"/>
                </a:solidFill>
                <a:latin typeface="Kokila" panose="020B0604020202020204" pitchFamily="34" charset="0"/>
                <a:cs typeface="Kokila" panose="020B0604020202020204" pitchFamily="34" charset="0"/>
              </a:rPr>
              <a:t>pregnancy.</a:t>
            </a:r>
          </a:p>
          <a:p>
            <a:pPr algn="just">
              <a:buFont typeface="Wingdings" panose="05000000000000000000" pitchFamily="2" charset="2"/>
              <a:buChar char="q"/>
            </a:pPr>
            <a:endParaRPr lang="en-US" dirty="0">
              <a:solidFill>
                <a:schemeClr val="bg1"/>
              </a:solidFill>
              <a:latin typeface="Kokila" panose="020B0604020202020204" pitchFamily="34" charset="0"/>
              <a:cs typeface="Kokila" panose="020B0604020202020204" pitchFamily="34" charset="0"/>
            </a:endParaRPr>
          </a:p>
          <a:p>
            <a:pPr marL="0" indent="0" algn="just">
              <a:buNone/>
            </a:pPr>
            <a:r>
              <a:rPr lang="en-US" dirty="0">
                <a:solidFill>
                  <a:schemeClr val="bg1"/>
                </a:solidFill>
                <a:latin typeface="Kokila" panose="020B0604020202020204" pitchFamily="34" charset="0"/>
                <a:cs typeface="Kokila" panose="020B0604020202020204" pitchFamily="34" charset="0"/>
              </a:rPr>
              <a:t> </a:t>
            </a:r>
            <a:endParaRPr lang="fa-IR" dirty="0">
              <a:solidFill>
                <a:schemeClr val="bg1"/>
              </a:solidFill>
              <a:latin typeface="Kokila" panose="020B0604020202020204" pitchFamily="34" charset="0"/>
              <a:cs typeface="Times New Roman" panose="02020603050405020304" pitchFamily="18" charset="0"/>
            </a:endParaRPr>
          </a:p>
        </p:txBody>
      </p:sp>
      <p:sp>
        <p:nvSpPr>
          <p:cNvPr id="4" name="Date Placeholder 3"/>
          <p:cNvSpPr>
            <a:spLocks noGrp="1"/>
          </p:cNvSpPr>
          <p:nvPr>
            <p:ph type="dt" sz="half" idx="10"/>
          </p:nvPr>
        </p:nvSpPr>
        <p:spPr/>
        <p:txBody>
          <a:bodyPr/>
          <a:lstStyle/>
          <a:p>
            <a:r>
              <a:rPr lang="en-US" dirty="0" smtClean="0"/>
              <a:t>Slide NO </a:t>
            </a:r>
            <a:r>
              <a:rPr lang="fa-IR" dirty="0" smtClean="0"/>
              <a:t> </a:t>
            </a:r>
            <a:fld id="{623B8C6E-8ADC-45B6-B8AE-E579583F451D}" type="slidenum">
              <a:rPr lang="fa-IR" smtClean="0">
                <a:latin typeface="+mj-lt"/>
                <a:cs typeface="+mn-cs"/>
              </a:rPr>
              <a:pPr/>
              <a:t>6</a:t>
            </a:fld>
            <a:r>
              <a:rPr lang="en-US" dirty="0" smtClean="0">
                <a:latin typeface="+mj-lt"/>
              </a:rPr>
              <a:t>  </a:t>
            </a:r>
            <a:r>
              <a:rPr lang="fa-IR" dirty="0" smtClean="0">
                <a:latin typeface="+mj-lt"/>
              </a:rPr>
              <a:t> </a:t>
            </a:r>
            <a:endParaRPr lang="en-US" dirty="0">
              <a:latin typeface="+mj-lt"/>
            </a:endParaRPr>
          </a:p>
        </p:txBody>
      </p:sp>
      <p:sp>
        <p:nvSpPr>
          <p:cNvPr id="5" name="Footer Placeholder 4"/>
          <p:cNvSpPr>
            <a:spLocks noGrp="1"/>
          </p:cNvSpPr>
          <p:nvPr>
            <p:ph type="ftr" sz="quarter" idx="11"/>
          </p:nvPr>
        </p:nvSpPr>
        <p:spPr/>
        <p:txBody>
          <a:bodyPr/>
          <a:lstStyle/>
          <a:p>
            <a:r>
              <a:rPr lang="en-US" dirty="0" smtClean="0"/>
              <a:t> Designing Data Elements and Minimum Data Set (MDS) for Creating the Registry of Patients with Gestational Diabetes Mellitus </a:t>
            </a:r>
            <a:endParaRPr lang="en-US" dirty="0"/>
          </a:p>
        </p:txBody>
      </p:sp>
      <p:sp>
        <p:nvSpPr>
          <p:cNvPr id="6" name="Slide Number Placeholder 5"/>
          <p:cNvSpPr>
            <a:spLocks noGrp="1"/>
          </p:cNvSpPr>
          <p:nvPr>
            <p:ph type="sldNum" sz="quarter" idx="12"/>
          </p:nvPr>
        </p:nvSpPr>
        <p:spPr/>
        <p:txBody>
          <a:bodyPr/>
          <a:lstStyle/>
          <a:p>
            <a:r>
              <a:rPr lang="en-US" dirty="0" err="1" smtClean="0"/>
              <a:t>Reyhane</a:t>
            </a:r>
            <a:r>
              <a:rPr lang="en-US" dirty="0" smtClean="0"/>
              <a:t> </a:t>
            </a:r>
            <a:r>
              <a:rPr lang="en-US" dirty="0" err="1" smtClean="0"/>
              <a:t>Norouzi</a:t>
            </a:r>
            <a:r>
              <a:rPr lang="en-US" dirty="0" smtClean="0"/>
              <a:t> </a:t>
            </a:r>
            <a:r>
              <a:rPr lang="en-US" dirty="0" err="1" smtClean="0"/>
              <a:t>Aval</a:t>
            </a:r>
            <a:endParaRPr lang="en-US" dirty="0"/>
          </a:p>
        </p:txBody>
      </p:sp>
      <p:sp>
        <p:nvSpPr>
          <p:cNvPr id="14" name="TextBox 13"/>
          <p:cNvSpPr txBox="1"/>
          <p:nvPr/>
        </p:nvSpPr>
        <p:spPr>
          <a:xfrm>
            <a:off x="1202265" y="782299"/>
            <a:ext cx="3271233" cy="584775"/>
          </a:xfrm>
          <a:prstGeom prst="rect">
            <a:avLst/>
          </a:prstGeom>
          <a:noFill/>
        </p:spPr>
        <p:txBody>
          <a:bodyPr wrap="square" rtlCol="1">
            <a:spAutoFit/>
          </a:bodyPr>
          <a:lstStyle/>
          <a:p>
            <a:r>
              <a:rPr lang="en-US" sz="3200" dirty="0">
                <a:solidFill>
                  <a:schemeClr val="bg2"/>
                </a:solidFill>
                <a:latin typeface="Times New Roman" panose="02020603050405020304" pitchFamily="18" charset="0"/>
                <a:cs typeface="Times New Roman" panose="02020603050405020304" pitchFamily="18" charset="0"/>
              </a:rPr>
              <a:t>Introduction</a:t>
            </a:r>
            <a:endParaRPr lang="fa-IR" sz="32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10528" y="2142308"/>
            <a:ext cx="2676524" cy="300445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28233451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0770" y="1841863"/>
            <a:ext cx="7737881" cy="4206240"/>
          </a:xfrm>
        </p:spPr>
        <p:txBody>
          <a:bodyPr>
            <a:normAutofit fontScale="92500" lnSpcReduction="10000"/>
          </a:bodyPr>
          <a:lstStyle/>
          <a:p>
            <a:pPr algn="just">
              <a:buFont typeface="Wingdings" panose="05000000000000000000" pitchFamily="2" charset="2"/>
              <a:buChar char="q"/>
            </a:pPr>
            <a:r>
              <a:rPr lang="en-US" dirty="0" smtClean="0">
                <a:solidFill>
                  <a:schemeClr val="bg1"/>
                </a:solidFill>
                <a:latin typeface="Kokila" panose="020B0604020202020204" pitchFamily="34" charset="0"/>
                <a:cs typeface="Kokila" panose="020B0604020202020204" pitchFamily="34" charset="0"/>
              </a:rPr>
              <a:t> The </a:t>
            </a:r>
            <a:r>
              <a:rPr lang="en-US" dirty="0">
                <a:solidFill>
                  <a:schemeClr val="accent6"/>
                </a:solidFill>
                <a:latin typeface="Kokila" panose="020B0604020202020204" pitchFamily="34" charset="0"/>
                <a:cs typeface="Kokila" panose="020B0604020202020204" pitchFamily="34" charset="0"/>
              </a:rPr>
              <a:t>mother’s unwanted complications </a:t>
            </a:r>
            <a:r>
              <a:rPr lang="en-US" dirty="0" smtClean="0">
                <a:solidFill>
                  <a:schemeClr val="bg1"/>
                </a:solidFill>
                <a:latin typeface="Kokila" panose="020B0604020202020204" pitchFamily="34" charset="0"/>
                <a:cs typeface="Kokila" panose="020B0604020202020204" pitchFamily="34" charset="0"/>
              </a:rPr>
              <a:t>include:</a:t>
            </a:r>
          </a:p>
          <a:p>
            <a:pPr marL="0" indent="0" algn="just">
              <a:buNone/>
            </a:pPr>
            <a:r>
              <a:rPr lang="en-US" dirty="0" smtClean="0">
                <a:solidFill>
                  <a:schemeClr val="bg1"/>
                </a:solidFill>
                <a:latin typeface="Kokila" panose="020B0604020202020204" pitchFamily="34" charset="0"/>
                <a:cs typeface="Kokila" panose="020B0604020202020204" pitchFamily="34" charset="0"/>
              </a:rPr>
              <a:t>abortion</a:t>
            </a:r>
            <a:r>
              <a:rPr lang="en-US" dirty="0">
                <a:solidFill>
                  <a:schemeClr val="bg1"/>
                </a:solidFill>
                <a:latin typeface="Kokila" panose="020B0604020202020204" pitchFamily="34" charset="0"/>
                <a:cs typeface="Kokila" panose="020B0604020202020204" pitchFamily="34" charset="0"/>
              </a:rPr>
              <a:t>, preterm birth, preterm delivery pain, preeclampsia, cesarean delivery, and increased length of hospitalization, up to seven days or more. </a:t>
            </a:r>
            <a:endParaRPr lang="en-US" dirty="0" smtClean="0">
              <a:solidFill>
                <a:schemeClr val="bg1"/>
              </a:solidFill>
              <a:latin typeface="Kokila" panose="020B0604020202020204" pitchFamily="34" charset="0"/>
              <a:cs typeface="Kokila" panose="020B0604020202020204" pitchFamily="34" charset="0"/>
            </a:endParaRPr>
          </a:p>
          <a:p>
            <a:pPr algn="just">
              <a:buFont typeface="Wingdings" panose="05000000000000000000" pitchFamily="2" charset="2"/>
              <a:buChar char="q"/>
            </a:pPr>
            <a:r>
              <a:rPr lang="en-US" dirty="0" smtClean="0">
                <a:solidFill>
                  <a:schemeClr val="bg1"/>
                </a:solidFill>
                <a:latin typeface="Kokila" panose="020B0604020202020204" pitchFamily="34" charset="0"/>
                <a:cs typeface="Kokila" panose="020B0604020202020204" pitchFamily="34" charset="0"/>
              </a:rPr>
              <a:t> The </a:t>
            </a:r>
            <a:r>
              <a:rPr lang="en-US" dirty="0">
                <a:solidFill>
                  <a:schemeClr val="accent6"/>
                </a:solidFill>
                <a:latin typeface="Kokila" panose="020B0604020202020204" pitchFamily="34" charset="0"/>
                <a:cs typeface="Kokila" panose="020B0604020202020204" pitchFamily="34" charset="0"/>
              </a:rPr>
              <a:t>unwanted complications for the infants </a:t>
            </a:r>
            <a:r>
              <a:rPr lang="en-US" dirty="0" smtClean="0">
                <a:solidFill>
                  <a:schemeClr val="bg1"/>
                </a:solidFill>
                <a:latin typeface="Kokila" panose="020B0604020202020204" pitchFamily="34" charset="0"/>
                <a:cs typeface="Kokila" panose="020B0604020202020204" pitchFamily="34" charset="0"/>
              </a:rPr>
              <a:t>include:</a:t>
            </a:r>
          </a:p>
          <a:p>
            <a:pPr marL="0" indent="0" algn="just">
              <a:buNone/>
            </a:pPr>
            <a:r>
              <a:rPr lang="en-US" dirty="0" smtClean="0">
                <a:solidFill>
                  <a:schemeClr val="bg1"/>
                </a:solidFill>
                <a:latin typeface="Kokila" panose="020B0604020202020204" pitchFamily="34" charset="0"/>
                <a:cs typeface="Kokila" panose="020B0604020202020204" pitchFamily="34" charset="0"/>
              </a:rPr>
              <a:t>congenital </a:t>
            </a:r>
            <a:r>
              <a:rPr lang="en-US" dirty="0">
                <a:solidFill>
                  <a:schemeClr val="bg1"/>
                </a:solidFill>
                <a:latin typeface="Kokila" panose="020B0604020202020204" pitchFamily="34" charset="0"/>
                <a:cs typeface="Kokila" panose="020B0604020202020204" pitchFamily="34" charset="0"/>
              </a:rPr>
              <a:t>anomalies, high birth weight, birth injuries, neonatal jaundice, low Apgar score, need for neonatal resuscitation, hospitalization in critical care nursing, and increased hospitalization length up to 7–13 days. </a:t>
            </a:r>
            <a:endParaRPr lang="en-US" dirty="0" smtClean="0">
              <a:solidFill>
                <a:schemeClr val="bg1"/>
              </a:solidFill>
              <a:latin typeface="Kokila" panose="020B0604020202020204" pitchFamily="34" charset="0"/>
              <a:cs typeface="Kokila" panose="020B0604020202020204" pitchFamily="34" charset="0"/>
            </a:endParaRPr>
          </a:p>
          <a:p>
            <a:pPr algn="just">
              <a:buFont typeface="Wingdings" panose="05000000000000000000" pitchFamily="2" charset="2"/>
              <a:buChar char="q"/>
            </a:pPr>
            <a:r>
              <a:rPr lang="en-US" dirty="0" smtClean="0">
                <a:solidFill>
                  <a:schemeClr val="bg1"/>
                </a:solidFill>
                <a:latin typeface="Kokila" panose="020B0604020202020204" pitchFamily="34" charset="0"/>
                <a:cs typeface="Kokila" panose="020B0604020202020204" pitchFamily="34" charset="0"/>
              </a:rPr>
              <a:t> Mothers </a:t>
            </a:r>
            <a:r>
              <a:rPr lang="en-US" dirty="0">
                <a:solidFill>
                  <a:schemeClr val="bg1"/>
                </a:solidFill>
                <a:latin typeface="Kokila" panose="020B0604020202020204" pitchFamily="34" charset="0"/>
                <a:cs typeface="Kokila" panose="020B0604020202020204" pitchFamily="34" charset="0"/>
              </a:rPr>
              <a:t>with </a:t>
            </a:r>
            <a:r>
              <a:rPr lang="en-US" dirty="0">
                <a:solidFill>
                  <a:schemeClr val="accent4"/>
                </a:solidFill>
                <a:latin typeface="Kokila" panose="020B0604020202020204" pitchFamily="34" charset="0"/>
                <a:cs typeface="Kokila" panose="020B0604020202020204" pitchFamily="34" charset="0"/>
              </a:rPr>
              <a:t>type 1 </a:t>
            </a:r>
            <a:r>
              <a:rPr lang="en-US" dirty="0">
                <a:solidFill>
                  <a:schemeClr val="bg1"/>
                </a:solidFill>
                <a:latin typeface="Kokila" panose="020B0604020202020204" pitchFamily="34" charset="0"/>
                <a:cs typeface="Kokila" panose="020B0604020202020204" pitchFamily="34" charset="0"/>
              </a:rPr>
              <a:t>diabetes are dealing with a </a:t>
            </a:r>
            <a:r>
              <a:rPr lang="en-US" dirty="0">
                <a:solidFill>
                  <a:schemeClr val="accent4"/>
                </a:solidFill>
                <a:latin typeface="Kokila" panose="020B0604020202020204" pitchFamily="34" charset="0"/>
                <a:cs typeface="Kokila" panose="020B0604020202020204" pitchFamily="34" charset="0"/>
              </a:rPr>
              <a:t>higher cesarean rate</a:t>
            </a:r>
            <a:r>
              <a:rPr lang="en-US" dirty="0">
                <a:solidFill>
                  <a:schemeClr val="bg1"/>
                </a:solidFill>
                <a:latin typeface="Kokila" panose="020B0604020202020204" pitchFamily="34" charset="0"/>
                <a:cs typeface="Kokila" panose="020B0604020202020204" pitchFamily="34" charset="0"/>
              </a:rPr>
              <a:t>, </a:t>
            </a:r>
            <a:r>
              <a:rPr lang="en-US" dirty="0">
                <a:solidFill>
                  <a:srgbClr val="0CC646"/>
                </a:solidFill>
                <a:latin typeface="Kokila" panose="020B0604020202020204" pitchFamily="34" charset="0"/>
                <a:cs typeface="Kokila" panose="020B0604020202020204" pitchFamily="34" charset="0"/>
              </a:rPr>
              <a:t>high blood pressure</a:t>
            </a:r>
            <a:r>
              <a:rPr lang="en-US" dirty="0">
                <a:solidFill>
                  <a:schemeClr val="bg1"/>
                </a:solidFill>
                <a:latin typeface="Kokila" panose="020B0604020202020204" pitchFamily="34" charset="0"/>
                <a:cs typeface="Kokila" panose="020B0604020202020204" pitchFamily="34" charset="0"/>
              </a:rPr>
              <a:t>, and </a:t>
            </a:r>
            <a:r>
              <a:rPr lang="en-US" dirty="0">
                <a:solidFill>
                  <a:schemeClr val="tx2">
                    <a:lumMod val="50000"/>
                    <a:lumOff val="50000"/>
                  </a:schemeClr>
                </a:solidFill>
                <a:latin typeface="Kokila" panose="020B0604020202020204" pitchFamily="34" charset="0"/>
                <a:cs typeface="Kokila" panose="020B0604020202020204" pitchFamily="34" charset="0"/>
              </a:rPr>
              <a:t>preterm birth</a:t>
            </a:r>
            <a:r>
              <a:rPr lang="en-US" dirty="0" smtClean="0">
                <a:solidFill>
                  <a:schemeClr val="bg1"/>
                </a:solidFill>
                <a:latin typeface="Kokila" panose="020B0604020202020204" pitchFamily="34" charset="0"/>
                <a:cs typeface="Kokila" panose="020B0604020202020204" pitchFamily="34" charset="0"/>
              </a:rPr>
              <a:t>.</a:t>
            </a:r>
          </a:p>
          <a:p>
            <a:pPr algn="just">
              <a:buFont typeface="Wingdings" panose="05000000000000000000" pitchFamily="2" charset="2"/>
              <a:buChar char="q"/>
            </a:pPr>
            <a:r>
              <a:rPr lang="en-US" dirty="0">
                <a:solidFill>
                  <a:schemeClr val="bg1"/>
                </a:solidFill>
                <a:latin typeface="Kokila" panose="020B0604020202020204" pitchFamily="34" charset="0"/>
                <a:cs typeface="Kokila" panose="020B0604020202020204" pitchFamily="34" charset="0"/>
              </a:rPr>
              <a:t> </a:t>
            </a:r>
            <a:r>
              <a:rPr lang="en-US" dirty="0" smtClean="0">
                <a:solidFill>
                  <a:schemeClr val="bg1"/>
                </a:solidFill>
                <a:latin typeface="Kokila" panose="020B0604020202020204" pitchFamily="34" charset="0"/>
                <a:cs typeface="Kokila" panose="020B0604020202020204" pitchFamily="34" charset="0"/>
              </a:rPr>
              <a:t>Mothers </a:t>
            </a:r>
            <a:r>
              <a:rPr lang="en-US" dirty="0">
                <a:solidFill>
                  <a:schemeClr val="bg1"/>
                </a:solidFill>
                <a:latin typeface="Kokila" panose="020B0604020202020204" pitchFamily="34" charset="0"/>
                <a:cs typeface="Kokila" panose="020B0604020202020204" pitchFamily="34" charset="0"/>
              </a:rPr>
              <a:t>with </a:t>
            </a:r>
            <a:r>
              <a:rPr lang="en-US" dirty="0">
                <a:solidFill>
                  <a:schemeClr val="accent4"/>
                </a:solidFill>
                <a:latin typeface="Kokila" panose="020B0604020202020204" pitchFamily="34" charset="0"/>
                <a:cs typeface="Kokila" panose="020B0604020202020204" pitchFamily="34" charset="0"/>
              </a:rPr>
              <a:t>type 2</a:t>
            </a:r>
            <a:r>
              <a:rPr lang="en-US" dirty="0">
                <a:solidFill>
                  <a:schemeClr val="bg1"/>
                </a:solidFill>
                <a:latin typeface="Kokila" panose="020B0604020202020204" pitchFamily="34" charset="0"/>
                <a:cs typeface="Kokila" panose="020B0604020202020204" pitchFamily="34" charset="0"/>
              </a:rPr>
              <a:t> diabetes will suffer from a </a:t>
            </a:r>
            <a:r>
              <a:rPr lang="en-US" dirty="0">
                <a:solidFill>
                  <a:srgbClr val="FF0000"/>
                </a:solidFill>
                <a:latin typeface="Kokila" panose="020B0604020202020204" pitchFamily="34" charset="0"/>
                <a:cs typeface="Kokila" panose="020B0604020202020204" pitchFamily="34" charset="0"/>
              </a:rPr>
              <a:t>higher rate of stillbirth </a:t>
            </a:r>
            <a:endParaRPr lang="fa-IR" dirty="0">
              <a:solidFill>
                <a:srgbClr val="FF0000"/>
              </a:solidFill>
              <a:latin typeface="Kokila" panose="020B0604020202020204" pitchFamily="34" charset="0"/>
              <a:cs typeface="Times New Roman" panose="02020603050405020304" pitchFamily="18" charset="0"/>
            </a:endParaRPr>
          </a:p>
          <a:p>
            <a:pPr marL="0" indent="0" algn="just">
              <a:buNone/>
            </a:pPr>
            <a:endParaRPr lang="en-US" dirty="0">
              <a:latin typeface="Kokila" panose="020B0604020202020204" pitchFamily="34" charset="0"/>
              <a:cs typeface="Kokila" panose="020B0604020202020204" pitchFamily="34" charset="0"/>
            </a:endParaRPr>
          </a:p>
        </p:txBody>
      </p:sp>
      <p:sp>
        <p:nvSpPr>
          <p:cNvPr id="4" name="Date Placeholder 3"/>
          <p:cNvSpPr>
            <a:spLocks noGrp="1"/>
          </p:cNvSpPr>
          <p:nvPr>
            <p:ph type="dt" sz="half" idx="10"/>
          </p:nvPr>
        </p:nvSpPr>
        <p:spPr/>
        <p:txBody>
          <a:bodyPr/>
          <a:lstStyle/>
          <a:p>
            <a:r>
              <a:rPr lang="en-US" smtClean="0"/>
              <a:t>Slide NO </a:t>
            </a:r>
            <a:fld id="{58863BF2-F2E0-4234-B14B-8DB17FDAD539}" type="slidenum">
              <a:rPr lang="en-US" smtClean="0"/>
              <a:t>7</a:t>
            </a:fld>
            <a:endParaRPr lang="en-US" dirty="0"/>
          </a:p>
        </p:txBody>
      </p:sp>
      <p:sp>
        <p:nvSpPr>
          <p:cNvPr id="5" name="Footer Placeholder 4"/>
          <p:cNvSpPr>
            <a:spLocks noGrp="1"/>
          </p:cNvSpPr>
          <p:nvPr>
            <p:ph type="ftr" sz="quarter" idx="11"/>
          </p:nvPr>
        </p:nvSpPr>
        <p:spPr/>
        <p:txBody>
          <a:bodyPr/>
          <a:lstStyle/>
          <a:p>
            <a:r>
              <a:rPr lang="en-US" dirty="0" smtClean="0"/>
              <a:t> Designing Data Elements and Minimum Data Set (MDS) for Creating the Registry of Patients with Gestational Diabetes Mellitus </a:t>
            </a:r>
            <a:endParaRPr lang="en-US" dirty="0"/>
          </a:p>
        </p:txBody>
      </p:sp>
      <p:sp>
        <p:nvSpPr>
          <p:cNvPr id="6" name="Slide Number Placeholder 5"/>
          <p:cNvSpPr>
            <a:spLocks noGrp="1"/>
          </p:cNvSpPr>
          <p:nvPr>
            <p:ph type="sldNum" sz="quarter" idx="12"/>
          </p:nvPr>
        </p:nvSpPr>
        <p:spPr/>
        <p:txBody>
          <a:bodyPr/>
          <a:lstStyle/>
          <a:p>
            <a:r>
              <a:rPr lang="en-US" dirty="0" err="1" smtClean="0"/>
              <a:t>Reyhane</a:t>
            </a:r>
            <a:r>
              <a:rPr lang="en-US" dirty="0" smtClean="0"/>
              <a:t> </a:t>
            </a:r>
            <a:r>
              <a:rPr lang="en-US" dirty="0" err="1" smtClean="0"/>
              <a:t>Norouzi</a:t>
            </a:r>
            <a:r>
              <a:rPr lang="en-US" dirty="0" smtClean="0"/>
              <a:t> </a:t>
            </a:r>
            <a:r>
              <a:rPr lang="en-US" dirty="0" err="1" smtClean="0"/>
              <a:t>Aval</a:t>
            </a:r>
            <a:endParaRPr lang="en-US" dirty="0"/>
          </a:p>
        </p:txBody>
      </p:sp>
      <p:sp>
        <p:nvSpPr>
          <p:cNvPr id="7" name="TextBox 6"/>
          <p:cNvSpPr txBox="1"/>
          <p:nvPr/>
        </p:nvSpPr>
        <p:spPr>
          <a:xfrm>
            <a:off x="1019385" y="749944"/>
            <a:ext cx="2820473" cy="707886"/>
          </a:xfrm>
          <a:prstGeom prst="rect">
            <a:avLst/>
          </a:prstGeom>
          <a:noFill/>
        </p:spPr>
        <p:txBody>
          <a:bodyPr wrap="square" rtlCol="1">
            <a:spAutoFit/>
          </a:bodyPr>
          <a:lstStyle/>
          <a:p>
            <a:r>
              <a:rPr lang="en-US" sz="4000" dirty="0">
                <a:solidFill>
                  <a:schemeClr val="bg2"/>
                </a:solidFill>
                <a:latin typeface="Kokila" panose="020B0604020202020204" pitchFamily="34" charset="0"/>
                <a:cs typeface="Kokila" panose="020B0604020202020204" pitchFamily="34" charset="0"/>
              </a:rPr>
              <a:t>Introduction</a:t>
            </a:r>
            <a:endParaRPr lang="fa-IR" sz="2400" dirty="0">
              <a:latin typeface="Kokila" panose="020B0604020202020204"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94791" y="2181498"/>
            <a:ext cx="3797209" cy="307209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53894156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just">
              <a:buNone/>
            </a:pPr>
            <a:r>
              <a:rPr lang="en-US" dirty="0">
                <a:solidFill>
                  <a:schemeClr val="bg1"/>
                </a:solidFill>
                <a:latin typeface="Kokila" panose="020B0604020202020204" pitchFamily="34" charset="0"/>
                <a:cs typeface="Kokila" panose="020B0604020202020204" pitchFamily="34" charset="0"/>
              </a:rPr>
              <a:t>The significance of data collection in GDM indicates the increasing awareness of short-term and long-term effects of this disease for both mothers and infants</a:t>
            </a:r>
            <a:r>
              <a:rPr lang="en-US" dirty="0" smtClean="0">
                <a:solidFill>
                  <a:schemeClr val="bg1"/>
                </a:solidFill>
                <a:latin typeface="Kokila" panose="020B0604020202020204" pitchFamily="34" charset="0"/>
                <a:cs typeface="Kokila" panose="020B0604020202020204" pitchFamily="34" charset="0"/>
              </a:rPr>
              <a:t>.</a:t>
            </a:r>
          </a:p>
          <a:p>
            <a:pPr marL="0" indent="0" algn="just">
              <a:buNone/>
            </a:pPr>
            <a:r>
              <a:rPr lang="en-US" dirty="0">
                <a:solidFill>
                  <a:schemeClr val="bg1"/>
                </a:solidFill>
                <a:latin typeface="Kokila" panose="020B0604020202020204" pitchFamily="34" charset="0"/>
                <a:cs typeface="Kokila" panose="020B0604020202020204" pitchFamily="34" charset="0"/>
              </a:rPr>
              <a:t>Given the importance of the target population i.e. </a:t>
            </a:r>
            <a:r>
              <a:rPr lang="en-US" dirty="0">
                <a:solidFill>
                  <a:schemeClr val="accent4"/>
                </a:solidFill>
                <a:latin typeface="Kokila" panose="020B0604020202020204" pitchFamily="34" charset="0"/>
                <a:cs typeface="Kokila" panose="020B0604020202020204" pitchFamily="34" charset="0"/>
              </a:rPr>
              <a:t>promoting the health quality of pregnant women </a:t>
            </a:r>
            <a:r>
              <a:rPr lang="en-US" dirty="0">
                <a:solidFill>
                  <a:schemeClr val="bg1"/>
                </a:solidFill>
                <a:latin typeface="Kokila" panose="020B0604020202020204" pitchFamily="34" charset="0"/>
                <a:cs typeface="Kokila" panose="020B0604020202020204" pitchFamily="34" charset="0"/>
              </a:rPr>
              <a:t>and </a:t>
            </a:r>
            <a:r>
              <a:rPr lang="en-US" dirty="0">
                <a:solidFill>
                  <a:schemeClr val="accent4"/>
                </a:solidFill>
                <a:latin typeface="Kokila" panose="020B0604020202020204" pitchFamily="34" charset="0"/>
                <a:cs typeface="Kokila" panose="020B0604020202020204" pitchFamily="34" charset="0"/>
              </a:rPr>
              <a:t>controlling </a:t>
            </a:r>
            <a:r>
              <a:rPr lang="en-US" dirty="0">
                <a:solidFill>
                  <a:schemeClr val="bg1"/>
                </a:solidFill>
                <a:latin typeface="Kokila" panose="020B0604020202020204" pitchFamily="34" charset="0"/>
                <a:cs typeface="Kokila" panose="020B0604020202020204" pitchFamily="34" charset="0"/>
              </a:rPr>
              <a:t>and </a:t>
            </a:r>
            <a:r>
              <a:rPr lang="en-US" dirty="0">
                <a:solidFill>
                  <a:schemeClr val="accent4"/>
                </a:solidFill>
                <a:latin typeface="Kokila" panose="020B0604020202020204" pitchFamily="34" charset="0"/>
                <a:cs typeface="Kokila" panose="020B0604020202020204" pitchFamily="34" charset="0"/>
              </a:rPr>
              <a:t>treating GDM </a:t>
            </a:r>
            <a:r>
              <a:rPr lang="en-US" dirty="0">
                <a:solidFill>
                  <a:schemeClr val="bg1"/>
                </a:solidFill>
                <a:latin typeface="Kokila" panose="020B0604020202020204" pitchFamily="34" charset="0"/>
                <a:cs typeface="Kokila" panose="020B0604020202020204" pitchFamily="34" charset="0"/>
              </a:rPr>
              <a:t>is of high significance </a:t>
            </a:r>
            <a:r>
              <a:rPr lang="en-US" dirty="0" smtClean="0">
                <a:solidFill>
                  <a:schemeClr val="bg1"/>
                </a:solidFill>
                <a:latin typeface="Kokila" panose="020B0604020202020204" pitchFamily="34" charset="0"/>
                <a:cs typeface="Kokila" panose="020B0604020202020204" pitchFamily="34" charset="0"/>
              </a:rPr>
              <a:t>.</a:t>
            </a:r>
          </a:p>
          <a:p>
            <a:pPr marL="0" indent="0" algn="just">
              <a:buNone/>
            </a:pPr>
            <a:r>
              <a:rPr lang="en-US" dirty="0" smtClean="0">
                <a:solidFill>
                  <a:schemeClr val="bg1"/>
                </a:solidFill>
                <a:latin typeface="Kokila" panose="020B0604020202020204" pitchFamily="34" charset="0"/>
                <a:cs typeface="Kokila" panose="020B0604020202020204" pitchFamily="34" charset="0"/>
              </a:rPr>
              <a:t> </a:t>
            </a:r>
            <a:r>
              <a:rPr lang="en-US" dirty="0">
                <a:solidFill>
                  <a:schemeClr val="bg1"/>
                </a:solidFill>
                <a:latin typeface="Kokila" panose="020B0604020202020204" pitchFamily="34" charset="0"/>
                <a:cs typeface="Kokila" panose="020B0604020202020204" pitchFamily="34" charset="0"/>
              </a:rPr>
              <a:t>A </a:t>
            </a:r>
            <a:r>
              <a:rPr lang="en-US" dirty="0">
                <a:solidFill>
                  <a:schemeClr val="accent6"/>
                </a:solidFill>
                <a:latin typeface="Kokila" panose="020B0604020202020204" pitchFamily="34" charset="0"/>
                <a:cs typeface="Kokila" panose="020B0604020202020204" pitchFamily="34" charset="0"/>
              </a:rPr>
              <a:t>minimum data set </a:t>
            </a:r>
            <a:r>
              <a:rPr lang="en-US" dirty="0">
                <a:solidFill>
                  <a:schemeClr val="bg1"/>
                </a:solidFill>
                <a:latin typeface="Kokila" panose="020B0604020202020204" pitchFamily="34" charset="0"/>
                <a:cs typeface="Kokila" panose="020B0604020202020204" pitchFamily="34" charset="0"/>
              </a:rPr>
              <a:t>for reporting diabetes during pregnancy will result in a </a:t>
            </a:r>
            <a:r>
              <a:rPr lang="en-US" dirty="0">
                <a:solidFill>
                  <a:schemeClr val="tx2">
                    <a:lumMod val="50000"/>
                    <a:lumOff val="50000"/>
                  </a:schemeClr>
                </a:solidFill>
                <a:latin typeface="Kokila" panose="020B0604020202020204" pitchFamily="34" charset="0"/>
                <a:cs typeface="Kokila" panose="020B0604020202020204" pitchFamily="34" charset="0"/>
              </a:rPr>
              <a:t>better understanding </a:t>
            </a:r>
            <a:r>
              <a:rPr lang="en-US" dirty="0">
                <a:solidFill>
                  <a:schemeClr val="bg1"/>
                </a:solidFill>
                <a:latin typeface="Kokila" panose="020B0604020202020204" pitchFamily="34" charset="0"/>
                <a:cs typeface="Kokila" panose="020B0604020202020204" pitchFamily="34" charset="0"/>
              </a:rPr>
              <a:t>and </a:t>
            </a:r>
            <a:r>
              <a:rPr lang="en-US" dirty="0">
                <a:solidFill>
                  <a:schemeClr val="tx2">
                    <a:lumMod val="50000"/>
                    <a:lumOff val="50000"/>
                  </a:schemeClr>
                </a:solidFill>
                <a:latin typeface="Kokila" panose="020B0604020202020204" pitchFamily="34" charset="0"/>
                <a:cs typeface="Kokila" panose="020B0604020202020204" pitchFamily="34" charset="0"/>
              </a:rPr>
              <a:t>monitoring of risk factors </a:t>
            </a:r>
            <a:r>
              <a:rPr lang="en-US" dirty="0">
                <a:solidFill>
                  <a:schemeClr val="bg1"/>
                </a:solidFill>
                <a:latin typeface="Kokila" panose="020B0604020202020204" pitchFamily="34" charset="0"/>
                <a:cs typeface="Kokila" panose="020B0604020202020204" pitchFamily="34" charset="0"/>
              </a:rPr>
              <a:t>and their results, including different types of GDM</a:t>
            </a:r>
            <a:r>
              <a:rPr lang="en-US" dirty="0" smtClean="0">
                <a:solidFill>
                  <a:schemeClr val="bg1"/>
                </a:solidFill>
                <a:latin typeface="Kokila" panose="020B0604020202020204" pitchFamily="34" charset="0"/>
                <a:cs typeface="Kokila" panose="020B0604020202020204" pitchFamily="34" charset="0"/>
              </a:rPr>
              <a:t>.</a:t>
            </a:r>
          </a:p>
        </p:txBody>
      </p:sp>
      <p:sp>
        <p:nvSpPr>
          <p:cNvPr id="4" name="Date Placeholder 3"/>
          <p:cNvSpPr>
            <a:spLocks noGrp="1"/>
          </p:cNvSpPr>
          <p:nvPr>
            <p:ph type="dt" sz="half" idx="10"/>
          </p:nvPr>
        </p:nvSpPr>
        <p:spPr/>
        <p:txBody>
          <a:bodyPr/>
          <a:lstStyle/>
          <a:p>
            <a:r>
              <a:rPr lang="en-US" smtClean="0"/>
              <a:t>Slide NO </a:t>
            </a:r>
            <a:fld id="{58863BF2-F2E0-4234-B14B-8DB17FDAD539}" type="slidenum">
              <a:rPr lang="en-US" smtClean="0"/>
              <a:t>8</a:t>
            </a:fld>
            <a:endParaRPr lang="en-US" dirty="0"/>
          </a:p>
        </p:txBody>
      </p:sp>
      <p:sp>
        <p:nvSpPr>
          <p:cNvPr id="5" name="Footer Placeholder 4"/>
          <p:cNvSpPr>
            <a:spLocks noGrp="1"/>
          </p:cNvSpPr>
          <p:nvPr>
            <p:ph type="ftr" sz="quarter" idx="11"/>
          </p:nvPr>
        </p:nvSpPr>
        <p:spPr/>
        <p:txBody>
          <a:bodyPr/>
          <a:lstStyle/>
          <a:p>
            <a:r>
              <a:rPr lang="en-US" dirty="0" smtClean="0"/>
              <a:t> Designing Data Elements and Minimum Data Set (MDS) for Creating the Registry of Patients with Gestational Diabetes Mellitus </a:t>
            </a:r>
            <a:endParaRPr lang="en-US" dirty="0"/>
          </a:p>
        </p:txBody>
      </p:sp>
      <p:sp>
        <p:nvSpPr>
          <p:cNvPr id="6" name="Slide Number Placeholder 5"/>
          <p:cNvSpPr>
            <a:spLocks noGrp="1"/>
          </p:cNvSpPr>
          <p:nvPr>
            <p:ph type="sldNum" sz="quarter" idx="12"/>
          </p:nvPr>
        </p:nvSpPr>
        <p:spPr/>
        <p:txBody>
          <a:bodyPr/>
          <a:lstStyle/>
          <a:p>
            <a:r>
              <a:rPr lang="en-US" dirty="0" err="1" smtClean="0"/>
              <a:t>Reyhane</a:t>
            </a:r>
            <a:r>
              <a:rPr lang="en-US" dirty="0" smtClean="0"/>
              <a:t> </a:t>
            </a:r>
            <a:r>
              <a:rPr lang="en-US" dirty="0" err="1" smtClean="0"/>
              <a:t>Norouzi</a:t>
            </a:r>
            <a:r>
              <a:rPr lang="en-US" dirty="0" smtClean="0"/>
              <a:t> </a:t>
            </a:r>
            <a:r>
              <a:rPr lang="en-US" dirty="0" err="1" smtClean="0"/>
              <a:t>Aval</a:t>
            </a:r>
            <a:endParaRPr lang="en-US" dirty="0"/>
          </a:p>
        </p:txBody>
      </p:sp>
      <p:sp>
        <p:nvSpPr>
          <p:cNvPr id="2" name="Rectangle 1"/>
          <p:cNvSpPr/>
          <p:nvPr/>
        </p:nvSpPr>
        <p:spPr>
          <a:xfrm>
            <a:off x="1202265" y="722017"/>
            <a:ext cx="2239434" cy="707886"/>
          </a:xfrm>
          <a:prstGeom prst="rect">
            <a:avLst/>
          </a:prstGeom>
        </p:spPr>
        <p:txBody>
          <a:bodyPr wrap="square">
            <a:spAutoFit/>
          </a:bodyPr>
          <a:lstStyle/>
          <a:p>
            <a:r>
              <a:rPr lang="en-US" sz="4000" dirty="0">
                <a:solidFill>
                  <a:schemeClr val="bg2"/>
                </a:solidFill>
                <a:latin typeface="Kokila" panose="020B0604020202020204" pitchFamily="34" charset="0"/>
                <a:cs typeface="Kokila" panose="020B0604020202020204" pitchFamily="34" charset="0"/>
              </a:rPr>
              <a:t>Introduction</a:t>
            </a:r>
            <a:endParaRPr lang="fa-IR" sz="3600" dirty="0">
              <a:latin typeface="Kokila" panose="020B0604020202020204" pitchFamily="34" charset="0"/>
            </a:endParaRPr>
          </a:p>
        </p:txBody>
      </p:sp>
    </p:spTree>
    <p:extLst>
      <p:ext uri="{BB962C8B-B14F-4D97-AF65-F5344CB8AC3E}">
        <p14:creationId xmlns:p14="http://schemas.microsoft.com/office/powerpoint/2010/main" val="245319306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algn="just">
              <a:buFont typeface="Wingdings" panose="05000000000000000000" pitchFamily="2" charset="2"/>
              <a:buChar char="q"/>
            </a:pPr>
            <a:r>
              <a:rPr lang="en-US" dirty="0" smtClean="0">
                <a:solidFill>
                  <a:schemeClr val="bg1"/>
                </a:solidFill>
                <a:latin typeface="Kokila" panose="020B0604020202020204" pitchFamily="34" charset="0"/>
                <a:cs typeface="Kokila" panose="020B0604020202020204" pitchFamily="34" charset="0"/>
              </a:rPr>
              <a:t> </a:t>
            </a:r>
            <a:r>
              <a:rPr lang="en-US" dirty="0">
                <a:solidFill>
                  <a:schemeClr val="bg1"/>
                </a:solidFill>
                <a:latin typeface="Kokila" panose="020B0604020202020204" pitchFamily="34" charset="0"/>
                <a:cs typeface="Kokila" panose="020B0604020202020204" pitchFamily="34" charset="0"/>
              </a:rPr>
              <a:t>The </a:t>
            </a:r>
            <a:r>
              <a:rPr lang="en-US" dirty="0">
                <a:solidFill>
                  <a:schemeClr val="accent4">
                    <a:lumMod val="75000"/>
                  </a:schemeClr>
                </a:solidFill>
                <a:latin typeface="Kokila" panose="020B0604020202020204" pitchFamily="34" charset="0"/>
                <a:cs typeface="Kokila" panose="020B0604020202020204" pitchFamily="34" charset="0"/>
              </a:rPr>
              <a:t>main advantages </a:t>
            </a:r>
            <a:r>
              <a:rPr lang="en-US" dirty="0">
                <a:solidFill>
                  <a:schemeClr val="bg1"/>
                </a:solidFill>
                <a:latin typeface="Kokila" panose="020B0604020202020204" pitchFamily="34" charset="0"/>
                <a:cs typeface="Kokila" panose="020B0604020202020204" pitchFamily="34" charset="0"/>
              </a:rPr>
              <a:t>of applying a minimum data set are the formation of information policy, as well as </a:t>
            </a:r>
            <a:r>
              <a:rPr lang="en-US" dirty="0">
                <a:solidFill>
                  <a:schemeClr val="accent3">
                    <a:lumMod val="75000"/>
                  </a:schemeClr>
                </a:solidFill>
                <a:latin typeface="Kokila" panose="020B0604020202020204" pitchFamily="34" charset="0"/>
                <a:cs typeface="Kokila" panose="020B0604020202020204" pitchFamily="34" charset="0"/>
              </a:rPr>
              <a:t>monitoring the health systems </a:t>
            </a:r>
            <a:r>
              <a:rPr lang="en-US" dirty="0">
                <a:solidFill>
                  <a:schemeClr val="bg1"/>
                </a:solidFill>
                <a:latin typeface="Kokila" panose="020B0604020202020204" pitchFamily="34" charset="0"/>
                <a:cs typeface="Kokila" panose="020B0604020202020204" pitchFamily="34" charset="0"/>
              </a:rPr>
              <a:t>and </a:t>
            </a:r>
            <a:r>
              <a:rPr lang="en-US" dirty="0">
                <a:solidFill>
                  <a:srgbClr val="2BA9AF"/>
                </a:solidFill>
                <a:latin typeface="Kokila" panose="020B0604020202020204" pitchFamily="34" charset="0"/>
                <a:cs typeface="Kokila" panose="020B0604020202020204" pitchFamily="34" charset="0"/>
              </a:rPr>
              <a:t>providing the possibility of further studies for researchers</a:t>
            </a:r>
            <a:r>
              <a:rPr lang="en-US" dirty="0">
                <a:solidFill>
                  <a:schemeClr val="bg1"/>
                </a:solidFill>
                <a:latin typeface="Kokila" panose="020B0604020202020204" pitchFamily="34" charset="0"/>
                <a:cs typeface="Kokila" panose="020B0604020202020204" pitchFamily="34" charset="0"/>
              </a:rPr>
              <a:t>. </a:t>
            </a:r>
            <a:endParaRPr lang="en-US" dirty="0" smtClean="0">
              <a:solidFill>
                <a:schemeClr val="bg1"/>
              </a:solidFill>
              <a:latin typeface="Kokila" panose="020B0604020202020204" pitchFamily="34" charset="0"/>
              <a:cs typeface="Kokila" panose="020B0604020202020204" pitchFamily="34" charset="0"/>
            </a:endParaRPr>
          </a:p>
          <a:p>
            <a:pPr algn="just">
              <a:buFont typeface="Wingdings" panose="05000000000000000000" pitchFamily="2" charset="2"/>
              <a:buChar char="q"/>
            </a:pPr>
            <a:r>
              <a:rPr lang="en-US" dirty="0" smtClean="0">
                <a:solidFill>
                  <a:schemeClr val="bg1"/>
                </a:solidFill>
                <a:latin typeface="Kokila" panose="020B0604020202020204" pitchFamily="34" charset="0"/>
                <a:cs typeface="Kokila" panose="020B0604020202020204" pitchFamily="34" charset="0"/>
              </a:rPr>
              <a:t> These </a:t>
            </a:r>
            <a:r>
              <a:rPr lang="en-US" dirty="0">
                <a:solidFill>
                  <a:schemeClr val="bg1"/>
                </a:solidFill>
                <a:latin typeface="Kokila" panose="020B0604020202020204" pitchFamily="34" charset="0"/>
                <a:cs typeface="Kokila" panose="020B0604020202020204" pitchFamily="34" charset="0"/>
              </a:rPr>
              <a:t>data are finally regulated and presented in the form of </a:t>
            </a:r>
            <a:r>
              <a:rPr lang="en-US" dirty="0">
                <a:solidFill>
                  <a:schemeClr val="accent6"/>
                </a:solidFill>
                <a:latin typeface="Kokila" panose="020B0604020202020204" pitchFamily="34" charset="0"/>
                <a:cs typeface="Kokila" panose="020B0604020202020204" pitchFamily="34" charset="0"/>
              </a:rPr>
              <a:t>statistical information</a:t>
            </a:r>
            <a:r>
              <a:rPr lang="en-US" dirty="0">
                <a:solidFill>
                  <a:srgbClr val="0CC646"/>
                </a:solidFill>
                <a:latin typeface="Kokila" panose="020B0604020202020204" pitchFamily="34" charset="0"/>
                <a:cs typeface="Kokila" panose="020B0604020202020204" pitchFamily="34" charset="0"/>
              </a:rPr>
              <a:t>, reports</a:t>
            </a:r>
            <a:r>
              <a:rPr lang="en-US" dirty="0">
                <a:solidFill>
                  <a:schemeClr val="bg1"/>
                </a:solidFill>
                <a:latin typeface="Kokila" panose="020B0604020202020204" pitchFamily="34" charset="0"/>
                <a:cs typeface="Kokila" panose="020B0604020202020204" pitchFamily="34" charset="0"/>
              </a:rPr>
              <a:t>, </a:t>
            </a:r>
            <a:r>
              <a:rPr lang="en-US" dirty="0">
                <a:solidFill>
                  <a:schemeClr val="accent4"/>
                </a:solidFill>
                <a:latin typeface="Kokila" panose="020B0604020202020204" pitchFamily="34" charset="0"/>
                <a:cs typeface="Kokila" panose="020B0604020202020204" pitchFamily="34" charset="0"/>
              </a:rPr>
              <a:t>hospitalization trend analysis</a:t>
            </a:r>
            <a:r>
              <a:rPr lang="en-US" dirty="0">
                <a:solidFill>
                  <a:schemeClr val="bg1"/>
                </a:solidFill>
                <a:latin typeface="Kokila" panose="020B0604020202020204" pitchFamily="34" charset="0"/>
                <a:cs typeface="Kokila" panose="020B0604020202020204" pitchFamily="34" charset="0"/>
              </a:rPr>
              <a:t>, </a:t>
            </a:r>
            <a:r>
              <a:rPr lang="en-US" dirty="0">
                <a:solidFill>
                  <a:schemeClr val="tx2">
                    <a:lumMod val="50000"/>
                    <a:lumOff val="50000"/>
                  </a:schemeClr>
                </a:solidFill>
                <a:latin typeface="Kokila" panose="020B0604020202020204" pitchFamily="34" charset="0"/>
                <a:cs typeface="Kokila" panose="020B0604020202020204" pitchFamily="34" charset="0"/>
              </a:rPr>
              <a:t>daily health services </a:t>
            </a:r>
            <a:r>
              <a:rPr lang="en-US" dirty="0">
                <a:solidFill>
                  <a:schemeClr val="bg1"/>
                </a:solidFill>
                <a:latin typeface="Kokila" panose="020B0604020202020204" pitchFamily="34" charset="0"/>
                <a:cs typeface="Kokila" panose="020B0604020202020204" pitchFamily="34" charset="0"/>
              </a:rPr>
              <a:t>on a national macro level based on the care providers, and </a:t>
            </a:r>
            <a:r>
              <a:rPr lang="en-US" dirty="0">
                <a:solidFill>
                  <a:srgbClr val="7030A0"/>
                </a:solidFill>
                <a:latin typeface="Kokila" panose="020B0604020202020204" pitchFamily="34" charset="0"/>
                <a:cs typeface="Kokila" panose="020B0604020202020204" pitchFamily="34" charset="0"/>
              </a:rPr>
              <a:t>financial goals</a:t>
            </a:r>
            <a:r>
              <a:rPr lang="en-US" dirty="0">
                <a:solidFill>
                  <a:schemeClr val="bg1"/>
                </a:solidFill>
                <a:latin typeface="Kokila" panose="020B0604020202020204" pitchFamily="34" charset="0"/>
                <a:cs typeface="Kokila" panose="020B0604020202020204" pitchFamily="34" charset="0"/>
              </a:rPr>
              <a:t> </a:t>
            </a:r>
            <a:r>
              <a:rPr lang="en-US" dirty="0" smtClean="0">
                <a:solidFill>
                  <a:schemeClr val="bg1"/>
                </a:solidFill>
                <a:latin typeface="Kokila" panose="020B0604020202020204" pitchFamily="34" charset="0"/>
                <a:cs typeface="Kokila" panose="020B0604020202020204" pitchFamily="34" charset="0"/>
              </a:rPr>
              <a:t>. </a:t>
            </a:r>
            <a:endParaRPr lang="en-US" dirty="0">
              <a:solidFill>
                <a:schemeClr val="bg1"/>
              </a:solidFill>
              <a:latin typeface="Kokila" panose="020B0604020202020204" pitchFamily="34" charset="0"/>
              <a:cs typeface="Kokila" panose="020B0604020202020204" pitchFamily="34" charset="0"/>
            </a:endParaRPr>
          </a:p>
          <a:p>
            <a:pPr algn="just">
              <a:buFont typeface="Wingdings" panose="05000000000000000000" pitchFamily="2" charset="2"/>
              <a:buChar char="q"/>
            </a:pPr>
            <a:r>
              <a:rPr lang="en-US" dirty="0" smtClean="0">
                <a:solidFill>
                  <a:schemeClr val="bg1"/>
                </a:solidFill>
                <a:latin typeface="Kokila" panose="020B0604020202020204" pitchFamily="34" charset="0"/>
                <a:cs typeface="Kokila" panose="020B0604020202020204" pitchFamily="34" charset="0"/>
              </a:rPr>
              <a:t> Furthermore</a:t>
            </a:r>
            <a:r>
              <a:rPr lang="en-US" dirty="0">
                <a:solidFill>
                  <a:schemeClr val="bg1"/>
                </a:solidFill>
                <a:latin typeface="Kokila" panose="020B0604020202020204" pitchFamily="34" charset="0"/>
                <a:cs typeface="Kokila" panose="020B0604020202020204" pitchFamily="34" charset="0"/>
              </a:rPr>
              <a:t>, in order to create a system that is completely compatible with data exchange, it is primarily required to </a:t>
            </a:r>
            <a:r>
              <a:rPr lang="en-US" dirty="0">
                <a:latin typeface="Kokila" panose="020B0604020202020204" pitchFamily="34" charset="0"/>
                <a:cs typeface="Kokila" panose="020B0604020202020204" pitchFamily="34" charset="0"/>
              </a:rPr>
              <a:t>agree on the data elements set </a:t>
            </a:r>
            <a:r>
              <a:rPr lang="en-US" dirty="0" smtClean="0">
                <a:solidFill>
                  <a:schemeClr val="bg1"/>
                </a:solidFill>
                <a:latin typeface="Kokila" panose="020B0604020202020204" pitchFamily="34" charset="0"/>
                <a:cs typeface="Kokila" panose="020B0604020202020204" pitchFamily="34" charset="0"/>
              </a:rPr>
              <a:t>.</a:t>
            </a:r>
          </a:p>
          <a:p>
            <a:pPr algn="just">
              <a:buFont typeface="Wingdings" panose="05000000000000000000" pitchFamily="2" charset="2"/>
              <a:buChar char="q"/>
            </a:pPr>
            <a:r>
              <a:rPr lang="en-US" dirty="0">
                <a:solidFill>
                  <a:schemeClr val="bg1"/>
                </a:solidFill>
                <a:latin typeface="Kokila" panose="020B0604020202020204" pitchFamily="34" charset="0"/>
                <a:cs typeface="Kokila" panose="020B0604020202020204" pitchFamily="34" charset="0"/>
              </a:rPr>
              <a:t>The agreement for creating and applying a minimum data set will allow policymakers, planners, software experts, and health data managers to know what data should be collected in the information system while they start designing a </a:t>
            </a:r>
            <a:r>
              <a:rPr lang="en-US" dirty="0" smtClean="0">
                <a:solidFill>
                  <a:schemeClr val="bg1"/>
                </a:solidFill>
                <a:latin typeface="Kokila" panose="020B0604020202020204" pitchFamily="34" charset="0"/>
                <a:cs typeface="Kokila" panose="020B0604020202020204" pitchFamily="34" charset="0"/>
              </a:rPr>
              <a:t>system.</a:t>
            </a:r>
            <a:endParaRPr lang="en-US" dirty="0">
              <a:solidFill>
                <a:schemeClr val="bg1"/>
              </a:solidFill>
              <a:latin typeface="Kokila" panose="020B0604020202020204" pitchFamily="34" charset="0"/>
              <a:cs typeface="Kokila" panose="020B0604020202020204" pitchFamily="34" charset="0"/>
            </a:endParaRPr>
          </a:p>
        </p:txBody>
      </p:sp>
      <p:sp>
        <p:nvSpPr>
          <p:cNvPr id="4" name="Date Placeholder 3"/>
          <p:cNvSpPr>
            <a:spLocks noGrp="1"/>
          </p:cNvSpPr>
          <p:nvPr>
            <p:ph type="dt" sz="half" idx="10"/>
          </p:nvPr>
        </p:nvSpPr>
        <p:spPr/>
        <p:txBody>
          <a:bodyPr/>
          <a:lstStyle/>
          <a:p>
            <a:r>
              <a:rPr lang="en-US" smtClean="0"/>
              <a:t>Slide NO </a:t>
            </a:r>
            <a:fld id="{58863BF2-F2E0-4234-B14B-8DB17FDAD539}" type="slidenum">
              <a:rPr lang="en-US" smtClean="0"/>
              <a:t>9</a:t>
            </a:fld>
            <a:endParaRPr lang="en-US" dirty="0"/>
          </a:p>
        </p:txBody>
      </p:sp>
      <p:sp>
        <p:nvSpPr>
          <p:cNvPr id="5" name="Footer Placeholder 4"/>
          <p:cNvSpPr>
            <a:spLocks noGrp="1"/>
          </p:cNvSpPr>
          <p:nvPr>
            <p:ph type="ftr" sz="quarter" idx="11"/>
          </p:nvPr>
        </p:nvSpPr>
        <p:spPr/>
        <p:txBody>
          <a:bodyPr/>
          <a:lstStyle/>
          <a:p>
            <a:r>
              <a:rPr lang="en-US" dirty="0" smtClean="0"/>
              <a:t> Designing Data Elements and Minimum Data Set (MDS) for Creating the Registry of Patients with Gestational Diabetes Mellitus </a:t>
            </a:r>
            <a:endParaRPr lang="en-US" dirty="0"/>
          </a:p>
        </p:txBody>
      </p:sp>
      <p:sp>
        <p:nvSpPr>
          <p:cNvPr id="6" name="Slide Number Placeholder 5"/>
          <p:cNvSpPr>
            <a:spLocks noGrp="1"/>
          </p:cNvSpPr>
          <p:nvPr>
            <p:ph type="sldNum" sz="quarter" idx="12"/>
          </p:nvPr>
        </p:nvSpPr>
        <p:spPr/>
        <p:txBody>
          <a:bodyPr/>
          <a:lstStyle/>
          <a:p>
            <a:r>
              <a:rPr lang="en-US" dirty="0" err="1" smtClean="0"/>
              <a:t>Reyhane</a:t>
            </a:r>
            <a:r>
              <a:rPr lang="en-US" dirty="0" smtClean="0"/>
              <a:t> </a:t>
            </a:r>
            <a:r>
              <a:rPr lang="en-US" dirty="0" err="1" smtClean="0"/>
              <a:t>Norouzi</a:t>
            </a:r>
            <a:r>
              <a:rPr lang="en-US" dirty="0" smtClean="0"/>
              <a:t> </a:t>
            </a:r>
            <a:r>
              <a:rPr lang="en-US" dirty="0" err="1" smtClean="0"/>
              <a:t>Aval</a:t>
            </a:r>
            <a:endParaRPr lang="en-US" dirty="0"/>
          </a:p>
        </p:txBody>
      </p:sp>
      <p:sp>
        <p:nvSpPr>
          <p:cNvPr id="7" name="TextBox 6"/>
          <p:cNvSpPr txBox="1"/>
          <p:nvPr/>
        </p:nvSpPr>
        <p:spPr>
          <a:xfrm>
            <a:off x="1202265" y="764839"/>
            <a:ext cx="3524865" cy="584775"/>
          </a:xfrm>
          <a:prstGeom prst="rect">
            <a:avLst/>
          </a:prstGeom>
          <a:noFill/>
        </p:spPr>
        <p:txBody>
          <a:bodyPr wrap="square" rtlCol="1">
            <a:spAutoFit/>
          </a:bodyPr>
          <a:lstStyle/>
          <a:p>
            <a:r>
              <a:rPr lang="en-US" sz="3200" dirty="0">
                <a:solidFill>
                  <a:schemeClr val="bg2"/>
                </a:solidFill>
                <a:latin typeface="Times New Roman" panose="02020603050405020304" pitchFamily="18" charset="0"/>
                <a:cs typeface="Times New Roman" panose="02020603050405020304" pitchFamily="18" charset="0"/>
              </a:rPr>
              <a:t>Introduction</a:t>
            </a:r>
            <a:endParaRPr lang="fa-IR" sz="1100" dirty="0"/>
          </a:p>
        </p:txBody>
      </p:sp>
    </p:spTree>
    <p:extLst>
      <p:ext uri="{BB962C8B-B14F-4D97-AF65-F5344CB8AC3E}">
        <p14:creationId xmlns:p14="http://schemas.microsoft.com/office/powerpoint/2010/main" val="104168819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Custom 5">
      <a:dk1>
        <a:srgbClr val="2C2C2C"/>
      </a:dk1>
      <a:lt1>
        <a:srgbClr val="3B748D"/>
      </a:lt1>
      <a:dk2>
        <a:srgbClr val="FFFFFF"/>
      </a:dk2>
      <a:lt2>
        <a:srgbClr val="002060"/>
      </a:lt2>
      <a:accent1>
        <a:srgbClr val="FFC000"/>
      </a:accent1>
      <a:accent2>
        <a:srgbClr val="A5D028"/>
      </a:accent2>
      <a:accent3>
        <a:srgbClr val="08CC78"/>
      </a:accent3>
      <a:accent4>
        <a:srgbClr val="F24099"/>
      </a:accent4>
      <a:accent5>
        <a:srgbClr val="828288"/>
      </a:accent5>
      <a:accent6>
        <a:srgbClr val="F56617"/>
      </a:accent6>
      <a:hlink>
        <a:srgbClr val="FFFFFF"/>
      </a:hlink>
      <a:folHlink>
        <a:srgbClr val="6C606A"/>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Banded</Template>
  <TotalTime>2789</TotalTime>
  <Words>3451</Words>
  <Application>Microsoft Office PowerPoint</Application>
  <PresentationFormat>Widescreen</PresentationFormat>
  <Paragraphs>310</Paragraphs>
  <Slides>41</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41</vt:i4>
      </vt:variant>
    </vt:vector>
  </HeadingPairs>
  <TitlesOfParts>
    <vt:vector size="53" baseType="lpstr">
      <vt:lpstr>Arial</vt:lpstr>
      <vt:lpstr>B Nazanin</vt:lpstr>
      <vt:lpstr>B Titr</vt:lpstr>
      <vt:lpstr>Calibri</vt:lpstr>
      <vt:lpstr>Corbel</vt:lpstr>
      <vt:lpstr>Courier New</vt:lpstr>
      <vt:lpstr>Kokila</vt:lpstr>
      <vt:lpstr>Sylfaen</vt:lpstr>
      <vt:lpstr>Tahoma</vt:lpstr>
      <vt:lpstr>Times New Roman</vt:lpstr>
      <vt:lpstr>Wingdings</vt:lpstr>
      <vt:lpstr>Banded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Administrative data category   </vt:lpstr>
      <vt:lpstr>Clinical data category   </vt:lpstr>
      <vt:lpstr>Pharmaceutical data category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عنوان ارائه</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عنوان ارائه</dc:title>
  <dc:creator>MahmoudianS2@mums.ac.ir</dc:creator>
  <cp:lastModifiedBy>Marzieh Meraji (Ph.D)</cp:lastModifiedBy>
  <cp:revision>147</cp:revision>
  <dcterms:created xsi:type="dcterms:W3CDTF">2017-02-27T19:12:11Z</dcterms:created>
  <dcterms:modified xsi:type="dcterms:W3CDTF">2021-05-24T07:46:08Z</dcterms:modified>
</cp:coreProperties>
</file>