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08" r:id="rId1"/>
  </p:sldMasterIdLst>
  <p:notesMasterIdLst>
    <p:notesMasterId r:id="rId51"/>
  </p:notesMasterIdLst>
  <p:sldIdLst>
    <p:sldId id="256" r:id="rId2"/>
    <p:sldId id="333" r:id="rId3"/>
    <p:sldId id="273" r:id="rId4"/>
    <p:sldId id="274" r:id="rId5"/>
    <p:sldId id="275" r:id="rId6"/>
    <p:sldId id="276" r:id="rId7"/>
    <p:sldId id="278" r:id="rId8"/>
    <p:sldId id="277" r:id="rId9"/>
    <p:sldId id="279" r:id="rId10"/>
    <p:sldId id="280" r:id="rId11"/>
    <p:sldId id="282" r:id="rId12"/>
    <p:sldId id="288" r:id="rId13"/>
    <p:sldId id="283" r:id="rId14"/>
    <p:sldId id="286" r:id="rId15"/>
    <p:sldId id="285" r:id="rId16"/>
    <p:sldId id="291" r:id="rId17"/>
    <p:sldId id="290" r:id="rId18"/>
    <p:sldId id="284" r:id="rId19"/>
    <p:sldId id="289" r:id="rId20"/>
    <p:sldId id="292" r:id="rId21"/>
    <p:sldId id="293" r:id="rId22"/>
    <p:sldId id="295" r:id="rId23"/>
    <p:sldId id="296" r:id="rId24"/>
    <p:sldId id="281" r:id="rId25"/>
    <p:sldId id="297" r:id="rId26"/>
    <p:sldId id="330" r:id="rId27"/>
    <p:sldId id="331" r:id="rId28"/>
    <p:sldId id="300" r:id="rId29"/>
    <p:sldId id="306" r:id="rId30"/>
    <p:sldId id="307" r:id="rId31"/>
    <p:sldId id="301" r:id="rId32"/>
    <p:sldId id="303" r:id="rId33"/>
    <p:sldId id="302" r:id="rId34"/>
    <p:sldId id="309" r:id="rId35"/>
    <p:sldId id="310" r:id="rId36"/>
    <p:sldId id="311" r:id="rId37"/>
    <p:sldId id="313" r:id="rId38"/>
    <p:sldId id="317" r:id="rId39"/>
    <p:sldId id="316" r:id="rId40"/>
    <p:sldId id="315" r:id="rId41"/>
    <p:sldId id="322" r:id="rId42"/>
    <p:sldId id="319" r:id="rId43"/>
    <p:sldId id="318" r:id="rId44"/>
    <p:sldId id="323" r:id="rId45"/>
    <p:sldId id="324" r:id="rId46"/>
    <p:sldId id="328" r:id="rId47"/>
    <p:sldId id="327" r:id="rId48"/>
    <p:sldId id="329" r:id="rId49"/>
    <p:sldId id="270"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9297"/>
    <a:srgbClr val="2BA9AF"/>
    <a:srgbClr val="1F4A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88" autoAdjust="0"/>
    <p:restoredTop sz="94660"/>
  </p:normalViewPr>
  <p:slideViewPr>
    <p:cSldViewPr snapToGrid="0">
      <p:cViewPr varScale="1">
        <p:scale>
          <a:sx n="70" d="100"/>
          <a:sy n="70" d="100"/>
        </p:scale>
        <p:origin x="738"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18240-42F5-4D66-AD81-92E022F3CED7}" type="datetimeFigureOut">
              <a:rPr lang="en-US" smtClean="0"/>
              <a:t>5/30/2021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61BC55-00B1-4BDA-9DC6-6EB3FB8E35FF}" type="slidenum">
              <a:rPr lang="en-US" smtClean="0"/>
              <a:t>‹#›</a:t>
            </a:fld>
            <a:endParaRPr lang="en-US"/>
          </a:p>
        </p:txBody>
      </p:sp>
    </p:spTree>
    <p:extLst>
      <p:ext uri="{BB962C8B-B14F-4D97-AF65-F5344CB8AC3E}">
        <p14:creationId xmlns:p14="http://schemas.microsoft.com/office/powerpoint/2010/main" val="872744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1BC55-00B1-4BDA-9DC6-6EB3FB8E35FF}" type="slidenum">
              <a:rPr lang="en-US" smtClean="0"/>
              <a:t>1</a:t>
            </a:fld>
            <a:endParaRPr lang="en-US"/>
          </a:p>
        </p:txBody>
      </p:sp>
    </p:spTree>
    <p:extLst>
      <p:ext uri="{BB962C8B-B14F-4D97-AF65-F5344CB8AC3E}">
        <p14:creationId xmlns:p14="http://schemas.microsoft.com/office/powerpoint/2010/main" val="146021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1BC55-00B1-4BDA-9DC6-6EB3FB8E35FF}" type="slidenum">
              <a:rPr lang="en-US" smtClean="0"/>
              <a:t>49</a:t>
            </a:fld>
            <a:endParaRPr lang="en-US"/>
          </a:p>
        </p:txBody>
      </p:sp>
    </p:spTree>
    <p:extLst>
      <p:ext uri="{BB962C8B-B14F-4D97-AF65-F5344CB8AC3E}">
        <p14:creationId xmlns:p14="http://schemas.microsoft.com/office/powerpoint/2010/main" val="1078047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اسلاید شماره  9</a:t>
            </a:r>
            <a:endParaRPr lang="en-US" dirty="0"/>
          </a:p>
        </p:txBody>
      </p:sp>
      <p:sp>
        <p:nvSpPr>
          <p:cNvPr id="5" name="Footer Placeholder 4"/>
          <p:cNvSpPr>
            <a:spLocks noGrp="1"/>
          </p:cNvSpPr>
          <p:nvPr>
            <p:ph type="ftr" sz="quarter" idx="11"/>
          </p:nvPr>
        </p:nvSpPr>
        <p:spPr/>
        <p:txBody>
          <a:bodyPr/>
          <a:lstStyle/>
          <a:p>
            <a:r>
              <a:rPr lang="fa-IR" smtClean="0"/>
              <a:t>موضوع ارائه</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310447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اسلاید شماره  9</a:t>
            </a:r>
            <a:endParaRPr lang="en-US" dirty="0"/>
          </a:p>
        </p:txBody>
      </p:sp>
      <p:sp>
        <p:nvSpPr>
          <p:cNvPr id="5" name="Footer Placeholder 4"/>
          <p:cNvSpPr>
            <a:spLocks noGrp="1"/>
          </p:cNvSpPr>
          <p:nvPr>
            <p:ph type="ftr" sz="quarter" idx="11"/>
          </p:nvPr>
        </p:nvSpPr>
        <p:spPr/>
        <p:txBody>
          <a:bodyPr/>
          <a:lstStyle/>
          <a:p>
            <a:r>
              <a:rPr lang="fa-IR" smtClean="0"/>
              <a:t>موضوع ارائه</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54802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r>
              <a:rPr lang="en-US" smtClean="0"/>
              <a:t>اسلاید شماره  9</a:t>
            </a:r>
            <a:endParaRPr lang="en-US" dirty="0"/>
          </a:p>
        </p:txBody>
      </p:sp>
      <p:sp>
        <p:nvSpPr>
          <p:cNvPr id="5" name="Footer Placeholder 4"/>
          <p:cNvSpPr>
            <a:spLocks noGrp="1"/>
          </p:cNvSpPr>
          <p:nvPr>
            <p:ph type="ftr" sz="quarter" idx="11"/>
          </p:nvPr>
        </p:nvSpPr>
        <p:spPr>
          <a:xfrm>
            <a:off x="3776135" y="6422854"/>
            <a:ext cx="4279669" cy="365125"/>
          </a:xfrm>
        </p:spPr>
        <p:txBody>
          <a:bodyPr/>
          <a:lstStyle/>
          <a:p>
            <a:r>
              <a:rPr lang="fa-IR" smtClean="0"/>
              <a:t>موضوع ارائه</a:t>
            </a:r>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371414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21020" y="6283041"/>
            <a:ext cx="12213020" cy="457200"/>
          </a:xfrm>
          <a:prstGeom prst="rect">
            <a:avLst/>
          </a:prstGeom>
          <a:solidFill>
            <a:schemeClr val="tx1">
              <a:lumMod val="75000"/>
            </a:schemeClr>
          </a:solidFill>
          <a:ln>
            <a:solidFill>
              <a:schemeClr val="bg2"/>
            </a:solidFill>
          </a:ln>
          <a:effectLst/>
          <a:scene3d>
            <a:camera prst="orthographicFront">
              <a:rot lat="0" lon="0" rev="0"/>
            </a:camera>
            <a:lightRig rig="chilly" dir="t">
              <a:rot lat="0" lon="0" rev="18480000"/>
            </a:lightRig>
          </a:scene3d>
          <a:sp3d prstMaterial="clear">
            <a:bevelT/>
          </a:sp3d>
        </p:spPr>
        <p:style>
          <a:lnRef idx="1">
            <a:schemeClr val="dk1"/>
          </a:lnRef>
          <a:fillRef idx="2">
            <a:schemeClr val="dk1"/>
          </a:fillRef>
          <a:effectRef idx="1">
            <a:schemeClr val="dk1"/>
          </a:effectRef>
          <a:fontRef idx="minor">
            <a:schemeClr val="dk1"/>
          </a:fontRef>
        </p:style>
        <p:txBody>
          <a:bodyPr anchor="ctr"/>
          <a:lstStyle/>
          <a:p>
            <a:pPr algn="ctr" rtl="1" eaLnBrk="1" fontAlgn="auto" hangingPunct="1">
              <a:spcBef>
                <a:spcPts val="0"/>
              </a:spcBef>
              <a:spcAft>
                <a:spcPts val="0"/>
              </a:spcAft>
              <a:defRPr/>
            </a:pPr>
            <a:endParaRPr lang="en-US" sz="1200" dirty="0">
              <a:solidFill>
                <a:schemeClr val="tx1">
                  <a:lumMod val="50000"/>
                  <a:lumOff val="50000"/>
                </a:schemeClr>
              </a:solidFill>
              <a:cs typeface="B Nazanin" pitchFamily="2" charset="-78"/>
            </a:endParaRPr>
          </a:p>
        </p:txBody>
      </p:sp>
      <p:sp>
        <p:nvSpPr>
          <p:cNvPr id="2" name="Title 1"/>
          <p:cNvSpPr>
            <a:spLocks noGrp="1"/>
          </p:cNvSpPr>
          <p:nvPr>
            <p:ph type="title" hasCustomPrompt="1"/>
          </p:nvPr>
        </p:nvSpPr>
        <p:spPr/>
        <p:txBody>
          <a:bodyPr/>
          <a:lstStyle>
            <a:lvl1pPr algn="l" rtl="0">
              <a:defRPr b="0" baseline="0">
                <a:cs typeface="B Titr" panose="00000700000000000000" pitchFamily="2" charset="-78"/>
              </a:defRPr>
            </a:lvl1pPr>
          </a:lstStyle>
          <a:p>
            <a:r>
              <a:rPr lang="en-US" dirty="0" smtClean="0"/>
              <a:t>Click to add title</a:t>
            </a:r>
            <a:endParaRPr lang="en-US" dirty="0"/>
          </a:p>
        </p:txBody>
      </p:sp>
      <p:sp>
        <p:nvSpPr>
          <p:cNvPr id="3" name="Content Placeholder 2"/>
          <p:cNvSpPr>
            <a:spLocks noGrp="1"/>
          </p:cNvSpPr>
          <p:nvPr>
            <p:ph idx="1" hasCustomPrompt="1"/>
          </p:nvPr>
        </p:nvSpPr>
        <p:spPr/>
        <p:txBody>
          <a:bodyPr/>
          <a:lstStyle>
            <a:lvl1pPr algn="l" rtl="0">
              <a:defRPr b="0" baseline="0">
                <a:solidFill>
                  <a:schemeClr val="tx1"/>
                </a:solidFill>
                <a:cs typeface="B Nazanin" panose="00000400000000000000" pitchFamily="2" charset="-78"/>
              </a:defRPr>
            </a:lvl1pPr>
            <a:lvl2pPr algn="r" rtl="1">
              <a:defRPr b="0">
                <a:solidFill>
                  <a:schemeClr val="tx1"/>
                </a:solidFill>
                <a:cs typeface="B Nazanin" panose="00000400000000000000" pitchFamily="2" charset="-78"/>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smtClean="0"/>
              <a:t>Click to add text</a:t>
            </a:r>
            <a:endParaRPr lang="fa-IR" dirty="0" smtClean="0"/>
          </a:p>
          <a:p>
            <a:pPr lvl="0"/>
            <a:endParaRPr lang="en-US" dirty="0" smtClean="0"/>
          </a:p>
        </p:txBody>
      </p:sp>
      <p:sp>
        <p:nvSpPr>
          <p:cNvPr id="4" name="Date Placeholder 3"/>
          <p:cNvSpPr>
            <a:spLocks noGrp="1"/>
          </p:cNvSpPr>
          <p:nvPr>
            <p:ph type="dt" sz="half" idx="10"/>
          </p:nvPr>
        </p:nvSpPr>
        <p:spPr>
          <a:xfrm>
            <a:off x="1202265" y="6333954"/>
            <a:ext cx="1972733" cy="365125"/>
          </a:xfrm>
        </p:spPr>
        <p:txBody>
          <a:bodyPr/>
          <a:lstStyle>
            <a:lvl1pPr>
              <a:defRPr sz="1400" b="0">
                <a:solidFill>
                  <a:schemeClr val="tx1"/>
                </a:solidFill>
                <a:cs typeface="B Nazanin" panose="00000400000000000000" pitchFamily="2" charset="-78"/>
              </a:defRPr>
            </a:lvl1pPr>
          </a:lstStyle>
          <a:p>
            <a:r>
              <a:rPr lang="en-US" dirty="0" smtClean="0"/>
              <a:t>Slide NO </a:t>
            </a:r>
            <a:fld id="{58863BF2-F2E0-4234-B14B-8DB17FDAD539}" type="slidenum">
              <a:rPr lang="en-US" smtClean="0"/>
              <a:t>‹#›</a:t>
            </a:fld>
            <a:endParaRPr lang="en-US" dirty="0"/>
          </a:p>
        </p:txBody>
      </p:sp>
      <p:sp>
        <p:nvSpPr>
          <p:cNvPr id="5" name="Footer Placeholder 4"/>
          <p:cNvSpPr>
            <a:spLocks noGrp="1"/>
          </p:cNvSpPr>
          <p:nvPr>
            <p:ph type="ftr" sz="quarter" idx="11"/>
          </p:nvPr>
        </p:nvSpPr>
        <p:spPr>
          <a:xfrm>
            <a:off x="3441699" y="6333954"/>
            <a:ext cx="5232401" cy="365125"/>
          </a:xfrm>
        </p:spPr>
        <p:txBody>
          <a:bodyPr/>
          <a:lstStyle>
            <a:lvl1pPr algn="ctr">
              <a:defRPr sz="1400" b="0">
                <a:solidFill>
                  <a:schemeClr val="tx1"/>
                </a:solidFill>
                <a:cs typeface="B Nazanin" panose="00000400000000000000" pitchFamily="2" charset="-78"/>
              </a:defRPr>
            </a:lvl1pPr>
          </a:lstStyle>
          <a:p>
            <a:r>
              <a:rPr lang="en-US" dirty="0" smtClean="0"/>
              <a:t>Topic</a:t>
            </a:r>
            <a:endParaRPr lang="en-US" dirty="0"/>
          </a:p>
        </p:txBody>
      </p:sp>
      <p:sp>
        <p:nvSpPr>
          <p:cNvPr id="6" name="Slide Number Placeholder 5"/>
          <p:cNvSpPr>
            <a:spLocks noGrp="1"/>
          </p:cNvSpPr>
          <p:nvPr>
            <p:ph type="sldNum" sz="quarter" idx="12"/>
          </p:nvPr>
        </p:nvSpPr>
        <p:spPr>
          <a:xfrm>
            <a:off x="8940800" y="6343308"/>
            <a:ext cx="2080191" cy="365125"/>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sz="1400">
                <a:solidFill>
                  <a:schemeClr val="tx1"/>
                </a:solidFill>
                <a:cs typeface="B Nazanin" panose="00000400000000000000" pitchFamily="2" charset="-78"/>
              </a:defRPr>
            </a:lvl1pPr>
          </a:lstStyle>
          <a:p>
            <a:r>
              <a:rPr lang="en-US" dirty="0" smtClean="0"/>
              <a:t>Lecturer Name</a:t>
            </a:r>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1483" t="10983" r="12553" b="15935"/>
          <a:stretch/>
        </p:blipFill>
        <p:spPr>
          <a:xfrm>
            <a:off x="9921271" y="288084"/>
            <a:ext cx="2078966" cy="1414379"/>
          </a:xfrm>
          <a:prstGeom prst="rect">
            <a:avLst/>
          </a:prstGeom>
          <a:noFill/>
          <a:ln>
            <a:noFill/>
          </a:ln>
        </p:spPr>
      </p:pic>
    </p:spTree>
    <p:extLst>
      <p:ext uri="{BB962C8B-B14F-4D97-AF65-F5344CB8AC3E}">
        <p14:creationId xmlns:p14="http://schemas.microsoft.com/office/powerpoint/2010/main" val="37207873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r>
              <a:rPr lang="en-US" smtClean="0"/>
              <a:t>اسلاید شماره  9</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fa-IR" smtClean="0"/>
              <a:t>موضوع ارائه</a:t>
            </a: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0259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اسلاید شماره  9</a:t>
            </a:r>
            <a:endParaRPr lang="en-US" dirty="0"/>
          </a:p>
        </p:txBody>
      </p:sp>
      <p:sp>
        <p:nvSpPr>
          <p:cNvPr id="6" name="Footer Placeholder 5"/>
          <p:cNvSpPr>
            <a:spLocks noGrp="1"/>
          </p:cNvSpPr>
          <p:nvPr>
            <p:ph type="ftr" sz="quarter" idx="11"/>
          </p:nvPr>
        </p:nvSpPr>
        <p:spPr/>
        <p:txBody>
          <a:bodyPr/>
          <a:lstStyle/>
          <a:p>
            <a:r>
              <a:rPr lang="fa-IR" smtClean="0"/>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2498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اسلاید شماره  9</a:t>
            </a:r>
            <a:endParaRPr lang="en-US" dirty="0"/>
          </a:p>
        </p:txBody>
      </p:sp>
      <p:sp>
        <p:nvSpPr>
          <p:cNvPr id="8" name="Footer Placeholder 7"/>
          <p:cNvSpPr>
            <a:spLocks noGrp="1"/>
          </p:cNvSpPr>
          <p:nvPr>
            <p:ph type="ftr" sz="quarter" idx="11"/>
          </p:nvPr>
        </p:nvSpPr>
        <p:spPr/>
        <p:txBody>
          <a:bodyPr/>
          <a:lstStyle/>
          <a:p>
            <a:r>
              <a:rPr lang="fa-IR" smtClean="0"/>
              <a:t>موضوع ارائه</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1467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اسلاید شماره  9</a:t>
            </a:r>
            <a:endParaRPr lang="en-US" dirty="0"/>
          </a:p>
        </p:txBody>
      </p:sp>
      <p:sp>
        <p:nvSpPr>
          <p:cNvPr id="4" name="Footer Placeholder 3"/>
          <p:cNvSpPr>
            <a:spLocks noGrp="1"/>
          </p:cNvSpPr>
          <p:nvPr>
            <p:ph type="ftr" sz="quarter" idx="11"/>
          </p:nvPr>
        </p:nvSpPr>
        <p:spPr/>
        <p:txBody>
          <a:bodyPr/>
          <a:lstStyle/>
          <a:p>
            <a:r>
              <a:rPr lang="fa-IR" smtClean="0"/>
              <a:t>موضوع ارائه</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6176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اسلاید شماره  9</a:t>
            </a:r>
            <a:endParaRPr lang="en-US" dirty="0"/>
          </a:p>
        </p:txBody>
      </p:sp>
      <p:sp>
        <p:nvSpPr>
          <p:cNvPr id="3" name="Footer Placeholder 2"/>
          <p:cNvSpPr>
            <a:spLocks noGrp="1"/>
          </p:cNvSpPr>
          <p:nvPr>
            <p:ph type="ftr" sz="quarter" idx="11"/>
          </p:nvPr>
        </p:nvSpPr>
        <p:spPr/>
        <p:txBody>
          <a:bodyPr/>
          <a:lstStyle/>
          <a:p>
            <a:r>
              <a:rPr lang="fa-IR" smtClean="0"/>
              <a:t>موضوع ارائه</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58194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اسلاید شماره  9</a:t>
            </a:r>
            <a:endParaRPr lang="en-US" dirty="0"/>
          </a:p>
        </p:txBody>
      </p:sp>
      <p:sp>
        <p:nvSpPr>
          <p:cNvPr id="6" name="Footer Placeholder 5"/>
          <p:cNvSpPr>
            <a:spLocks noGrp="1"/>
          </p:cNvSpPr>
          <p:nvPr>
            <p:ph type="ftr" sz="quarter" idx="11"/>
          </p:nvPr>
        </p:nvSpPr>
        <p:spPr/>
        <p:txBody>
          <a:bodyPr/>
          <a:lstStyle/>
          <a:p>
            <a:r>
              <a:rPr lang="fa-IR" smtClean="0"/>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6360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اسلاید شماره  9</a:t>
            </a:r>
            <a:endParaRPr lang="en-US" dirty="0"/>
          </a:p>
        </p:txBody>
      </p:sp>
      <p:sp>
        <p:nvSpPr>
          <p:cNvPr id="6" name="Footer Placeholder 5"/>
          <p:cNvSpPr>
            <a:spLocks noGrp="1"/>
          </p:cNvSpPr>
          <p:nvPr>
            <p:ph type="ftr" sz="quarter" idx="11"/>
          </p:nvPr>
        </p:nvSpPr>
        <p:spPr/>
        <p:txBody>
          <a:bodyPr/>
          <a:lstStyle/>
          <a:p>
            <a:r>
              <a:rPr lang="fa-IR" smtClean="0"/>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6962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r>
              <a:rPr lang="en-US" smtClean="0"/>
              <a:t>اسلاید شماره  9</a:t>
            </a:r>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r>
              <a:rPr lang="fa-IR" smtClean="0"/>
              <a:t>موضوع ارائه</a:t>
            </a:r>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7529792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6282" y="6277929"/>
            <a:ext cx="12209706" cy="587837"/>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anchor="ctr"/>
          <a:lstStyle/>
          <a:p>
            <a:pPr algn="ctr" rtl="1" eaLnBrk="1" fontAlgn="auto" hangingPunct="1">
              <a:spcBef>
                <a:spcPts val="0"/>
              </a:spcBef>
              <a:spcAft>
                <a:spcPts val="0"/>
              </a:spcAft>
              <a:defRPr/>
            </a:pPr>
            <a:endParaRPr lang="en-US" sz="1200" dirty="0">
              <a:solidFill>
                <a:schemeClr val="tx1">
                  <a:lumMod val="50000"/>
                  <a:lumOff val="50000"/>
                </a:schemeClr>
              </a:solidFill>
              <a:cs typeface="B Nazanin" pitchFamily="2" charset="-78"/>
            </a:endParaRPr>
          </a:p>
        </p:txBody>
      </p:sp>
      <p:sp>
        <p:nvSpPr>
          <p:cNvPr id="2" name="Title 1"/>
          <p:cNvSpPr>
            <a:spLocks noGrp="1"/>
          </p:cNvSpPr>
          <p:nvPr>
            <p:ph type="ctrTitle"/>
          </p:nvPr>
        </p:nvSpPr>
        <p:spPr/>
        <p:txBody>
          <a:bodyPr>
            <a:normAutofit/>
          </a:bodyPr>
          <a:lstStyle/>
          <a:p>
            <a:r>
              <a:rPr lang="en-US" sz="3200" b="1" dirty="0">
                <a:solidFill>
                  <a:srgbClr val="FFFFFF"/>
                </a:solidFill>
                <a:cs typeface="B Titr" panose="00000700000000000000" pitchFamily="2" charset="-78"/>
              </a:rPr>
              <a:t>Design and testing of a mobile health application rating tool</a:t>
            </a:r>
            <a:endParaRPr lang="en-US" sz="6600" b="1" dirty="0">
              <a:cs typeface="B Titr" panose="00000700000000000000" pitchFamily="2" charset="-78"/>
            </a:endParaRPr>
          </a:p>
        </p:txBody>
      </p:sp>
      <p:sp>
        <p:nvSpPr>
          <p:cNvPr id="3" name="Subtitle 2"/>
          <p:cNvSpPr>
            <a:spLocks noGrp="1"/>
          </p:cNvSpPr>
          <p:nvPr>
            <p:ph type="subTitle" idx="1"/>
          </p:nvPr>
        </p:nvSpPr>
        <p:spPr>
          <a:xfrm>
            <a:off x="1524000" y="3996250"/>
            <a:ext cx="9144000" cy="1947350"/>
          </a:xfrm>
        </p:spPr>
        <p:txBody>
          <a:bodyPr>
            <a:noAutofit/>
          </a:bodyPr>
          <a:lstStyle/>
          <a:p>
            <a:pPr lvl="0">
              <a:buClr>
                <a:srgbClr val="3B748D"/>
              </a:buClr>
            </a:pPr>
            <a:r>
              <a:rPr lang="en-US" dirty="0">
                <a:solidFill>
                  <a:srgbClr val="2C2C2C"/>
                </a:solidFill>
                <a:cs typeface="B Nazanin" panose="00000400000000000000" pitchFamily="2" charset="-78"/>
              </a:rPr>
              <a:t>Lecturer Name : </a:t>
            </a:r>
            <a:r>
              <a:rPr lang="en-US" dirty="0" err="1">
                <a:solidFill>
                  <a:srgbClr val="2C2C2C"/>
                </a:solidFill>
                <a:cs typeface="B Nazanin" panose="00000400000000000000" pitchFamily="2" charset="-78"/>
              </a:rPr>
              <a:t>Faezeh</a:t>
            </a:r>
            <a:r>
              <a:rPr lang="en-US" dirty="0">
                <a:solidFill>
                  <a:srgbClr val="2C2C2C"/>
                </a:solidFill>
                <a:cs typeface="B Nazanin" panose="00000400000000000000" pitchFamily="2" charset="-78"/>
              </a:rPr>
              <a:t> </a:t>
            </a:r>
            <a:r>
              <a:rPr lang="en-US" dirty="0" err="1">
                <a:solidFill>
                  <a:srgbClr val="2C2C2C"/>
                </a:solidFill>
                <a:cs typeface="B Nazanin" panose="00000400000000000000" pitchFamily="2" charset="-78"/>
              </a:rPr>
              <a:t>Taghizadeh</a:t>
            </a:r>
            <a:endParaRPr lang="fa-IR" dirty="0">
              <a:solidFill>
                <a:srgbClr val="2C2C2C"/>
              </a:solidFill>
              <a:cs typeface="B Nazanin" panose="00000400000000000000" pitchFamily="2" charset="-78"/>
            </a:endParaRPr>
          </a:p>
          <a:p>
            <a:pPr lvl="0">
              <a:buClr>
                <a:srgbClr val="3B748D"/>
              </a:buClr>
            </a:pPr>
            <a:r>
              <a:rPr lang="en-US" dirty="0">
                <a:solidFill>
                  <a:srgbClr val="2C2C2C"/>
                </a:solidFill>
              </a:rPr>
              <a:t>Supervisor Name: </a:t>
            </a:r>
            <a:r>
              <a:rPr lang="en-US" dirty="0" err="1">
                <a:solidFill>
                  <a:srgbClr val="2C2C2C"/>
                </a:solidFill>
              </a:rPr>
              <a:t>Dr.sarbaz</a:t>
            </a:r>
            <a:endParaRPr lang="en-US" dirty="0">
              <a:solidFill>
                <a:srgbClr val="2C2C2C"/>
              </a:solidFill>
            </a:endParaRPr>
          </a:p>
          <a:p>
            <a:pPr lvl="0">
              <a:buClr>
                <a:srgbClr val="3B748D"/>
              </a:buClr>
            </a:pPr>
            <a:r>
              <a:rPr lang="en-US" dirty="0">
                <a:solidFill>
                  <a:srgbClr val="2C2C2C"/>
                </a:solidFill>
                <a:cs typeface="B Nazanin" panose="00000400000000000000" pitchFamily="2" charset="-78"/>
              </a:rPr>
              <a:t>Email Address:Taghizadehf951@mums.ac.ir</a:t>
            </a:r>
            <a:endParaRPr lang="fa-IR" dirty="0">
              <a:solidFill>
                <a:srgbClr val="2C2C2C"/>
              </a:solidFill>
              <a:cs typeface="B Nazanin" panose="00000400000000000000" pitchFamily="2" charset="-78"/>
            </a:endParaRPr>
          </a:p>
          <a:p>
            <a:endParaRPr lang="fa-IR" dirty="0">
              <a:solidFill>
                <a:schemeClr val="bg1"/>
              </a:solidFill>
              <a:cs typeface="B Nazanin" panose="00000400000000000000" pitchFamily="2" charset="-78"/>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sp>
        <p:nvSpPr>
          <p:cNvPr id="5" name="Rectangle 4"/>
          <p:cNvSpPr/>
          <p:nvPr/>
        </p:nvSpPr>
        <p:spPr>
          <a:xfrm>
            <a:off x="5062052" y="596582"/>
            <a:ext cx="2196050" cy="400110"/>
          </a:xfrm>
          <a:prstGeom prst="rect">
            <a:avLst/>
          </a:prstGeom>
          <a:noFill/>
        </p:spPr>
        <p:txBody>
          <a:bodyPr wrap="none" lIns="91440" tIns="45720" rIns="91440" bIns="45720">
            <a:spAutoFit/>
          </a:bodyPr>
          <a:lstStyle/>
          <a:p>
            <a:pPr algn="ctr"/>
            <a:r>
              <a:rPr lang="en-US" sz="2000" dirty="0">
                <a:solidFill>
                  <a:schemeClr val="bg1"/>
                </a:solidFill>
              </a:rPr>
              <a:t>In the name of God</a:t>
            </a:r>
            <a:endParaRPr lang="en-US" sz="2000" b="0" cap="none" spc="0" dirty="0">
              <a:ln w="0"/>
              <a:solidFill>
                <a:schemeClr val="bg1"/>
              </a:solidFill>
              <a:effectLst>
                <a:outerShdw blurRad="38100" dist="19050" dir="2700000" algn="tl" rotWithShape="0">
                  <a:schemeClr val="dk1">
                    <a:alpha val="40000"/>
                  </a:schemeClr>
                </a:outerShdw>
              </a:effectLst>
              <a:cs typeface="B Nazanin" panose="00000400000000000000" pitchFamily="2" charset="-78"/>
            </a:endParaRPr>
          </a:p>
        </p:txBody>
      </p:sp>
      <p:pic>
        <p:nvPicPr>
          <p:cNvPr id="13" name="Picture 2" descr="C:\Users\mohtashamifarf2\Pictures\th75KJOCVH.jpg"/>
          <p:cNvPicPr>
            <a:picLocks noChangeAspect="1" noChangeArrowheads="1"/>
          </p:cNvPicPr>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Lst>
          </a:blip>
          <a:srcRect b="15090"/>
          <a:stretch/>
        </p:blipFill>
        <p:spPr bwMode="auto">
          <a:xfrm>
            <a:off x="10195034" y="186608"/>
            <a:ext cx="1681655" cy="1469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82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202265" y="569123"/>
            <a:ext cx="2755631" cy="938865"/>
          </a:xfrm>
          <a:prstGeom prst="rect">
            <a:avLst/>
          </a:prstGeom>
        </p:spPr>
      </p:pic>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10</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
        <p:nvSpPr>
          <p:cNvPr id="8" name="Rounded Rectangle 7"/>
          <p:cNvSpPr/>
          <p:nvPr/>
        </p:nvSpPr>
        <p:spPr>
          <a:xfrm>
            <a:off x="1202265" y="2125683"/>
            <a:ext cx="9663657" cy="3871355"/>
          </a:xfrm>
          <a:prstGeom prst="roundRect">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82880" lvl="0" indent="-182880" defTabSz="914400">
              <a:lnSpc>
                <a:spcPct val="90000"/>
              </a:lnSpc>
              <a:spcBef>
                <a:spcPts val="1200"/>
              </a:spcBef>
              <a:spcAft>
                <a:spcPts val="200"/>
              </a:spcAft>
              <a:buClr>
                <a:srgbClr val="3B748D"/>
              </a:buClr>
              <a:buFont typeface="Wingdings" pitchFamily="2" charset="2"/>
              <a:buChar char=""/>
            </a:pPr>
            <a:r>
              <a:rPr lang="en-US" sz="2200" dirty="0">
                <a:solidFill>
                  <a:srgbClr val="000000"/>
                </a:solidFill>
                <a:latin typeface="Times New Roman" panose="02020603050405020304" pitchFamily="18" charset="0"/>
                <a:cs typeface="B Nazanin" panose="00000400000000000000" pitchFamily="2" charset="-78"/>
              </a:rPr>
              <a:t>As a step toward addressing this issue, </a:t>
            </a:r>
            <a:r>
              <a:rPr lang="en-US" sz="2200" b="1" dirty="0">
                <a:solidFill>
                  <a:srgbClr val="000000"/>
                </a:solidFill>
                <a:latin typeface="Times New Roman" panose="02020603050405020304" pitchFamily="18" charset="0"/>
                <a:cs typeface="B Nazanin" panose="00000400000000000000" pitchFamily="2" charset="-78"/>
              </a:rPr>
              <a:t>we developed </a:t>
            </a:r>
            <a:r>
              <a:rPr lang="en-US" sz="2200" dirty="0">
                <a:solidFill>
                  <a:srgbClr val="000000"/>
                </a:solidFill>
                <a:latin typeface="Times New Roman" panose="02020603050405020304" pitchFamily="18" charset="0"/>
                <a:cs typeface="B Nazanin" panose="00000400000000000000" pitchFamily="2" charset="-78"/>
              </a:rPr>
              <a:t>and </a:t>
            </a:r>
            <a:r>
              <a:rPr lang="en-US" sz="2200" b="1" dirty="0">
                <a:solidFill>
                  <a:srgbClr val="000000"/>
                </a:solidFill>
                <a:latin typeface="Times New Roman" panose="02020603050405020304" pitchFamily="18" charset="0"/>
                <a:cs typeface="B Nazanin" panose="00000400000000000000" pitchFamily="2" charset="-78"/>
              </a:rPr>
              <a:t>preliminarily</a:t>
            </a:r>
            <a:r>
              <a:rPr lang="en-US" sz="2200" dirty="0">
                <a:solidFill>
                  <a:srgbClr val="000000"/>
                </a:solidFill>
                <a:latin typeface="Times New Roman" panose="02020603050405020304" pitchFamily="18" charset="0"/>
                <a:cs typeface="B Nazanin" panose="00000400000000000000" pitchFamily="2" charset="-78"/>
              </a:rPr>
              <a:t> </a:t>
            </a:r>
            <a:r>
              <a:rPr lang="en-US" sz="2200" b="1" dirty="0">
                <a:solidFill>
                  <a:srgbClr val="000000"/>
                </a:solidFill>
                <a:latin typeface="Times New Roman" panose="02020603050405020304" pitchFamily="18" charset="0"/>
                <a:cs typeface="B Nazanin" panose="00000400000000000000" pitchFamily="2" charset="-78"/>
              </a:rPr>
              <a:t>assessed</a:t>
            </a:r>
            <a:r>
              <a:rPr lang="en-US" sz="2200" dirty="0">
                <a:solidFill>
                  <a:srgbClr val="000000"/>
                </a:solidFill>
                <a:latin typeface="Times New Roman" panose="02020603050405020304" pitchFamily="18" charset="0"/>
                <a:cs typeface="B Nazanin" panose="00000400000000000000" pitchFamily="2" charset="-78"/>
              </a:rPr>
              <a:t> a </a:t>
            </a:r>
            <a:r>
              <a:rPr lang="en-US" sz="2200" b="1" dirty="0">
                <a:solidFill>
                  <a:srgbClr val="000000"/>
                </a:solidFill>
                <a:latin typeface="Times New Roman" panose="02020603050405020304" pitchFamily="18" charset="0"/>
                <a:cs typeface="B Nazanin" panose="00000400000000000000" pitchFamily="2" charset="-78"/>
              </a:rPr>
              <a:t>rating tool </a:t>
            </a:r>
            <a:r>
              <a:rPr lang="en-US" sz="2200" dirty="0">
                <a:solidFill>
                  <a:srgbClr val="000000"/>
                </a:solidFill>
                <a:latin typeface="Times New Roman" panose="02020603050405020304" pitchFamily="18" charset="0"/>
                <a:cs typeface="B Nazanin" panose="00000400000000000000" pitchFamily="2" charset="-78"/>
              </a:rPr>
              <a:t>to objectively assess </a:t>
            </a:r>
            <a:r>
              <a:rPr lang="en-US" sz="2200" b="1" dirty="0">
                <a:solidFill>
                  <a:srgbClr val="000000"/>
                </a:solidFill>
                <a:latin typeface="Times New Roman" panose="02020603050405020304" pitchFamily="18" charset="0"/>
                <a:cs typeface="B Nazanin" panose="00000400000000000000" pitchFamily="2" charset="-78"/>
              </a:rPr>
              <a:t>the risks and benefits of health apps.</a:t>
            </a:r>
          </a:p>
          <a:p>
            <a:pPr marL="182880" lvl="0" indent="-182880" defTabSz="914400">
              <a:lnSpc>
                <a:spcPct val="90000"/>
              </a:lnSpc>
              <a:spcBef>
                <a:spcPts val="1200"/>
              </a:spcBef>
              <a:spcAft>
                <a:spcPts val="200"/>
              </a:spcAft>
              <a:buClr>
                <a:srgbClr val="3B748D"/>
              </a:buClr>
              <a:buFont typeface="Wingdings" pitchFamily="2" charset="2"/>
              <a:buChar char=""/>
            </a:pPr>
            <a:r>
              <a:rPr lang="en-US" sz="2200" dirty="0">
                <a:solidFill>
                  <a:srgbClr val="000000"/>
                </a:solidFill>
                <a:latin typeface="Times New Roman" panose="02020603050405020304" pitchFamily="18" charset="0"/>
                <a:cs typeface="B Nazanin" panose="00000400000000000000" pitchFamily="2" charset="-78"/>
              </a:rPr>
              <a:t> We present the </a:t>
            </a:r>
            <a:r>
              <a:rPr lang="en-US" sz="2200" dirty="0">
                <a:solidFill>
                  <a:srgbClr val="C00000"/>
                </a:solidFill>
                <a:latin typeface="Times New Roman" panose="02020603050405020304" pitchFamily="18" charset="0"/>
                <a:cs typeface="B Nazanin" panose="00000400000000000000" pitchFamily="2" charset="-78"/>
              </a:rPr>
              <a:t>tool development process</a:t>
            </a:r>
            <a:r>
              <a:rPr lang="en-US" sz="2200" dirty="0">
                <a:solidFill>
                  <a:srgbClr val="000000"/>
                </a:solidFill>
                <a:latin typeface="Times New Roman" panose="02020603050405020304" pitchFamily="18" charset="0"/>
                <a:cs typeface="B Nazanin" panose="00000400000000000000" pitchFamily="2" charset="-78"/>
              </a:rPr>
              <a:t>, </a:t>
            </a:r>
            <a:r>
              <a:rPr lang="en-US" sz="2200" dirty="0">
                <a:solidFill>
                  <a:srgbClr val="C00000"/>
                </a:solidFill>
                <a:latin typeface="Times New Roman" panose="02020603050405020304" pitchFamily="18" charset="0"/>
                <a:cs typeface="B Nazanin" panose="00000400000000000000" pitchFamily="2" charset="-78"/>
              </a:rPr>
              <a:t>tool characteristics</a:t>
            </a:r>
            <a:r>
              <a:rPr lang="en-US" sz="2200" dirty="0">
                <a:solidFill>
                  <a:srgbClr val="000000"/>
                </a:solidFill>
                <a:latin typeface="Times New Roman" panose="02020603050405020304" pitchFamily="18" charset="0"/>
                <a:cs typeface="B Nazanin" panose="00000400000000000000" pitchFamily="2" charset="-78"/>
              </a:rPr>
              <a:t>, and </a:t>
            </a:r>
            <a:r>
              <a:rPr lang="en-US" sz="2200" dirty="0">
                <a:solidFill>
                  <a:srgbClr val="C00000"/>
                </a:solidFill>
                <a:latin typeface="Times New Roman" panose="02020603050405020304" pitchFamily="18" charset="0"/>
                <a:cs typeface="B Nazanin" panose="00000400000000000000" pitchFamily="2" charset="-78"/>
              </a:rPr>
              <a:t>preliminary ratings </a:t>
            </a:r>
            <a:r>
              <a:rPr lang="en-US" sz="2200" dirty="0">
                <a:solidFill>
                  <a:srgbClr val="000000"/>
                </a:solidFill>
                <a:latin typeface="Times New Roman" panose="02020603050405020304" pitchFamily="18" charset="0"/>
                <a:cs typeface="B Nazanin" panose="00000400000000000000" pitchFamily="2" charset="-78"/>
              </a:rPr>
              <a:t>produced using the tool with several hundred of today’s health apps, some highly rated by conventional star rating systems, as well as lower-rated apps, to see if we could distinguish differences.</a:t>
            </a:r>
            <a:endParaRPr lang="fa-IR" sz="2200" dirty="0">
              <a:solidFill>
                <a:srgbClr val="3B748D"/>
              </a:solidFill>
              <a:cs typeface="B Nazanin" panose="00000400000000000000" pitchFamily="2" charset="-78"/>
            </a:endParaRPr>
          </a:p>
        </p:txBody>
      </p:sp>
    </p:spTree>
    <p:extLst>
      <p:ext uri="{BB962C8B-B14F-4D97-AF65-F5344CB8AC3E}">
        <p14:creationId xmlns:p14="http://schemas.microsoft.com/office/powerpoint/2010/main" val="3270729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11</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
        <p:nvSpPr>
          <p:cNvPr id="7" name="Pentagon 6"/>
          <p:cNvSpPr/>
          <p:nvPr/>
        </p:nvSpPr>
        <p:spPr>
          <a:xfrm>
            <a:off x="1202264" y="656700"/>
            <a:ext cx="2728467" cy="86464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cap="all" dirty="0">
                <a:solidFill>
                  <a:schemeClr val="bg1"/>
                </a:solidFill>
                <a:ea typeface="+mj-ea"/>
                <a:cs typeface="B Titr" panose="00000700000000000000" pitchFamily="2" charset="-78"/>
              </a:rPr>
              <a:t>Methods</a:t>
            </a:r>
            <a:endParaRPr lang="fa-IR" sz="2800" dirty="0">
              <a:solidFill>
                <a:schemeClr val="bg1"/>
              </a:solidFill>
            </a:endParaRPr>
          </a:p>
        </p:txBody>
      </p:sp>
      <p:sp>
        <p:nvSpPr>
          <p:cNvPr id="8" name="Rounded Rectangle 7"/>
          <p:cNvSpPr/>
          <p:nvPr/>
        </p:nvSpPr>
        <p:spPr>
          <a:xfrm>
            <a:off x="1202264" y="2011680"/>
            <a:ext cx="2960302" cy="914400"/>
          </a:xfrm>
          <a:prstGeom prst="roundRect">
            <a:avLst/>
          </a:prstGeom>
          <a:solidFill>
            <a:schemeClr val="bg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82880" lvl="0" indent="-182880" defTabSz="914400">
              <a:lnSpc>
                <a:spcPct val="90000"/>
              </a:lnSpc>
              <a:spcBef>
                <a:spcPts val="1200"/>
              </a:spcBef>
              <a:spcAft>
                <a:spcPts val="200"/>
              </a:spcAft>
              <a:buClr>
                <a:srgbClr val="3B748D"/>
              </a:buClr>
              <a:buFont typeface="Wingdings" pitchFamily="2" charset="2"/>
              <a:buChar char=""/>
            </a:pPr>
            <a:r>
              <a:rPr lang="en-US" sz="2200" b="1" dirty="0">
                <a:solidFill>
                  <a:srgbClr val="724128"/>
                </a:solidFill>
                <a:latin typeface="arial" panose="020B0604020202020204" pitchFamily="34" charset="0"/>
                <a:cs typeface="B Nazanin" panose="00000400000000000000" pitchFamily="2" charset="-78"/>
              </a:rPr>
              <a:t>Tool development</a:t>
            </a:r>
          </a:p>
        </p:txBody>
      </p:sp>
      <p:sp>
        <p:nvSpPr>
          <p:cNvPr id="9" name="Rounded Rectangle 8"/>
          <p:cNvSpPr/>
          <p:nvPr/>
        </p:nvSpPr>
        <p:spPr>
          <a:xfrm>
            <a:off x="1202263" y="2984575"/>
            <a:ext cx="9818727" cy="3174849"/>
          </a:xfrm>
          <a:prstGeom prst="roundRect">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82880" lvl="0" indent="-182880" defTabSz="914400">
              <a:lnSpc>
                <a:spcPct val="90000"/>
              </a:lnSpc>
              <a:spcBef>
                <a:spcPts val="1200"/>
              </a:spcBef>
              <a:spcAft>
                <a:spcPts val="200"/>
              </a:spcAft>
              <a:buClr>
                <a:srgbClr val="3B748D"/>
              </a:buClr>
              <a:buFont typeface="Wingdings" pitchFamily="2" charset="2"/>
              <a:buChar char=""/>
            </a:pPr>
            <a:r>
              <a:rPr lang="en-US" sz="2200" dirty="0">
                <a:solidFill>
                  <a:srgbClr val="000000"/>
                </a:solidFill>
                <a:latin typeface="Times New Roman" panose="02020603050405020304" pitchFamily="18" charset="0"/>
                <a:cs typeface="B Nazanin" panose="00000400000000000000" pitchFamily="2" charset="-78"/>
              </a:rPr>
              <a:t>We first performed a </a:t>
            </a:r>
            <a:r>
              <a:rPr lang="en-US" sz="2200" dirty="0">
                <a:solidFill>
                  <a:srgbClr val="C00000"/>
                </a:solidFill>
                <a:latin typeface="Times New Roman" panose="02020603050405020304" pitchFamily="18" charset="0"/>
                <a:cs typeface="B Nazanin" panose="00000400000000000000" pitchFamily="2" charset="-78"/>
              </a:rPr>
              <a:t>review </a:t>
            </a:r>
            <a:r>
              <a:rPr lang="en-US" sz="2200" dirty="0">
                <a:solidFill>
                  <a:srgbClr val="000000"/>
                </a:solidFill>
                <a:latin typeface="Times New Roman" panose="02020603050405020304" pitchFamily="18" charset="0"/>
                <a:cs typeface="B Nazanin" panose="00000400000000000000" pitchFamily="2" charset="-78"/>
              </a:rPr>
              <a:t>of </a:t>
            </a:r>
            <a:r>
              <a:rPr lang="en-US" sz="2200" b="1" dirty="0">
                <a:solidFill>
                  <a:srgbClr val="000000"/>
                </a:solidFill>
                <a:latin typeface="Times New Roman" panose="02020603050405020304" pitchFamily="18" charset="0"/>
                <a:cs typeface="B Nazanin" panose="00000400000000000000" pitchFamily="2" charset="-78"/>
              </a:rPr>
              <a:t>prior guidance documents </a:t>
            </a:r>
            <a:r>
              <a:rPr lang="en-US" sz="2200" dirty="0">
                <a:solidFill>
                  <a:srgbClr val="000000"/>
                </a:solidFill>
                <a:latin typeface="Times New Roman" panose="02020603050405020304" pitchFamily="18" charset="0"/>
                <a:cs typeface="B Nazanin" panose="00000400000000000000" pitchFamily="2" charset="-78"/>
              </a:rPr>
              <a:t>and </a:t>
            </a:r>
            <a:r>
              <a:rPr lang="en-US" sz="2200" b="1" dirty="0">
                <a:solidFill>
                  <a:srgbClr val="000000"/>
                </a:solidFill>
                <a:latin typeface="Times New Roman" panose="02020603050405020304" pitchFamily="18" charset="0"/>
                <a:cs typeface="B Nazanin" panose="00000400000000000000" pitchFamily="2" charset="-78"/>
              </a:rPr>
              <a:t>tools used </a:t>
            </a:r>
            <a:r>
              <a:rPr lang="en-US" sz="2200" dirty="0">
                <a:solidFill>
                  <a:srgbClr val="000000"/>
                </a:solidFill>
                <a:latin typeface="Times New Roman" panose="02020603050405020304" pitchFamily="18" charset="0"/>
                <a:cs typeface="B Nazanin" panose="00000400000000000000" pitchFamily="2" charset="-78"/>
              </a:rPr>
              <a:t>to rate apps to identify previously considered </a:t>
            </a:r>
            <a:r>
              <a:rPr lang="en-US" sz="2200" b="1" dirty="0">
                <a:solidFill>
                  <a:srgbClr val="000000"/>
                </a:solidFill>
                <a:latin typeface="Times New Roman" panose="02020603050405020304" pitchFamily="18" charset="0"/>
                <a:cs typeface="B Nazanin" panose="00000400000000000000" pitchFamily="2" charset="-78"/>
              </a:rPr>
              <a:t>overarching domains </a:t>
            </a:r>
            <a:r>
              <a:rPr lang="en-US" sz="2200" dirty="0">
                <a:solidFill>
                  <a:srgbClr val="000000"/>
                </a:solidFill>
                <a:latin typeface="Times New Roman" panose="02020603050405020304" pitchFamily="18" charset="0"/>
                <a:cs typeface="B Nazanin" panose="00000400000000000000" pitchFamily="2" charset="-78"/>
              </a:rPr>
              <a:t>and individual </a:t>
            </a:r>
            <a:r>
              <a:rPr lang="en-US" sz="2200" dirty="0" smtClean="0">
                <a:solidFill>
                  <a:srgbClr val="000000"/>
                </a:solidFill>
                <a:latin typeface="Times New Roman" panose="02020603050405020304" pitchFamily="18" charset="0"/>
                <a:cs typeface="B Nazanin" panose="00000400000000000000" pitchFamily="2" charset="-78"/>
              </a:rPr>
              <a:t>items. </a:t>
            </a:r>
            <a:r>
              <a:rPr lang="en-US" sz="2200" dirty="0">
                <a:solidFill>
                  <a:srgbClr val="000000"/>
                </a:solidFill>
                <a:latin typeface="Times New Roman" panose="02020603050405020304" pitchFamily="18" charset="0"/>
                <a:cs typeface="B Nazanin" panose="00000400000000000000" pitchFamily="2" charset="-78"/>
              </a:rPr>
              <a:t>Over a dozen different guidance documents and tools are available, each with their own benefits, particular niche, and room for improvement </a:t>
            </a:r>
            <a:r>
              <a:rPr lang="en-US" sz="2200" dirty="0" smtClean="0">
                <a:solidFill>
                  <a:srgbClr val="000000"/>
                </a:solidFill>
                <a:latin typeface="Times New Roman" panose="02020603050405020304" pitchFamily="18" charset="0"/>
                <a:cs typeface="B Nazanin" panose="00000400000000000000" pitchFamily="2" charset="-78"/>
              </a:rPr>
              <a:t>.</a:t>
            </a:r>
          </a:p>
          <a:p>
            <a:pPr marL="182880" lvl="0" indent="-182880" defTabSz="914400">
              <a:lnSpc>
                <a:spcPct val="90000"/>
              </a:lnSpc>
              <a:spcBef>
                <a:spcPts val="1200"/>
              </a:spcBef>
              <a:spcAft>
                <a:spcPts val="200"/>
              </a:spcAft>
              <a:buClr>
                <a:srgbClr val="3B748D"/>
              </a:buClr>
              <a:buFont typeface="Wingdings" pitchFamily="2" charset="2"/>
              <a:buChar char=""/>
            </a:pPr>
            <a:r>
              <a:rPr lang="en-US" sz="2200" dirty="0" smtClean="0">
                <a:solidFill>
                  <a:srgbClr val="000000"/>
                </a:solidFill>
                <a:latin typeface="Times New Roman" panose="02020603050405020304" pitchFamily="18" charset="0"/>
                <a:cs typeface="B Nazanin" panose="00000400000000000000" pitchFamily="2" charset="-78"/>
              </a:rPr>
              <a:t>For </a:t>
            </a:r>
            <a:r>
              <a:rPr lang="en-US" sz="2200" dirty="0">
                <a:solidFill>
                  <a:srgbClr val="000000"/>
                </a:solidFill>
                <a:latin typeface="Times New Roman" panose="02020603050405020304" pitchFamily="18" charset="0"/>
                <a:cs typeface="B Nazanin" panose="00000400000000000000" pitchFamily="2" charset="-78"/>
              </a:rPr>
              <a:t>example, the Mobile App Rating Scale (MARS) is a well-studied tool to rate apps covering a wide range of domains related to </a:t>
            </a:r>
            <a:r>
              <a:rPr lang="en-US" sz="2200" dirty="0" smtClean="0">
                <a:solidFill>
                  <a:srgbClr val="C00000"/>
                </a:solidFill>
                <a:latin typeface="Times New Roman" panose="02020603050405020304" pitchFamily="18" charset="0"/>
                <a:cs typeface="B Nazanin" panose="00000400000000000000" pitchFamily="2" charset="-78"/>
              </a:rPr>
              <a:t>quality.</a:t>
            </a:r>
            <a:endParaRPr lang="en-US" sz="2200" dirty="0">
              <a:solidFill>
                <a:srgbClr val="C00000"/>
              </a:solidFill>
              <a:latin typeface="Times New Roman" panose="02020603050405020304" pitchFamily="18" charset="0"/>
              <a:cs typeface="B Nazanin" panose="00000400000000000000" pitchFamily="2" charset="-78"/>
            </a:endParaRPr>
          </a:p>
          <a:p>
            <a:pPr marL="182880" lvl="0" indent="-182880" defTabSz="914400">
              <a:lnSpc>
                <a:spcPct val="90000"/>
              </a:lnSpc>
              <a:spcBef>
                <a:spcPts val="1200"/>
              </a:spcBef>
              <a:spcAft>
                <a:spcPts val="200"/>
              </a:spcAft>
              <a:buClr>
                <a:srgbClr val="3B748D"/>
              </a:buClr>
              <a:buFont typeface="Wingdings" pitchFamily="2" charset="2"/>
              <a:buChar char=""/>
            </a:pPr>
            <a:endParaRPr lang="fa-IR" sz="2200" dirty="0">
              <a:solidFill>
                <a:srgbClr val="3B748D"/>
              </a:solidFill>
              <a:cs typeface="B Nazanin" panose="00000400000000000000" pitchFamily="2" charset="-78"/>
            </a:endParaRPr>
          </a:p>
        </p:txBody>
      </p:sp>
    </p:spTree>
    <p:extLst>
      <p:ext uri="{BB962C8B-B14F-4D97-AF65-F5344CB8AC3E}">
        <p14:creationId xmlns:p14="http://schemas.microsoft.com/office/powerpoint/2010/main" val="3749956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12</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
        <p:nvSpPr>
          <p:cNvPr id="7" name="Pentagon 6"/>
          <p:cNvSpPr/>
          <p:nvPr/>
        </p:nvSpPr>
        <p:spPr>
          <a:xfrm>
            <a:off x="1202265" y="656700"/>
            <a:ext cx="2434442" cy="86464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cap="all" dirty="0">
                <a:solidFill>
                  <a:schemeClr val="bg1"/>
                </a:solidFill>
                <a:ea typeface="+mj-ea"/>
                <a:cs typeface="B Titr" panose="00000700000000000000" pitchFamily="2" charset="-78"/>
              </a:rPr>
              <a:t>Methods</a:t>
            </a:r>
            <a:endParaRPr lang="fa-IR" sz="2800" dirty="0">
              <a:solidFill>
                <a:schemeClr val="bg1"/>
              </a:solidFill>
            </a:endParaRPr>
          </a:p>
        </p:txBody>
      </p:sp>
      <p:sp>
        <p:nvSpPr>
          <p:cNvPr id="8" name="Flowchart: Alternate Process 7"/>
          <p:cNvSpPr/>
          <p:nvPr/>
        </p:nvSpPr>
        <p:spPr>
          <a:xfrm>
            <a:off x="1202265" y="2011680"/>
            <a:ext cx="9784734" cy="4206240"/>
          </a:xfrm>
          <a:prstGeom prst="flowChartAlternateProcess">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200" dirty="0">
                <a:solidFill>
                  <a:srgbClr val="000000"/>
                </a:solidFill>
                <a:latin typeface="Times New Roman" panose="02020603050405020304" pitchFamily="18" charset="0"/>
                <a:cs typeface="B Nazanin" panose="00000400000000000000" pitchFamily="2" charset="-78"/>
              </a:rPr>
              <a:t>Areas </a:t>
            </a:r>
            <a:r>
              <a:rPr lang="en-US" sz="2200" dirty="0">
                <a:solidFill>
                  <a:srgbClr val="C00000"/>
                </a:solidFill>
                <a:latin typeface="Times New Roman" panose="02020603050405020304" pitchFamily="18" charset="0"/>
                <a:cs typeface="B Nazanin" panose="00000400000000000000" pitchFamily="2" charset="-78"/>
              </a:rPr>
              <a:t>not addressed by MARS </a:t>
            </a:r>
            <a:r>
              <a:rPr lang="en-US" sz="2200" dirty="0">
                <a:solidFill>
                  <a:srgbClr val="000000"/>
                </a:solidFill>
                <a:latin typeface="Times New Roman" panose="02020603050405020304" pitchFamily="18" charset="0"/>
                <a:cs typeface="B Nazanin" panose="00000400000000000000" pitchFamily="2" charset="-78"/>
              </a:rPr>
              <a:t>concern </a:t>
            </a:r>
            <a:r>
              <a:rPr lang="en-US" sz="2200" dirty="0">
                <a:solidFill>
                  <a:srgbClr val="C00000"/>
                </a:solidFill>
                <a:latin typeface="Times New Roman" panose="02020603050405020304" pitchFamily="18" charset="0"/>
                <a:cs typeface="B Nazanin" panose="00000400000000000000" pitchFamily="2" charset="-78"/>
              </a:rPr>
              <a:t>privacy</a:t>
            </a:r>
            <a:r>
              <a:rPr lang="en-US" sz="2200" dirty="0">
                <a:solidFill>
                  <a:srgbClr val="000000"/>
                </a:solidFill>
                <a:latin typeface="Times New Roman" panose="02020603050405020304" pitchFamily="18" charset="0"/>
                <a:cs typeface="B Nazanin" panose="00000400000000000000" pitchFamily="2" charset="-78"/>
              </a:rPr>
              <a:t>, </a:t>
            </a:r>
            <a:r>
              <a:rPr lang="en-US" sz="2200" dirty="0">
                <a:solidFill>
                  <a:srgbClr val="C00000"/>
                </a:solidFill>
                <a:latin typeface="Times New Roman" panose="02020603050405020304" pitchFamily="18" charset="0"/>
                <a:cs typeface="B Nazanin" panose="00000400000000000000" pitchFamily="2" charset="-78"/>
              </a:rPr>
              <a:t>security</a:t>
            </a:r>
            <a:r>
              <a:rPr lang="en-US" sz="2200" dirty="0">
                <a:solidFill>
                  <a:srgbClr val="000000"/>
                </a:solidFill>
                <a:latin typeface="Times New Roman" panose="02020603050405020304" pitchFamily="18" charset="0"/>
                <a:cs typeface="B Nazanin" panose="00000400000000000000" pitchFamily="2" charset="-78"/>
              </a:rPr>
              <a:t>, </a:t>
            </a:r>
            <a:r>
              <a:rPr lang="en-US" sz="2200" dirty="0">
                <a:solidFill>
                  <a:srgbClr val="C00000"/>
                </a:solidFill>
                <a:latin typeface="Times New Roman" panose="02020603050405020304" pitchFamily="18" charset="0"/>
                <a:cs typeface="B Nazanin" panose="00000400000000000000" pitchFamily="2" charset="-78"/>
              </a:rPr>
              <a:t>interoperability</a:t>
            </a:r>
            <a:r>
              <a:rPr lang="en-US" sz="2200" dirty="0">
                <a:solidFill>
                  <a:srgbClr val="000000"/>
                </a:solidFill>
                <a:latin typeface="Times New Roman" panose="02020603050405020304" pitchFamily="18" charset="0"/>
                <a:cs typeface="B Nazanin" panose="00000400000000000000" pitchFamily="2" charset="-78"/>
              </a:rPr>
              <a:t>, and </a:t>
            </a:r>
            <a:r>
              <a:rPr lang="en-US" sz="2200" dirty="0">
                <a:solidFill>
                  <a:srgbClr val="C00000"/>
                </a:solidFill>
                <a:latin typeface="Times New Roman" panose="02020603050405020304" pitchFamily="18" charset="0"/>
                <a:cs typeface="B Nazanin" panose="00000400000000000000" pitchFamily="2" charset="-78"/>
              </a:rPr>
              <a:t>access</a:t>
            </a:r>
            <a:r>
              <a:rPr lang="en-US" sz="2200" dirty="0">
                <a:solidFill>
                  <a:srgbClr val="000000"/>
                </a:solidFill>
                <a:latin typeface="Times New Roman" panose="02020603050405020304" pitchFamily="18" charset="0"/>
                <a:cs typeface="B Nazanin" panose="00000400000000000000" pitchFamily="2" charset="-78"/>
              </a:rPr>
              <a:t>. </a:t>
            </a:r>
            <a:endParaRPr lang="en-US" sz="2200" dirty="0" smtClean="0">
              <a:solidFill>
                <a:srgbClr val="000000"/>
              </a:solidFill>
              <a:latin typeface="Times New Roman" panose="02020603050405020304" pitchFamily="18" charset="0"/>
              <a:cs typeface="B Nazanin" panose="00000400000000000000" pitchFamily="2" charset="-78"/>
            </a:endParaRPr>
          </a:p>
          <a:p>
            <a:pPr algn="ctr"/>
            <a:r>
              <a:rPr lang="en-US" sz="2200" dirty="0" smtClean="0">
                <a:solidFill>
                  <a:srgbClr val="000000"/>
                </a:solidFill>
                <a:latin typeface="Times New Roman" panose="02020603050405020304" pitchFamily="18" charset="0"/>
                <a:cs typeface="B Nazanin" panose="00000400000000000000" pitchFamily="2" charset="-78"/>
              </a:rPr>
              <a:t>Our </a:t>
            </a:r>
            <a:r>
              <a:rPr lang="en-US" sz="2200" dirty="0">
                <a:solidFill>
                  <a:srgbClr val="000000"/>
                </a:solidFill>
                <a:latin typeface="Times New Roman" panose="02020603050405020304" pitchFamily="18" charset="0"/>
                <a:cs typeface="B Nazanin" panose="00000400000000000000" pitchFamily="2" charset="-78"/>
              </a:rPr>
              <a:t>hope was to improve on prior documents and tools such that in late 2017, we invited </a:t>
            </a:r>
            <a:r>
              <a:rPr lang="en-US" sz="2200" b="1" dirty="0">
                <a:solidFill>
                  <a:srgbClr val="000000"/>
                </a:solidFill>
                <a:latin typeface="Times New Roman" panose="02020603050405020304" pitchFamily="18" charset="0"/>
                <a:cs typeface="B Nazanin" panose="00000400000000000000" pitchFamily="2" charset="-78"/>
              </a:rPr>
              <a:t>a panel of digital health experts </a:t>
            </a:r>
            <a:r>
              <a:rPr lang="en-US" sz="2200" dirty="0">
                <a:solidFill>
                  <a:srgbClr val="000000"/>
                </a:solidFill>
                <a:latin typeface="Times New Roman" panose="02020603050405020304" pitchFamily="18" charset="0"/>
                <a:cs typeface="B Nazanin" panose="00000400000000000000" pitchFamily="2" charset="-78"/>
              </a:rPr>
              <a:t>from </a:t>
            </a:r>
            <a:r>
              <a:rPr lang="en-US" sz="2200" b="1" dirty="0">
                <a:solidFill>
                  <a:srgbClr val="000000"/>
                </a:solidFill>
                <a:latin typeface="Times New Roman" panose="02020603050405020304" pitchFamily="18" charset="0"/>
                <a:cs typeface="B Nazanin" panose="00000400000000000000" pitchFamily="2" charset="-78"/>
              </a:rPr>
              <a:t>industry,</a:t>
            </a:r>
            <a:r>
              <a:rPr lang="en-US" sz="2200" dirty="0">
                <a:solidFill>
                  <a:srgbClr val="000000"/>
                </a:solidFill>
                <a:latin typeface="Times New Roman" panose="02020603050405020304" pitchFamily="18" charset="0"/>
                <a:cs typeface="B Nazanin" panose="00000400000000000000" pitchFamily="2" charset="-78"/>
              </a:rPr>
              <a:t> </a:t>
            </a:r>
            <a:r>
              <a:rPr lang="en-US" sz="2200" b="1" dirty="0">
                <a:solidFill>
                  <a:srgbClr val="000000"/>
                </a:solidFill>
                <a:latin typeface="Times New Roman" panose="02020603050405020304" pitchFamily="18" charset="0"/>
                <a:cs typeface="B Nazanin" panose="00000400000000000000" pitchFamily="2" charset="-78"/>
              </a:rPr>
              <a:t>academia</a:t>
            </a:r>
            <a:r>
              <a:rPr lang="en-US" sz="2200" dirty="0">
                <a:solidFill>
                  <a:srgbClr val="000000"/>
                </a:solidFill>
                <a:latin typeface="Times New Roman" panose="02020603050405020304" pitchFamily="18" charset="0"/>
                <a:cs typeface="B Nazanin" panose="00000400000000000000" pitchFamily="2" charset="-78"/>
              </a:rPr>
              <a:t>, and </a:t>
            </a:r>
            <a:r>
              <a:rPr lang="en-US" sz="2200" b="1" dirty="0">
                <a:solidFill>
                  <a:srgbClr val="000000"/>
                </a:solidFill>
                <a:latin typeface="Times New Roman" panose="02020603050405020304" pitchFamily="18" charset="0"/>
                <a:cs typeface="B Nazanin" panose="00000400000000000000" pitchFamily="2" charset="-78"/>
              </a:rPr>
              <a:t>patient groups</a:t>
            </a:r>
            <a:r>
              <a:rPr lang="en-US" sz="2200" dirty="0">
                <a:solidFill>
                  <a:srgbClr val="000000"/>
                </a:solidFill>
                <a:latin typeface="Times New Roman" panose="02020603050405020304" pitchFamily="18" charset="0"/>
                <a:cs typeface="B Nazanin" panose="00000400000000000000" pitchFamily="2" charset="-78"/>
              </a:rPr>
              <a:t> from across the US to participate in a modified Delphi process to review and prioritize the metrics for a rating </a:t>
            </a:r>
            <a:r>
              <a:rPr lang="en-US" sz="2200" dirty="0" smtClean="0">
                <a:solidFill>
                  <a:srgbClr val="000000"/>
                </a:solidFill>
                <a:latin typeface="Times New Roman" panose="02020603050405020304" pitchFamily="18" charset="0"/>
                <a:cs typeface="B Nazanin" panose="00000400000000000000" pitchFamily="2" charset="-78"/>
              </a:rPr>
              <a:t>tool.</a:t>
            </a:r>
            <a:endParaRPr lang="en-US" sz="2200" baseline="30000" dirty="0">
              <a:solidFill>
                <a:srgbClr val="2F4A8B"/>
              </a:solidFill>
              <a:latin typeface="Times New Roman" panose="02020603050405020304" pitchFamily="18" charset="0"/>
              <a:cs typeface="B Nazanin" panose="00000400000000000000" pitchFamily="2" charset="-78"/>
            </a:endParaRPr>
          </a:p>
          <a:p>
            <a:pPr algn="ctr"/>
            <a:endParaRPr lang="en-US" sz="2200" baseline="30000" dirty="0" smtClean="0">
              <a:solidFill>
                <a:srgbClr val="2F4A8B"/>
              </a:solidFill>
              <a:latin typeface="Times New Roman" panose="02020603050405020304" pitchFamily="18" charset="0"/>
              <a:cs typeface="B Nazanin" panose="00000400000000000000" pitchFamily="2" charset="-78"/>
            </a:endParaRPr>
          </a:p>
          <a:p>
            <a:pPr algn="ctr"/>
            <a:endParaRPr lang="en-US" sz="2200" baseline="30000" dirty="0">
              <a:solidFill>
                <a:srgbClr val="2F4A8B"/>
              </a:solidFill>
              <a:latin typeface="Times New Roman" panose="02020603050405020304" pitchFamily="18" charset="0"/>
              <a:cs typeface="B Nazanin" panose="00000400000000000000" pitchFamily="2" charset="-78"/>
            </a:endParaRPr>
          </a:p>
          <a:p>
            <a:pPr algn="ctr"/>
            <a:endParaRPr lang="en-US" sz="2200" baseline="30000" dirty="0" smtClean="0">
              <a:solidFill>
                <a:srgbClr val="2F4A8B"/>
              </a:solidFill>
              <a:latin typeface="Times New Roman" panose="02020603050405020304" pitchFamily="18" charset="0"/>
              <a:cs typeface="B Nazanin" panose="00000400000000000000" pitchFamily="2" charset="-78"/>
            </a:endParaRPr>
          </a:p>
          <a:p>
            <a:pPr algn="ctr"/>
            <a:endParaRPr lang="en-US" sz="2200" baseline="30000" dirty="0">
              <a:solidFill>
                <a:srgbClr val="2F4A8B"/>
              </a:solidFill>
              <a:latin typeface="Times New Roman" panose="02020603050405020304" pitchFamily="18" charset="0"/>
              <a:cs typeface="B Nazanin" panose="00000400000000000000" pitchFamily="2" charset="-78"/>
            </a:endParaRPr>
          </a:p>
          <a:p>
            <a:pPr algn="ctr"/>
            <a:endParaRPr lang="fa-IR" dirty="0"/>
          </a:p>
        </p:txBody>
      </p:sp>
    </p:spTree>
    <p:extLst>
      <p:ext uri="{BB962C8B-B14F-4D97-AF65-F5344CB8AC3E}">
        <p14:creationId xmlns:p14="http://schemas.microsoft.com/office/powerpoint/2010/main" val="109602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13</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
        <p:nvSpPr>
          <p:cNvPr id="7" name="Pentagon 6"/>
          <p:cNvSpPr/>
          <p:nvPr/>
        </p:nvSpPr>
        <p:spPr>
          <a:xfrm>
            <a:off x="1202265" y="656700"/>
            <a:ext cx="2434442" cy="86464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cap="all" dirty="0">
                <a:solidFill>
                  <a:schemeClr val="bg1"/>
                </a:solidFill>
                <a:ea typeface="+mj-ea"/>
                <a:cs typeface="B Titr" panose="00000700000000000000" pitchFamily="2" charset="-78"/>
              </a:rPr>
              <a:t>Methods</a:t>
            </a:r>
            <a:endParaRPr lang="fa-IR" sz="2800" dirty="0">
              <a:solidFill>
                <a:schemeClr val="bg1"/>
              </a:solidFill>
            </a:endParaRPr>
          </a:p>
        </p:txBody>
      </p:sp>
      <p:sp>
        <p:nvSpPr>
          <p:cNvPr id="8" name="Rounded Rectangle 7"/>
          <p:cNvSpPr/>
          <p:nvPr/>
        </p:nvSpPr>
        <p:spPr>
          <a:xfrm>
            <a:off x="1202265" y="2011680"/>
            <a:ext cx="9784734" cy="4050680"/>
          </a:xfrm>
          <a:prstGeom prst="roundRect">
            <a:avLst/>
          </a:prstGeom>
          <a:solidFill>
            <a:schemeClr val="bg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200" dirty="0" smtClean="0">
                <a:solidFill>
                  <a:srgbClr val="000000"/>
                </a:solidFill>
                <a:latin typeface="Times New Roman" panose="02020603050405020304" pitchFamily="18" charset="0"/>
                <a:cs typeface="B Nazanin" panose="00000400000000000000" pitchFamily="2" charset="-78"/>
              </a:rPr>
              <a:t> </a:t>
            </a:r>
            <a:r>
              <a:rPr lang="en-US" sz="2200" dirty="0">
                <a:solidFill>
                  <a:srgbClr val="000000"/>
                </a:solidFill>
                <a:latin typeface="Times New Roman" panose="02020603050405020304" pitchFamily="18" charset="0"/>
                <a:cs typeface="B Nazanin" panose="00000400000000000000" pitchFamily="2" charset="-78"/>
              </a:rPr>
              <a:t>Prior to convening the expert panel in-person, we sent each participant the </a:t>
            </a:r>
            <a:r>
              <a:rPr lang="en-US" sz="2200" b="1" dirty="0">
                <a:solidFill>
                  <a:srgbClr val="000000"/>
                </a:solidFill>
                <a:latin typeface="Times New Roman" panose="02020603050405020304" pitchFamily="18" charset="0"/>
                <a:cs typeface="B Nazanin" panose="00000400000000000000" pitchFamily="2" charset="-78"/>
              </a:rPr>
              <a:t>overarching domains </a:t>
            </a:r>
            <a:r>
              <a:rPr lang="en-US" sz="2200" dirty="0">
                <a:solidFill>
                  <a:srgbClr val="000000"/>
                </a:solidFill>
                <a:latin typeface="Times New Roman" panose="02020603050405020304" pitchFamily="18" charset="0"/>
                <a:cs typeface="B Nazanin" panose="00000400000000000000" pitchFamily="2" charset="-78"/>
              </a:rPr>
              <a:t>and </a:t>
            </a:r>
            <a:r>
              <a:rPr lang="en-US" sz="2200" b="1" dirty="0">
                <a:solidFill>
                  <a:srgbClr val="000000"/>
                </a:solidFill>
                <a:latin typeface="Times New Roman" panose="02020603050405020304" pitchFamily="18" charset="0"/>
                <a:cs typeface="B Nazanin" panose="00000400000000000000" pitchFamily="2" charset="-78"/>
              </a:rPr>
              <a:t>individual items </a:t>
            </a:r>
            <a:r>
              <a:rPr lang="en-US" sz="2200" dirty="0">
                <a:solidFill>
                  <a:srgbClr val="000000"/>
                </a:solidFill>
                <a:latin typeface="Times New Roman" panose="02020603050405020304" pitchFamily="18" charset="0"/>
                <a:cs typeface="B Nazanin" panose="00000400000000000000" pitchFamily="2" charset="-78"/>
              </a:rPr>
              <a:t>inside each domain identified from our literature review and own team’s expertise (“pre-panel”). </a:t>
            </a:r>
            <a:endParaRPr lang="en-US" sz="2200" dirty="0" smtClean="0">
              <a:solidFill>
                <a:srgbClr val="000000"/>
              </a:solidFill>
              <a:latin typeface="Times New Roman" panose="02020603050405020304" pitchFamily="18" charset="0"/>
              <a:cs typeface="B Nazanin" panose="00000400000000000000" pitchFamily="2" charset="-78"/>
            </a:endParaRPr>
          </a:p>
          <a:p>
            <a:pPr algn="ctr"/>
            <a:r>
              <a:rPr lang="en-US" sz="2200" dirty="0" smtClean="0">
                <a:solidFill>
                  <a:srgbClr val="000000"/>
                </a:solidFill>
                <a:latin typeface="Times New Roman" panose="02020603050405020304" pitchFamily="18" charset="0"/>
                <a:cs typeface="B Nazanin" panose="00000400000000000000" pitchFamily="2" charset="-78"/>
              </a:rPr>
              <a:t>We </a:t>
            </a:r>
            <a:r>
              <a:rPr lang="en-US" sz="2200" dirty="0">
                <a:solidFill>
                  <a:srgbClr val="000000"/>
                </a:solidFill>
                <a:latin typeface="Times New Roman" panose="02020603050405020304" pitchFamily="18" charset="0"/>
                <a:cs typeface="B Nazanin" panose="00000400000000000000" pitchFamily="2" charset="-78"/>
              </a:rPr>
              <a:t>asked each participant to anonymously rank the domains by importance (1 = most important; 6 = least important) and to rate the criteria for each domain (Likert scale 1 [not important] to 5 [absolutely essential]).</a:t>
            </a:r>
            <a:endParaRPr lang="fa-IR" dirty="0"/>
          </a:p>
        </p:txBody>
      </p:sp>
    </p:spTree>
    <p:extLst>
      <p:ext uri="{BB962C8B-B14F-4D97-AF65-F5344CB8AC3E}">
        <p14:creationId xmlns:p14="http://schemas.microsoft.com/office/powerpoint/2010/main" val="3432086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14</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
        <p:nvSpPr>
          <p:cNvPr id="7" name="Pentagon 6"/>
          <p:cNvSpPr/>
          <p:nvPr/>
        </p:nvSpPr>
        <p:spPr>
          <a:xfrm>
            <a:off x="1202265" y="656700"/>
            <a:ext cx="2434442" cy="86464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cap="all" dirty="0">
                <a:solidFill>
                  <a:schemeClr val="bg1"/>
                </a:solidFill>
                <a:ea typeface="+mj-ea"/>
                <a:cs typeface="B Titr" panose="00000700000000000000" pitchFamily="2" charset="-78"/>
              </a:rPr>
              <a:t>Methods</a:t>
            </a:r>
            <a:endParaRPr lang="fa-IR" sz="2800" dirty="0">
              <a:solidFill>
                <a:schemeClr val="bg1"/>
              </a:solidFill>
            </a:endParaRPr>
          </a:p>
        </p:txBody>
      </p:sp>
      <p:sp>
        <p:nvSpPr>
          <p:cNvPr id="8" name="Rounded Rectangle 7"/>
          <p:cNvSpPr/>
          <p:nvPr/>
        </p:nvSpPr>
        <p:spPr>
          <a:xfrm>
            <a:off x="1202265" y="2011680"/>
            <a:ext cx="9784734" cy="4322274"/>
          </a:xfrm>
          <a:prstGeom prst="roundRect">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200" dirty="0">
                <a:solidFill>
                  <a:srgbClr val="000000"/>
                </a:solidFill>
                <a:latin typeface="Times New Roman" panose="02020603050405020304" pitchFamily="18" charset="0"/>
                <a:cs typeface="B Nazanin" panose="00000400000000000000" pitchFamily="2" charset="-78"/>
              </a:rPr>
              <a:t>During the in-person meeting, we </a:t>
            </a:r>
            <a:r>
              <a:rPr lang="en-US" sz="2200" dirty="0">
                <a:solidFill>
                  <a:srgbClr val="C00000"/>
                </a:solidFill>
                <a:latin typeface="Times New Roman" panose="02020603050405020304" pitchFamily="18" charset="0"/>
                <a:cs typeface="B Nazanin" panose="00000400000000000000" pitchFamily="2" charset="-78"/>
              </a:rPr>
              <a:t>presented these data for group discussion</a:t>
            </a:r>
            <a:r>
              <a:rPr lang="en-US" sz="2200" dirty="0">
                <a:solidFill>
                  <a:srgbClr val="000000"/>
                </a:solidFill>
                <a:latin typeface="Times New Roman" panose="02020603050405020304" pitchFamily="18" charset="0"/>
                <a:cs typeface="B Nazanin" panose="00000400000000000000" pitchFamily="2" charset="-78"/>
              </a:rPr>
              <a:t>. We then </a:t>
            </a:r>
            <a:r>
              <a:rPr lang="en-US" sz="2200" dirty="0">
                <a:solidFill>
                  <a:srgbClr val="C00000"/>
                </a:solidFill>
                <a:latin typeface="Times New Roman" panose="02020603050405020304" pitchFamily="18" charset="0"/>
                <a:cs typeface="B Nazanin" panose="00000400000000000000" pitchFamily="2" charset="-78"/>
              </a:rPr>
              <a:t>asked participants to again privately rank domains </a:t>
            </a:r>
            <a:r>
              <a:rPr lang="en-US" sz="2200" dirty="0">
                <a:solidFill>
                  <a:srgbClr val="000000"/>
                </a:solidFill>
                <a:latin typeface="Times New Roman" panose="02020603050405020304" pitchFamily="18" charset="0"/>
                <a:cs typeface="B Nazanin" panose="00000400000000000000" pitchFamily="2" charset="-78"/>
              </a:rPr>
              <a:t>and rate individual items. We presented these updated data for a final round of discussion and a final private ranking and rating</a:t>
            </a:r>
            <a:r>
              <a:rPr lang="en-US" sz="2200" dirty="0" smtClean="0">
                <a:solidFill>
                  <a:srgbClr val="000000"/>
                </a:solidFill>
                <a:latin typeface="Times New Roman" panose="02020603050405020304" pitchFamily="18" charset="0"/>
                <a:cs typeface="B Nazanin" panose="00000400000000000000" pitchFamily="2" charset="-78"/>
              </a:rPr>
              <a:t>.</a:t>
            </a:r>
          </a:p>
          <a:p>
            <a:pPr algn="ctr"/>
            <a:r>
              <a:rPr lang="en-US" sz="2200" dirty="0" smtClean="0">
                <a:solidFill>
                  <a:srgbClr val="000000"/>
                </a:solidFill>
                <a:latin typeface="Times New Roman" panose="02020603050405020304" pitchFamily="18" charset="0"/>
                <a:cs typeface="B Nazanin" panose="00000400000000000000" pitchFamily="2" charset="-78"/>
              </a:rPr>
              <a:t> </a:t>
            </a:r>
            <a:r>
              <a:rPr lang="en-US" sz="2200" dirty="0">
                <a:solidFill>
                  <a:srgbClr val="000000"/>
                </a:solidFill>
                <a:latin typeface="Times New Roman" panose="02020603050405020304" pitchFamily="18" charset="0"/>
                <a:cs typeface="B Nazanin" panose="00000400000000000000" pitchFamily="2" charset="-78"/>
              </a:rPr>
              <a:t>We used these data to develop the final rating tool </a:t>
            </a:r>
            <a:r>
              <a:rPr lang="en-US" sz="2200" dirty="0" smtClean="0">
                <a:solidFill>
                  <a:srgbClr val="000000"/>
                </a:solidFill>
                <a:latin typeface="Times New Roman" panose="02020603050405020304" pitchFamily="18" charset="0"/>
                <a:cs typeface="B Nazanin" panose="00000400000000000000" pitchFamily="2" charset="-78"/>
              </a:rPr>
              <a:t>.The </a:t>
            </a:r>
            <a:r>
              <a:rPr lang="en-US" sz="2200" dirty="0">
                <a:solidFill>
                  <a:srgbClr val="000000"/>
                </a:solidFill>
                <a:latin typeface="Times New Roman" panose="02020603050405020304" pitchFamily="18" charset="0"/>
                <a:cs typeface="B Nazanin" panose="00000400000000000000" pitchFamily="2" charset="-78"/>
              </a:rPr>
              <a:t>panel anticipated that users of the rating tool would require a college-level education or a highly tech-trained background to perform the </a:t>
            </a:r>
            <a:r>
              <a:rPr lang="en-US" sz="2200" dirty="0" smtClean="0">
                <a:solidFill>
                  <a:srgbClr val="000000"/>
                </a:solidFill>
                <a:latin typeface="Times New Roman" panose="02020603050405020304" pitchFamily="18" charset="0"/>
                <a:cs typeface="B Nazanin" panose="00000400000000000000" pitchFamily="2" charset="-78"/>
              </a:rPr>
              <a:t>ratings.</a:t>
            </a:r>
          </a:p>
          <a:p>
            <a:pPr algn="ctr"/>
            <a:endParaRPr lang="en-US" sz="2200" dirty="0">
              <a:solidFill>
                <a:srgbClr val="000000"/>
              </a:solidFill>
              <a:latin typeface="Times New Roman" panose="02020603050405020304" pitchFamily="18" charset="0"/>
              <a:cs typeface="B Nazanin" panose="00000400000000000000" pitchFamily="2" charset="-78"/>
            </a:endParaRPr>
          </a:p>
          <a:p>
            <a:pPr algn="ctr"/>
            <a:endParaRPr lang="fa-IR" dirty="0"/>
          </a:p>
        </p:txBody>
      </p:sp>
    </p:spTree>
    <p:extLst>
      <p:ext uri="{BB962C8B-B14F-4D97-AF65-F5344CB8AC3E}">
        <p14:creationId xmlns:p14="http://schemas.microsoft.com/office/powerpoint/2010/main" val="2223188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15</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
        <p:nvSpPr>
          <p:cNvPr id="7" name="Pentagon 6"/>
          <p:cNvSpPr/>
          <p:nvPr/>
        </p:nvSpPr>
        <p:spPr>
          <a:xfrm>
            <a:off x="1202265" y="656700"/>
            <a:ext cx="2434442" cy="86464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cap="all" dirty="0">
                <a:solidFill>
                  <a:schemeClr val="bg1"/>
                </a:solidFill>
                <a:ea typeface="+mj-ea"/>
                <a:cs typeface="B Titr" panose="00000700000000000000" pitchFamily="2" charset="-78"/>
              </a:rPr>
              <a:t>Methods</a:t>
            </a:r>
            <a:endParaRPr lang="fa-IR" sz="2800" dirty="0">
              <a:solidFill>
                <a:schemeClr val="bg1"/>
              </a:solidFill>
            </a:endParaRPr>
          </a:p>
        </p:txBody>
      </p:sp>
      <p:sp>
        <p:nvSpPr>
          <p:cNvPr id="8" name="Flowchart: Alternate Process 7"/>
          <p:cNvSpPr/>
          <p:nvPr/>
        </p:nvSpPr>
        <p:spPr>
          <a:xfrm>
            <a:off x="1317811" y="2011680"/>
            <a:ext cx="2595283" cy="731520"/>
          </a:xfrm>
          <a:prstGeom prst="flowChartAlternate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82880" lvl="0" indent="-182880" defTabSz="914400">
              <a:lnSpc>
                <a:spcPct val="90000"/>
              </a:lnSpc>
              <a:spcBef>
                <a:spcPts val="1200"/>
              </a:spcBef>
              <a:spcAft>
                <a:spcPts val="200"/>
              </a:spcAft>
              <a:buClr>
                <a:srgbClr val="3B748D"/>
              </a:buClr>
              <a:buFont typeface="Wingdings" pitchFamily="2" charset="2"/>
              <a:buChar char=""/>
            </a:pPr>
            <a:r>
              <a:rPr lang="en-US" sz="2200" b="1" dirty="0">
                <a:solidFill>
                  <a:srgbClr val="724128"/>
                </a:solidFill>
                <a:latin typeface="arial" panose="020B0604020202020204" pitchFamily="34" charset="0"/>
                <a:cs typeface="B Nazanin" panose="00000400000000000000" pitchFamily="2" charset="-78"/>
              </a:rPr>
              <a:t>App </a:t>
            </a:r>
            <a:r>
              <a:rPr lang="en-US" sz="2200" b="1" dirty="0" smtClean="0">
                <a:solidFill>
                  <a:srgbClr val="724128"/>
                </a:solidFill>
                <a:latin typeface="arial" panose="020B0604020202020204" pitchFamily="34" charset="0"/>
                <a:cs typeface="B Nazanin" panose="00000400000000000000" pitchFamily="2" charset="-78"/>
              </a:rPr>
              <a:t>selection:</a:t>
            </a:r>
            <a:endParaRPr lang="en-US" sz="2200" b="1" dirty="0">
              <a:solidFill>
                <a:srgbClr val="724128"/>
              </a:solidFill>
              <a:latin typeface="arial" panose="020B0604020202020204" pitchFamily="34" charset="0"/>
              <a:cs typeface="B Nazanin" panose="00000400000000000000" pitchFamily="2" charset="-78"/>
            </a:endParaRPr>
          </a:p>
        </p:txBody>
      </p:sp>
      <p:sp>
        <p:nvSpPr>
          <p:cNvPr id="9" name="Flowchart: Alternate Process 8"/>
          <p:cNvSpPr/>
          <p:nvPr/>
        </p:nvSpPr>
        <p:spPr>
          <a:xfrm>
            <a:off x="1202265" y="2868588"/>
            <a:ext cx="9784733" cy="3349332"/>
          </a:xfrm>
          <a:prstGeom prst="flowChartAlternateProcess">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82880" lvl="0" indent="-182880" defTabSz="914400">
              <a:lnSpc>
                <a:spcPct val="90000"/>
              </a:lnSpc>
              <a:spcBef>
                <a:spcPts val="1200"/>
              </a:spcBef>
              <a:spcAft>
                <a:spcPts val="200"/>
              </a:spcAft>
              <a:buClr>
                <a:srgbClr val="3B748D"/>
              </a:buClr>
              <a:buFont typeface="Wingdings" pitchFamily="2" charset="2"/>
              <a:buChar char=""/>
            </a:pPr>
            <a:r>
              <a:rPr lang="en-US" sz="2200" dirty="0">
                <a:solidFill>
                  <a:srgbClr val="000000"/>
                </a:solidFill>
                <a:latin typeface="Times New Roman" panose="02020603050405020304" pitchFamily="18" charset="0"/>
                <a:cs typeface="B Nazanin" panose="00000400000000000000" pitchFamily="2" charset="-78"/>
              </a:rPr>
              <a:t>Our goal was to include a </a:t>
            </a:r>
            <a:r>
              <a:rPr lang="en-US" sz="2200" b="1" dirty="0">
                <a:solidFill>
                  <a:srgbClr val="000000"/>
                </a:solidFill>
                <a:latin typeface="Times New Roman" panose="02020603050405020304" pitchFamily="18" charset="0"/>
                <a:cs typeface="B Nazanin" panose="00000400000000000000" pitchFamily="2" charset="-78"/>
              </a:rPr>
              <a:t>diverse set of apps</a:t>
            </a:r>
            <a:r>
              <a:rPr lang="en-US" sz="2200" dirty="0">
                <a:solidFill>
                  <a:srgbClr val="000000"/>
                </a:solidFill>
                <a:latin typeface="Times New Roman" panose="02020603050405020304" pitchFamily="18" charset="0"/>
                <a:cs typeface="B Nazanin" panose="00000400000000000000" pitchFamily="2" charset="-78"/>
              </a:rPr>
              <a:t> that were of </a:t>
            </a:r>
            <a:r>
              <a:rPr lang="en-US" sz="2200" b="1" dirty="0">
                <a:solidFill>
                  <a:srgbClr val="000000"/>
                </a:solidFill>
                <a:latin typeface="Times New Roman" panose="02020603050405020304" pitchFamily="18" charset="0"/>
                <a:cs typeface="B Nazanin" panose="00000400000000000000" pitchFamily="2" charset="-78"/>
              </a:rPr>
              <a:t>higher and lower star </a:t>
            </a:r>
            <a:r>
              <a:rPr lang="en-US" sz="2200" dirty="0">
                <a:solidFill>
                  <a:srgbClr val="000000"/>
                </a:solidFill>
                <a:latin typeface="Times New Roman" panose="02020603050405020304" pitchFamily="18" charset="0"/>
                <a:cs typeface="B Nazanin" panose="00000400000000000000" pitchFamily="2" charset="-78"/>
              </a:rPr>
              <a:t>rating, recognizing that app store ratings </a:t>
            </a:r>
            <a:r>
              <a:rPr lang="en-US" sz="2200" b="1" dirty="0">
                <a:solidFill>
                  <a:srgbClr val="000000"/>
                </a:solidFill>
                <a:latin typeface="Times New Roman" panose="02020603050405020304" pitchFamily="18" charset="0"/>
                <a:cs typeface="B Nazanin" panose="00000400000000000000" pitchFamily="2" charset="-78"/>
              </a:rPr>
              <a:t>might not reflect actual quality</a:t>
            </a:r>
            <a:r>
              <a:rPr lang="en-US" sz="2200" dirty="0">
                <a:solidFill>
                  <a:srgbClr val="000000"/>
                </a:solidFill>
                <a:latin typeface="Times New Roman" panose="02020603050405020304" pitchFamily="18" charset="0"/>
                <a:cs typeface="B Nazanin" panose="00000400000000000000" pitchFamily="2" charset="-78"/>
              </a:rPr>
              <a:t>. To ensure a diverse set of apps, we had </a:t>
            </a:r>
            <a:r>
              <a:rPr lang="en-US" sz="2200" b="1" u="sng" dirty="0">
                <a:solidFill>
                  <a:srgbClr val="000000"/>
                </a:solidFill>
                <a:latin typeface="Times New Roman" panose="02020603050405020304" pitchFamily="18" charset="0"/>
                <a:cs typeface="B Nazanin" panose="00000400000000000000" pitchFamily="2" charset="-78"/>
              </a:rPr>
              <a:t>three</a:t>
            </a:r>
            <a:r>
              <a:rPr lang="en-US" sz="2200" dirty="0">
                <a:solidFill>
                  <a:srgbClr val="000000"/>
                </a:solidFill>
                <a:latin typeface="Times New Roman" panose="02020603050405020304" pitchFamily="18" charset="0"/>
                <a:cs typeface="B Nazanin" panose="00000400000000000000" pitchFamily="2" charset="-78"/>
              </a:rPr>
              <a:t> </a:t>
            </a:r>
            <a:r>
              <a:rPr lang="en-US" sz="2200" dirty="0" err="1">
                <a:solidFill>
                  <a:srgbClr val="000000"/>
                </a:solidFill>
                <a:latin typeface="Times New Roman" panose="02020603050405020304" pitchFamily="18" charset="0"/>
                <a:cs typeface="B Nazanin" panose="00000400000000000000" pitchFamily="2" charset="-78"/>
              </a:rPr>
              <a:t>prespecified</a:t>
            </a:r>
            <a:r>
              <a:rPr lang="en-US" sz="2200" dirty="0">
                <a:solidFill>
                  <a:srgbClr val="000000"/>
                </a:solidFill>
                <a:latin typeface="Times New Roman" panose="02020603050405020304" pitchFamily="18" charset="0"/>
                <a:cs typeface="B Nazanin" panose="00000400000000000000" pitchFamily="2" charset="-78"/>
              </a:rPr>
              <a:t> app rating categories, all of which focus on apps for </a:t>
            </a:r>
            <a:r>
              <a:rPr lang="en-US" sz="2200" b="1" dirty="0">
                <a:solidFill>
                  <a:srgbClr val="000000"/>
                </a:solidFill>
                <a:latin typeface="Times New Roman" panose="02020603050405020304" pitchFamily="18" charset="0"/>
                <a:cs typeface="B Nazanin" panose="00000400000000000000" pitchFamily="2" charset="-78"/>
              </a:rPr>
              <a:t>chronic </a:t>
            </a:r>
            <a:r>
              <a:rPr lang="en-US" sz="2200" b="1" dirty="0" smtClean="0">
                <a:solidFill>
                  <a:srgbClr val="000000"/>
                </a:solidFill>
                <a:latin typeface="Times New Roman" panose="02020603050405020304" pitchFamily="18" charset="0"/>
                <a:cs typeface="B Nazanin" panose="00000400000000000000" pitchFamily="2" charset="-78"/>
              </a:rPr>
              <a:t>disease</a:t>
            </a:r>
            <a:r>
              <a:rPr lang="en-US" sz="2200" dirty="0" smtClean="0">
                <a:solidFill>
                  <a:srgbClr val="000000"/>
                </a:solidFill>
                <a:latin typeface="Times New Roman" panose="02020603050405020304" pitchFamily="18" charset="0"/>
                <a:cs typeface="B Nazanin" panose="00000400000000000000" pitchFamily="2" charset="-78"/>
              </a:rPr>
              <a:t>.</a:t>
            </a:r>
            <a:endParaRPr lang="en-US" sz="2200" baseline="30000" dirty="0" smtClean="0">
              <a:solidFill>
                <a:srgbClr val="2F4A8B"/>
              </a:solidFill>
              <a:latin typeface="Times New Roman" panose="02020603050405020304" pitchFamily="18" charset="0"/>
              <a:cs typeface="B Nazanin" panose="00000400000000000000" pitchFamily="2" charset="-78"/>
            </a:endParaRPr>
          </a:p>
          <a:p>
            <a:pPr lvl="0" defTabSz="914400">
              <a:lnSpc>
                <a:spcPct val="90000"/>
              </a:lnSpc>
              <a:spcBef>
                <a:spcPts val="1200"/>
              </a:spcBef>
              <a:spcAft>
                <a:spcPts val="200"/>
              </a:spcAft>
              <a:buClr>
                <a:srgbClr val="3B748D"/>
              </a:buClr>
            </a:pPr>
            <a:endParaRPr lang="en-US" sz="2200" dirty="0">
              <a:solidFill>
                <a:srgbClr val="000000"/>
              </a:solidFill>
              <a:latin typeface="Times New Roman" panose="02020603050405020304" pitchFamily="18" charset="0"/>
              <a:cs typeface="B Nazanin" panose="00000400000000000000" pitchFamily="2" charset="-78"/>
            </a:endParaRPr>
          </a:p>
          <a:p>
            <a:pPr marL="182880" lvl="0" indent="-182880" defTabSz="914400">
              <a:lnSpc>
                <a:spcPct val="90000"/>
              </a:lnSpc>
              <a:spcBef>
                <a:spcPts val="1200"/>
              </a:spcBef>
              <a:spcAft>
                <a:spcPts val="200"/>
              </a:spcAft>
              <a:buClr>
                <a:srgbClr val="3B748D"/>
              </a:buClr>
              <a:buFont typeface="Wingdings" pitchFamily="2" charset="2"/>
              <a:buChar char=""/>
            </a:pPr>
            <a:endParaRPr lang="fa-IR" sz="2200" dirty="0">
              <a:solidFill>
                <a:srgbClr val="3B748D"/>
              </a:solidFill>
              <a:cs typeface="B Nazanin" panose="00000400000000000000" pitchFamily="2" charset="-78"/>
            </a:endParaRPr>
          </a:p>
        </p:txBody>
      </p:sp>
    </p:spTree>
    <p:extLst>
      <p:ext uri="{BB962C8B-B14F-4D97-AF65-F5344CB8AC3E}">
        <p14:creationId xmlns:p14="http://schemas.microsoft.com/office/powerpoint/2010/main" val="1234898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16</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
        <p:nvSpPr>
          <p:cNvPr id="7" name="Flowchart: Alternate Process 6"/>
          <p:cNvSpPr/>
          <p:nvPr/>
        </p:nvSpPr>
        <p:spPr>
          <a:xfrm>
            <a:off x="1202265" y="2011680"/>
            <a:ext cx="9784734" cy="4206240"/>
          </a:xfrm>
          <a:prstGeom prst="flowChartAlternateProcess">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200" dirty="0">
                <a:solidFill>
                  <a:srgbClr val="000000"/>
                </a:solidFill>
                <a:latin typeface="Times New Roman" panose="02020603050405020304" pitchFamily="18" charset="0"/>
                <a:cs typeface="B Nazanin" panose="00000400000000000000" pitchFamily="2" charset="-78"/>
              </a:rPr>
              <a:t>We included highly rated apps in our prior study (category 1), apps rated 4 or more stars (category 2), and apps rated less than 4 stars (category 3). </a:t>
            </a:r>
            <a:endParaRPr lang="en-US" sz="2200" dirty="0" smtClean="0">
              <a:solidFill>
                <a:srgbClr val="000000"/>
              </a:solidFill>
              <a:latin typeface="Times New Roman" panose="02020603050405020304" pitchFamily="18" charset="0"/>
              <a:cs typeface="B Nazanin" panose="00000400000000000000" pitchFamily="2" charset="-78"/>
            </a:endParaRPr>
          </a:p>
          <a:p>
            <a:pPr algn="ctr"/>
            <a:endParaRPr lang="en-US" sz="2200" dirty="0" smtClean="0">
              <a:solidFill>
                <a:srgbClr val="000000"/>
              </a:solidFill>
              <a:latin typeface="Times New Roman" panose="02020603050405020304" pitchFamily="18" charset="0"/>
              <a:cs typeface="B Nazanin" panose="00000400000000000000" pitchFamily="2" charset="-78"/>
            </a:endParaRPr>
          </a:p>
          <a:p>
            <a:pPr algn="ctr"/>
            <a:r>
              <a:rPr lang="en-US" sz="2200" dirty="0" smtClean="0">
                <a:solidFill>
                  <a:srgbClr val="000000"/>
                </a:solidFill>
                <a:latin typeface="Times New Roman" panose="02020603050405020304" pitchFamily="18" charset="0"/>
                <a:cs typeface="B Nazanin" panose="00000400000000000000" pitchFamily="2" charset="-78"/>
              </a:rPr>
              <a:t>For </a:t>
            </a:r>
            <a:r>
              <a:rPr lang="en-US" sz="2200" dirty="0">
                <a:solidFill>
                  <a:srgbClr val="000000"/>
                </a:solidFill>
                <a:latin typeface="Times New Roman" panose="02020603050405020304" pitchFamily="18" charset="0"/>
                <a:cs typeface="B Nazanin" panose="00000400000000000000" pitchFamily="2" charset="-78"/>
              </a:rPr>
              <a:t>all three categories, we</a:t>
            </a:r>
            <a:r>
              <a:rPr lang="en-US" sz="2200" b="1" dirty="0">
                <a:solidFill>
                  <a:srgbClr val="000000"/>
                </a:solidFill>
                <a:latin typeface="Times New Roman" panose="02020603050405020304" pitchFamily="18" charset="0"/>
                <a:cs typeface="B Nazanin" panose="00000400000000000000" pitchFamily="2" charset="-78"/>
              </a:rPr>
              <a:t> </a:t>
            </a:r>
            <a:r>
              <a:rPr lang="en-US" sz="2200" b="1" dirty="0">
                <a:solidFill>
                  <a:srgbClr val="C00000"/>
                </a:solidFill>
                <a:latin typeface="Times New Roman" panose="02020603050405020304" pitchFamily="18" charset="0"/>
                <a:cs typeface="B Nazanin" panose="00000400000000000000" pitchFamily="2" charset="-78"/>
              </a:rPr>
              <a:t>excluded </a:t>
            </a:r>
            <a:r>
              <a:rPr lang="en-US" sz="2200" dirty="0">
                <a:solidFill>
                  <a:srgbClr val="000000"/>
                </a:solidFill>
                <a:latin typeface="Times New Roman" panose="02020603050405020304" pitchFamily="18" charset="0"/>
                <a:cs typeface="B Nazanin" panose="00000400000000000000" pitchFamily="2" charset="-78"/>
              </a:rPr>
              <a:t>apps that were </a:t>
            </a:r>
            <a:r>
              <a:rPr lang="en-US" sz="2200" b="1" dirty="0">
                <a:solidFill>
                  <a:srgbClr val="C00000"/>
                </a:solidFill>
                <a:latin typeface="Times New Roman" panose="02020603050405020304" pitchFamily="18" charset="0"/>
                <a:cs typeface="B Nazanin" panose="00000400000000000000" pitchFamily="2" charset="-78"/>
              </a:rPr>
              <a:t>not in English</a:t>
            </a:r>
            <a:r>
              <a:rPr lang="en-US" sz="2200" dirty="0">
                <a:solidFill>
                  <a:srgbClr val="000000"/>
                </a:solidFill>
                <a:latin typeface="Times New Roman" panose="02020603050405020304" pitchFamily="18" charset="0"/>
                <a:cs typeface="B Nazanin" panose="00000400000000000000" pitchFamily="2" charset="-78"/>
              </a:rPr>
              <a:t>, were </a:t>
            </a:r>
            <a:r>
              <a:rPr lang="en-US" sz="2200" b="1" dirty="0">
                <a:solidFill>
                  <a:srgbClr val="C00000"/>
                </a:solidFill>
                <a:latin typeface="Times New Roman" panose="02020603050405020304" pitchFamily="18" charset="0"/>
                <a:cs typeface="B Nazanin" panose="00000400000000000000" pitchFamily="2" charset="-78"/>
              </a:rPr>
              <a:t>removed from the app store</a:t>
            </a:r>
            <a:r>
              <a:rPr lang="en-US" sz="2200" dirty="0">
                <a:solidFill>
                  <a:srgbClr val="000000"/>
                </a:solidFill>
                <a:latin typeface="Times New Roman" panose="02020603050405020304" pitchFamily="18" charset="0"/>
                <a:cs typeface="B Nazanin" panose="00000400000000000000" pitchFamily="2" charset="-78"/>
              </a:rPr>
              <a:t> during the study period, were primarily selling a product </a:t>
            </a:r>
            <a:r>
              <a:rPr lang="en-US" sz="2200" b="1" dirty="0">
                <a:solidFill>
                  <a:srgbClr val="C00000"/>
                </a:solidFill>
                <a:latin typeface="Times New Roman" panose="02020603050405020304" pitchFamily="18" charset="0"/>
                <a:cs typeface="B Nazanin" panose="00000400000000000000" pitchFamily="2" charset="-78"/>
              </a:rPr>
              <a:t>other than the app</a:t>
            </a:r>
            <a:r>
              <a:rPr lang="en-US" sz="2200" dirty="0">
                <a:solidFill>
                  <a:srgbClr val="000000"/>
                </a:solidFill>
                <a:latin typeface="Times New Roman" panose="02020603050405020304" pitchFamily="18" charset="0"/>
                <a:cs typeface="B Nazanin" panose="00000400000000000000" pitchFamily="2" charset="-78"/>
              </a:rPr>
              <a:t>, had </a:t>
            </a:r>
            <a:r>
              <a:rPr lang="en-US" sz="2200" b="1" dirty="0">
                <a:solidFill>
                  <a:srgbClr val="C00000"/>
                </a:solidFill>
                <a:latin typeface="Times New Roman" panose="02020603050405020304" pitchFamily="18" charset="0"/>
                <a:cs typeface="B Nazanin" panose="00000400000000000000" pitchFamily="2" charset="-78"/>
              </a:rPr>
              <a:t>minimal functionality</a:t>
            </a:r>
            <a:r>
              <a:rPr lang="en-US" sz="2200" dirty="0">
                <a:solidFill>
                  <a:srgbClr val="000000"/>
                </a:solidFill>
                <a:latin typeface="Times New Roman" panose="02020603050405020304" pitchFamily="18" charset="0"/>
                <a:cs typeface="B Nazanin" panose="00000400000000000000" pitchFamily="2" charset="-78"/>
              </a:rPr>
              <a:t>, </a:t>
            </a:r>
            <a:r>
              <a:rPr lang="en-US" sz="2200" b="1" dirty="0">
                <a:solidFill>
                  <a:srgbClr val="C00000"/>
                </a:solidFill>
                <a:latin typeface="Times New Roman" panose="02020603050405020304" pitchFamily="18" charset="0"/>
                <a:cs typeface="B Nazanin" panose="00000400000000000000" pitchFamily="2" charset="-78"/>
              </a:rPr>
              <a:t>lacked updates since 2014</a:t>
            </a:r>
            <a:r>
              <a:rPr lang="en-US" sz="2200" dirty="0">
                <a:solidFill>
                  <a:srgbClr val="000000"/>
                </a:solidFill>
                <a:latin typeface="Times New Roman" panose="02020603050405020304" pitchFamily="18" charset="0"/>
                <a:cs typeface="B Nazanin" panose="00000400000000000000" pitchFamily="2" charset="-78"/>
              </a:rPr>
              <a:t>, required an </a:t>
            </a:r>
            <a:r>
              <a:rPr lang="en-US" sz="2200" b="1" dirty="0">
                <a:solidFill>
                  <a:srgbClr val="C00000"/>
                </a:solidFill>
                <a:latin typeface="Times New Roman" panose="02020603050405020304" pitchFamily="18" charset="0"/>
                <a:cs typeface="B Nazanin" panose="00000400000000000000" pitchFamily="2" charset="-78"/>
              </a:rPr>
              <a:t>external device or attachment </a:t>
            </a:r>
            <a:r>
              <a:rPr lang="en-US" sz="2200" dirty="0">
                <a:solidFill>
                  <a:srgbClr val="000000"/>
                </a:solidFill>
                <a:latin typeface="Times New Roman" panose="02020603050405020304" pitchFamily="18" charset="0"/>
                <a:cs typeface="B Nazanin" panose="00000400000000000000" pitchFamily="2" charset="-78"/>
              </a:rPr>
              <a:t>(due to funding constraints), </a:t>
            </a:r>
            <a:r>
              <a:rPr lang="en-US" sz="2200" b="1" dirty="0">
                <a:solidFill>
                  <a:srgbClr val="C00000"/>
                </a:solidFill>
                <a:latin typeface="Times New Roman" panose="02020603050405020304" pitchFamily="18" charset="0"/>
                <a:cs typeface="B Nazanin" panose="00000400000000000000" pitchFamily="2" charset="-78"/>
              </a:rPr>
              <a:t>required association</a:t>
            </a:r>
            <a:r>
              <a:rPr lang="en-US" sz="2200" dirty="0">
                <a:solidFill>
                  <a:srgbClr val="C00000"/>
                </a:solidFill>
                <a:latin typeface="Times New Roman" panose="02020603050405020304" pitchFamily="18" charset="0"/>
                <a:cs typeface="B Nazanin" panose="00000400000000000000" pitchFamily="2" charset="-78"/>
              </a:rPr>
              <a:t> </a:t>
            </a:r>
            <a:r>
              <a:rPr lang="en-US" sz="2200" dirty="0">
                <a:solidFill>
                  <a:srgbClr val="000000"/>
                </a:solidFill>
                <a:latin typeface="Times New Roman" panose="02020603050405020304" pitchFamily="18" charset="0"/>
                <a:cs typeface="B Nazanin" panose="00000400000000000000" pitchFamily="2" charset="-78"/>
              </a:rPr>
              <a:t>with a health system account, or were not in the health and fitness or medical </a:t>
            </a:r>
            <a:r>
              <a:rPr lang="en-US" sz="2200" dirty="0" smtClean="0">
                <a:solidFill>
                  <a:srgbClr val="000000"/>
                </a:solidFill>
                <a:latin typeface="Times New Roman" panose="02020603050405020304" pitchFamily="18" charset="0"/>
                <a:cs typeface="B Nazanin" panose="00000400000000000000" pitchFamily="2" charset="-78"/>
              </a:rPr>
              <a:t>sections.</a:t>
            </a:r>
            <a:endParaRPr lang="fa-IR" dirty="0"/>
          </a:p>
        </p:txBody>
      </p:sp>
    </p:spTree>
    <p:extLst>
      <p:ext uri="{BB962C8B-B14F-4D97-AF65-F5344CB8AC3E}">
        <p14:creationId xmlns:p14="http://schemas.microsoft.com/office/powerpoint/2010/main" val="1573465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1236911" y="1955648"/>
            <a:ext cx="9784080" cy="4206240"/>
          </a:xfrm>
        </p:spPr>
        <p:txBody>
          <a:bodyPr/>
          <a:lstStyle/>
          <a:p>
            <a:endParaRPr lang="fa-IR" dirty="0"/>
          </a:p>
        </p:txBody>
      </p:sp>
      <p:sp>
        <p:nvSpPr>
          <p:cNvPr id="4" name="Date Placeholder 3"/>
          <p:cNvSpPr>
            <a:spLocks noGrp="1"/>
          </p:cNvSpPr>
          <p:nvPr>
            <p:ph type="dt" sz="half" idx="10"/>
          </p:nvPr>
        </p:nvSpPr>
        <p:spPr/>
        <p:txBody>
          <a:bodyPr/>
          <a:lstStyle/>
          <a:p>
            <a:r>
              <a:rPr lang="en-US" dirty="0" smtClean="0"/>
              <a:t>Slide NO </a:t>
            </a:r>
            <a:fld id="{58863BF2-F2E0-4234-B14B-8DB17FDAD539}" type="slidenum">
              <a:rPr lang="en-US" smtClean="0"/>
              <a:t>17</a:t>
            </a:fld>
            <a:endParaRPr lang="en-US" dirty="0"/>
          </a:p>
        </p:txBody>
      </p:sp>
      <p:sp>
        <p:nvSpPr>
          <p:cNvPr id="5" name="Footer Placeholder 4"/>
          <p:cNvSpPr>
            <a:spLocks noGrp="1"/>
          </p:cNvSpPr>
          <p:nvPr>
            <p:ph type="ftr" sz="quarter" idx="11"/>
          </p:nvPr>
        </p:nvSpPr>
        <p:spPr/>
        <p:txBody>
          <a:bodyPr/>
          <a:lstStyle/>
          <a:p>
            <a:r>
              <a:rPr lang="en-US" dirty="0" smtClean="0"/>
              <a:t>Topic</a:t>
            </a:r>
            <a:endParaRPr lang="en-US" dirty="0"/>
          </a:p>
        </p:txBody>
      </p:sp>
      <p:sp>
        <p:nvSpPr>
          <p:cNvPr id="6" name="Slide Number Placeholder 5"/>
          <p:cNvSpPr>
            <a:spLocks noGrp="1"/>
          </p:cNvSpPr>
          <p:nvPr>
            <p:ph type="sldNum" sz="quarter" idx="12"/>
          </p:nvPr>
        </p:nvSpPr>
        <p:spPr/>
        <p:txBody>
          <a:bodyPr/>
          <a:lstStyle/>
          <a:p>
            <a:r>
              <a:rPr lang="en-US" dirty="0" smtClean="0"/>
              <a:t>Lecturer Name</a:t>
            </a:r>
            <a:endParaRPr lang="en-US" dirty="0"/>
          </a:p>
        </p:txBody>
      </p:sp>
      <p:sp>
        <p:nvSpPr>
          <p:cNvPr id="7" name="Pentagon 6"/>
          <p:cNvSpPr/>
          <p:nvPr/>
        </p:nvSpPr>
        <p:spPr>
          <a:xfrm>
            <a:off x="1202265" y="656700"/>
            <a:ext cx="2434442" cy="86464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cap="all" dirty="0">
                <a:solidFill>
                  <a:schemeClr val="bg1"/>
                </a:solidFill>
                <a:ea typeface="+mj-ea"/>
                <a:cs typeface="B Titr" panose="00000700000000000000" pitchFamily="2" charset="-78"/>
              </a:rPr>
              <a:t>Methods</a:t>
            </a:r>
            <a:endParaRPr lang="fa-IR" sz="2800" dirty="0">
              <a:solidFill>
                <a:schemeClr val="bg1"/>
              </a:solidFill>
            </a:endParaRPr>
          </a:p>
        </p:txBody>
      </p:sp>
      <p:sp>
        <p:nvSpPr>
          <p:cNvPr id="8" name="Flowchart: Alternate Process 7"/>
          <p:cNvSpPr/>
          <p:nvPr/>
        </p:nvSpPr>
        <p:spPr>
          <a:xfrm>
            <a:off x="1202265" y="1974357"/>
            <a:ext cx="9784733" cy="4088004"/>
          </a:xfrm>
          <a:prstGeom prst="flowChartAlternateProcess">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82880" lvl="0" indent="-182880" defTabSz="914400">
              <a:lnSpc>
                <a:spcPct val="90000"/>
              </a:lnSpc>
              <a:spcBef>
                <a:spcPts val="1200"/>
              </a:spcBef>
              <a:spcAft>
                <a:spcPts val="200"/>
              </a:spcAft>
              <a:buClr>
                <a:srgbClr val="3B748D"/>
              </a:buClr>
              <a:buFont typeface="Wingdings" pitchFamily="2" charset="2"/>
              <a:buChar char=""/>
            </a:pPr>
            <a:r>
              <a:rPr lang="en-US" sz="2200" dirty="0">
                <a:solidFill>
                  <a:srgbClr val="000000"/>
                </a:solidFill>
                <a:latin typeface="Times New Roman" panose="02020603050405020304" pitchFamily="18" charset="0"/>
                <a:cs typeface="B Nazanin" panose="00000400000000000000" pitchFamily="2" charset="-78"/>
              </a:rPr>
              <a:t>Apps available for both </a:t>
            </a:r>
            <a:r>
              <a:rPr lang="en-US" sz="2200" dirty="0">
                <a:solidFill>
                  <a:srgbClr val="C00000"/>
                </a:solidFill>
                <a:latin typeface="Times New Roman" panose="02020603050405020304" pitchFamily="18" charset="0"/>
                <a:cs typeface="B Nazanin" panose="00000400000000000000" pitchFamily="2" charset="-78"/>
              </a:rPr>
              <a:t>Apple and Android </a:t>
            </a:r>
            <a:r>
              <a:rPr lang="en-US" sz="2200" dirty="0">
                <a:solidFill>
                  <a:srgbClr val="000000"/>
                </a:solidFill>
                <a:latin typeface="Times New Roman" panose="02020603050405020304" pitchFamily="18" charset="0"/>
                <a:cs typeface="B Nazanin" panose="00000400000000000000" pitchFamily="2" charset="-78"/>
              </a:rPr>
              <a:t>were reviewed only on the platform that they were first released. </a:t>
            </a:r>
            <a:endParaRPr lang="en-US" sz="2200" dirty="0" smtClean="0">
              <a:solidFill>
                <a:srgbClr val="000000"/>
              </a:solidFill>
              <a:latin typeface="Times New Roman" panose="02020603050405020304" pitchFamily="18" charset="0"/>
              <a:cs typeface="B Nazanin" panose="00000400000000000000" pitchFamily="2" charset="-78"/>
            </a:endParaRPr>
          </a:p>
          <a:p>
            <a:pPr marL="182880" lvl="0" indent="-182880" defTabSz="914400">
              <a:lnSpc>
                <a:spcPct val="90000"/>
              </a:lnSpc>
              <a:spcBef>
                <a:spcPts val="1200"/>
              </a:spcBef>
              <a:spcAft>
                <a:spcPts val="200"/>
              </a:spcAft>
              <a:buClr>
                <a:srgbClr val="3B748D"/>
              </a:buClr>
              <a:buFont typeface="Wingdings" pitchFamily="2" charset="2"/>
              <a:buChar char=""/>
            </a:pPr>
            <a:endParaRPr lang="en-US" sz="2200" dirty="0">
              <a:solidFill>
                <a:srgbClr val="000000"/>
              </a:solidFill>
              <a:latin typeface="Times New Roman" panose="02020603050405020304" pitchFamily="18" charset="0"/>
              <a:cs typeface="B Nazanin" panose="00000400000000000000" pitchFamily="2" charset="-78"/>
            </a:endParaRPr>
          </a:p>
          <a:p>
            <a:pPr marL="182880" lvl="0" indent="-182880" defTabSz="914400">
              <a:lnSpc>
                <a:spcPct val="90000"/>
              </a:lnSpc>
              <a:spcBef>
                <a:spcPts val="1200"/>
              </a:spcBef>
              <a:spcAft>
                <a:spcPts val="200"/>
              </a:spcAft>
              <a:buClr>
                <a:srgbClr val="3B748D"/>
              </a:buClr>
              <a:buFont typeface="Wingdings" pitchFamily="2" charset="2"/>
              <a:buChar char=""/>
            </a:pPr>
            <a:endParaRPr lang="fa-IR" sz="2200" dirty="0">
              <a:solidFill>
                <a:srgbClr val="3B748D"/>
              </a:solidFill>
              <a:cs typeface="B Nazanin" panose="00000400000000000000" pitchFamily="2" charset="-78"/>
            </a:endParaRPr>
          </a:p>
        </p:txBody>
      </p:sp>
    </p:spTree>
    <p:extLst>
      <p:ext uri="{BB962C8B-B14F-4D97-AF65-F5344CB8AC3E}">
        <p14:creationId xmlns:p14="http://schemas.microsoft.com/office/powerpoint/2010/main" val="1841822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sp>
        <p:nvSpPr>
          <p:cNvPr id="4" name="Date Placeholder 3"/>
          <p:cNvSpPr>
            <a:spLocks noGrp="1"/>
          </p:cNvSpPr>
          <p:nvPr>
            <p:ph type="dt" sz="half" idx="10"/>
          </p:nvPr>
        </p:nvSpPr>
        <p:spPr/>
        <p:txBody>
          <a:bodyPr/>
          <a:lstStyle/>
          <a:p>
            <a:r>
              <a:rPr lang="en-US" dirty="0" smtClean="0"/>
              <a:t>Slide NO </a:t>
            </a:r>
            <a:fld id="{58863BF2-F2E0-4234-B14B-8DB17FDAD539}" type="slidenum">
              <a:rPr lang="en-US" smtClean="0"/>
              <a:t>18</a:t>
            </a:fld>
            <a:endParaRPr lang="en-US" dirty="0"/>
          </a:p>
        </p:txBody>
      </p:sp>
      <p:sp>
        <p:nvSpPr>
          <p:cNvPr id="5" name="Footer Placeholder 4"/>
          <p:cNvSpPr>
            <a:spLocks noGrp="1"/>
          </p:cNvSpPr>
          <p:nvPr>
            <p:ph type="ftr" sz="quarter" idx="11"/>
          </p:nvPr>
        </p:nvSpPr>
        <p:spPr/>
        <p:txBody>
          <a:bodyPr/>
          <a:lstStyle/>
          <a:p>
            <a:r>
              <a:rPr lang="en-US" dirty="0" smtClean="0"/>
              <a:t>Topic</a:t>
            </a:r>
            <a:endParaRPr lang="en-US" dirty="0"/>
          </a:p>
        </p:txBody>
      </p:sp>
      <p:sp>
        <p:nvSpPr>
          <p:cNvPr id="6" name="Slide Number Placeholder 5"/>
          <p:cNvSpPr>
            <a:spLocks noGrp="1"/>
          </p:cNvSpPr>
          <p:nvPr>
            <p:ph type="sldNum" sz="quarter" idx="12"/>
          </p:nvPr>
        </p:nvSpPr>
        <p:spPr/>
        <p:txBody>
          <a:bodyPr/>
          <a:lstStyle/>
          <a:p>
            <a:r>
              <a:rPr lang="en-US" dirty="0" smtClean="0"/>
              <a:t>Lecturer Name</a:t>
            </a:r>
            <a:endParaRPr lang="en-US" dirty="0"/>
          </a:p>
        </p:txBody>
      </p:sp>
      <p:sp>
        <p:nvSpPr>
          <p:cNvPr id="7" name="Pentagon 6"/>
          <p:cNvSpPr/>
          <p:nvPr/>
        </p:nvSpPr>
        <p:spPr>
          <a:xfrm>
            <a:off x="1202265" y="656700"/>
            <a:ext cx="2434442" cy="86464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cap="all" dirty="0">
                <a:solidFill>
                  <a:schemeClr val="bg1"/>
                </a:solidFill>
                <a:ea typeface="+mj-ea"/>
                <a:cs typeface="B Titr" panose="00000700000000000000" pitchFamily="2" charset="-78"/>
              </a:rPr>
              <a:t>Methods</a:t>
            </a:r>
            <a:endParaRPr lang="fa-IR" sz="2800" dirty="0">
              <a:solidFill>
                <a:schemeClr val="bg1"/>
              </a:solidFill>
            </a:endParaRPr>
          </a:p>
        </p:txBody>
      </p:sp>
      <p:sp>
        <p:nvSpPr>
          <p:cNvPr id="8" name="Flowchart: Alternate Process 7"/>
          <p:cNvSpPr/>
          <p:nvPr/>
        </p:nvSpPr>
        <p:spPr>
          <a:xfrm>
            <a:off x="1165532" y="1771886"/>
            <a:ext cx="9784733" cy="4592472"/>
          </a:xfrm>
          <a:prstGeom prst="flowChartAlternateProcess">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82880" lvl="0" indent="-182880" defTabSz="914400">
              <a:lnSpc>
                <a:spcPct val="90000"/>
              </a:lnSpc>
              <a:spcBef>
                <a:spcPts val="1200"/>
              </a:spcBef>
              <a:spcAft>
                <a:spcPts val="200"/>
              </a:spcAft>
              <a:buClr>
                <a:srgbClr val="3B748D"/>
              </a:buClr>
              <a:buFont typeface="Wingdings" pitchFamily="2" charset="2"/>
              <a:buChar char=""/>
            </a:pPr>
            <a:r>
              <a:rPr lang="en-US" sz="2200" dirty="0">
                <a:solidFill>
                  <a:srgbClr val="000000"/>
                </a:solidFill>
                <a:latin typeface="Times New Roman" panose="02020603050405020304" pitchFamily="18" charset="0"/>
                <a:cs typeface="B Nazanin" panose="00000400000000000000" pitchFamily="2" charset="-78"/>
              </a:rPr>
              <a:t>Category 1 were apps chosen from </a:t>
            </a:r>
            <a:r>
              <a:rPr lang="en-US" sz="2200" dirty="0">
                <a:solidFill>
                  <a:srgbClr val="C00000"/>
                </a:solidFill>
                <a:latin typeface="Times New Roman" panose="02020603050405020304" pitchFamily="18" charset="0"/>
                <a:cs typeface="B Nazanin" panose="00000400000000000000" pitchFamily="2" charset="-78"/>
              </a:rPr>
              <a:t>prior work </a:t>
            </a:r>
            <a:r>
              <a:rPr lang="en-US" sz="2200" dirty="0">
                <a:solidFill>
                  <a:srgbClr val="000000"/>
                </a:solidFill>
                <a:latin typeface="Times New Roman" panose="02020603050405020304" pitchFamily="18" charset="0"/>
                <a:cs typeface="B Nazanin" panose="00000400000000000000" pitchFamily="2" charset="-78"/>
              </a:rPr>
              <a:t>that through different methodology were noted to perform well for </a:t>
            </a:r>
            <a:r>
              <a:rPr lang="en-US" sz="2200" b="1" dirty="0">
                <a:solidFill>
                  <a:srgbClr val="C00000"/>
                </a:solidFill>
                <a:latin typeface="Times New Roman" panose="02020603050405020304" pitchFamily="18" charset="0"/>
                <a:cs typeface="B Nazanin" panose="00000400000000000000" pitchFamily="2" charset="-78"/>
              </a:rPr>
              <a:t>chronic disease </a:t>
            </a:r>
            <a:r>
              <a:rPr lang="en-US" sz="2200" dirty="0">
                <a:solidFill>
                  <a:srgbClr val="000000"/>
                </a:solidFill>
                <a:latin typeface="Times New Roman" panose="02020603050405020304" pitchFamily="18" charset="0"/>
                <a:cs typeface="B Nazanin" panose="00000400000000000000" pitchFamily="2" charset="-78"/>
              </a:rPr>
              <a:t>and </a:t>
            </a:r>
            <a:r>
              <a:rPr lang="en-US" sz="2200" b="1" dirty="0">
                <a:solidFill>
                  <a:srgbClr val="C00000"/>
                </a:solidFill>
                <a:latin typeface="Times New Roman" panose="02020603050405020304" pitchFamily="18" charset="0"/>
                <a:cs typeface="B Nazanin" panose="00000400000000000000" pitchFamily="2" charset="-78"/>
              </a:rPr>
              <a:t>high need high cost </a:t>
            </a:r>
            <a:r>
              <a:rPr lang="en-US" sz="2200" dirty="0" smtClean="0">
                <a:solidFill>
                  <a:srgbClr val="000000"/>
                </a:solidFill>
                <a:latin typeface="Times New Roman" panose="02020603050405020304" pitchFamily="18" charset="0"/>
                <a:cs typeface="B Nazanin" panose="00000400000000000000" pitchFamily="2" charset="-78"/>
              </a:rPr>
              <a:t>patients.</a:t>
            </a:r>
            <a:endParaRPr lang="en-US" sz="2200" dirty="0">
              <a:solidFill>
                <a:srgbClr val="000000"/>
              </a:solidFill>
              <a:latin typeface="Times New Roman" panose="02020603050405020304" pitchFamily="18" charset="0"/>
              <a:cs typeface="B Nazanin" panose="00000400000000000000" pitchFamily="2" charset="-78"/>
            </a:endParaRPr>
          </a:p>
          <a:p>
            <a:pPr marL="182880" lvl="0" indent="-182880" defTabSz="914400">
              <a:lnSpc>
                <a:spcPct val="90000"/>
              </a:lnSpc>
              <a:spcBef>
                <a:spcPts val="1200"/>
              </a:spcBef>
              <a:spcAft>
                <a:spcPts val="200"/>
              </a:spcAft>
              <a:buClr>
                <a:srgbClr val="3B748D"/>
              </a:buClr>
              <a:buFont typeface="Wingdings" pitchFamily="2" charset="2"/>
              <a:buChar char=""/>
            </a:pPr>
            <a:r>
              <a:rPr lang="en-US" sz="2200" dirty="0">
                <a:solidFill>
                  <a:srgbClr val="000000"/>
                </a:solidFill>
                <a:latin typeface="Times New Roman" panose="02020603050405020304" pitchFamily="18" charset="0"/>
                <a:cs typeface="B Nazanin" panose="00000400000000000000" pitchFamily="2" charset="-78"/>
              </a:rPr>
              <a:t>Category 2 were apps for </a:t>
            </a:r>
            <a:r>
              <a:rPr lang="en-US" sz="2200" dirty="0">
                <a:solidFill>
                  <a:srgbClr val="C00000"/>
                </a:solidFill>
                <a:latin typeface="Times New Roman" panose="02020603050405020304" pitchFamily="18" charset="0"/>
                <a:cs typeface="B Nazanin" panose="00000400000000000000" pitchFamily="2" charset="-78"/>
              </a:rPr>
              <a:t>chronic disease </a:t>
            </a:r>
            <a:r>
              <a:rPr lang="en-US" sz="2200" dirty="0">
                <a:solidFill>
                  <a:srgbClr val="000000"/>
                </a:solidFill>
                <a:latin typeface="Times New Roman" panose="02020603050405020304" pitchFamily="18" charset="0"/>
                <a:cs typeface="B Nazanin" panose="00000400000000000000" pitchFamily="2" charset="-78"/>
              </a:rPr>
              <a:t>rated </a:t>
            </a:r>
            <a:r>
              <a:rPr lang="en-US" sz="2200" dirty="0">
                <a:solidFill>
                  <a:srgbClr val="C00000"/>
                </a:solidFill>
                <a:latin typeface="Times New Roman" panose="02020603050405020304" pitchFamily="18" charset="0"/>
                <a:cs typeface="B Nazanin" panose="00000400000000000000" pitchFamily="2" charset="-78"/>
              </a:rPr>
              <a:t>4 stars or more </a:t>
            </a:r>
            <a:r>
              <a:rPr lang="en-US" sz="2200" dirty="0">
                <a:solidFill>
                  <a:srgbClr val="000000"/>
                </a:solidFill>
                <a:latin typeface="Times New Roman" panose="02020603050405020304" pitchFamily="18" charset="0"/>
                <a:cs typeface="B Nazanin" panose="00000400000000000000" pitchFamily="2" charset="-78"/>
              </a:rPr>
              <a:t>in their respective app store. </a:t>
            </a:r>
            <a:endParaRPr lang="en-US" sz="2200" dirty="0" smtClean="0">
              <a:solidFill>
                <a:srgbClr val="000000"/>
              </a:solidFill>
              <a:latin typeface="Times New Roman" panose="02020603050405020304" pitchFamily="18" charset="0"/>
              <a:cs typeface="B Nazanin" panose="00000400000000000000" pitchFamily="2" charset="-78"/>
            </a:endParaRPr>
          </a:p>
          <a:p>
            <a:pPr marL="182880" lvl="0" indent="-182880" defTabSz="914400">
              <a:lnSpc>
                <a:spcPct val="90000"/>
              </a:lnSpc>
              <a:spcBef>
                <a:spcPts val="1200"/>
              </a:spcBef>
              <a:spcAft>
                <a:spcPts val="200"/>
              </a:spcAft>
              <a:buClr>
                <a:srgbClr val="3B748D"/>
              </a:buClr>
              <a:buFont typeface="Wingdings" pitchFamily="2" charset="2"/>
              <a:buChar char=""/>
            </a:pPr>
            <a:r>
              <a:rPr lang="en-US" sz="2200" dirty="0" smtClean="0">
                <a:solidFill>
                  <a:srgbClr val="000000"/>
                </a:solidFill>
                <a:latin typeface="Times New Roman" panose="02020603050405020304" pitchFamily="18" charset="0"/>
                <a:cs typeface="B Nazanin" panose="00000400000000000000" pitchFamily="2" charset="-78"/>
              </a:rPr>
              <a:t>We </a:t>
            </a:r>
            <a:r>
              <a:rPr lang="en-US" sz="2200" dirty="0">
                <a:solidFill>
                  <a:srgbClr val="000000"/>
                </a:solidFill>
                <a:latin typeface="Times New Roman" panose="02020603050405020304" pitchFamily="18" charset="0"/>
                <a:cs typeface="B Nazanin" panose="00000400000000000000" pitchFamily="2" charset="-78"/>
              </a:rPr>
              <a:t>searched </a:t>
            </a:r>
            <a:r>
              <a:rPr lang="en-US" sz="2200" b="1" dirty="0">
                <a:solidFill>
                  <a:srgbClr val="000000"/>
                </a:solidFill>
                <a:latin typeface="Times New Roman" panose="02020603050405020304" pitchFamily="18" charset="0"/>
                <a:cs typeface="B Nazanin" panose="00000400000000000000" pitchFamily="2" charset="-78"/>
              </a:rPr>
              <a:t>both app stores </a:t>
            </a:r>
            <a:r>
              <a:rPr lang="en-US" sz="2200" dirty="0">
                <a:solidFill>
                  <a:srgbClr val="000000"/>
                </a:solidFill>
                <a:latin typeface="Times New Roman" panose="02020603050405020304" pitchFamily="18" charset="0"/>
                <a:cs typeface="B Nazanin" panose="00000400000000000000" pitchFamily="2" charset="-78"/>
              </a:rPr>
              <a:t>with the name of the </a:t>
            </a:r>
            <a:r>
              <a:rPr lang="en-US" sz="2200" b="1" dirty="0">
                <a:solidFill>
                  <a:srgbClr val="000000"/>
                </a:solidFill>
                <a:latin typeface="Times New Roman" panose="02020603050405020304" pitchFamily="18" charset="0"/>
                <a:cs typeface="B Nazanin" panose="00000400000000000000" pitchFamily="2" charset="-78"/>
              </a:rPr>
              <a:t>chronic disease </a:t>
            </a:r>
            <a:r>
              <a:rPr lang="en-US" sz="2200" dirty="0">
                <a:solidFill>
                  <a:srgbClr val="000000"/>
                </a:solidFill>
                <a:latin typeface="Times New Roman" panose="02020603050405020304" pitchFamily="18" charset="0"/>
                <a:cs typeface="B Nazanin" panose="00000400000000000000" pitchFamily="2" charset="-78"/>
              </a:rPr>
              <a:t>(for example, “hypertension”) and selected the </a:t>
            </a:r>
            <a:r>
              <a:rPr lang="en-US" sz="2200" b="1" dirty="0">
                <a:solidFill>
                  <a:srgbClr val="C00000"/>
                </a:solidFill>
                <a:latin typeface="Times New Roman" panose="02020603050405020304" pitchFamily="18" charset="0"/>
                <a:cs typeface="B Nazanin" panose="00000400000000000000" pitchFamily="2" charset="-78"/>
              </a:rPr>
              <a:t>four most highly rated apps </a:t>
            </a:r>
            <a:r>
              <a:rPr lang="en-US" sz="2200" dirty="0">
                <a:solidFill>
                  <a:srgbClr val="000000"/>
                </a:solidFill>
                <a:latin typeface="Times New Roman" panose="02020603050405020304" pitchFamily="18" charset="0"/>
                <a:cs typeface="B Nazanin" panose="00000400000000000000" pitchFamily="2" charset="-78"/>
              </a:rPr>
              <a:t>for each chronic disease. </a:t>
            </a:r>
            <a:r>
              <a:rPr lang="en-US" sz="2200" dirty="0" smtClean="0">
                <a:solidFill>
                  <a:srgbClr val="000000"/>
                </a:solidFill>
                <a:latin typeface="Times New Roman" panose="02020603050405020304" pitchFamily="18" charset="0"/>
                <a:cs typeface="B Nazanin" panose="00000400000000000000" pitchFamily="2" charset="-78"/>
              </a:rPr>
              <a:t>If </a:t>
            </a:r>
            <a:r>
              <a:rPr lang="en-US" sz="2200" dirty="0">
                <a:solidFill>
                  <a:srgbClr val="000000"/>
                </a:solidFill>
                <a:latin typeface="Times New Roman" panose="02020603050405020304" pitchFamily="18" charset="0"/>
                <a:cs typeface="B Nazanin" panose="00000400000000000000" pitchFamily="2" charset="-78"/>
              </a:rPr>
              <a:t>an initial search did not yield sufficient apps, we instead searched a </a:t>
            </a:r>
            <a:r>
              <a:rPr lang="en-US" sz="2200" dirty="0" err="1">
                <a:solidFill>
                  <a:srgbClr val="000000"/>
                </a:solidFill>
                <a:latin typeface="Times New Roman" panose="02020603050405020304" pitchFamily="18" charset="0"/>
                <a:cs typeface="B Nazanin" panose="00000400000000000000" pitchFamily="2" charset="-78"/>
              </a:rPr>
              <a:t>prespecified</a:t>
            </a:r>
            <a:r>
              <a:rPr lang="en-US" sz="2200" dirty="0">
                <a:solidFill>
                  <a:srgbClr val="000000"/>
                </a:solidFill>
                <a:latin typeface="Times New Roman" panose="02020603050405020304" pitchFamily="18" charset="0"/>
                <a:cs typeface="B Nazanin" panose="00000400000000000000" pitchFamily="2" charset="-78"/>
              </a:rPr>
              <a:t> reflex term (for example, instead of “hypertension” we searched “blood pressure”). If an initial search yielded apps that were not pertinent, we </a:t>
            </a:r>
            <a:r>
              <a:rPr lang="en-US" sz="2200" dirty="0" err="1">
                <a:solidFill>
                  <a:srgbClr val="000000"/>
                </a:solidFill>
                <a:latin typeface="Times New Roman" panose="02020603050405020304" pitchFamily="18" charset="0"/>
                <a:cs typeface="B Nazanin" panose="00000400000000000000" pitchFamily="2" charset="-78"/>
              </a:rPr>
              <a:t>addended</a:t>
            </a:r>
            <a:r>
              <a:rPr lang="en-US" sz="2200" dirty="0">
                <a:solidFill>
                  <a:srgbClr val="000000"/>
                </a:solidFill>
                <a:latin typeface="Times New Roman" panose="02020603050405020304" pitchFamily="18" charset="0"/>
                <a:cs typeface="B Nazanin" panose="00000400000000000000" pitchFamily="2" charset="-78"/>
              </a:rPr>
              <a:t> the search term with </a:t>
            </a:r>
            <a:r>
              <a:rPr lang="en-US" sz="2200" dirty="0" err="1">
                <a:solidFill>
                  <a:srgbClr val="000000"/>
                </a:solidFill>
                <a:latin typeface="Times New Roman" panose="02020603050405020304" pitchFamily="18" charset="0"/>
                <a:cs typeface="B Nazanin" panose="00000400000000000000" pitchFamily="2" charset="-78"/>
              </a:rPr>
              <a:t>prespecified</a:t>
            </a:r>
            <a:r>
              <a:rPr lang="en-US" sz="2200" dirty="0">
                <a:solidFill>
                  <a:srgbClr val="000000"/>
                </a:solidFill>
                <a:latin typeface="Times New Roman" panose="02020603050405020304" pitchFamily="18" charset="0"/>
                <a:cs typeface="B Nazanin" panose="00000400000000000000" pitchFamily="2" charset="-78"/>
              </a:rPr>
              <a:t> modifiers (for example, “blood pressure manager”)</a:t>
            </a:r>
          </a:p>
          <a:p>
            <a:pPr marL="182880" lvl="0" indent="-182880" defTabSz="914400">
              <a:lnSpc>
                <a:spcPct val="90000"/>
              </a:lnSpc>
              <a:spcBef>
                <a:spcPts val="1200"/>
              </a:spcBef>
              <a:spcAft>
                <a:spcPts val="200"/>
              </a:spcAft>
              <a:buClr>
                <a:srgbClr val="3B748D"/>
              </a:buClr>
              <a:buFont typeface="Wingdings" pitchFamily="2" charset="2"/>
              <a:buChar char=""/>
            </a:pPr>
            <a:endParaRPr lang="fa-IR" sz="2200" dirty="0">
              <a:solidFill>
                <a:srgbClr val="3B748D"/>
              </a:solidFill>
              <a:cs typeface="B Nazanin" panose="00000400000000000000" pitchFamily="2" charset="-78"/>
            </a:endParaRPr>
          </a:p>
        </p:txBody>
      </p:sp>
    </p:spTree>
    <p:extLst>
      <p:ext uri="{BB962C8B-B14F-4D97-AF65-F5344CB8AC3E}">
        <p14:creationId xmlns:p14="http://schemas.microsoft.com/office/powerpoint/2010/main" val="12877328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19</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
        <p:nvSpPr>
          <p:cNvPr id="7" name="Pentagon 6"/>
          <p:cNvSpPr/>
          <p:nvPr/>
        </p:nvSpPr>
        <p:spPr>
          <a:xfrm>
            <a:off x="1202265" y="656700"/>
            <a:ext cx="2434442" cy="86464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cap="all" dirty="0">
                <a:solidFill>
                  <a:schemeClr val="bg1"/>
                </a:solidFill>
                <a:ea typeface="+mj-ea"/>
                <a:cs typeface="B Titr" panose="00000700000000000000" pitchFamily="2" charset="-78"/>
              </a:rPr>
              <a:t>Methods</a:t>
            </a:r>
            <a:endParaRPr lang="fa-IR" sz="2800" dirty="0">
              <a:solidFill>
                <a:schemeClr val="bg1"/>
              </a:solidFill>
            </a:endParaRPr>
          </a:p>
        </p:txBody>
      </p:sp>
      <p:sp>
        <p:nvSpPr>
          <p:cNvPr id="8" name="Rounded Rectangle 7"/>
          <p:cNvSpPr/>
          <p:nvPr/>
        </p:nvSpPr>
        <p:spPr>
          <a:xfrm>
            <a:off x="1202265" y="2011680"/>
            <a:ext cx="9784734" cy="4050680"/>
          </a:xfrm>
          <a:prstGeom prst="roundRect">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200" dirty="0">
                <a:solidFill>
                  <a:srgbClr val="000000"/>
                </a:solidFill>
                <a:latin typeface="Times New Roman" panose="02020603050405020304" pitchFamily="18" charset="0"/>
                <a:cs typeface="B Nazanin" panose="00000400000000000000" pitchFamily="2" charset="-78"/>
              </a:rPr>
              <a:t>We searched for hypertension, heart failure, coronary artery disease, cardiac arrhythmia, hyperlipidemia, stroke, arthritis, asthma, cancer, chronic kidney disease, chronic obstructive pulmonary disease, dementia, cognitive impairment, depression, diabetes, hepatitis, HIV, osteoporosis, schizophrenia, bipolar disorder, substance use disorder, and pain</a:t>
            </a:r>
            <a:r>
              <a:rPr lang="en-US" sz="2200" dirty="0" smtClean="0">
                <a:solidFill>
                  <a:srgbClr val="000000"/>
                </a:solidFill>
                <a:latin typeface="Times New Roman" panose="02020603050405020304" pitchFamily="18" charset="0"/>
                <a:cs typeface="B Nazanin" panose="00000400000000000000" pitchFamily="2" charset="-78"/>
              </a:rPr>
              <a:t>.</a:t>
            </a:r>
          </a:p>
          <a:p>
            <a:pPr algn="ctr"/>
            <a:r>
              <a:rPr lang="en-US" sz="2200" dirty="0" smtClean="0">
                <a:solidFill>
                  <a:srgbClr val="000000"/>
                </a:solidFill>
                <a:latin typeface="Times New Roman" panose="02020603050405020304" pitchFamily="18" charset="0"/>
                <a:cs typeface="B Nazanin" panose="00000400000000000000" pitchFamily="2" charset="-78"/>
              </a:rPr>
              <a:t> </a:t>
            </a:r>
            <a:endParaRPr lang="fa-IR" dirty="0"/>
          </a:p>
        </p:txBody>
      </p:sp>
    </p:spTree>
    <p:extLst>
      <p:ext uri="{BB962C8B-B14F-4D97-AF65-F5344CB8AC3E}">
        <p14:creationId xmlns:p14="http://schemas.microsoft.com/office/powerpoint/2010/main" val="2394018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Journal information</a:t>
            </a:r>
            <a:br>
              <a:rPr lang="en-US" dirty="0"/>
            </a:br>
            <a:endParaRPr lang="fa-IR" dirty="0"/>
          </a:p>
        </p:txBody>
      </p:sp>
      <p:pic>
        <p:nvPicPr>
          <p:cNvPr id="7" name="Content Placeholder 6"/>
          <p:cNvPicPr>
            <a:picLocks noGrp="1" noChangeAspect="1"/>
          </p:cNvPicPr>
          <p:nvPr>
            <p:ph idx="1"/>
          </p:nvPr>
        </p:nvPicPr>
        <p:blipFill rotWithShape="1">
          <a:blip r:embed="rId2"/>
          <a:srcRect l="22416" t="18991" r="34751" b="59531"/>
          <a:stretch/>
        </p:blipFill>
        <p:spPr>
          <a:xfrm>
            <a:off x="7874759" y="2011680"/>
            <a:ext cx="4076131" cy="1149121"/>
          </a:xfrm>
          <a:prstGeom prst="rect">
            <a:avLst/>
          </a:prstGeom>
        </p:spPr>
      </p:pic>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2</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
        <p:nvSpPr>
          <p:cNvPr id="8" name="Rounded Rectangle 7"/>
          <p:cNvSpPr/>
          <p:nvPr/>
        </p:nvSpPr>
        <p:spPr>
          <a:xfrm>
            <a:off x="1420630" y="2104198"/>
            <a:ext cx="5882439" cy="914400"/>
          </a:xfrm>
          <a:prstGeom prst="roundRect">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r>
              <a:rPr lang="en-US" sz="2400" b="1" dirty="0">
                <a:solidFill>
                  <a:srgbClr val="C00000"/>
                </a:solidFill>
              </a:rPr>
              <a:t>Journal </a:t>
            </a:r>
            <a:r>
              <a:rPr lang="en-US" sz="2400" b="1" dirty="0" smtClean="0">
                <a:solidFill>
                  <a:srgbClr val="C00000"/>
                </a:solidFill>
              </a:rPr>
              <a:t>name: </a:t>
            </a:r>
            <a:r>
              <a:rPr lang="en-US" sz="2000" dirty="0" smtClean="0">
                <a:solidFill>
                  <a:srgbClr val="000000"/>
                </a:solidFill>
                <a:latin typeface="arial" panose="020B0604020202020204" pitchFamily="34" charset="0"/>
              </a:rPr>
              <a:t>Nature </a:t>
            </a:r>
            <a:r>
              <a:rPr lang="en-US" sz="2000" dirty="0">
                <a:solidFill>
                  <a:srgbClr val="000000"/>
                </a:solidFill>
                <a:latin typeface="arial" panose="020B0604020202020204" pitchFamily="34" charset="0"/>
              </a:rPr>
              <a:t>partner journals digital </a:t>
            </a:r>
            <a:r>
              <a:rPr lang="en-US" sz="2000" dirty="0" smtClean="0">
                <a:solidFill>
                  <a:srgbClr val="000000"/>
                </a:solidFill>
                <a:latin typeface="arial" panose="020B0604020202020204" pitchFamily="34" charset="0"/>
              </a:rPr>
              <a:t>medicine</a:t>
            </a:r>
            <a:endParaRPr lang="en-US" sz="2000" b="1" dirty="0">
              <a:solidFill>
                <a:schemeClr val="bg1"/>
              </a:solidFill>
              <a:latin typeface="arial" panose="020B0604020202020204" pitchFamily="34" charset="0"/>
            </a:endParaRPr>
          </a:p>
        </p:txBody>
      </p:sp>
      <p:sp>
        <p:nvSpPr>
          <p:cNvPr id="9" name="Rounded Rectangle 8"/>
          <p:cNvSpPr/>
          <p:nvPr/>
        </p:nvSpPr>
        <p:spPr>
          <a:xfrm>
            <a:off x="1420630" y="3285523"/>
            <a:ext cx="5882439" cy="91798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82880" lvl="0" indent="-182880" defTabSz="914400">
              <a:lnSpc>
                <a:spcPct val="90000"/>
              </a:lnSpc>
              <a:spcBef>
                <a:spcPts val="1200"/>
              </a:spcBef>
              <a:spcAft>
                <a:spcPts val="200"/>
              </a:spcAft>
              <a:buClr>
                <a:srgbClr val="3B748D"/>
              </a:buClr>
              <a:buFont typeface="Wingdings" pitchFamily="2" charset="2"/>
              <a:buChar char=""/>
            </a:pPr>
            <a:r>
              <a:rPr lang="en-US" sz="2200" dirty="0">
                <a:solidFill>
                  <a:srgbClr val="3B748D"/>
                </a:solidFill>
                <a:latin typeface="arial" panose="020B0604020202020204" pitchFamily="34" charset="0"/>
                <a:cs typeface="B Nazanin" panose="00000400000000000000" pitchFamily="2" charset="-78"/>
              </a:rPr>
              <a:t>Indexed by: </a:t>
            </a:r>
            <a:r>
              <a:rPr lang="en-US" sz="2200" dirty="0">
                <a:solidFill>
                  <a:srgbClr val="646464"/>
                </a:solidFill>
                <a:latin typeface="arial" panose="020B0604020202020204" pitchFamily="34" charset="0"/>
                <a:cs typeface="B Nazanin" panose="00000400000000000000" pitchFamily="2" charset="-78"/>
              </a:rPr>
              <a:t>SCOPUS,PUBMED, DOAJ and other</a:t>
            </a:r>
            <a:endParaRPr lang="fa-IR" sz="2200" dirty="0">
              <a:solidFill>
                <a:srgbClr val="3B748D"/>
              </a:solidFill>
              <a:cs typeface="B Nazanin" panose="00000400000000000000" pitchFamily="2" charset="-78"/>
            </a:endParaRPr>
          </a:p>
        </p:txBody>
      </p:sp>
      <p:sp>
        <p:nvSpPr>
          <p:cNvPr id="10" name="Rounded Rectangle 9"/>
          <p:cNvSpPr/>
          <p:nvPr/>
        </p:nvSpPr>
        <p:spPr>
          <a:xfrm>
            <a:off x="1420630" y="4541019"/>
            <a:ext cx="5882439" cy="914400"/>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a:t>Publication Start Year:</a:t>
            </a:r>
          </a:p>
          <a:p>
            <a:pPr algn="ctr"/>
            <a:r>
              <a:rPr lang="en-US" sz="2400" dirty="0"/>
              <a:t>2018</a:t>
            </a:r>
            <a:endParaRPr lang="fa-IR" sz="2400" dirty="0"/>
          </a:p>
        </p:txBody>
      </p:sp>
      <p:sp>
        <p:nvSpPr>
          <p:cNvPr id="11" name="Rectangle 1"/>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6941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a-IR" altLang="fa-IR"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a-IR" altLang="fa-IR" sz="900" b="1" i="0" u="none" strike="noStrike" cap="none" normalizeH="0" baseline="0" smtClean="0">
                <a:ln>
                  <a:noFill/>
                </a:ln>
                <a:solidFill>
                  <a:srgbClr val="000000"/>
                </a:solidFill>
                <a:effectLst/>
                <a:latin typeface="Arial" panose="020B0604020202020204" pitchFamily="34" charset="0"/>
                <a:cs typeface="Arial" panose="020B0604020202020204" pitchFamily="34" charset="0"/>
              </a:rPr>
              <a:t>Publication Start Year:</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fa-IR" altLang="fa-IR" sz="9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2018</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a-IR" altLang="fa-IR" sz="1800" b="0" i="0" u="none" strike="noStrike" cap="none" normalizeH="0" baseline="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rotWithShape="1">
          <a:blip r:embed="rId3"/>
          <a:srcRect l="69335" t="35774" r="5386" b="19637"/>
          <a:stretch/>
        </p:blipFill>
        <p:spPr>
          <a:xfrm>
            <a:off x="8674100" y="3343555"/>
            <a:ext cx="2883279" cy="2859351"/>
          </a:xfrm>
          <a:prstGeom prst="rect">
            <a:avLst/>
          </a:prstGeom>
        </p:spPr>
      </p:pic>
    </p:spTree>
    <p:extLst>
      <p:ext uri="{BB962C8B-B14F-4D97-AF65-F5344CB8AC3E}">
        <p14:creationId xmlns:p14="http://schemas.microsoft.com/office/powerpoint/2010/main" val="2444491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20</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
        <p:nvSpPr>
          <p:cNvPr id="7" name="Pentagon 6"/>
          <p:cNvSpPr/>
          <p:nvPr/>
        </p:nvSpPr>
        <p:spPr>
          <a:xfrm>
            <a:off x="1202265" y="656700"/>
            <a:ext cx="2434442" cy="86464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cap="all" dirty="0">
                <a:solidFill>
                  <a:schemeClr val="bg1"/>
                </a:solidFill>
                <a:ea typeface="+mj-ea"/>
                <a:cs typeface="B Titr" panose="00000700000000000000" pitchFamily="2" charset="-78"/>
              </a:rPr>
              <a:t>Methods</a:t>
            </a:r>
            <a:endParaRPr lang="fa-IR" sz="2800" dirty="0">
              <a:solidFill>
                <a:schemeClr val="bg1"/>
              </a:solidFill>
            </a:endParaRPr>
          </a:p>
        </p:txBody>
      </p:sp>
      <p:sp>
        <p:nvSpPr>
          <p:cNvPr id="8" name="Rounded Rectangle 7"/>
          <p:cNvSpPr/>
          <p:nvPr/>
        </p:nvSpPr>
        <p:spPr>
          <a:xfrm>
            <a:off x="1202265" y="2011680"/>
            <a:ext cx="9784734" cy="4050680"/>
          </a:xfrm>
          <a:prstGeom prst="roundRect">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200" dirty="0">
                <a:solidFill>
                  <a:srgbClr val="000000"/>
                </a:solidFill>
                <a:latin typeface="Times New Roman" panose="02020603050405020304" pitchFamily="18" charset="0"/>
                <a:cs typeface="B Nazanin" panose="00000400000000000000" pitchFamily="2" charset="-78"/>
              </a:rPr>
              <a:t>Category 3 were apps for </a:t>
            </a:r>
            <a:r>
              <a:rPr lang="en-US" sz="2200" b="1" dirty="0">
                <a:solidFill>
                  <a:srgbClr val="C00000"/>
                </a:solidFill>
                <a:latin typeface="Times New Roman" panose="02020603050405020304" pitchFamily="18" charset="0"/>
                <a:cs typeface="B Nazanin" panose="00000400000000000000" pitchFamily="2" charset="-78"/>
              </a:rPr>
              <a:t>chronic disease rated less than 4 stars</a:t>
            </a:r>
            <a:r>
              <a:rPr lang="en-US" sz="2200" dirty="0">
                <a:solidFill>
                  <a:srgbClr val="000000"/>
                </a:solidFill>
                <a:latin typeface="Times New Roman" panose="02020603050405020304" pitchFamily="18" charset="0"/>
                <a:cs typeface="B Nazanin" panose="00000400000000000000" pitchFamily="2" charset="-78"/>
              </a:rPr>
              <a:t> in their respective app store. We similarly searched both app stores with the name of the chronic disease and </a:t>
            </a:r>
            <a:r>
              <a:rPr lang="en-US" sz="2200" dirty="0" err="1">
                <a:solidFill>
                  <a:srgbClr val="000000"/>
                </a:solidFill>
                <a:latin typeface="Times New Roman" panose="02020603050405020304" pitchFamily="18" charset="0"/>
                <a:cs typeface="B Nazanin" panose="00000400000000000000" pitchFamily="2" charset="-78"/>
              </a:rPr>
              <a:t>prespecified</a:t>
            </a:r>
            <a:r>
              <a:rPr lang="en-US" sz="2200" dirty="0">
                <a:solidFill>
                  <a:srgbClr val="000000"/>
                </a:solidFill>
                <a:latin typeface="Times New Roman" panose="02020603050405020304" pitchFamily="18" charset="0"/>
                <a:cs typeface="B Nazanin" panose="00000400000000000000" pitchFamily="2" charset="-78"/>
              </a:rPr>
              <a:t> reflex terms, as in category 2. We selected the first 50 non-5-star-rated apps and randomly selected 4. If there were insufficient apps in each condition, we rated as many as were </a:t>
            </a:r>
            <a:r>
              <a:rPr lang="en-US" sz="2200" dirty="0" smtClean="0">
                <a:solidFill>
                  <a:srgbClr val="000000"/>
                </a:solidFill>
                <a:latin typeface="Times New Roman" panose="02020603050405020304" pitchFamily="18" charset="0"/>
                <a:cs typeface="B Nazanin" panose="00000400000000000000" pitchFamily="2" charset="-78"/>
              </a:rPr>
              <a:t>available.</a:t>
            </a:r>
            <a:endParaRPr lang="fa-IR" dirty="0"/>
          </a:p>
        </p:txBody>
      </p:sp>
    </p:spTree>
    <p:extLst>
      <p:ext uri="{BB962C8B-B14F-4D97-AF65-F5344CB8AC3E}">
        <p14:creationId xmlns:p14="http://schemas.microsoft.com/office/powerpoint/2010/main" val="30693940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21</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
        <p:nvSpPr>
          <p:cNvPr id="7" name="Pentagon 6"/>
          <p:cNvSpPr/>
          <p:nvPr/>
        </p:nvSpPr>
        <p:spPr>
          <a:xfrm>
            <a:off x="1202265" y="656700"/>
            <a:ext cx="2434442" cy="86464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cap="all" dirty="0">
                <a:solidFill>
                  <a:schemeClr val="bg1"/>
                </a:solidFill>
                <a:ea typeface="+mj-ea"/>
                <a:cs typeface="B Titr" panose="00000700000000000000" pitchFamily="2" charset="-78"/>
              </a:rPr>
              <a:t>Methods</a:t>
            </a:r>
            <a:endParaRPr lang="fa-IR" sz="2800" dirty="0">
              <a:solidFill>
                <a:schemeClr val="bg1"/>
              </a:solidFill>
            </a:endParaRPr>
          </a:p>
        </p:txBody>
      </p:sp>
      <p:sp>
        <p:nvSpPr>
          <p:cNvPr id="8" name="Rounded Rectangle 7"/>
          <p:cNvSpPr/>
          <p:nvPr/>
        </p:nvSpPr>
        <p:spPr>
          <a:xfrm>
            <a:off x="1202265" y="3042114"/>
            <a:ext cx="9784734" cy="3175806"/>
          </a:xfrm>
          <a:prstGeom prst="roundRect">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82880" lvl="0" indent="-182880" defTabSz="914400">
              <a:lnSpc>
                <a:spcPct val="90000"/>
              </a:lnSpc>
              <a:spcBef>
                <a:spcPts val="1200"/>
              </a:spcBef>
              <a:spcAft>
                <a:spcPts val="200"/>
              </a:spcAft>
              <a:buClr>
                <a:srgbClr val="3B748D"/>
              </a:buClr>
              <a:buFont typeface="Wingdings" pitchFamily="2" charset="2"/>
              <a:buChar char=""/>
            </a:pPr>
            <a:r>
              <a:rPr lang="en-US" sz="2200" dirty="0">
                <a:solidFill>
                  <a:srgbClr val="000000"/>
                </a:solidFill>
                <a:latin typeface="Times New Roman" panose="02020603050405020304" pitchFamily="18" charset="0"/>
                <a:cs typeface="B Nazanin" panose="00000400000000000000" pitchFamily="2" charset="-78"/>
              </a:rPr>
              <a:t>We had three raters (one medical student, one pre-medical student, and one business graduate student) use the tool. </a:t>
            </a:r>
            <a:endParaRPr lang="en-US" sz="2200" dirty="0" smtClean="0">
              <a:solidFill>
                <a:srgbClr val="000000"/>
              </a:solidFill>
              <a:latin typeface="Times New Roman" panose="02020603050405020304" pitchFamily="18" charset="0"/>
              <a:cs typeface="B Nazanin" panose="00000400000000000000" pitchFamily="2" charset="-78"/>
            </a:endParaRPr>
          </a:p>
          <a:p>
            <a:pPr marL="182880" lvl="0" indent="-182880" defTabSz="914400">
              <a:lnSpc>
                <a:spcPct val="90000"/>
              </a:lnSpc>
              <a:spcBef>
                <a:spcPts val="1200"/>
              </a:spcBef>
              <a:spcAft>
                <a:spcPts val="200"/>
              </a:spcAft>
              <a:buClr>
                <a:srgbClr val="3B748D"/>
              </a:buClr>
              <a:buFont typeface="Wingdings" pitchFamily="2" charset="2"/>
              <a:buChar char=""/>
            </a:pPr>
            <a:r>
              <a:rPr lang="en-US" sz="2200" dirty="0" smtClean="0">
                <a:solidFill>
                  <a:srgbClr val="000000"/>
                </a:solidFill>
                <a:latin typeface="Times New Roman" panose="02020603050405020304" pitchFamily="18" charset="0"/>
                <a:cs typeface="B Nazanin" panose="00000400000000000000" pitchFamily="2" charset="-78"/>
              </a:rPr>
              <a:t>Two </a:t>
            </a:r>
            <a:r>
              <a:rPr lang="en-US" sz="2200" dirty="0">
                <a:solidFill>
                  <a:srgbClr val="000000"/>
                </a:solidFill>
                <a:latin typeface="Times New Roman" panose="02020603050405020304" pitchFamily="18" charset="0"/>
                <a:cs typeface="B Nazanin" panose="00000400000000000000" pitchFamily="2" charset="-78"/>
              </a:rPr>
              <a:t>raters rated each app in each category. Each domain </a:t>
            </a:r>
            <a:r>
              <a:rPr lang="en-US" sz="2200" dirty="0" smtClean="0">
                <a:solidFill>
                  <a:srgbClr val="000000"/>
                </a:solidFill>
                <a:latin typeface="Times New Roman" panose="02020603050405020304" pitchFamily="18" charset="0"/>
                <a:cs typeface="B Nazanin" panose="00000400000000000000" pitchFamily="2" charset="-78"/>
              </a:rPr>
              <a:t>had. </a:t>
            </a:r>
            <a:r>
              <a:rPr lang="en-US" sz="2200" dirty="0">
                <a:solidFill>
                  <a:srgbClr val="000000"/>
                </a:solidFill>
                <a:latin typeface="Times New Roman" panose="02020603050405020304" pitchFamily="18" charset="0"/>
                <a:cs typeface="B Nazanin" panose="00000400000000000000" pitchFamily="2" charset="-78"/>
              </a:rPr>
              <a:t>Each criterion was rated on a 5-point Likert scale by the two raters. </a:t>
            </a:r>
            <a:endParaRPr lang="en-US" sz="2200" dirty="0" smtClean="0">
              <a:solidFill>
                <a:srgbClr val="000000"/>
              </a:solidFill>
              <a:latin typeface="Times New Roman" panose="02020603050405020304" pitchFamily="18" charset="0"/>
              <a:cs typeface="B Nazanin" panose="00000400000000000000" pitchFamily="2" charset="-78"/>
            </a:endParaRPr>
          </a:p>
          <a:p>
            <a:pPr marL="182880" lvl="0" indent="-182880" defTabSz="914400">
              <a:lnSpc>
                <a:spcPct val="90000"/>
              </a:lnSpc>
              <a:spcBef>
                <a:spcPts val="1200"/>
              </a:spcBef>
              <a:spcAft>
                <a:spcPts val="200"/>
              </a:spcAft>
              <a:buClr>
                <a:srgbClr val="3B748D"/>
              </a:buClr>
              <a:buFont typeface="Wingdings" pitchFamily="2" charset="2"/>
              <a:buChar char=""/>
            </a:pPr>
            <a:r>
              <a:rPr lang="en-US" sz="2200" dirty="0" smtClean="0">
                <a:solidFill>
                  <a:srgbClr val="000000"/>
                </a:solidFill>
                <a:latin typeface="Times New Roman" panose="02020603050405020304" pitchFamily="18" charset="0"/>
                <a:cs typeface="B Nazanin" panose="00000400000000000000" pitchFamily="2" charset="-78"/>
              </a:rPr>
              <a:t>To </a:t>
            </a:r>
            <a:r>
              <a:rPr lang="en-US" sz="2200" dirty="0">
                <a:solidFill>
                  <a:srgbClr val="000000"/>
                </a:solidFill>
                <a:latin typeface="Times New Roman" panose="02020603050405020304" pitchFamily="18" charset="0"/>
                <a:cs typeface="B Nazanin" panose="00000400000000000000" pitchFamily="2" charset="-78"/>
              </a:rPr>
              <a:t>combine the two rater’s individual ratings, we calculated the mean for each criterion. We calculated the overarching domain score by computing the mean of the combined criteria ratings. We then calculated the app’s overall rating by computing the mean of the overarching domain scores.</a:t>
            </a:r>
          </a:p>
        </p:txBody>
      </p:sp>
      <p:sp>
        <p:nvSpPr>
          <p:cNvPr id="9" name="Rounded Rectangle 8"/>
          <p:cNvSpPr/>
          <p:nvPr/>
        </p:nvSpPr>
        <p:spPr>
          <a:xfrm>
            <a:off x="1202265" y="2011680"/>
            <a:ext cx="3147644" cy="914400"/>
          </a:xfrm>
          <a:prstGeom prst="round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82880" lvl="0" indent="-182880" defTabSz="914400">
              <a:lnSpc>
                <a:spcPct val="90000"/>
              </a:lnSpc>
              <a:spcBef>
                <a:spcPts val="1200"/>
              </a:spcBef>
              <a:spcAft>
                <a:spcPts val="200"/>
              </a:spcAft>
              <a:buClr>
                <a:srgbClr val="3B748D"/>
              </a:buClr>
              <a:buFont typeface="Wingdings" pitchFamily="2" charset="2"/>
              <a:buChar char=""/>
            </a:pPr>
            <a:r>
              <a:rPr lang="en-US" sz="2200" b="1" dirty="0">
                <a:solidFill>
                  <a:srgbClr val="724128"/>
                </a:solidFill>
                <a:latin typeface="arial" panose="020B0604020202020204" pitchFamily="34" charset="0"/>
                <a:cs typeface="B Nazanin" panose="00000400000000000000" pitchFamily="2" charset="-78"/>
              </a:rPr>
              <a:t>App </a:t>
            </a:r>
            <a:r>
              <a:rPr lang="en-US" sz="2200" b="1" dirty="0" smtClean="0">
                <a:solidFill>
                  <a:srgbClr val="724128"/>
                </a:solidFill>
                <a:latin typeface="arial" panose="020B0604020202020204" pitchFamily="34" charset="0"/>
                <a:cs typeface="B Nazanin" panose="00000400000000000000" pitchFamily="2" charset="-78"/>
              </a:rPr>
              <a:t>rating:</a:t>
            </a:r>
            <a:endParaRPr lang="en-US" sz="2200" b="1" dirty="0">
              <a:solidFill>
                <a:srgbClr val="724128"/>
              </a:solidFill>
              <a:latin typeface="arial" panose="020B0604020202020204" pitchFamily="34" charset="0"/>
              <a:cs typeface="B Nazanin" panose="00000400000000000000" pitchFamily="2" charset="-78"/>
            </a:endParaRPr>
          </a:p>
        </p:txBody>
      </p:sp>
    </p:spTree>
    <p:extLst>
      <p:ext uri="{BB962C8B-B14F-4D97-AF65-F5344CB8AC3E}">
        <p14:creationId xmlns:p14="http://schemas.microsoft.com/office/powerpoint/2010/main" val="4022554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22</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
        <p:nvSpPr>
          <p:cNvPr id="7" name="Pentagon 6"/>
          <p:cNvSpPr/>
          <p:nvPr/>
        </p:nvSpPr>
        <p:spPr>
          <a:xfrm>
            <a:off x="1202265" y="656700"/>
            <a:ext cx="2434442" cy="86464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cap="all" dirty="0">
                <a:solidFill>
                  <a:schemeClr val="bg1"/>
                </a:solidFill>
                <a:ea typeface="+mj-ea"/>
                <a:cs typeface="B Titr" panose="00000700000000000000" pitchFamily="2" charset="-78"/>
              </a:rPr>
              <a:t>Methods</a:t>
            </a:r>
            <a:endParaRPr lang="fa-IR" sz="2800" dirty="0">
              <a:solidFill>
                <a:schemeClr val="bg1"/>
              </a:solidFill>
            </a:endParaRPr>
          </a:p>
        </p:txBody>
      </p:sp>
      <p:sp>
        <p:nvSpPr>
          <p:cNvPr id="8" name="Rounded Rectangle 7"/>
          <p:cNvSpPr/>
          <p:nvPr/>
        </p:nvSpPr>
        <p:spPr>
          <a:xfrm>
            <a:off x="1202265" y="2011680"/>
            <a:ext cx="9784734" cy="4050680"/>
          </a:xfrm>
          <a:prstGeom prst="roundRect">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200" dirty="0">
                <a:solidFill>
                  <a:srgbClr val="000000"/>
                </a:solidFill>
                <a:latin typeface="Times New Roman" panose="02020603050405020304" pitchFamily="18" charset="0"/>
                <a:cs typeface="B Nazanin" panose="00000400000000000000" pitchFamily="2" charset="-78"/>
              </a:rPr>
              <a:t>We created a norming tool to help ensure raters would rate apps in a similar </a:t>
            </a:r>
            <a:r>
              <a:rPr lang="en-US" sz="2200" dirty="0" smtClean="0">
                <a:solidFill>
                  <a:srgbClr val="000000"/>
                </a:solidFill>
                <a:latin typeface="Times New Roman" panose="02020603050405020304" pitchFamily="18" charset="0"/>
                <a:cs typeface="B Nazanin" panose="00000400000000000000" pitchFamily="2" charset="-78"/>
              </a:rPr>
              <a:t>fashion. </a:t>
            </a:r>
          </a:p>
          <a:p>
            <a:pPr algn="ctr"/>
            <a:r>
              <a:rPr lang="en-US" sz="2200" dirty="0" smtClean="0">
                <a:solidFill>
                  <a:srgbClr val="C00000"/>
                </a:solidFill>
                <a:latin typeface="Times New Roman" panose="02020603050405020304" pitchFamily="18" charset="0"/>
                <a:cs typeface="B Nazanin" panose="00000400000000000000" pitchFamily="2" charset="-78"/>
              </a:rPr>
              <a:t>The </a:t>
            </a:r>
            <a:r>
              <a:rPr lang="en-US" sz="2200" dirty="0">
                <a:solidFill>
                  <a:srgbClr val="C00000"/>
                </a:solidFill>
                <a:latin typeface="Times New Roman" panose="02020603050405020304" pitchFamily="18" charset="0"/>
                <a:cs typeface="B Nazanin" panose="00000400000000000000" pitchFamily="2" charset="-78"/>
              </a:rPr>
              <a:t>norming tool detailed how to properly rate an app and gave the rater reasoning for the correct score, and why the score was not one less or one more in each category of the tool</a:t>
            </a:r>
            <a:r>
              <a:rPr lang="en-US" sz="2200" dirty="0" smtClean="0">
                <a:solidFill>
                  <a:srgbClr val="C00000"/>
                </a:solidFill>
                <a:latin typeface="Times New Roman" panose="02020603050405020304" pitchFamily="18" charset="0"/>
                <a:cs typeface="B Nazanin" panose="00000400000000000000" pitchFamily="2" charset="-78"/>
              </a:rPr>
              <a:t>.</a:t>
            </a:r>
          </a:p>
          <a:p>
            <a:pPr algn="ctr"/>
            <a:r>
              <a:rPr lang="en-US" sz="2200" dirty="0" smtClean="0">
                <a:solidFill>
                  <a:srgbClr val="000000"/>
                </a:solidFill>
                <a:latin typeface="Times New Roman" panose="02020603050405020304" pitchFamily="18" charset="0"/>
                <a:cs typeface="B Nazanin" panose="00000400000000000000" pitchFamily="2" charset="-78"/>
              </a:rPr>
              <a:t> </a:t>
            </a:r>
            <a:r>
              <a:rPr lang="en-US" sz="2200" dirty="0">
                <a:solidFill>
                  <a:srgbClr val="000000"/>
                </a:solidFill>
                <a:latin typeface="Times New Roman" panose="02020603050405020304" pitchFamily="18" charset="0"/>
                <a:cs typeface="B Nazanin" panose="00000400000000000000" pitchFamily="2" charset="-78"/>
              </a:rPr>
              <a:t>We tracked how many minutes each rating required. Apps were evaluated between December 2017 and May 2018</a:t>
            </a:r>
            <a:endParaRPr lang="fa-IR" dirty="0"/>
          </a:p>
        </p:txBody>
      </p:sp>
    </p:spTree>
    <p:extLst>
      <p:ext uri="{BB962C8B-B14F-4D97-AF65-F5344CB8AC3E}">
        <p14:creationId xmlns:p14="http://schemas.microsoft.com/office/powerpoint/2010/main" val="1384729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23</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
        <p:nvSpPr>
          <p:cNvPr id="7" name="Pentagon 6"/>
          <p:cNvSpPr/>
          <p:nvPr/>
        </p:nvSpPr>
        <p:spPr>
          <a:xfrm>
            <a:off x="1202265" y="656700"/>
            <a:ext cx="2434442" cy="86464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cap="all" dirty="0">
                <a:solidFill>
                  <a:schemeClr val="bg1"/>
                </a:solidFill>
                <a:ea typeface="+mj-ea"/>
                <a:cs typeface="B Titr" panose="00000700000000000000" pitchFamily="2" charset="-78"/>
              </a:rPr>
              <a:t>Methods</a:t>
            </a:r>
            <a:endParaRPr lang="fa-IR" sz="2800" dirty="0">
              <a:solidFill>
                <a:schemeClr val="bg1"/>
              </a:solidFill>
            </a:endParaRPr>
          </a:p>
        </p:txBody>
      </p:sp>
      <p:sp>
        <p:nvSpPr>
          <p:cNvPr id="8" name="Rounded Rectangle 7"/>
          <p:cNvSpPr/>
          <p:nvPr/>
        </p:nvSpPr>
        <p:spPr>
          <a:xfrm>
            <a:off x="1176736" y="3193558"/>
            <a:ext cx="9784734" cy="3043451"/>
          </a:xfrm>
          <a:prstGeom prst="roundRect">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82880" lvl="0" indent="-182880" defTabSz="914400">
              <a:lnSpc>
                <a:spcPct val="90000"/>
              </a:lnSpc>
              <a:spcBef>
                <a:spcPts val="1200"/>
              </a:spcBef>
              <a:spcAft>
                <a:spcPts val="200"/>
              </a:spcAft>
              <a:buClr>
                <a:srgbClr val="3B748D"/>
              </a:buClr>
              <a:buFont typeface="Wingdings" pitchFamily="2" charset="2"/>
              <a:buChar char=""/>
            </a:pPr>
            <a:r>
              <a:rPr lang="en-US" sz="2200" dirty="0">
                <a:solidFill>
                  <a:srgbClr val="000000"/>
                </a:solidFill>
                <a:latin typeface="Times New Roman" panose="02020603050405020304" pitchFamily="18" charset="0"/>
                <a:cs typeface="B Nazanin" panose="00000400000000000000" pitchFamily="2" charset="-78"/>
              </a:rPr>
              <a:t>All methods were approved by the Partners HealthCare Institutional Review Board and informed consent was obtained from participants.</a:t>
            </a:r>
          </a:p>
          <a:p>
            <a:pPr marL="182880" lvl="0" indent="-182880" defTabSz="914400">
              <a:lnSpc>
                <a:spcPct val="90000"/>
              </a:lnSpc>
              <a:spcBef>
                <a:spcPts val="1200"/>
              </a:spcBef>
              <a:spcAft>
                <a:spcPts val="200"/>
              </a:spcAft>
              <a:buClr>
                <a:srgbClr val="3B748D"/>
              </a:buClr>
              <a:buFont typeface="Wingdings" pitchFamily="2" charset="2"/>
              <a:buChar char=""/>
            </a:pPr>
            <a:r>
              <a:rPr lang="en-US" sz="2200" dirty="0">
                <a:solidFill>
                  <a:srgbClr val="000000"/>
                </a:solidFill>
                <a:latin typeface="Times New Roman" panose="02020603050405020304" pitchFamily="18" charset="0"/>
                <a:cs typeface="B Nazanin" panose="00000400000000000000" pitchFamily="2" charset="-78"/>
              </a:rPr>
              <a:t>We used </a:t>
            </a:r>
            <a:r>
              <a:rPr lang="en-US" sz="2200" b="1" dirty="0">
                <a:solidFill>
                  <a:srgbClr val="C00000"/>
                </a:solidFill>
                <a:latin typeface="Times New Roman" panose="02020603050405020304" pitchFamily="18" charset="0"/>
                <a:cs typeface="B Nazanin" panose="00000400000000000000" pitchFamily="2" charset="-78"/>
              </a:rPr>
              <a:t>descriptive statistics </a:t>
            </a:r>
            <a:r>
              <a:rPr lang="en-US" sz="2200" dirty="0">
                <a:solidFill>
                  <a:srgbClr val="000000"/>
                </a:solidFill>
                <a:latin typeface="Times New Roman" panose="02020603050405020304" pitchFamily="18" charset="0"/>
                <a:cs typeface="B Nazanin" panose="00000400000000000000" pitchFamily="2" charset="-78"/>
              </a:rPr>
              <a:t>to evaluate the app ratings. We evaluated ratings overall, by </a:t>
            </a:r>
            <a:r>
              <a:rPr lang="en-US" sz="2200" b="1" dirty="0">
                <a:solidFill>
                  <a:srgbClr val="C00000"/>
                </a:solidFill>
                <a:latin typeface="Times New Roman" panose="02020603050405020304" pitchFamily="18" charset="0"/>
                <a:cs typeface="B Nazanin" panose="00000400000000000000" pitchFamily="2" charset="-78"/>
              </a:rPr>
              <a:t>overarching domain</a:t>
            </a:r>
            <a:r>
              <a:rPr lang="en-US" sz="2200" dirty="0">
                <a:solidFill>
                  <a:srgbClr val="000000"/>
                </a:solidFill>
                <a:latin typeface="Times New Roman" panose="02020603050405020304" pitchFamily="18" charset="0"/>
                <a:cs typeface="B Nazanin" panose="00000400000000000000" pitchFamily="2" charset="-78"/>
              </a:rPr>
              <a:t>, by</a:t>
            </a:r>
            <a:r>
              <a:rPr lang="en-US" sz="2200" b="1" dirty="0">
                <a:solidFill>
                  <a:srgbClr val="000000"/>
                </a:solidFill>
                <a:latin typeface="Times New Roman" panose="02020603050405020304" pitchFamily="18" charset="0"/>
                <a:cs typeface="B Nazanin" panose="00000400000000000000" pitchFamily="2" charset="-78"/>
              </a:rPr>
              <a:t> category</a:t>
            </a:r>
            <a:r>
              <a:rPr lang="en-US" sz="2200" dirty="0">
                <a:solidFill>
                  <a:srgbClr val="000000"/>
                </a:solidFill>
                <a:latin typeface="Times New Roman" panose="02020603050405020304" pitchFamily="18" charset="0"/>
                <a:cs typeface="B Nazanin" panose="00000400000000000000" pitchFamily="2" charset="-78"/>
              </a:rPr>
              <a:t>, and by </a:t>
            </a:r>
            <a:r>
              <a:rPr lang="en-US" sz="2200" b="1" dirty="0">
                <a:solidFill>
                  <a:srgbClr val="C00000"/>
                </a:solidFill>
                <a:latin typeface="Times New Roman" panose="02020603050405020304" pitchFamily="18" charset="0"/>
                <a:cs typeface="B Nazanin" panose="00000400000000000000" pitchFamily="2" charset="-78"/>
              </a:rPr>
              <a:t>chronic disease</a:t>
            </a:r>
            <a:r>
              <a:rPr lang="en-US" sz="2200" dirty="0">
                <a:solidFill>
                  <a:srgbClr val="000000"/>
                </a:solidFill>
                <a:latin typeface="Times New Roman" panose="02020603050405020304" pitchFamily="18" charset="0"/>
                <a:cs typeface="B Nazanin" panose="00000400000000000000" pitchFamily="2" charset="-78"/>
              </a:rPr>
              <a:t>.</a:t>
            </a:r>
          </a:p>
          <a:p>
            <a:pPr marL="182880" lvl="0" indent="-182880" defTabSz="914400">
              <a:lnSpc>
                <a:spcPct val="90000"/>
              </a:lnSpc>
              <a:spcBef>
                <a:spcPts val="1200"/>
              </a:spcBef>
              <a:spcAft>
                <a:spcPts val="200"/>
              </a:spcAft>
              <a:buClr>
                <a:srgbClr val="3B748D"/>
              </a:buClr>
              <a:buFont typeface="Wingdings" pitchFamily="2" charset="2"/>
              <a:buChar char=""/>
            </a:pPr>
            <a:r>
              <a:rPr lang="en-US" sz="2200" dirty="0">
                <a:solidFill>
                  <a:srgbClr val="000000"/>
                </a:solidFill>
                <a:latin typeface="Times New Roman" panose="02020603050405020304" pitchFamily="18" charset="0"/>
                <a:cs typeface="B Nazanin" panose="00000400000000000000" pitchFamily="2" charset="-78"/>
              </a:rPr>
              <a:t>We used </a:t>
            </a:r>
            <a:r>
              <a:rPr lang="en-US" sz="2200" b="1" dirty="0">
                <a:solidFill>
                  <a:srgbClr val="C00000"/>
                </a:solidFill>
                <a:latin typeface="Times New Roman" panose="02020603050405020304" pitchFamily="18" charset="0"/>
                <a:cs typeface="B Nazanin" panose="00000400000000000000" pitchFamily="2" charset="-78"/>
              </a:rPr>
              <a:t>ANOVA</a:t>
            </a:r>
            <a:r>
              <a:rPr lang="en-US" sz="2200" dirty="0">
                <a:solidFill>
                  <a:srgbClr val="000000"/>
                </a:solidFill>
                <a:latin typeface="Times New Roman" panose="02020603050405020304" pitchFamily="18" charset="0"/>
                <a:cs typeface="B Nazanin" panose="00000400000000000000" pitchFamily="2" charset="-78"/>
              </a:rPr>
              <a:t> to determine if there were significant differences among groups. </a:t>
            </a:r>
            <a:endParaRPr lang="fa-IR" sz="2200" dirty="0">
              <a:solidFill>
                <a:srgbClr val="3B748D"/>
              </a:solidFill>
              <a:cs typeface="B Nazanin" panose="00000400000000000000" pitchFamily="2" charset="-78"/>
            </a:endParaRPr>
          </a:p>
        </p:txBody>
      </p:sp>
      <p:sp>
        <p:nvSpPr>
          <p:cNvPr id="9" name="Rounded Rectangle 8"/>
          <p:cNvSpPr/>
          <p:nvPr/>
        </p:nvSpPr>
        <p:spPr>
          <a:xfrm>
            <a:off x="1202265" y="1900250"/>
            <a:ext cx="3147644" cy="914400"/>
          </a:xfrm>
          <a:prstGeom prst="roundRect">
            <a:avLst/>
          </a:prstGeom>
          <a:solidFill>
            <a:schemeClr val="bg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82880" lvl="0" indent="-182880" defTabSz="914400">
              <a:lnSpc>
                <a:spcPct val="90000"/>
              </a:lnSpc>
              <a:spcBef>
                <a:spcPts val="1200"/>
              </a:spcBef>
              <a:spcAft>
                <a:spcPts val="200"/>
              </a:spcAft>
              <a:buClr>
                <a:srgbClr val="3B748D"/>
              </a:buClr>
              <a:buFont typeface="Wingdings" pitchFamily="2" charset="2"/>
              <a:buChar char=""/>
            </a:pPr>
            <a:r>
              <a:rPr lang="en-US" sz="2200" b="1" dirty="0">
                <a:solidFill>
                  <a:srgbClr val="724128"/>
                </a:solidFill>
                <a:latin typeface="arial" panose="020B0604020202020204" pitchFamily="34" charset="0"/>
                <a:cs typeface="B Nazanin" panose="00000400000000000000" pitchFamily="2" charset="-78"/>
              </a:rPr>
              <a:t>Data </a:t>
            </a:r>
            <a:r>
              <a:rPr lang="en-US" sz="2200" b="1" dirty="0" smtClean="0">
                <a:solidFill>
                  <a:srgbClr val="724128"/>
                </a:solidFill>
                <a:latin typeface="arial" panose="020B0604020202020204" pitchFamily="34" charset="0"/>
                <a:cs typeface="B Nazanin" panose="00000400000000000000" pitchFamily="2" charset="-78"/>
              </a:rPr>
              <a:t>analysis:</a:t>
            </a:r>
            <a:endParaRPr lang="en-US" sz="2200" b="1" dirty="0">
              <a:solidFill>
                <a:srgbClr val="724128"/>
              </a:solidFill>
              <a:latin typeface="arial" panose="020B0604020202020204" pitchFamily="34" charset="0"/>
              <a:cs typeface="B Nazanin" panose="00000400000000000000" pitchFamily="2" charset="-78"/>
            </a:endParaRPr>
          </a:p>
        </p:txBody>
      </p:sp>
    </p:spTree>
    <p:extLst>
      <p:ext uri="{BB962C8B-B14F-4D97-AF65-F5344CB8AC3E}">
        <p14:creationId xmlns:p14="http://schemas.microsoft.com/office/powerpoint/2010/main" val="27921455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24</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
        <p:nvSpPr>
          <p:cNvPr id="8" name="Pentagon 7"/>
          <p:cNvSpPr/>
          <p:nvPr/>
        </p:nvSpPr>
        <p:spPr>
          <a:xfrm>
            <a:off x="1202265" y="652608"/>
            <a:ext cx="2671948" cy="855558"/>
          </a:xfrm>
          <a:prstGeom prst="homePlat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cap="all" dirty="0">
                <a:solidFill>
                  <a:srgbClr val="FFFFFF"/>
                </a:solidFill>
                <a:ea typeface="+mj-ea"/>
                <a:cs typeface="B Titr" panose="00000700000000000000" pitchFamily="2" charset="-78"/>
              </a:rPr>
              <a:t>Results</a:t>
            </a:r>
            <a:endParaRPr lang="fa-IR" sz="3200" dirty="0"/>
          </a:p>
        </p:txBody>
      </p:sp>
      <p:sp>
        <p:nvSpPr>
          <p:cNvPr id="11" name="Flowchart: Alternate Process 10"/>
          <p:cNvSpPr/>
          <p:nvPr/>
        </p:nvSpPr>
        <p:spPr>
          <a:xfrm>
            <a:off x="1318160" y="2011680"/>
            <a:ext cx="3099461" cy="612648"/>
          </a:xfrm>
          <a:prstGeom prst="flowChartAlternateProcess">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82880" lvl="0" indent="-182880" defTabSz="914400">
              <a:lnSpc>
                <a:spcPct val="90000"/>
              </a:lnSpc>
              <a:spcBef>
                <a:spcPts val="1200"/>
              </a:spcBef>
              <a:spcAft>
                <a:spcPts val="200"/>
              </a:spcAft>
              <a:buClr>
                <a:srgbClr val="3B748D"/>
              </a:buClr>
              <a:buFont typeface="Wingdings" pitchFamily="2" charset="2"/>
              <a:buChar char=""/>
            </a:pPr>
            <a:r>
              <a:rPr lang="en-US" sz="2200" b="1" dirty="0">
                <a:solidFill>
                  <a:srgbClr val="724128"/>
                </a:solidFill>
                <a:latin typeface="arial" panose="020B0604020202020204" pitchFamily="34" charset="0"/>
                <a:cs typeface="B Nazanin" panose="00000400000000000000" pitchFamily="2" charset="-78"/>
              </a:rPr>
              <a:t>Expert </a:t>
            </a:r>
            <a:r>
              <a:rPr lang="en-US" sz="2200" b="1" dirty="0" smtClean="0">
                <a:solidFill>
                  <a:srgbClr val="724128"/>
                </a:solidFill>
                <a:latin typeface="arial" panose="020B0604020202020204" pitchFamily="34" charset="0"/>
                <a:cs typeface="B Nazanin" panose="00000400000000000000" pitchFamily="2" charset="-78"/>
              </a:rPr>
              <a:t>panel:</a:t>
            </a:r>
            <a:endParaRPr lang="en-US" sz="2200" b="1" dirty="0">
              <a:solidFill>
                <a:srgbClr val="724128"/>
              </a:solidFill>
              <a:latin typeface="arial" panose="020B0604020202020204" pitchFamily="34" charset="0"/>
              <a:cs typeface="B Nazanin" panose="00000400000000000000" pitchFamily="2" charset="-78"/>
            </a:endParaRPr>
          </a:p>
        </p:txBody>
      </p:sp>
      <p:sp>
        <p:nvSpPr>
          <p:cNvPr id="12" name="Rounded Rectangle 11"/>
          <p:cNvSpPr/>
          <p:nvPr/>
        </p:nvSpPr>
        <p:spPr>
          <a:xfrm>
            <a:off x="1888177" y="2740362"/>
            <a:ext cx="8217723" cy="316167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200" dirty="0">
                <a:solidFill>
                  <a:srgbClr val="000000"/>
                </a:solidFill>
                <a:latin typeface="Times New Roman" panose="02020603050405020304" pitchFamily="18" charset="0"/>
                <a:cs typeface="B Nazanin" panose="00000400000000000000" pitchFamily="2" charset="-78"/>
              </a:rPr>
              <a:t>The expert panel included </a:t>
            </a:r>
            <a:r>
              <a:rPr lang="en-US" sz="2200" b="1" dirty="0">
                <a:solidFill>
                  <a:srgbClr val="000000"/>
                </a:solidFill>
                <a:latin typeface="Times New Roman" panose="02020603050405020304" pitchFamily="18" charset="0"/>
                <a:cs typeface="B Nazanin" panose="00000400000000000000" pitchFamily="2" charset="-78"/>
              </a:rPr>
              <a:t>nine</a:t>
            </a:r>
            <a:r>
              <a:rPr lang="en-US" sz="2200" dirty="0">
                <a:solidFill>
                  <a:srgbClr val="000000"/>
                </a:solidFill>
                <a:latin typeface="Times New Roman" panose="02020603050405020304" pitchFamily="18" charset="0"/>
                <a:cs typeface="B Nazanin" panose="00000400000000000000" pitchFamily="2" charset="-78"/>
              </a:rPr>
              <a:t> individuals; three participated only in pre-panel rating, while six participated in both pre-panel rating and the panel on September 8, 2017. Panel members included a </a:t>
            </a:r>
            <a:r>
              <a:rPr lang="en-US" sz="2200" b="1" dirty="0">
                <a:solidFill>
                  <a:srgbClr val="000000"/>
                </a:solidFill>
                <a:latin typeface="Times New Roman" panose="02020603050405020304" pitchFamily="18" charset="0"/>
                <a:cs typeface="B Nazanin" panose="00000400000000000000" pitchFamily="2" charset="-78"/>
              </a:rPr>
              <a:t>patient representativ</a:t>
            </a:r>
            <a:r>
              <a:rPr lang="en-US" sz="2200" dirty="0">
                <a:solidFill>
                  <a:srgbClr val="000000"/>
                </a:solidFill>
                <a:latin typeface="Times New Roman" panose="02020603050405020304" pitchFamily="18" charset="0"/>
                <a:cs typeface="B Nazanin" panose="00000400000000000000" pitchFamily="2" charset="-78"/>
              </a:rPr>
              <a:t>e and </a:t>
            </a:r>
            <a:r>
              <a:rPr lang="en-US" sz="2200" b="1" dirty="0">
                <a:solidFill>
                  <a:srgbClr val="000000"/>
                </a:solidFill>
                <a:latin typeface="Times New Roman" panose="02020603050405020304" pitchFamily="18" charset="0"/>
                <a:cs typeface="B Nazanin" panose="00000400000000000000" pitchFamily="2" charset="-78"/>
              </a:rPr>
              <a:t>experts in health communication</a:t>
            </a:r>
            <a:r>
              <a:rPr lang="en-US" sz="2200" dirty="0">
                <a:solidFill>
                  <a:srgbClr val="000000"/>
                </a:solidFill>
                <a:latin typeface="Times New Roman" panose="02020603050405020304" pitchFamily="18" charset="0"/>
                <a:cs typeface="B Nazanin" panose="00000400000000000000" pitchFamily="2" charset="-78"/>
              </a:rPr>
              <a:t>, </a:t>
            </a:r>
            <a:r>
              <a:rPr lang="en-US" sz="2200" b="1" dirty="0">
                <a:solidFill>
                  <a:srgbClr val="000000"/>
                </a:solidFill>
                <a:latin typeface="Times New Roman" panose="02020603050405020304" pitchFamily="18" charset="0"/>
                <a:cs typeface="B Nazanin" panose="00000400000000000000" pitchFamily="2" charset="-78"/>
              </a:rPr>
              <a:t>computer science</a:t>
            </a:r>
            <a:r>
              <a:rPr lang="en-US" sz="2200" dirty="0">
                <a:solidFill>
                  <a:srgbClr val="000000"/>
                </a:solidFill>
                <a:latin typeface="Times New Roman" panose="02020603050405020304" pitchFamily="18" charset="0"/>
                <a:cs typeface="B Nazanin" panose="00000400000000000000" pitchFamily="2" charset="-78"/>
              </a:rPr>
              <a:t>, and </a:t>
            </a:r>
            <a:r>
              <a:rPr lang="en-US" sz="2200" b="1" dirty="0">
                <a:solidFill>
                  <a:srgbClr val="000000"/>
                </a:solidFill>
                <a:latin typeface="Times New Roman" panose="02020603050405020304" pitchFamily="18" charset="0"/>
                <a:cs typeface="B Nazanin" panose="00000400000000000000" pitchFamily="2" charset="-78"/>
              </a:rPr>
              <a:t>health care technology</a:t>
            </a:r>
            <a:endParaRPr lang="fa-IR" b="1" dirty="0"/>
          </a:p>
        </p:txBody>
      </p:sp>
    </p:spTree>
    <p:extLst>
      <p:ext uri="{BB962C8B-B14F-4D97-AF65-F5344CB8AC3E}">
        <p14:creationId xmlns:p14="http://schemas.microsoft.com/office/powerpoint/2010/main" val="23514074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02265" y="572171"/>
            <a:ext cx="2688569" cy="932769"/>
          </a:xfrm>
          <a:prstGeom prst="rect">
            <a:avLst/>
          </a:prstGeom>
        </p:spPr>
      </p:pic>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25</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
        <p:nvSpPr>
          <p:cNvPr id="7" name="Rounded Rectangle 6"/>
          <p:cNvSpPr/>
          <p:nvPr/>
        </p:nvSpPr>
        <p:spPr>
          <a:xfrm>
            <a:off x="1202265" y="2011680"/>
            <a:ext cx="9818726" cy="420624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82880" lvl="0" indent="-182880" defTabSz="914400">
              <a:lnSpc>
                <a:spcPct val="90000"/>
              </a:lnSpc>
              <a:spcBef>
                <a:spcPts val="1200"/>
              </a:spcBef>
              <a:spcAft>
                <a:spcPts val="200"/>
              </a:spcAft>
              <a:buClr>
                <a:srgbClr val="3B748D"/>
              </a:buClr>
              <a:buFont typeface="Wingdings" pitchFamily="2" charset="2"/>
              <a:buChar char=""/>
            </a:pPr>
            <a:r>
              <a:rPr lang="en-US" sz="2200" dirty="0">
                <a:solidFill>
                  <a:srgbClr val="000000"/>
                </a:solidFill>
                <a:latin typeface="Times New Roman" panose="02020603050405020304" pitchFamily="18" charset="0"/>
                <a:cs typeface="B Nazanin" panose="00000400000000000000" pitchFamily="2" charset="-78"/>
              </a:rPr>
              <a:t>Panel discussion after each private ranking resulted in both </a:t>
            </a:r>
            <a:r>
              <a:rPr lang="en-US" sz="2200" b="1" dirty="0">
                <a:solidFill>
                  <a:srgbClr val="000000"/>
                </a:solidFill>
                <a:latin typeface="Times New Roman" panose="02020603050405020304" pitchFamily="18" charset="0"/>
                <a:cs typeface="B Nazanin" panose="00000400000000000000" pitchFamily="2" charset="-78"/>
              </a:rPr>
              <a:t>deletions</a:t>
            </a:r>
            <a:r>
              <a:rPr lang="en-US" sz="2200" dirty="0">
                <a:solidFill>
                  <a:srgbClr val="000000"/>
                </a:solidFill>
                <a:latin typeface="Times New Roman" panose="02020603050405020304" pitchFamily="18" charset="0"/>
                <a:cs typeface="B Nazanin" panose="00000400000000000000" pitchFamily="2" charset="-78"/>
              </a:rPr>
              <a:t> and additions to the </a:t>
            </a:r>
            <a:r>
              <a:rPr lang="en-US" sz="2200" dirty="0" smtClean="0">
                <a:solidFill>
                  <a:srgbClr val="000000"/>
                </a:solidFill>
                <a:latin typeface="Times New Roman" panose="02020603050405020304" pitchFamily="18" charset="0"/>
                <a:cs typeface="B Nazanin" panose="00000400000000000000" pitchFamily="2" charset="-78"/>
              </a:rPr>
              <a:t>criteria.</a:t>
            </a:r>
          </a:p>
          <a:p>
            <a:pPr marL="182880" lvl="0" indent="-182880" defTabSz="914400">
              <a:lnSpc>
                <a:spcPct val="90000"/>
              </a:lnSpc>
              <a:spcBef>
                <a:spcPts val="1200"/>
              </a:spcBef>
              <a:spcAft>
                <a:spcPts val="200"/>
              </a:spcAft>
              <a:buClr>
                <a:srgbClr val="3B748D"/>
              </a:buClr>
              <a:buFont typeface="Wingdings" pitchFamily="2" charset="2"/>
              <a:buChar char=""/>
            </a:pPr>
            <a:r>
              <a:rPr lang="en-US" sz="2200" dirty="0" smtClean="0">
                <a:solidFill>
                  <a:srgbClr val="000000"/>
                </a:solidFill>
                <a:latin typeface="Times New Roman" panose="02020603050405020304" pitchFamily="18" charset="0"/>
                <a:cs typeface="B Nazanin" panose="00000400000000000000" pitchFamily="2" charset="-78"/>
              </a:rPr>
              <a:t>New </a:t>
            </a:r>
            <a:r>
              <a:rPr lang="en-US" sz="2200" dirty="0">
                <a:solidFill>
                  <a:srgbClr val="000000"/>
                </a:solidFill>
                <a:latin typeface="Times New Roman" panose="02020603050405020304" pitchFamily="18" charset="0"/>
                <a:cs typeface="B Nazanin" panose="00000400000000000000" pitchFamily="2" charset="-78"/>
              </a:rPr>
              <a:t>criteria added by the panel included </a:t>
            </a:r>
            <a:r>
              <a:rPr lang="en-US" sz="2200" b="1" dirty="0">
                <a:solidFill>
                  <a:srgbClr val="000000"/>
                </a:solidFill>
                <a:latin typeface="Times New Roman" panose="02020603050405020304" pitchFamily="18" charset="0"/>
                <a:cs typeface="B Nazanin" panose="00000400000000000000" pitchFamily="2" charset="-78"/>
              </a:rPr>
              <a:t>bandwidth</a:t>
            </a:r>
            <a:r>
              <a:rPr lang="en-US" sz="2200" dirty="0">
                <a:solidFill>
                  <a:srgbClr val="000000"/>
                </a:solidFill>
                <a:latin typeface="Times New Roman" panose="02020603050405020304" pitchFamily="18" charset="0"/>
                <a:cs typeface="B Nazanin" panose="00000400000000000000" pitchFamily="2" charset="-78"/>
              </a:rPr>
              <a:t> and </a:t>
            </a:r>
            <a:r>
              <a:rPr lang="en-US" sz="2200" b="1" dirty="0">
                <a:solidFill>
                  <a:srgbClr val="000000"/>
                </a:solidFill>
                <a:latin typeface="Times New Roman" panose="02020603050405020304" pitchFamily="18" charset="0"/>
                <a:cs typeface="B Nazanin" panose="00000400000000000000" pitchFamily="2" charset="-78"/>
              </a:rPr>
              <a:t>memory requirements</a:t>
            </a:r>
            <a:r>
              <a:rPr lang="en-US" sz="2200" dirty="0">
                <a:solidFill>
                  <a:srgbClr val="000000"/>
                </a:solidFill>
                <a:latin typeface="Times New Roman" panose="02020603050405020304" pitchFamily="18" charset="0"/>
                <a:cs typeface="B Nazanin" panose="00000400000000000000" pitchFamily="2" charset="-78"/>
              </a:rPr>
              <a:t>, as these may impact a user’s </a:t>
            </a:r>
            <a:r>
              <a:rPr lang="en-US" sz="2200" dirty="0" smtClean="0">
                <a:solidFill>
                  <a:srgbClr val="000000"/>
                </a:solidFill>
                <a:latin typeface="Times New Roman" panose="02020603050405020304" pitchFamily="18" charset="0"/>
                <a:cs typeface="B Nazanin" panose="00000400000000000000" pitchFamily="2" charset="-78"/>
              </a:rPr>
              <a:t>ability </a:t>
            </a:r>
            <a:r>
              <a:rPr lang="en-US" sz="2200" dirty="0">
                <a:solidFill>
                  <a:srgbClr val="000000"/>
                </a:solidFill>
                <a:latin typeface="Times New Roman" panose="02020603050405020304" pitchFamily="18" charset="0"/>
                <a:cs typeface="B Nazanin" panose="00000400000000000000" pitchFamily="2" charset="-78"/>
              </a:rPr>
              <a:t>to download and use apps. </a:t>
            </a:r>
            <a:endParaRPr lang="en-US" sz="2200" dirty="0" smtClean="0">
              <a:solidFill>
                <a:srgbClr val="000000"/>
              </a:solidFill>
              <a:latin typeface="Times New Roman" panose="02020603050405020304" pitchFamily="18" charset="0"/>
              <a:cs typeface="B Nazanin" panose="00000400000000000000" pitchFamily="2" charset="-78"/>
            </a:endParaRPr>
          </a:p>
          <a:p>
            <a:pPr marL="182880" lvl="0" indent="-182880" defTabSz="914400">
              <a:lnSpc>
                <a:spcPct val="90000"/>
              </a:lnSpc>
              <a:spcBef>
                <a:spcPts val="1200"/>
              </a:spcBef>
              <a:spcAft>
                <a:spcPts val="200"/>
              </a:spcAft>
              <a:buClr>
                <a:srgbClr val="3B748D"/>
              </a:buClr>
              <a:buFont typeface="Wingdings" pitchFamily="2" charset="2"/>
              <a:buChar char=""/>
            </a:pPr>
            <a:r>
              <a:rPr lang="en-US" sz="2200" dirty="0" smtClean="0">
                <a:solidFill>
                  <a:srgbClr val="000000"/>
                </a:solidFill>
                <a:latin typeface="Times New Roman" panose="02020603050405020304" pitchFamily="18" charset="0"/>
                <a:cs typeface="B Nazanin" panose="00000400000000000000" pitchFamily="2" charset="-78"/>
              </a:rPr>
              <a:t>The </a:t>
            </a:r>
            <a:r>
              <a:rPr lang="en-US" sz="2200" dirty="0">
                <a:solidFill>
                  <a:srgbClr val="000000"/>
                </a:solidFill>
                <a:latin typeface="Times New Roman" panose="02020603050405020304" pitchFamily="18" charset="0"/>
                <a:cs typeface="B Nazanin" panose="00000400000000000000" pitchFamily="2" charset="-78"/>
              </a:rPr>
              <a:t>panel </a:t>
            </a:r>
            <a:r>
              <a:rPr lang="en-US" sz="2200" b="1" dirty="0">
                <a:solidFill>
                  <a:srgbClr val="000000"/>
                </a:solidFill>
                <a:latin typeface="Times New Roman" panose="02020603050405020304" pitchFamily="18" charset="0"/>
                <a:cs typeface="B Nazanin" panose="00000400000000000000" pitchFamily="2" charset="-78"/>
              </a:rPr>
              <a:t>removed</a:t>
            </a:r>
            <a:r>
              <a:rPr lang="en-US" sz="2200" dirty="0">
                <a:solidFill>
                  <a:srgbClr val="000000"/>
                </a:solidFill>
                <a:latin typeface="Times New Roman" panose="02020603050405020304" pitchFamily="18" charset="0"/>
                <a:cs typeface="B Nazanin" panose="00000400000000000000" pitchFamily="2" charset="-78"/>
              </a:rPr>
              <a:t> the requirement of </a:t>
            </a:r>
            <a:r>
              <a:rPr lang="en-US" sz="2200" dirty="0" smtClean="0">
                <a:solidFill>
                  <a:srgbClr val="000000"/>
                </a:solidFill>
                <a:latin typeface="Times New Roman" panose="02020603050405020304" pitchFamily="18" charset="0"/>
                <a:cs typeface="B Nazanin" panose="00000400000000000000" pitchFamily="2" charset="-78"/>
              </a:rPr>
              <a:t>a </a:t>
            </a:r>
            <a:r>
              <a:rPr lang="en-US" sz="2200" b="1" dirty="0" smtClean="0">
                <a:solidFill>
                  <a:srgbClr val="000000"/>
                </a:solidFill>
                <a:latin typeface="Times New Roman" panose="02020603050405020304" pitchFamily="18" charset="0"/>
                <a:cs typeface="B Nazanin" panose="00000400000000000000" pitchFamily="2" charset="-78"/>
              </a:rPr>
              <a:t>privacy</a:t>
            </a:r>
            <a:r>
              <a:rPr lang="en-US" sz="2200" dirty="0" smtClean="0">
                <a:solidFill>
                  <a:srgbClr val="000000"/>
                </a:solidFill>
                <a:latin typeface="Times New Roman" panose="02020603050405020304" pitchFamily="18" charset="0"/>
                <a:cs typeface="B Nazanin" panose="00000400000000000000" pitchFamily="2" charset="-78"/>
              </a:rPr>
              <a:t> statement</a:t>
            </a:r>
            <a:r>
              <a:rPr lang="en-US" sz="2200" dirty="0">
                <a:solidFill>
                  <a:srgbClr val="000000"/>
                </a:solidFill>
                <a:latin typeface="Times New Roman" panose="02020603050405020304" pitchFamily="18" charset="0"/>
                <a:cs typeface="B Nazanin" panose="00000400000000000000" pitchFamily="2" charset="-78"/>
              </a:rPr>
              <a:t>, noting a statement was much less important than the </a:t>
            </a:r>
            <a:r>
              <a:rPr lang="en-US" sz="2200" b="1" dirty="0">
                <a:solidFill>
                  <a:srgbClr val="000000"/>
                </a:solidFill>
                <a:latin typeface="Times New Roman" panose="02020603050405020304" pitchFamily="18" charset="0"/>
                <a:cs typeface="B Nazanin" panose="00000400000000000000" pitchFamily="2" charset="-78"/>
              </a:rPr>
              <a:t>proper </a:t>
            </a:r>
            <a:r>
              <a:rPr lang="en-US" sz="2200" b="1" dirty="0" smtClean="0">
                <a:solidFill>
                  <a:srgbClr val="000000"/>
                </a:solidFill>
                <a:latin typeface="Times New Roman" panose="02020603050405020304" pitchFamily="18" charset="0"/>
                <a:cs typeface="B Nazanin" panose="00000400000000000000" pitchFamily="2" charset="-78"/>
              </a:rPr>
              <a:t>safeguard </a:t>
            </a:r>
            <a:r>
              <a:rPr lang="en-US" sz="2200" dirty="0">
                <a:solidFill>
                  <a:srgbClr val="000000"/>
                </a:solidFill>
                <a:latin typeface="Times New Roman" panose="02020603050405020304" pitchFamily="18" charset="0"/>
                <a:cs typeface="B Nazanin" panose="00000400000000000000" pitchFamily="2" charset="-78"/>
              </a:rPr>
              <a:t>built into the app. </a:t>
            </a:r>
            <a:endParaRPr lang="en-US" sz="2200" dirty="0" smtClean="0">
              <a:solidFill>
                <a:srgbClr val="000000"/>
              </a:solidFill>
              <a:latin typeface="Times New Roman" panose="02020603050405020304" pitchFamily="18" charset="0"/>
              <a:cs typeface="B Nazanin" panose="00000400000000000000" pitchFamily="2" charset="-78"/>
            </a:endParaRPr>
          </a:p>
          <a:p>
            <a:pPr marL="182880" lvl="0" indent="-182880" defTabSz="914400">
              <a:lnSpc>
                <a:spcPct val="90000"/>
              </a:lnSpc>
              <a:spcBef>
                <a:spcPts val="1200"/>
              </a:spcBef>
              <a:spcAft>
                <a:spcPts val="200"/>
              </a:spcAft>
              <a:buClr>
                <a:srgbClr val="3B748D"/>
              </a:buClr>
              <a:buFont typeface="Wingdings" pitchFamily="2" charset="2"/>
              <a:buChar char=""/>
            </a:pPr>
            <a:r>
              <a:rPr lang="en-US" sz="2200" dirty="0" smtClean="0">
                <a:solidFill>
                  <a:srgbClr val="000000"/>
                </a:solidFill>
                <a:latin typeface="Times New Roman" panose="02020603050405020304" pitchFamily="18" charset="0"/>
                <a:cs typeface="B Nazanin" panose="00000400000000000000" pitchFamily="2" charset="-78"/>
              </a:rPr>
              <a:t>This </a:t>
            </a:r>
            <a:r>
              <a:rPr lang="en-US" sz="2200" dirty="0">
                <a:solidFill>
                  <a:srgbClr val="000000"/>
                </a:solidFill>
                <a:latin typeface="Times New Roman" panose="02020603050405020304" pitchFamily="18" charset="0"/>
                <a:cs typeface="B Nazanin" panose="00000400000000000000" pitchFamily="2" charset="-78"/>
              </a:rPr>
              <a:t>process finalized into a </a:t>
            </a:r>
            <a:r>
              <a:rPr lang="en-US" sz="2200" b="1" dirty="0">
                <a:solidFill>
                  <a:srgbClr val="000000"/>
                </a:solidFill>
                <a:latin typeface="Times New Roman" panose="02020603050405020304" pitchFamily="18" charset="0"/>
                <a:cs typeface="B Nazanin" panose="00000400000000000000" pitchFamily="2" charset="-78"/>
              </a:rPr>
              <a:t>rating tool </a:t>
            </a:r>
            <a:r>
              <a:rPr lang="en-US" sz="2200" dirty="0">
                <a:solidFill>
                  <a:srgbClr val="000000"/>
                </a:solidFill>
                <a:latin typeface="Times New Roman" panose="02020603050405020304" pitchFamily="18" charset="0"/>
                <a:cs typeface="B Nazanin" panose="00000400000000000000" pitchFamily="2" charset="-78"/>
              </a:rPr>
              <a:t>with </a:t>
            </a:r>
            <a:r>
              <a:rPr lang="en-US" sz="2200" b="1" dirty="0">
                <a:solidFill>
                  <a:srgbClr val="000000"/>
                </a:solidFill>
                <a:latin typeface="Times New Roman" panose="02020603050405020304" pitchFamily="18" charset="0"/>
                <a:cs typeface="B Nazanin" panose="00000400000000000000" pitchFamily="2" charset="-78"/>
              </a:rPr>
              <a:t>27 items </a:t>
            </a:r>
            <a:r>
              <a:rPr lang="en-US" sz="2200" dirty="0">
                <a:solidFill>
                  <a:srgbClr val="000000"/>
                </a:solidFill>
                <a:latin typeface="Times New Roman" panose="02020603050405020304" pitchFamily="18" charset="0"/>
                <a:cs typeface="B Nazanin" panose="00000400000000000000" pitchFamily="2" charset="-78"/>
              </a:rPr>
              <a:t>and </a:t>
            </a:r>
            <a:r>
              <a:rPr lang="en-US" sz="2200" b="1" dirty="0">
                <a:solidFill>
                  <a:srgbClr val="000000"/>
                </a:solidFill>
                <a:latin typeface="Times New Roman" panose="02020603050405020304" pitchFamily="18" charset="0"/>
                <a:cs typeface="B Nazanin" panose="00000400000000000000" pitchFamily="2" charset="-78"/>
              </a:rPr>
              <a:t>six overarching </a:t>
            </a:r>
            <a:r>
              <a:rPr lang="en-US" sz="2200" b="1" dirty="0" smtClean="0">
                <a:solidFill>
                  <a:srgbClr val="000000"/>
                </a:solidFill>
                <a:latin typeface="Times New Roman" panose="02020603050405020304" pitchFamily="18" charset="0"/>
                <a:cs typeface="B Nazanin" panose="00000400000000000000" pitchFamily="2" charset="-78"/>
              </a:rPr>
              <a:t>domains</a:t>
            </a:r>
            <a:endParaRPr lang="fa-IR" sz="2200" b="1" dirty="0">
              <a:solidFill>
                <a:srgbClr val="3B748D"/>
              </a:solidFill>
              <a:cs typeface="B Nazanin" panose="00000400000000000000" pitchFamily="2" charset="-78"/>
            </a:endParaRPr>
          </a:p>
        </p:txBody>
      </p:sp>
    </p:spTree>
    <p:extLst>
      <p:ext uri="{BB962C8B-B14F-4D97-AF65-F5344CB8AC3E}">
        <p14:creationId xmlns:p14="http://schemas.microsoft.com/office/powerpoint/2010/main" val="28395799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7" name="Content Placeholder 6"/>
          <p:cNvPicPr>
            <a:picLocks noGrp="1" noChangeAspect="1"/>
          </p:cNvPicPr>
          <p:nvPr>
            <p:ph idx="1"/>
          </p:nvPr>
        </p:nvPicPr>
        <p:blipFill rotWithShape="1">
          <a:blip r:embed="rId2"/>
          <a:srcRect l="28713" t="17066" r="24216" b="46048"/>
          <a:stretch/>
        </p:blipFill>
        <p:spPr>
          <a:xfrm>
            <a:off x="1551496" y="1928339"/>
            <a:ext cx="8298873" cy="4264643"/>
          </a:xfrm>
          <a:prstGeom prst="rect">
            <a:avLst/>
          </a:prstGeom>
        </p:spPr>
      </p:pic>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26</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Tree>
    <p:extLst>
      <p:ext uri="{BB962C8B-B14F-4D97-AF65-F5344CB8AC3E}">
        <p14:creationId xmlns:p14="http://schemas.microsoft.com/office/powerpoint/2010/main" val="12094566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7" name="Content Placeholder 6"/>
          <p:cNvPicPr>
            <a:picLocks noGrp="1" noChangeAspect="1"/>
          </p:cNvPicPr>
          <p:nvPr>
            <p:ph idx="1"/>
          </p:nvPr>
        </p:nvPicPr>
        <p:blipFill rotWithShape="1">
          <a:blip r:embed="rId2"/>
          <a:srcRect l="29088" t="53623" r="25734" b="7187"/>
          <a:stretch/>
        </p:blipFill>
        <p:spPr>
          <a:xfrm>
            <a:off x="1792773" y="1792936"/>
            <a:ext cx="8604371" cy="4196394"/>
          </a:xfrm>
          <a:prstGeom prst="rect">
            <a:avLst/>
          </a:prstGeom>
        </p:spPr>
      </p:pic>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27</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Tree>
    <p:extLst>
      <p:ext uri="{BB962C8B-B14F-4D97-AF65-F5344CB8AC3E}">
        <p14:creationId xmlns:p14="http://schemas.microsoft.com/office/powerpoint/2010/main" val="39707105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02265" y="572171"/>
            <a:ext cx="2688569" cy="932769"/>
          </a:xfrm>
          <a:prstGeom prst="rect">
            <a:avLst/>
          </a:prstGeom>
        </p:spPr>
      </p:pic>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28</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
        <p:nvSpPr>
          <p:cNvPr id="8" name="Rounded Rectangle 7"/>
          <p:cNvSpPr/>
          <p:nvPr/>
        </p:nvSpPr>
        <p:spPr>
          <a:xfrm>
            <a:off x="1542197" y="2743200"/>
            <a:ext cx="9478794" cy="2292824"/>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en-US" sz="2000" dirty="0">
                <a:solidFill>
                  <a:srgbClr val="2C2C2C"/>
                </a:solidFill>
                <a:latin typeface="Times New Roman" panose="02020603050405020304" pitchFamily="18" charset="0"/>
                <a:cs typeface="Times New Roman" panose="02020603050405020304" pitchFamily="18" charset="0"/>
              </a:rPr>
              <a:t>The final overarching domains were </a:t>
            </a:r>
            <a:r>
              <a:rPr lang="en-US" sz="2000" b="1" dirty="0">
                <a:solidFill>
                  <a:srgbClr val="2C2C2C"/>
                </a:solidFill>
                <a:latin typeface="Times New Roman" panose="02020603050405020304" pitchFamily="18" charset="0"/>
                <a:cs typeface="Times New Roman" panose="02020603050405020304" pitchFamily="18" charset="0"/>
              </a:rPr>
              <a:t>transparency</a:t>
            </a:r>
            <a:r>
              <a:rPr lang="en-US" sz="2000" dirty="0">
                <a:solidFill>
                  <a:srgbClr val="2C2C2C"/>
                </a:solidFill>
                <a:latin typeface="Times New Roman" panose="02020603050405020304" pitchFamily="18" charset="0"/>
                <a:cs typeface="Times New Roman" panose="02020603050405020304" pitchFamily="18" charset="0"/>
              </a:rPr>
              <a:t>, </a:t>
            </a:r>
            <a:r>
              <a:rPr lang="en-US" sz="2000" b="1" dirty="0">
                <a:solidFill>
                  <a:srgbClr val="2C2C2C"/>
                </a:solidFill>
                <a:latin typeface="Times New Roman" panose="02020603050405020304" pitchFamily="18" charset="0"/>
                <a:cs typeface="Times New Roman" panose="02020603050405020304" pitchFamily="18" charset="0"/>
              </a:rPr>
              <a:t>health content</a:t>
            </a:r>
            <a:r>
              <a:rPr lang="en-US" sz="2000" dirty="0">
                <a:solidFill>
                  <a:srgbClr val="2C2C2C"/>
                </a:solidFill>
                <a:latin typeface="Times New Roman" panose="02020603050405020304" pitchFamily="18" charset="0"/>
                <a:cs typeface="Times New Roman" panose="02020603050405020304" pitchFamily="18" charset="0"/>
              </a:rPr>
              <a:t>, </a:t>
            </a:r>
            <a:r>
              <a:rPr lang="en-US" sz="2000" b="1" dirty="0">
                <a:solidFill>
                  <a:srgbClr val="2C2C2C"/>
                </a:solidFill>
                <a:latin typeface="Times New Roman" panose="02020603050405020304" pitchFamily="18" charset="0"/>
                <a:cs typeface="Times New Roman" panose="02020603050405020304" pitchFamily="18" charset="0"/>
              </a:rPr>
              <a:t>excellent technical content</a:t>
            </a:r>
            <a:r>
              <a:rPr lang="en-US" sz="2000" dirty="0">
                <a:solidFill>
                  <a:srgbClr val="2C2C2C"/>
                </a:solidFill>
                <a:latin typeface="Times New Roman" panose="02020603050405020304" pitchFamily="18" charset="0"/>
                <a:cs typeface="Times New Roman" panose="02020603050405020304" pitchFamily="18" charset="0"/>
              </a:rPr>
              <a:t>, </a:t>
            </a:r>
            <a:r>
              <a:rPr lang="en-US" sz="2000" b="1" dirty="0">
                <a:solidFill>
                  <a:srgbClr val="2C2C2C"/>
                </a:solidFill>
                <a:latin typeface="Times New Roman" panose="02020603050405020304" pitchFamily="18" charset="0"/>
                <a:cs typeface="Times New Roman" panose="02020603050405020304" pitchFamily="18" charset="0"/>
              </a:rPr>
              <a:t>security/privacy</a:t>
            </a:r>
            <a:r>
              <a:rPr lang="en-US" sz="2000" dirty="0">
                <a:solidFill>
                  <a:srgbClr val="2C2C2C"/>
                </a:solidFill>
                <a:latin typeface="Times New Roman" panose="02020603050405020304" pitchFamily="18" charset="0"/>
                <a:cs typeface="Times New Roman" panose="02020603050405020304" pitchFamily="18" charset="0"/>
              </a:rPr>
              <a:t>, </a:t>
            </a:r>
            <a:r>
              <a:rPr lang="en-US" sz="2000" b="1" dirty="0">
                <a:solidFill>
                  <a:srgbClr val="2C2C2C"/>
                </a:solidFill>
                <a:latin typeface="Times New Roman" panose="02020603050405020304" pitchFamily="18" charset="0"/>
                <a:cs typeface="Times New Roman" panose="02020603050405020304" pitchFamily="18" charset="0"/>
              </a:rPr>
              <a:t>issues of usability</a:t>
            </a:r>
            <a:r>
              <a:rPr lang="en-US" sz="2000" dirty="0">
                <a:solidFill>
                  <a:srgbClr val="2C2C2C"/>
                </a:solidFill>
                <a:latin typeface="Times New Roman" panose="02020603050405020304" pitchFamily="18" charset="0"/>
                <a:cs typeface="Times New Roman" panose="02020603050405020304" pitchFamily="18" charset="0"/>
              </a:rPr>
              <a:t>, and </a:t>
            </a:r>
            <a:r>
              <a:rPr lang="en-US" sz="2000" b="1" dirty="0">
                <a:solidFill>
                  <a:srgbClr val="2C2C2C"/>
                </a:solidFill>
                <a:latin typeface="Times New Roman" panose="02020603050405020304" pitchFamily="18" charset="0"/>
                <a:cs typeface="Times New Roman" panose="02020603050405020304" pitchFamily="18" charset="0"/>
              </a:rPr>
              <a:t>subjective ratings</a:t>
            </a:r>
            <a:r>
              <a:rPr lang="en-US" sz="2000" dirty="0">
                <a:solidFill>
                  <a:srgbClr val="2C2C2C"/>
                </a:solidFill>
                <a:latin typeface="Times New Roman" panose="02020603050405020304" pitchFamily="18" charset="0"/>
                <a:cs typeface="Times New Roman" panose="02020603050405020304" pitchFamily="18" charset="0"/>
              </a:rPr>
              <a:t>, forming the </a:t>
            </a:r>
            <a:r>
              <a:rPr lang="en-US" sz="2000" dirty="0" smtClean="0">
                <a:solidFill>
                  <a:srgbClr val="2C2C2C"/>
                </a:solidFill>
                <a:latin typeface="Times New Roman" panose="02020603050405020304" pitchFamily="18" charset="0"/>
                <a:cs typeface="Times New Roman" panose="02020603050405020304" pitchFamily="18" charset="0"/>
              </a:rPr>
              <a:t>acronym:</a:t>
            </a:r>
            <a:endParaRPr lang="en-US" sz="2000" dirty="0">
              <a:solidFill>
                <a:srgbClr val="2C2C2C"/>
              </a:solidFill>
              <a:latin typeface="Times New Roman" panose="02020603050405020304" pitchFamily="18" charset="0"/>
              <a:cs typeface="Times New Roman" panose="02020603050405020304" pitchFamily="18" charset="0"/>
            </a:endParaRPr>
          </a:p>
          <a:p>
            <a:pPr lvl="0" algn="ctr"/>
            <a:r>
              <a:rPr lang="en-US" sz="2000" dirty="0">
                <a:solidFill>
                  <a:srgbClr val="2C2C2C"/>
                </a:solidFill>
                <a:latin typeface="Times New Roman" panose="02020603050405020304" pitchFamily="18" charset="0"/>
                <a:cs typeface="Times New Roman" panose="02020603050405020304" pitchFamily="18" charset="0"/>
              </a:rPr>
              <a:t> </a:t>
            </a:r>
          </a:p>
          <a:p>
            <a:pPr lvl="0" algn="ctr"/>
            <a:r>
              <a:rPr lang="en-US" sz="3600" dirty="0">
                <a:solidFill>
                  <a:srgbClr val="2C2C2C"/>
                </a:solidFill>
                <a:latin typeface="Times New Roman" panose="02020603050405020304" pitchFamily="18" charset="0"/>
                <a:cs typeface="Times New Roman" panose="02020603050405020304" pitchFamily="18" charset="0"/>
              </a:rPr>
              <a:t>THESIS</a:t>
            </a:r>
            <a:endParaRPr lang="en-US" sz="2000" dirty="0">
              <a:solidFill>
                <a:srgbClr val="2C2C2C"/>
              </a:solidFill>
            </a:endParaRPr>
          </a:p>
        </p:txBody>
      </p:sp>
    </p:spTree>
    <p:extLst>
      <p:ext uri="{BB962C8B-B14F-4D97-AF65-F5344CB8AC3E}">
        <p14:creationId xmlns:p14="http://schemas.microsoft.com/office/powerpoint/2010/main" val="17219663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29</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
        <p:nvSpPr>
          <p:cNvPr id="7" name="Rounded Rectangle 6"/>
          <p:cNvSpPr/>
          <p:nvPr/>
        </p:nvSpPr>
        <p:spPr>
          <a:xfrm>
            <a:off x="1202265" y="2011680"/>
            <a:ext cx="2620371" cy="9144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82880" lvl="0" indent="-182880" defTabSz="914400">
              <a:lnSpc>
                <a:spcPct val="90000"/>
              </a:lnSpc>
              <a:spcBef>
                <a:spcPts val="1200"/>
              </a:spcBef>
              <a:spcAft>
                <a:spcPts val="200"/>
              </a:spcAft>
              <a:buClr>
                <a:srgbClr val="3B748D"/>
              </a:buClr>
              <a:buFont typeface="Wingdings" pitchFamily="2" charset="2"/>
              <a:buChar char=""/>
            </a:pPr>
            <a:r>
              <a:rPr lang="en-US" sz="2200" b="1" dirty="0">
                <a:solidFill>
                  <a:srgbClr val="724128"/>
                </a:solidFill>
                <a:latin typeface="arial" panose="020B0604020202020204" pitchFamily="34" charset="0"/>
                <a:cs typeface="B Nazanin" panose="00000400000000000000" pitchFamily="2" charset="-78"/>
              </a:rPr>
              <a:t>Apps identified</a:t>
            </a:r>
          </a:p>
        </p:txBody>
      </p:sp>
      <p:sp>
        <p:nvSpPr>
          <p:cNvPr id="8" name="Rounded Rectangle 7"/>
          <p:cNvSpPr/>
          <p:nvPr/>
        </p:nvSpPr>
        <p:spPr>
          <a:xfrm>
            <a:off x="1202265" y="3042114"/>
            <a:ext cx="9784734" cy="317580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defTabSz="914400">
              <a:lnSpc>
                <a:spcPct val="90000"/>
              </a:lnSpc>
              <a:spcBef>
                <a:spcPts val="1200"/>
              </a:spcBef>
              <a:spcAft>
                <a:spcPts val="200"/>
              </a:spcAft>
              <a:buClr>
                <a:srgbClr val="3B748D"/>
              </a:buClr>
            </a:pPr>
            <a:r>
              <a:rPr lang="en-US" sz="2200" dirty="0">
                <a:solidFill>
                  <a:srgbClr val="000000"/>
                </a:solidFill>
                <a:latin typeface="Times New Roman" panose="02020603050405020304" pitchFamily="18" charset="0"/>
                <a:cs typeface="B Nazanin" panose="00000400000000000000" pitchFamily="2" charset="-78"/>
              </a:rPr>
              <a:t>Of the 3191 initially identified apps, we evaluated </a:t>
            </a:r>
            <a:r>
              <a:rPr lang="en-US" sz="2200" dirty="0" smtClean="0">
                <a:solidFill>
                  <a:srgbClr val="000000"/>
                </a:solidFill>
                <a:latin typeface="Times New Roman" panose="02020603050405020304" pitchFamily="18" charset="0"/>
                <a:cs typeface="B Nazanin" panose="00000400000000000000" pitchFamily="2" charset="-78"/>
              </a:rPr>
              <a:t>211.</a:t>
            </a:r>
          </a:p>
          <a:p>
            <a:pPr lvl="0" defTabSz="914400">
              <a:lnSpc>
                <a:spcPct val="90000"/>
              </a:lnSpc>
              <a:spcBef>
                <a:spcPts val="1200"/>
              </a:spcBef>
              <a:spcAft>
                <a:spcPts val="200"/>
              </a:spcAft>
              <a:buClr>
                <a:srgbClr val="3B748D"/>
              </a:buClr>
            </a:pPr>
            <a:r>
              <a:rPr lang="en-US" sz="2200" dirty="0" smtClean="0">
                <a:solidFill>
                  <a:srgbClr val="000000"/>
                </a:solidFill>
                <a:latin typeface="Times New Roman" panose="02020603050405020304" pitchFamily="18" charset="0"/>
                <a:cs typeface="B Nazanin" panose="00000400000000000000" pitchFamily="2" charset="-78"/>
              </a:rPr>
              <a:t> </a:t>
            </a:r>
            <a:r>
              <a:rPr lang="en-US" sz="2200" dirty="0">
                <a:solidFill>
                  <a:srgbClr val="000000"/>
                </a:solidFill>
                <a:latin typeface="Times New Roman" panose="02020603050405020304" pitchFamily="18" charset="0"/>
                <a:cs typeface="B Nazanin" panose="00000400000000000000" pitchFamily="2" charset="-78"/>
              </a:rPr>
              <a:t>Of the 137 category 1 apps evaluated in our prior study, only 37 were still available or met </a:t>
            </a:r>
            <a:r>
              <a:rPr lang="en-US" sz="2200" dirty="0" smtClean="0">
                <a:solidFill>
                  <a:srgbClr val="000000"/>
                </a:solidFill>
                <a:latin typeface="Times New Roman" panose="02020603050405020304" pitchFamily="18" charset="0"/>
                <a:cs typeface="B Nazanin" panose="00000400000000000000" pitchFamily="2" charset="-78"/>
              </a:rPr>
              <a:t>criteria.</a:t>
            </a:r>
          </a:p>
          <a:p>
            <a:pPr lvl="0" defTabSz="914400">
              <a:lnSpc>
                <a:spcPct val="90000"/>
              </a:lnSpc>
              <a:spcBef>
                <a:spcPts val="1200"/>
              </a:spcBef>
              <a:spcAft>
                <a:spcPts val="200"/>
              </a:spcAft>
              <a:buClr>
                <a:srgbClr val="3B748D"/>
              </a:buClr>
            </a:pPr>
            <a:r>
              <a:rPr lang="en-US" sz="2200" dirty="0" smtClean="0">
                <a:solidFill>
                  <a:srgbClr val="000000"/>
                </a:solidFill>
                <a:latin typeface="Times New Roman" panose="02020603050405020304" pitchFamily="18" charset="0"/>
                <a:cs typeface="B Nazanin" panose="00000400000000000000" pitchFamily="2" charset="-78"/>
              </a:rPr>
              <a:t> </a:t>
            </a:r>
            <a:r>
              <a:rPr lang="en-US" sz="2200" dirty="0">
                <a:solidFill>
                  <a:srgbClr val="000000"/>
                </a:solidFill>
                <a:latin typeface="Times New Roman" panose="02020603050405020304" pitchFamily="18" charset="0"/>
                <a:cs typeface="B Nazanin" panose="00000400000000000000" pitchFamily="2" charset="-78"/>
              </a:rPr>
              <a:t>For category 2, we evaluated 1350 apps and rated 88 apps </a:t>
            </a:r>
            <a:r>
              <a:rPr lang="en-US" sz="2200" dirty="0" smtClean="0">
                <a:solidFill>
                  <a:srgbClr val="000000"/>
                </a:solidFill>
                <a:latin typeface="Times New Roman" panose="02020603050405020304" pitchFamily="18" charset="0"/>
                <a:cs typeface="B Nazanin" panose="00000400000000000000" pitchFamily="2" charset="-78"/>
              </a:rPr>
              <a:t>.</a:t>
            </a:r>
          </a:p>
          <a:p>
            <a:pPr lvl="0" defTabSz="914400">
              <a:lnSpc>
                <a:spcPct val="90000"/>
              </a:lnSpc>
              <a:spcBef>
                <a:spcPts val="1200"/>
              </a:spcBef>
              <a:spcAft>
                <a:spcPts val="200"/>
              </a:spcAft>
              <a:buClr>
                <a:srgbClr val="3B748D"/>
              </a:buClr>
            </a:pPr>
            <a:r>
              <a:rPr lang="en-US" sz="2200" dirty="0" smtClean="0">
                <a:solidFill>
                  <a:srgbClr val="000000"/>
                </a:solidFill>
                <a:latin typeface="Times New Roman" panose="02020603050405020304" pitchFamily="18" charset="0"/>
                <a:cs typeface="B Nazanin" panose="00000400000000000000" pitchFamily="2" charset="-78"/>
              </a:rPr>
              <a:t>For </a:t>
            </a:r>
            <a:r>
              <a:rPr lang="en-US" sz="2200" dirty="0">
                <a:solidFill>
                  <a:srgbClr val="000000"/>
                </a:solidFill>
                <a:latin typeface="Times New Roman" panose="02020603050405020304" pitchFamily="18" charset="0"/>
                <a:cs typeface="B Nazanin" panose="00000400000000000000" pitchFamily="2" charset="-78"/>
              </a:rPr>
              <a:t>category 3, we evaluated 1704 apps and rated 86 </a:t>
            </a:r>
            <a:r>
              <a:rPr lang="en-US" sz="2200" dirty="0" smtClean="0">
                <a:solidFill>
                  <a:srgbClr val="000000"/>
                </a:solidFill>
                <a:latin typeface="Times New Roman" panose="02020603050405020304" pitchFamily="18" charset="0"/>
                <a:cs typeface="B Nazanin" panose="00000400000000000000" pitchFamily="2" charset="-78"/>
              </a:rPr>
              <a:t>apps.</a:t>
            </a:r>
            <a:endParaRPr lang="en-US" sz="2200" dirty="0">
              <a:solidFill>
                <a:srgbClr val="000000"/>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59048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3</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
        <p:nvSpPr>
          <p:cNvPr id="7" name="Pentagon 6"/>
          <p:cNvSpPr/>
          <p:nvPr/>
        </p:nvSpPr>
        <p:spPr>
          <a:xfrm>
            <a:off x="1202265" y="700643"/>
            <a:ext cx="2692841" cy="926276"/>
          </a:xfrm>
          <a:prstGeom prst="homePlate">
            <a:avLst/>
          </a:prstGeom>
          <a:solidFill>
            <a:schemeClr val="accent4">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cap="all" dirty="0">
                <a:solidFill>
                  <a:schemeClr val="bg1">
                    <a:lumMod val="90000"/>
                    <a:lumOff val="10000"/>
                  </a:schemeClr>
                </a:solidFill>
                <a:ea typeface="+mj-ea"/>
                <a:cs typeface="B Titr" panose="00000700000000000000" pitchFamily="2" charset="-78"/>
              </a:rPr>
              <a:t>Introduction</a:t>
            </a:r>
            <a:endParaRPr lang="fa-IR" sz="2400" b="1" dirty="0">
              <a:solidFill>
                <a:schemeClr val="bg1">
                  <a:lumMod val="90000"/>
                  <a:lumOff val="10000"/>
                </a:schemeClr>
              </a:solidFill>
            </a:endParaRPr>
          </a:p>
        </p:txBody>
      </p:sp>
      <p:sp>
        <p:nvSpPr>
          <p:cNvPr id="12" name="Flowchart: Terminator 11"/>
          <p:cNvSpPr/>
          <p:nvPr/>
        </p:nvSpPr>
        <p:spPr>
          <a:xfrm>
            <a:off x="1341912" y="2011680"/>
            <a:ext cx="9645087" cy="1254616"/>
          </a:xfrm>
          <a:prstGeom prst="flowChartTerminato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82880" lvl="0" indent="-182880" defTabSz="914400">
              <a:lnSpc>
                <a:spcPct val="90000"/>
              </a:lnSpc>
              <a:spcBef>
                <a:spcPts val="1200"/>
              </a:spcBef>
              <a:spcAft>
                <a:spcPts val="200"/>
              </a:spcAft>
              <a:buClr>
                <a:srgbClr val="3B748D"/>
              </a:buClr>
              <a:buFont typeface="Wingdings" pitchFamily="2" charset="2"/>
              <a:buChar char=""/>
            </a:pPr>
            <a:r>
              <a:rPr lang="en-US" sz="2200">
                <a:solidFill>
                  <a:srgbClr val="000000"/>
                </a:solidFill>
                <a:latin typeface="Times New Roman" panose="02020603050405020304" pitchFamily="18" charset="0"/>
                <a:cs typeface="B Nazanin" panose="00000400000000000000" pitchFamily="2" charset="-78"/>
              </a:rPr>
              <a:t>Mobile health applications (“apps”) have proliferated more rapidly than almost any other innovation in health care: over 300,000 health apps are available today, representing a doubling since 2015.</a:t>
            </a:r>
            <a:endParaRPr lang="en-US" sz="2200" dirty="0">
              <a:solidFill>
                <a:srgbClr val="000000"/>
              </a:solidFill>
              <a:latin typeface="Times New Roman" panose="02020603050405020304" pitchFamily="18" charset="0"/>
              <a:cs typeface="B Nazanin" panose="00000400000000000000" pitchFamily="2" charset="-78"/>
            </a:endParaRPr>
          </a:p>
        </p:txBody>
      </p:sp>
      <p:sp>
        <p:nvSpPr>
          <p:cNvPr id="14" name="Content Placeholder 13"/>
          <p:cNvSpPr>
            <a:spLocks noGrp="1"/>
          </p:cNvSpPr>
          <p:nvPr>
            <p:ph idx="1"/>
          </p:nvPr>
        </p:nvSpPr>
        <p:spPr/>
        <p:txBody>
          <a:bodyPr/>
          <a:lstStyle/>
          <a:p>
            <a:endParaRPr lang="fa-IR" dirty="0"/>
          </a:p>
        </p:txBody>
      </p:sp>
      <p:sp>
        <p:nvSpPr>
          <p:cNvPr id="15" name="Flowchart: Terminator 14"/>
          <p:cNvSpPr/>
          <p:nvPr/>
        </p:nvSpPr>
        <p:spPr>
          <a:xfrm>
            <a:off x="1202264" y="3343137"/>
            <a:ext cx="9699283" cy="2721587"/>
          </a:xfrm>
          <a:prstGeom prst="flowChartTerminator">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82880" lvl="0" indent="-182880" defTabSz="914400">
              <a:lnSpc>
                <a:spcPct val="90000"/>
              </a:lnSpc>
              <a:spcBef>
                <a:spcPts val="1200"/>
              </a:spcBef>
              <a:spcAft>
                <a:spcPts val="200"/>
              </a:spcAft>
              <a:buClr>
                <a:srgbClr val="3B748D"/>
              </a:buClr>
              <a:buFont typeface="Wingdings" pitchFamily="2" charset="2"/>
              <a:buChar char=""/>
            </a:pPr>
            <a:r>
              <a:rPr lang="en-US" sz="2200" dirty="0">
                <a:solidFill>
                  <a:srgbClr val="000000"/>
                </a:solidFill>
                <a:latin typeface="Times New Roman" panose="02020603050405020304" pitchFamily="18" charset="0"/>
                <a:cs typeface="B Nazanin" panose="00000400000000000000" pitchFamily="2" charset="-78"/>
              </a:rPr>
              <a:t>An estimated </a:t>
            </a:r>
            <a:r>
              <a:rPr lang="en-US" sz="2200" b="1" dirty="0">
                <a:solidFill>
                  <a:schemeClr val="bg1">
                    <a:lumMod val="90000"/>
                    <a:lumOff val="10000"/>
                  </a:schemeClr>
                </a:solidFill>
                <a:latin typeface="Times New Roman" panose="02020603050405020304" pitchFamily="18" charset="0"/>
                <a:cs typeface="B Nazanin" panose="00000400000000000000" pitchFamily="2" charset="-78"/>
              </a:rPr>
              <a:t>40% of all apps </a:t>
            </a:r>
            <a:r>
              <a:rPr lang="en-US" sz="2200" dirty="0" smtClean="0">
                <a:solidFill>
                  <a:srgbClr val="000000"/>
                </a:solidFill>
                <a:latin typeface="Times New Roman" panose="02020603050405020304" pitchFamily="18" charset="0"/>
                <a:cs typeface="B Nazanin" panose="00000400000000000000" pitchFamily="2" charset="-78"/>
              </a:rPr>
              <a:t>are </a:t>
            </a:r>
            <a:r>
              <a:rPr lang="en-US" sz="2200" b="1" dirty="0">
                <a:solidFill>
                  <a:srgbClr val="000000"/>
                </a:solidFill>
                <a:latin typeface="Times New Roman" panose="02020603050405020304" pitchFamily="18" charset="0"/>
                <a:cs typeface="B Nazanin" panose="00000400000000000000" pitchFamily="2" charset="-78"/>
              </a:rPr>
              <a:t>related to </a:t>
            </a:r>
            <a:r>
              <a:rPr lang="en-US" sz="2200" b="1" dirty="0" smtClean="0">
                <a:solidFill>
                  <a:srgbClr val="000000"/>
                </a:solidFill>
                <a:latin typeface="Times New Roman" panose="02020603050405020304" pitchFamily="18" charset="0"/>
                <a:cs typeface="B Nazanin" panose="00000400000000000000" pitchFamily="2" charset="-78"/>
              </a:rPr>
              <a:t>health</a:t>
            </a:r>
            <a:r>
              <a:rPr lang="en-US" sz="2200" dirty="0" smtClean="0">
                <a:solidFill>
                  <a:srgbClr val="000000"/>
                </a:solidFill>
                <a:latin typeface="Times New Roman" panose="02020603050405020304" pitchFamily="18" charset="0"/>
                <a:cs typeface="B Nazanin" panose="00000400000000000000" pitchFamily="2" charset="-78"/>
              </a:rPr>
              <a:t>. </a:t>
            </a:r>
            <a:r>
              <a:rPr lang="en-US" sz="2200" dirty="0">
                <a:solidFill>
                  <a:srgbClr val="000000"/>
                </a:solidFill>
                <a:latin typeface="Times New Roman" panose="02020603050405020304" pitchFamily="18" charset="0"/>
                <a:cs typeface="B Nazanin" panose="00000400000000000000" pitchFamily="2" charset="-78"/>
              </a:rPr>
              <a:t>This has been made possible by the rapid adoption of app-enabled mobile telephones, from 35% of Americans in 2011 to 77% in </a:t>
            </a:r>
            <a:r>
              <a:rPr lang="en-US" sz="2200" dirty="0" smtClean="0">
                <a:solidFill>
                  <a:srgbClr val="000000"/>
                </a:solidFill>
                <a:latin typeface="Times New Roman" panose="02020603050405020304" pitchFamily="18" charset="0"/>
                <a:cs typeface="B Nazanin" panose="00000400000000000000" pitchFamily="2" charset="-78"/>
              </a:rPr>
              <a:t>2018. </a:t>
            </a:r>
            <a:r>
              <a:rPr lang="en-US" sz="2200" dirty="0">
                <a:solidFill>
                  <a:srgbClr val="000000"/>
                </a:solidFill>
                <a:latin typeface="Times New Roman" panose="02020603050405020304" pitchFamily="18" charset="0"/>
                <a:cs typeface="B Nazanin" panose="00000400000000000000" pitchFamily="2" charset="-78"/>
              </a:rPr>
              <a:t>In 2015, national surveys suggested that more than half of mobile device users have downloaded a health app, although this does not connote </a:t>
            </a:r>
            <a:r>
              <a:rPr lang="en-US" sz="2200" dirty="0" smtClean="0">
                <a:solidFill>
                  <a:srgbClr val="000000"/>
                </a:solidFill>
                <a:latin typeface="Times New Roman" panose="02020603050405020304" pitchFamily="18" charset="0"/>
                <a:cs typeface="B Nazanin" panose="00000400000000000000" pitchFamily="2" charset="-78"/>
              </a:rPr>
              <a:t>use.</a:t>
            </a:r>
            <a:endParaRPr lang="fa-IR" sz="2200" dirty="0">
              <a:solidFill>
                <a:srgbClr val="3B748D"/>
              </a:solidFill>
              <a:cs typeface="B Nazanin" panose="00000400000000000000" pitchFamily="2" charset="-78"/>
            </a:endParaRPr>
          </a:p>
        </p:txBody>
      </p:sp>
    </p:spTree>
    <p:extLst>
      <p:ext uri="{BB962C8B-B14F-4D97-AF65-F5344CB8AC3E}">
        <p14:creationId xmlns:p14="http://schemas.microsoft.com/office/powerpoint/2010/main" val="8341246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30</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
        <p:nvSpPr>
          <p:cNvPr id="7" name="Rounded Rectangle 6"/>
          <p:cNvSpPr/>
          <p:nvPr/>
        </p:nvSpPr>
        <p:spPr>
          <a:xfrm>
            <a:off x="1202266" y="2011680"/>
            <a:ext cx="2646404" cy="9144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82880" lvl="0" indent="-182880" defTabSz="914400">
              <a:lnSpc>
                <a:spcPct val="90000"/>
              </a:lnSpc>
              <a:spcBef>
                <a:spcPts val="1200"/>
              </a:spcBef>
              <a:spcAft>
                <a:spcPts val="200"/>
              </a:spcAft>
              <a:buClr>
                <a:srgbClr val="3B748D"/>
              </a:buClr>
              <a:buFont typeface="Wingdings" pitchFamily="2" charset="2"/>
              <a:buChar char=""/>
            </a:pPr>
            <a:r>
              <a:rPr lang="en-US" sz="2200" b="1">
                <a:solidFill>
                  <a:srgbClr val="724128"/>
                </a:solidFill>
                <a:latin typeface="arial" panose="020B0604020202020204" pitchFamily="34" charset="0"/>
                <a:cs typeface="B Nazanin" panose="00000400000000000000" pitchFamily="2" charset="-78"/>
              </a:rPr>
              <a:t>App ratings</a:t>
            </a:r>
            <a:endParaRPr lang="en-US" sz="2200" b="1" dirty="0">
              <a:solidFill>
                <a:srgbClr val="724128"/>
              </a:solidFill>
              <a:latin typeface="arial" panose="020B0604020202020204" pitchFamily="34" charset="0"/>
              <a:cs typeface="B Nazanin" panose="00000400000000000000" pitchFamily="2" charset="-78"/>
            </a:endParaRPr>
          </a:p>
        </p:txBody>
      </p:sp>
      <p:sp>
        <p:nvSpPr>
          <p:cNvPr id="8" name="Rounded Rectangle 7"/>
          <p:cNvSpPr/>
          <p:nvPr/>
        </p:nvSpPr>
        <p:spPr>
          <a:xfrm>
            <a:off x="1202265" y="3051468"/>
            <a:ext cx="9818725" cy="316645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82880" lvl="0" indent="-182880" defTabSz="914400">
              <a:lnSpc>
                <a:spcPct val="90000"/>
              </a:lnSpc>
              <a:spcBef>
                <a:spcPts val="1200"/>
              </a:spcBef>
              <a:spcAft>
                <a:spcPts val="200"/>
              </a:spcAft>
              <a:buClr>
                <a:srgbClr val="3B748D"/>
              </a:buClr>
              <a:buFont typeface="Wingdings" pitchFamily="2" charset="2"/>
              <a:buChar char=""/>
            </a:pPr>
            <a:r>
              <a:rPr lang="en-US" sz="2200" b="1" dirty="0">
                <a:solidFill>
                  <a:srgbClr val="000000"/>
                </a:solidFill>
                <a:latin typeface="Times New Roman" panose="02020603050405020304" pitchFamily="18" charset="0"/>
                <a:cs typeface="B Nazanin" panose="00000400000000000000" pitchFamily="2" charset="-78"/>
              </a:rPr>
              <a:t>The mean overall app rating was 3.02 out </a:t>
            </a:r>
            <a:r>
              <a:rPr lang="en-US" sz="2200" b="1" dirty="0" smtClean="0">
                <a:solidFill>
                  <a:srgbClr val="000000"/>
                </a:solidFill>
                <a:latin typeface="Times New Roman" panose="02020603050405020304" pitchFamily="18" charset="0"/>
                <a:cs typeface="B Nazanin" panose="00000400000000000000" pitchFamily="2" charset="-78"/>
              </a:rPr>
              <a:t>of 5</a:t>
            </a:r>
            <a:r>
              <a:rPr lang="en-US" sz="2200" dirty="0" smtClean="0">
                <a:solidFill>
                  <a:srgbClr val="000000"/>
                </a:solidFill>
                <a:latin typeface="Times New Roman" panose="02020603050405020304" pitchFamily="18" charset="0"/>
                <a:cs typeface="B Nazanin" panose="00000400000000000000" pitchFamily="2" charset="-78"/>
              </a:rPr>
              <a:t>, </a:t>
            </a:r>
            <a:r>
              <a:rPr lang="en-US" sz="2200" b="1" dirty="0">
                <a:solidFill>
                  <a:srgbClr val="000000"/>
                </a:solidFill>
                <a:latin typeface="Times New Roman" panose="02020603050405020304" pitchFamily="18" charset="0"/>
                <a:cs typeface="B Nazanin" panose="00000400000000000000" pitchFamily="2" charset="-78"/>
              </a:rPr>
              <a:t>most notably with </a:t>
            </a:r>
            <a:r>
              <a:rPr lang="en-US" sz="2200" dirty="0">
                <a:solidFill>
                  <a:srgbClr val="C00000"/>
                </a:solidFill>
                <a:latin typeface="Times New Roman" panose="02020603050405020304" pitchFamily="18" charset="0"/>
                <a:cs typeface="B Nazanin" panose="00000400000000000000" pitchFamily="2" charset="-78"/>
              </a:rPr>
              <a:t>security/privacy</a:t>
            </a:r>
            <a:r>
              <a:rPr lang="en-US" sz="2200" dirty="0">
                <a:solidFill>
                  <a:srgbClr val="000000"/>
                </a:solidFill>
                <a:latin typeface="Times New Roman" panose="02020603050405020304" pitchFamily="18" charset="0"/>
                <a:cs typeface="B Nazanin" panose="00000400000000000000" pitchFamily="2" charset="-78"/>
              </a:rPr>
              <a:t> receiving the lowest rating by far: 2.21 out of 5 </a:t>
            </a:r>
            <a:r>
              <a:rPr lang="en-US" sz="2200" dirty="0" smtClean="0">
                <a:solidFill>
                  <a:srgbClr val="000000"/>
                </a:solidFill>
                <a:latin typeface="Times New Roman" panose="02020603050405020304" pitchFamily="18" charset="0"/>
                <a:cs typeface="B Nazanin" panose="00000400000000000000" pitchFamily="2" charset="-78"/>
              </a:rPr>
              <a:t>.  In </a:t>
            </a:r>
            <a:r>
              <a:rPr lang="en-US" sz="2200" dirty="0">
                <a:solidFill>
                  <a:srgbClr val="000000"/>
                </a:solidFill>
                <a:latin typeface="Times New Roman" panose="02020603050405020304" pitchFamily="18" charset="0"/>
                <a:cs typeface="B Nazanin" panose="00000400000000000000" pitchFamily="2" charset="-78"/>
              </a:rPr>
              <a:t>contrast, the </a:t>
            </a:r>
            <a:r>
              <a:rPr lang="en-US" sz="2200" b="1" dirty="0">
                <a:solidFill>
                  <a:srgbClr val="000000"/>
                </a:solidFill>
                <a:latin typeface="Times New Roman" panose="02020603050405020304" pitchFamily="18" charset="0"/>
                <a:cs typeface="B Nazanin" panose="00000400000000000000" pitchFamily="2" charset="-78"/>
              </a:rPr>
              <a:t>most highly rated domain was </a:t>
            </a:r>
            <a:r>
              <a:rPr lang="en-US" sz="2200" dirty="0">
                <a:solidFill>
                  <a:srgbClr val="C00000"/>
                </a:solidFill>
                <a:latin typeface="Times New Roman" panose="02020603050405020304" pitchFamily="18" charset="0"/>
                <a:cs typeface="B Nazanin" panose="00000400000000000000" pitchFamily="2" charset="-78"/>
              </a:rPr>
              <a:t>transparency</a:t>
            </a:r>
            <a:r>
              <a:rPr lang="en-US" sz="2200" dirty="0">
                <a:solidFill>
                  <a:srgbClr val="000000"/>
                </a:solidFill>
                <a:latin typeface="Times New Roman" panose="02020603050405020304" pitchFamily="18" charset="0"/>
                <a:cs typeface="B Nazanin" panose="00000400000000000000" pitchFamily="2" charset="-78"/>
              </a:rPr>
              <a:t>: 3.54 out of 5 </a:t>
            </a:r>
            <a:r>
              <a:rPr lang="en-US" sz="2200" dirty="0" smtClean="0">
                <a:solidFill>
                  <a:srgbClr val="000000"/>
                </a:solidFill>
                <a:latin typeface="Times New Roman" panose="02020603050405020304" pitchFamily="18" charset="0"/>
                <a:cs typeface="B Nazanin" panose="00000400000000000000" pitchFamily="2" charset="-78"/>
              </a:rPr>
              <a:t>.Other </a:t>
            </a:r>
            <a:r>
              <a:rPr lang="en-US" sz="2200" dirty="0">
                <a:solidFill>
                  <a:srgbClr val="000000"/>
                </a:solidFill>
                <a:latin typeface="Times New Roman" panose="02020603050405020304" pitchFamily="18" charset="0"/>
                <a:cs typeface="B Nazanin" panose="00000400000000000000" pitchFamily="2" charset="-78"/>
              </a:rPr>
              <a:t>individual items </a:t>
            </a:r>
            <a:r>
              <a:rPr lang="en-US" sz="2200" dirty="0" smtClean="0">
                <a:solidFill>
                  <a:srgbClr val="000000"/>
                </a:solidFill>
                <a:latin typeface="Times New Roman" panose="02020603050405020304" pitchFamily="18" charset="0"/>
                <a:cs typeface="B Nazanin" panose="00000400000000000000" pitchFamily="2" charset="-78"/>
              </a:rPr>
              <a:t>.</a:t>
            </a:r>
          </a:p>
          <a:p>
            <a:pPr marL="182880" lvl="0" indent="-182880" defTabSz="914400">
              <a:lnSpc>
                <a:spcPct val="90000"/>
              </a:lnSpc>
              <a:spcBef>
                <a:spcPts val="1200"/>
              </a:spcBef>
              <a:spcAft>
                <a:spcPts val="200"/>
              </a:spcAft>
              <a:buClr>
                <a:srgbClr val="3B748D"/>
              </a:buClr>
              <a:buFont typeface="Wingdings" pitchFamily="2" charset="2"/>
              <a:buChar char=""/>
            </a:pPr>
            <a:r>
              <a:rPr lang="en-US" sz="2200" dirty="0" smtClean="0">
                <a:solidFill>
                  <a:srgbClr val="000000"/>
                </a:solidFill>
                <a:latin typeface="Times New Roman" panose="02020603050405020304" pitchFamily="18" charset="0"/>
                <a:cs typeface="B Nazanin" panose="00000400000000000000" pitchFamily="2" charset="-78"/>
              </a:rPr>
              <a:t>with </a:t>
            </a:r>
            <a:r>
              <a:rPr lang="en-US" sz="2200" dirty="0">
                <a:solidFill>
                  <a:srgbClr val="000000"/>
                </a:solidFill>
                <a:latin typeface="Times New Roman" panose="02020603050405020304" pitchFamily="18" charset="0"/>
                <a:cs typeface="B Nazanin" panose="00000400000000000000" pitchFamily="2" charset="-78"/>
              </a:rPr>
              <a:t>particularly </a:t>
            </a:r>
            <a:r>
              <a:rPr lang="en-US" sz="2200" dirty="0">
                <a:solidFill>
                  <a:srgbClr val="C00000"/>
                </a:solidFill>
                <a:latin typeface="Times New Roman" panose="02020603050405020304" pitchFamily="18" charset="0"/>
                <a:cs typeface="B Nazanin" panose="00000400000000000000" pitchFamily="2" charset="-78"/>
              </a:rPr>
              <a:t>low ratings included consent </a:t>
            </a:r>
            <a:r>
              <a:rPr lang="en-US" sz="2200" dirty="0">
                <a:solidFill>
                  <a:srgbClr val="000000"/>
                </a:solidFill>
                <a:latin typeface="Times New Roman" panose="02020603050405020304" pitchFamily="18" charset="0"/>
                <a:cs typeface="B Nazanin" panose="00000400000000000000" pitchFamily="2" charset="-78"/>
              </a:rPr>
              <a:t>(1.86 out of </a:t>
            </a:r>
            <a:r>
              <a:rPr lang="en-US" sz="2200" dirty="0" smtClean="0">
                <a:solidFill>
                  <a:srgbClr val="000000"/>
                </a:solidFill>
                <a:latin typeface="Times New Roman" panose="02020603050405020304" pitchFamily="18" charset="0"/>
                <a:cs typeface="B Nazanin" panose="00000400000000000000" pitchFamily="2" charset="-78"/>
              </a:rPr>
              <a:t>5), </a:t>
            </a:r>
            <a:r>
              <a:rPr lang="en-US" sz="2200" dirty="0">
                <a:solidFill>
                  <a:srgbClr val="C00000"/>
                </a:solidFill>
                <a:latin typeface="Times New Roman" panose="02020603050405020304" pitchFamily="18" charset="0"/>
                <a:cs typeface="B Nazanin" panose="00000400000000000000" pitchFamily="2" charset="-78"/>
              </a:rPr>
              <a:t>interoperability </a:t>
            </a:r>
            <a:r>
              <a:rPr lang="en-US" sz="2200" dirty="0">
                <a:solidFill>
                  <a:srgbClr val="000000"/>
                </a:solidFill>
                <a:latin typeface="Times New Roman" panose="02020603050405020304" pitchFamily="18" charset="0"/>
                <a:cs typeface="B Nazanin" panose="00000400000000000000" pitchFamily="2" charset="-78"/>
              </a:rPr>
              <a:t>(1.75 out of </a:t>
            </a:r>
            <a:r>
              <a:rPr lang="en-US" sz="2200" dirty="0" smtClean="0">
                <a:solidFill>
                  <a:srgbClr val="000000"/>
                </a:solidFill>
                <a:latin typeface="Times New Roman" panose="02020603050405020304" pitchFamily="18" charset="0"/>
                <a:cs typeface="B Nazanin" panose="00000400000000000000" pitchFamily="2" charset="-78"/>
              </a:rPr>
              <a:t>5), </a:t>
            </a:r>
            <a:r>
              <a:rPr lang="en-US" sz="2200" dirty="0">
                <a:solidFill>
                  <a:srgbClr val="000000"/>
                </a:solidFill>
                <a:latin typeface="Times New Roman" panose="02020603050405020304" pitchFamily="18" charset="0"/>
                <a:cs typeface="B Nazanin" panose="00000400000000000000" pitchFamily="2" charset="-78"/>
              </a:rPr>
              <a:t>and provision in </a:t>
            </a:r>
            <a:r>
              <a:rPr lang="en-US" sz="2200" dirty="0">
                <a:solidFill>
                  <a:srgbClr val="C00000"/>
                </a:solidFill>
                <a:latin typeface="Times New Roman" panose="02020603050405020304" pitchFamily="18" charset="0"/>
                <a:cs typeface="B Nazanin" panose="00000400000000000000" pitchFamily="2" charset="-78"/>
              </a:rPr>
              <a:t>multiple languages </a:t>
            </a:r>
            <a:r>
              <a:rPr lang="en-US" sz="2200" dirty="0">
                <a:solidFill>
                  <a:srgbClr val="000000"/>
                </a:solidFill>
                <a:latin typeface="Times New Roman" panose="02020603050405020304" pitchFamily="18" charset="0"/>
                <a:cs typeface="B Nazanin" panose="00000400000000000000" pitchFamily="2" charset="-78"/>
              </a:rPr>
              <a:t>(1.43 out of </a:t>
            </a:r>
            <a:r>
              <a:rPr lang="en-US" sz="2200" dirty="0" smtClean="0">
                <a:solidFill>
                  <a:srgbClr val="000000"/>
                </a:solidFill>
                <a:latin typeface="Times New Roman" panose="02020603050405020304" pitchFamily="18" charset="0"/>
                <a:cs typeface="B Nazanin" panose="00000400000000000000" pitchFamily="2" charset="-78"/>
              </a:rPr>
              <a:t>5)</a:t>
            </a:r>
            <a:endParaRPr lang="en-US" sz="2200" dirty="0">
              <a:solidFill>
                <a:srgbClr val="000000"/>
              </a:solidFill>
              <a:latin typeface="Times New Roman" panose="02020603050405020304" pitchFamily="18" charset="0"/>
              <a:cs typeface="B Nazanin" panose="00000400000000000000" pitchFamily="2" charset="-78"/>
            </a:endParaRPr>
          </a:p>
          <a:p>
            <a:pPr marL="182880" lvl="0" indent="-182880" defTabSz="914400">
              <a:lnSpc>
                <a:spcPct val="90000"/>
              </a:lnSpc>
              <a:spcBef>
                <a:spcPts val="1200"/>
              </a:spcBef>
              <a:spcAft>
                <a:spcPts val="200"/>
              </a:spcAft>
              <a:buClr>
                <a:srgbClr val="3B748D"/>
              </a:buClr>
              <a:buFont typeface="Wingdings" pitchFamily="2" charset="2"/>
              <a:buChar char=""/>
            </a:pPr>
            <a:endParaRPr lang="fa-IR" sz="2200" dirty="0">
              <a:solidFill>
                <a:srgbClr val="3B748D"/>
              </a:solidFill>
              <a:cs typeface="B Nazanin" panose="00000400000000000000" pitchFamily="2" charset="-78"/>
            </a:endParaRPr>
          </a:p>
        </p:txBody>
      </p:sp>
    </p:spTree>
    <p:extLst>
      <p:ext uri="{BB962C8B-B14F-4D97-AF65-F5344CB8AC3E}">
        <p14:creationId xmlns:p14="http://schemas.microsoft.com/office/powerpoint/2010/main" val="35913887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02265" y="503155"/>
            <a:ext cx="2688569" cy="932769"/>
          </a:xfrm>
          <a:prstGeom prst="rect">
            <a:avLst/>
          </a:prstGeom>
        </p:spPr>
      </p:pic>
      <p:sp>
        <p:nvSpPr>
          <p:cNvPr id="2" name="Title 1"/>
          <p:cNvSpPr>
            <a:spLocks noGrp="1"/>
          </p:cNvSpPr>
          <p:nvPr>
            <p:ph type="title"/>
          </p:nvPr>
        </p:nvSpPr>
        <p:spPr/>
        <p:txBody>
          <a:bodyPr/>
          <a:lstStyle/>
          <a:p>
            <a:endParaRPr lang="fa-IR" dirty="0"/>
          </a:p>
        </p:txBody>
      </p:sp>
      <p:pic>
        <p:nvPicPr>
          <p:cNvPr id="8" name="Content Placeholder 7"/>
          <p:cNvPicPr>
            <a:picLocks noGrp="1" noChangeAspect="1"/>
          </p:cNvPicPr>
          <p:nvPr>
            <p:ph idx="1"/>
          </p:nvPr>
        </p:nvPicPr>
        <p:blipFill>
          <a:blip r:embed="rId3"/>
          <a:stretch>
            <a:fillRect/>
          </a:stretch>
        </p:blipFill>
        <p:spPr>
          <a:xfrm>
            <a:off x="2803340" y="2011363"/>
            <a:ext cx="6583732" cy="4206875"/>
          </a:xfrm>
          <a:prstGeom prst="rect">
            <a:avLst/>
          </a:prstGeom>
        </p:spPr>
      </p:pic>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31</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Tree>
    <p:extLst>
      <p:ext uri="{BB962C8B-B14F-4D97-AF65-F5344CB8AC3E}">
        <p14:creationId xmlns:p14="http://schemas.microsoft.com/office/powerpoint/2010/main" val="3910575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02265" y="572171"/>
            <a:ext cx="2688569" cy="932769"/>
          </a:xfrm>
          <a:prstGeom prst="rect">
            <a:avLst/>
          </a:prstGeom>
        </p:spPr>
      </p:pic>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32</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
        <p:nvSpPr>
          <p:cNvPr id="8" name="Rounded Rectangle 7"/>
          <p:cNvSpPr/>
          <p:nvPr/>
        </p:nvSpPr>
        <p:spPr>
          <a:xfrm>
            <a:off x="1202265" y="2080932"/>
            <a:ext cx="9784734" cy="396502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200" dirty="0" smtClean="0">
                <a:solidFill>
                  <a:srgbClr val="000000"/>
                </a:solidFill>
                <a:latin typeface="Times New Roman" panose="02020603050405020304" pitchFamily="18" charset="0"/>
                <a:cs typeface="B Nazanin" panose="00000400000000000000" pitchFamily="2" charset="-78"/>
              </a:rPr>
              <a:t>Within-group </a:t>
            </a:r>
            <a:r>
              <a:rPr lang="en-US" sz="2200" dirty="0">
                <a:solidFill>
                  <a:srgbClr val="000000"/>
                </a:solidFill>
                <a:latin typeface="Times New Roman" panose="02020603050405020304" pitchFamily="18" charset="0"/>
                <a:cs typeface="B Nazanin" panose="00000400000000000000" pitchFamily="2" charset="-78"/>
              </a:rPr>
              <a:t>differences consistently trended with category 1 apps being the highest rated, followed by category 2, and lastly category 3 but were not statistically significant. </a:t>
            </a:r>
            <a:endParaRPr lang="en-US" sz="2200" dirty="0" smtClean="0">
              <a:solidFill>
                <a:srgbClr val="000000"/>
              </a:solidFill>
              <a:latin typeface="Times New Roman" panose="02020603050405020304" pitchFamily="18" charset="0"/>
              <a:cs typeface="B Nazanin" panose="00000400000000000000" pitchFamily="2" charset="-78"/>
            </a:endParaRPr>
          </a:p>
          <a:p>
            <a:pPr algn="ctr"/>
            <a:r>
              <a:rPr lang="en-US" sz="2200" dirty="0" smtClean="0">
                <a:solidFill>
                  <a:srgbClr val="000000"/>
                </a:solidFill>
                <a:latin typeface="Times New Roman" panose="02020603050405020304" pitchFamily="18" charset="0"/>
                <a:cs typeface="B Nazanin" panose="00000400000000000000" pitchFamily="2" charset="-78"/>
              </a:rPr>
              <a:t>For </a:t>
            </a:r>
            <a:r>
              <a:rPr lang="en-US" sz="2200" dirty="0">
                <a:solidFill>
                  <a:srgbClr val="000000"/>
                </a:solidFill>
                <a:latin typeface="Times New Roman" panose="02020603050405020304" pitchFamily="18" charset="0"/>
                <a:cs typeface="B Nazanin" panose="00000400000000000000" pitchFamily="2" charset="-78"/>
              </a:rPr>
              <a:t>example, for security/privacy, category 1, 2, and 3 had ratings of </a:t>
            </a:r>
            <a:r>
              <a:rPr lang="en-US" sz="2200" dirty="0" smtClean="0">
                <a:solidFill>
                  <a:srgbClr val="000000"/>
                </a:solidFill>
                <a:latin typeface="Times New Roman" panose="02020603050405020304" pitchFamily="18" charset="0"/>
                <a:cs typeface="B Nazanin" panose="00000400000000000000" pitchFamily="2" charset="-78"/>
              </a:rPr>
              <a:t>2.40, </a:t>
            </a:r>
            <a:r>
              <a:rPr lang="en-US" sz="2200" dirty="0">
                <a:solidFill>
                  <a:srgbClr val="000000"/>
                </a:solidFill>
                <a:latin typeface="Times New Roman" panose="02020603050405020304" pitchFamily="18" charset="0"/>
                <a:cs typeface="B Nazanin" panose="00000400000000000000" pitchFamily="2" charset="-78"/>
              </a:rPr>
              <a:t>2.26 </a:t>
            </a:r>
            <a:r>
              <a:rPr lang="en-US" sz="2200" dirty="0" smtClean="0">
                <a:solidFill>
                  <a:srgbClr val="000000"/>
                </a:solidFill>
                <a:latin typeface="Times New Roman" panose="02020603050405020304" pitchFamily="18" charset="0"/>
                <a:cs typeface="B Nazanin" panose="00000400000000000000" pitchFamily="2" charset="-78"/>
              </a:rPr>
              <a:t>and 2.07, </a:t>
            </a:r>
            <a:r>
              <a:rPr lang="en-US" sz="2200" dirty="0" smtClean="0">
                <a:solidFill>
                  <a:srgbClr val="000000"/>
                </a:solidFill>
                <a:latin typeface="Times New Roman" panose="02020603050405020304" pitchFamily="18" charset="0"/>
                <a:cs typeface="B Nazanin" panose="00000400000000000000" pitchFamily="2" charset="-78"/>
              </a:rPr>
              <a:t>respectively.</a:t>
            </a:r>
            <a:endParaRPr lang="fa-IR" dirty="0"/>
          </a:p>
        </p:txBody>
      </p:sp>
    </p:spTree>
    <p:extLst>
      <p:ext uri="{BB962C8B-B14F-4D97-AF65-F5344CB8AC3E}">
        <p14:creationId xmlns:p14="http://schemas.microsoft.com/office/powerpoint/2010/main" val="211975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02265" y="572171"/>
            <a:ext cx="2688569" cy="932769"/>
          </a:xfrm>
          <a:prstGeom prst="rect">
            <a:avLst/>
          </a:prstGeom>
        </p:spPr>
      </p:pic>
      <p:sp>
        <p:nvSpPr>
          <p:cNvPr id="2" name="Title 1"/>
          <p:cNvSpPr>
            <a:spLocks noGrp="1"/>
          </p:cNvSpPr>
          <p:nvPr>
            <p:ph type="title"/>
          </p:nvPr>
        </p:nvSpPr>
        <p:spPr/>
        <p:txBody>
          <a:bodyPr/>
          <a:lstStyle/>
          <a:p>
            <a:endParaRPr lang="fa-IR" dirty="0"/>
          </a:p>
        </p:txBody>
      </p:sp>
      <p:pic>
        <p:nvPicPr>
          <p:cNvPr id="8" name="Content Placeholder 7"/>
          <p:cNvPicPr>
            <a:picLocks noGrp="1" noChangeAspect="1"/>
          </p:cNvPicPr>
          <p:nvPr>
            <p:ph idx="1"/>
          </p:nvPr>
        </p:nvPicPr>
        <p:blipFill>
          <a:blip r:embed="rId3"/>
          <a:stretch>
            <a:fillRect/>
          </a:stretch>
        </p:blipFill>
        <p:spPr>
          <a:xfrm>
            <a:off x="1591874" y="2011363"/>
            <a:ext cx="9006664" cy="4206875"/>
          </a:xfrm>
          <a:prstGeom prst="rect">
            <a:avLst/>
          </a:prstGeom>
        </p:spPr>
      </p:pic>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33</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Tree>
    <p:extLst>
      <p:ext uri="{BB962C8B-B14F-4D97-AF65-F5344CB8AC3E}">
        <p14:creationId xmlns:p14="http://schemas.microsoft.com/office/powerpoint/2010/main" val="4032406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02265" y="572171"/>
            <a:ext cx="2688569" cy="932769"/>
          </a:xfrm>
          <a:prstGeom prst="rect">
            <a:avLst/>
          </a:prstGeom>
        </p:spPr>
      </p:pic>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34</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
        <p:nvSpPr>
          <p:cNvPr id="8" name="Rounded Rectangle 7"/>
          <p:cNvSpPr/>
          <p:nvPr/>
        </p:nvSpPr>
        <p:spPr>
          <a:xfrm>
            <a:off x="1202265" y="1918324"/>
            <a:ext cx="9784734" cy="4127633"/>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lvl="0" indent="-342900" defTabSz="914400">
              <a:lnSpc>
                <a:spcPct val="90000"/>
              </a:lnSpc>
              <a:spcBef>
                <a:spcPts val="1200"/>
              </a:spcBef>
              <a:spcAft>
                <a:spcPts val="200"/>
              </a:spcAft>
              <a:buClr>
                <a:srgbClr val="3B748D"/>
              </a:buClr>
              <a:buFont typeface="Wingdings" panose="05000000000000000000" pitchFamily="2" charset="2"/>
              <a:buChar char="Ø"/>
            </a:pPr>
            <a:r>
              <a:rPr lang="en-US" sz="2200" dirty="0" smtClean="0">
                <a:solidFill>
                  <a:srgbClr val="000000"/>
                </a:solidFill>
                <a:latin typeface="Times New Roman" panose="02020603050405020304" pitchFamily="18" charset="0"/>
                <a:cs typeface="B Nazanin" panose="00000400000000000000" pitchFamily="2" charset="-78"/>
              </a:rPr>
              <a:t>The </a:t>
            </a:r>
            <a:r>
              <a:rPr lang="en-US" sz="2200" dirty="0">
                <a:solidFill>
                  <a:srgbClr val="C00000"/>
                </a:solidFill>
                <a:latin typeface="Times New Roman" panose="02020603050405020304" pitchFamily="18" charset="0"/>
                <a:cs typeface="B Nazanin" panose="00000400000000000000" pitchFamily="2" charset="-78"/>
              </a:rPr>
              <a:t>two lowest-rated conditions </a:t>
            </a:r>
            <a:r>
              <a:rPr lang="en-US" sz="2200" dirty="0">
                <a:solidFill>
                  <a:srgbClr val="000000"/>
                </a:solidFill>
                <a:latin typeface="Times New Roman" panose="02020603050405020304" pitchFamily="18" charset="0"/>
                <a:cs typeface="B Nazanin" panose="00000400000000000000" pitchFamily="2" charset="-78"/>
              </a:rPr>
              <a:t>were </a:t>
            </a:r>
            <a:r>
              <a:rPr lang="en-US" sz="2200" b="1" dirty="0">
                <a:solidFill>
                  <a:srgbClr val="000000"/>
                </a:solidFill>
                <a:latin typeface="Times New Roman" panose="02020603050405020304" pitchFamily="18" charset="0"/>
                <a:cs typeface="B Nazanin" panose="00000400000000000000" pitchFamily="2" charset="-78"/>
              </a:rPr>
              <a:t>human immunodeficiency virus (HIV) </a:t>
            </a:r>
            <a:r>
              <a:rPr lang="en-US" sz="2200" dirty="0">
                <a:solidFill>
                  <a:srgbClr val="000000"/>
                </a:solidFill>
                <a:latin typeface="Times New Roman" panose="02020603050405020304" pitchFamily="18" charset="0"/>
                <a:cs typeface="B Nazanin" panose="00000400000000000000" pitchFamily="2" charset="-78"/>
              </a:rPr>
              <a:t>(mean </a:t>
            </a:r>
            <a:r>
              <a:rPr lang="en-US" sz="2200" dirty="0" smtClean="0">
                <a:solidFill>
                  <a:srgbClr val="000000"/>
                </a:solidFill>
                <a:latin typeface="Times New Roman" panose="02020603050405020304" pitchFamily="18" charset="0"/>
                <a:cs typeface="B Nazanin" panose="00000400000000000000" pitchFamily="2" charset="-78"/>
              </a:rPr>
              <a:t>2.43) </a:t>
            </a:r>
            <a:r>
              <a:rPr lang="en-US" sz="2200" dirty="0">
                <a:solidFill>
                  <a:srgbClr val="000000"/>
                </a:solidFill>
                <a:latin typeface="Times New Roman" panose="02020603050405020304" pitchFamily="18" charset="0"/>
                <a:cs typeface="B Nazanin" panose="00000400000000000000" pitchFamily="2" charset="-78"/>
              </a:rPr>
              <a:t>and </a:t>
            </a:r>
            <a:r>
              <a:rPr lang="en-US" sz="2200" b="1" dirty="0">
                <a:solidFill>
                  <a:srgbClr val="000000"/>
                </a:solidFill>
                <a:latin typeface="Times New Roman" panose="02020603050405020304" pitchFamily="18" charset="0"/>
                <a:cs typeface="B Nazanin" panose="00000400000000000000" pitchFamily="2" charset="-78"/>
              </a:rPr>
              <a:t>schizophrenia</a:t>
            </a:r>
            <a:r>
              <a:rPr lang="en-US" sz="2200" dirty="0">
                <a:solidFill>
                  <a:srgbClr val="000000"/>
                </a:solidFill>
                <a:latin typeface="Times New Roman" panose="02020603050405020304" pitchFamily="18" charset="0"/>
                <a:cs typeface="B Nazanin" panose="00000400000000000000" pitchFamily="2" charset="-78"/>
              </a:rPr>
              <a:t> (mean </a:t>
            </a:r>
            <a:r>
              <a:rPr lang="en-US" sz="2200" dirty="0" smtClean="0">
                <a:solidFill>
                  <a:srgbClr val="000000"/>
                </a:solidFill>
                <a:latin typeface="Times New Roman" panose="02020603050405020304" pitchFamily="18" charset="0"/>
                <a:cs typeface="B Nazanin" panose="00000400000000000000" pitchFamily="2" charset="-78"/>
              </a:rPr>
              <a:t>2.54).</a:t>
            </a:r>
            <a:endParaRPr lang="en-US" sz="2200" dirty="0" smtClean="0">
              <a:solidFill>
                <a:srgbClr val="000000"/>
              </a:solidFill>
              <a:latin typeface="Times New Roman" panose="02020603050405020304" pitchFamily="18" charset="0"/>
              <a:cs typeface="B Nazanin" panose="00000400000000000000" pitchFamily="2" charset="-78"/>
            </a:endParaRPr>
          </a:p>
          <a:p>
            <a:pPr marL="342900" lvl="0" indent="-342900" defTabSz="914400">
              <a:lnSpc>
                <a:spcPct val="90000"/>
              </a:lnSpc>
              <a:spcBef>
                <a:spcPts val="1200"/>
              </a:spcBef>
              <a:spcAft>
                <a:spcPts val="200"/>
              </a:spcAft>
              <a:buClr>
                <a:srgbClr val="3B748D"/>
              </a:buClr>
              <a:buFont typeface="Wingdings" panose="05000000000000000000" pitchFamily="2" charset="2"/>
              <a:buChar char="Ø"/>
            </a:pPr>
            <a:r>
              <a:rPr lang="en-US" sz="2200" dirty="0" smtClean="0">
                <a:solidFill>
                  <a:srgbClr val="000000"/>
                </a:solidFill>
                <a:latin typeface="Times New Roman" panose="02020603050405020304" pitchFamily="18" charset="0"/>
                <a:cs typeface="B Nazanin" panose="00000400000000000000" pitchFamily="2" charset="-78"/>
              </a:rPr>
              <a:t> </a:t>
            </a:r>
            <a:r>
              <a:rPr lang="en-US" sz="2200" dirty="0">
                <a:solidFill>
                  <a:srgbClr val="000000"/>
                </a:solidFill>
                <a:latin typeface="Times New Roman" panose="02020603050405020304" pitchFamily="18" charset="0"/>
                <a:cs typeface="B Nazanin" panose="00000400000000000000" pitchFamily="2" charset="-78"/>
              </a:rPr>
              <a:t>The two </a:t>
            </a:r>
            <a:r>
              <a:rPr lang="en-US" sz="2200" dirty="0">
                <a:solidFill>
                  <a:srgbClr val="C00000"/>
                </a:solidFill>
                <a:latin typeface="Times New Roman" panose="02020603050405020304" pitchFamily="18" charset="0"/>
                <a:cs typeface="B Nazanin" panose="00000400000000000000" pitchFamily="2" charset="-78"/>
              </a:rPr>
              <a:t>highest-rated conditions </a:t>
            </a:r>
            <a:r>
              <a:rPr lang="en-US" sz="2200" dirty="0">
                <a:solidFill>
                  <a:srgbClr val="000000"/>
                </a:solidFill>
                <a:latin typeface="Times New Roman" panose="02020603050405020304" pitchFamily="18" charset="0"/>
                <a:cs typeface="B Nazanin" panose="00000400000000000000" pitchFamily="2" charset="-78"/>
              </a:rPr>
              <a:t>were </a:t>
            </a:r>
            <a:r>
              <a:rPr lang="en-US" sz="2200" b="1" dirty="0">
                <a:solidFill>
                  <a:srgbClr val="000000"/>
                </a:solidFill>
                <a:latin typeface="Times New Roman" panose="02020603050405020304" pitchFamily="18" charset="0"/>
                <a:cs typeface="B Nazanin" panose="00000400000000000000" pitchFamily="2" charset="-78"/>
              </a:rPr>
              <a:t>chronic obstructive pulmonary disease/asthma</a:t>
            </a:r>
            <a:r>
              <a:rPr lang="en-US" sz="2200" dirty="0">
                <a:solidFill>
                  <a:srgbClr val="000000"/>
                </a:solidFill>
                <a:latin typeface="Times New Roman" panose="02020603050405020304" pitchFamily="18" charset="0"/>
                <a:cs typeface="B Nazanin" panose="00000400000000000000" pitchFamily="2" charset="-78"/>
              </a:rPr>
              <a:t> (mean </a:t>
            </a:r>
            <a:r>
              <a:rPr lang="en-US" sz="2200" dirty="0" smtClean="0">
                <a:solidFill>
                  <a:srgbClr val="000000"/>
                </a:solidFill>
                <a:latin typeface="Times New Roman" panose="02020603050405020304" pitchFamily="18" charset="0"/>
                <a:cs typeface="B Nazanin" panose="00000400000000000000" pitchFamily="2" charset="-78"/>
              </a:rPr>
              <a:t>3.35) </a:t>
            </a:r>
            <a:r>
              <a:rPr lang="en-US" sz="2200" dirty="0">
                <a:solidFill>
                  <a:srgbClr val="000000"/>
                </a:solidFill>
                <a:latin typeface="Times New Roman" panose="02020603050405020304" pitchFamily="18" charset="0"/>
                <a:cs typeface="B Nazanin" panose="00000400000000000000" pitchFamily="2" charset="-78"/>
              </a:rPr>
              <a:t>and </a:t>
            </a:r>
            <a:r>
              <a:rPr lang="en-US" sz="2200" b="1" dirty="0">
                <a:solidFill>
                  <a:srgbClr val="000000"/>
                </a:solidFill>
                <a:latin typeface="Times New Roman" panose="02020603050405020304" pitchFamily="18" charset="0"/>
                <a:cs typeface="B Nazanin" panose="00000400000000000000" pitchFamily="2" charset="-78"/>
              </a:rPr>
              <a:t>obesity</a:t>
            </a:r>
            <a:r>
              <a:rPr lang="en-US" sz="2200" dirty="0">
                <a:solidFill>
                  <a:srgbClr val="000000"/>
                </a:solidFill>
                <a:latin typeface="Times New Roman" panose="02020603050405020304" pitchFamily="18" charset="0"/>
                <a:cs typeface="B Nazanin" panose="00000400000000000000" pitchFamily="2" charset="-78"/>
              </a:rPr>
              <a:t> (mean </a:t>
            </a:r>
            <a:r>
              <a:rPr lang="en-US" sz="2200" dirty="0" smtClean="0">
                <a:solidFill>
                  <a:srgbClr val="000000"/>
                </a:solidFill>
                <a:latin typeface="Times New Roman" panose="02020603050405020304" pitchFamily="18" charset="0"/>
                <a:cs typeface="B Nazanin" panose="00000400000000000000" pitchFamily="2" charset="-78"/>
              </a:rPr>
              <a:t>3.36).</a:t>
            </a:r>
            <a:endParaRPr lang="en-US" sz="2200" dirty="0">
              <a:solidFill>
                <a:srgbClr val="000000"/>
              </a:solidFill>
              <a:latin typeface="Times New Roman" panose="02020603050405020304" pitchFamily="18" charset="0"/>
              <a:cs typeface="B Nazanin" panose="00000400000000000000" pitchFamily="2" charset="-78"/>
            </a:endParaRPr>
          </a:p>
          <a:p>
            <a:pPr marL="342900" lvl="0" indent="-342900" defTabSz="914400">
              <a:lnSpc>
                <a:spcPct val="90000"/>
              </a:lnSpc>
              <a:spcBef>
                <a:spcPts val="1200"/>
              </a:spcBef>
              <a:spcAft>
                <a:spcPts val="200"/>
              </a:spcAft>
              <a:buClr>
                <a:srgbClr val="3B748D"/>
              </a:buClr>
              <a:buFont typeface="Wingdings" panose="05000000000000000000" pitchFamily="2" charset="2"/>
              <a:buChar char="Ø"/>
            </a:pPr>
            <a:r>
              <a:rPr lang="en-US" sz="2200" dirty="0">
                <a:solidFill>
                  <a:srgbClr val="000000"/>
                </a:solidFill>
                <a:latin typeface="Times New Roman" panose="02020603050405020304" pitchFamily="18" charset="0"/>
                <a:cs typeface="B Nazanin" panose="00000400000000000000" pitchFamily="2" charset="-78"/>
              </a:rPr>
              <a:t>Each rating required a </a:t>
            </a:r>
            <a:r>
              <a:rPr lang="en-US" sz="2200" dirty="0">
                <a:solidFill>
                  <a:srgbClr val="FF0000"/>
                </a:solidFill>
                <a:latin typeface="Times New Roman" panose="02020603050405020304" pitchFamily="18" charset="0"/>
                <a:cs typeface="B Nazanin" panose="00000400000000000000" pitchFamily="2" charset="-78"/>
              </a:rPr>
              <a:t>mean of 13.9 </a:t>
            </a:r>
            <a:r>
              <a:rPr lang="en-US" sz="2200" dirty="0" smtClean="0">
                <a:solidFill>
                  <a:srgbClr val="FF0000"/>
                </a:solidFill>
                <a:latin typeface="Times New Roman" panose="02020603050405020304" pitchFamily="18" charset="0"/>
                <a:cs typeface="B Nazanin" panose="00000400000000000000" pitchFamily="2" charset="-78"/>
              </a:rPr>
              <a:t>min</a:t>
            </a:r>
            <a:r>
              <a:rPr lang="en-US" sz="2200" dirty="0" smtClean="0">
                <a:solidFill>
                  <a:srgbClr val="000000"/>
                </a:solidFill>
                <a:latin typeface="Times New Roman" panose="02020603050405020304" pitchFamily="18" charset="0"/>
                <a:cs typeface="B Nazanin" panose="00000400000000000000" pitchFamily="2" charset="-78"/>
              </a:rPr>
              <a:t> </a:t>
            </a:r>
            <a:r>
              <a:rPr lang="en-US" sz="2200" dirty="0">
                <a:solidFill>
                  <a:srgbClr val="000000"/>
                </a:solidFill>
                <a:latin typeface="Times New Roman" panose="02020603050405020304" pitchFamily="18" charset="0"/>
                <a:cs typeface="B Nazanin" panose="00000400000000000000" pitchFamily="2" charset="-78"/>
              </a:rPr>
              <a:t>to complete.</a:t>
            </a:r>
          </a:p>
          <a:p>
            <a:pPr marL="342900" lvl="0" indent="-342900" defTabSz="914400">
              <a:lnSpc>
                <a:spcPct val="90000"/>
              </a:lnSpc>
              <a:spcBef>
                <a:spcPts val="1200"/>
              </a:spcBef>
              <a:spcAft>
                <a:spcPts val="200"/>
              </a:spcAft>
              <a:buClr>
                <a:srgbClr val="3B748D"/>
              </a:buClr>
              <a:buFont typeface="Wingdings" panose="05000000000000000000" pitchFamily="2" charset="2"/>
              <a:buChar char="Ø"/>
            </a:pPr>
            <a:endParaRPr lang="fa-IR" sz="2200" dirty="0">
              <a:solidFill>
                <a:srgbClr val="3B748D"/>
              </a:solidFill>
              <a:cs typeface="B Nazanin" panose="00000400000000000000" pitchFamily="2" charset="-78"/>
            </a:endParaRPr>
          </a:p>
        </p:txBody>
      </p:sp>
    </p:spTree>
    <p:extLst>
      <p:ext uri="{BB962C8B-B14F-4D97-AF65-F5344CB8AC3E}">
        <p14:creationId xmlns:p14="http://schemas.microsoft.com/office/powerpoint/2010/main" val="18170843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02265" y="572171"/>
            <a:ext cx="2688569" cy="932769"/>
          </a:xfrm>
          <a:prstGeom prst="rect">
            <a:avLst/>
          </a:prstGeom>
        </p:spPr>
      </p:pic>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35</a:t>
            </a:fld>
            <a:endParaRPr lang="en-US" dirty="0"/>
          </a:p>
        </p:txBody>
      </p:sp>
      <p:sp>
        <p:nvSpPr>
          <p:cNvPr id="5" name="Footer Placeholder 4"/>
          <p:cNvSpPr>
            <a:spLocks noGrp="1"/>
          </p:cNvSpPr>
          <p:nvPr>
            <p:ph type="ftr" sz="quarter" idx="11"/>
          </p:nvPr>
        </p:nvSpPr>
        <p:spPr/>
        <p:txBody>
          <a:bodyPr/>
          <a:lstStyle/>
          <a:p>
            <a:r>
              <a:rPr lang="en-US" dirty="0" smtClean="0"/>
              <a:t>Topic</a:t>
            </a:r>
            <a:endParaRPr lang="en-US" dirty="0"/>
          </a:p>
        </p:txBody>
      </p:sp>
      <p:sp>
        <p:nvSpPr>
          <p:cNvPr id="6" name="Slide Number Placeholder 5"/>
          <p:cNvSpPr>
            <a:spLocks noGrp="1"/>
          </p:cNvSpPr>
          <p:nvPr>
            <p:ph type="sldNum" sz="quarter" idx="12"/>
          </p:nvPr>
        </p:nvSpPr>
        <p:spPr/>
        <p:txBody>
          <a:bodyPr/>
          <a:lstStyle/>
          <a:p>
            <a:r>
              <a:rPr lang="en-US" dirty="0" smtClean="0"/>
              <a:t>Lecturer Name</a:t>
            </a:r>
            <a:endParaRPr lang="en-US" dirty="0"/>
          </a:p>
        </p:txBody>
      </p:sp>
      <p:sp>
        <p:nvSpPr>
          <p:cNvPr id="8" name="Rounded Rectangle 7"/>
          <p:cNvSpPr/>
          <p:nvPr/>
        </p:nvSpPr>
        <p:spPr>
          <a:xfrm>
            <a:off x="1202265" y="3051468"/>
            <a:ext cx="9784734" cy="316645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82880" lvl="0" indent="-182880" defTabSz="914400">
              <a:lnSpc>
                <a:spcPct val="90000"/>
              </a:lnSpc>
              <a:spcBef>
                <a:spcPts val="1200"/>
              </a:spcBef>
              <a:spcAft>
                <a:spcPts val="200"/>
              </a:spcAft>
              <a:buClr>
                <a:srgbClr val="3B748D"/>
              </a:buClr>
              <a:buFont typeface="Wingdings" pitchFamily="2" charset="2"/>
              <a:buChar char=""/>
            </a:pPr>
            <a:r>
              <a:rPr lang="en-US" sz="2200" dirty="0">
                <a:solidFill>
                  <a:srgbClr val="000000"/>
                </a:solidFill>
                <a:latin typeface="Times New Roman" panose="02020603050405020304" pitchFamily="18" charset="0"/>
                <a:cs typeface="B Nazanin" panose="00000400000000000000" pitchFamily="2" charset="-78"/>
              </a:rPr>
              <a:t>Of the 211 apps evaluated, 154 had </a:t>
            </a:r>
            <a:r>
              <a:rPr lang="en-US" sz="2200" dirty="0">
                <a:solidFill>
                  <a:srgbClr val="C00000"/>
                </a:solidFill>
                <a:latin typeface="Times New Roman" panose="02020603050405020304" pitchFamily="18" charset="0"/>
                <a:cs typeface="B Nazanin" panose="00000400000000000000" pitchFamily="2" charset="-78"/>
              </a:rPr>
              <a:t>conventional star ratings</a:t>
            </a:r>
            <a:r>
              <a:rPr lang="en-US" sz="2200" dirty="0">
                <a:solidFill>
                  <a:srgbClr val="000000"/>
                </a:solidFill>
                <a:latin typeface="Times New Roman" panose="02020603050405020304" pitchFamily="18" charset="0"/>
                <a:cs typeface="B Nazanin" panose="00000400000000000000" pitchFamily="2" charset="-78"/>
              </a:rPr>
              <a:t>. Our overall ratings had a low correlation with app store </a:t>
            </a:r>
            <a:r>
              <a:rPr lang="en-US" sz="2200" dirty="0" smtClean="0">
                <a:solidFill>
                  <a:srgbClr val="000000"/>
                </a:solidFill>
                <a:latin typeface="Times New Roman" panose="02020603050405020304" pitchFamily="18" charset="0"/>
                <a:cs typeface="B Nazanin" panose="00000400000000000000" pitchFamily="2" charset="-78"/>
              </a:rPr>
              <a:t>ratings. </a:t>
            </a:r>
            <a:endParaRPr lang="en-US" sz="2200" dirty="0" smtClean="0">
              <a:solidFill>
                <a:srgbClr val="000000"/>
              </a:solidFill>
              <a:latin typeface="Times New Roman" panose="02020603050405020304" pitchFamily="18" charset="0"/>
              <a:cs typeface="B Nazanin" panose="00000400000000000000" pitchFamily="2" charset="-78"/>
            </a:endParaRPr>
          </a:p>
          <a:p>
            <a:pPr marL="182880" lvl="0" indent="-182880" defTabSz="914400">
              <a:lnSpc>
                <a:spcPct val="90000"/>
              </a:lnSpc>
              <a:spcBef>
                <a:spcPts val="1200"/>
              </a:spcBef>
              <a:spcAft>
                <a:spcPts val="200"/>
              </a:spcAft>
              <a:buClr>
                <a:srgbClr val="3B748D"/>
              </a:buClr>
              <a:buFont typeface="Wingdings" pitchFamily="2" charset="2"/>
              <a:buChar char=""/>
            </a:pPr>
            <a:r>
              <a:rPr lang="en-US" sz="2200" dirty="0" smtClean="0">
                <a:solidFill>
                  <a:srgbClr val="000000"/>
                </a:solidFill>
                <a:latin typeface="Times New Roman" panose="02020603050405020304" pitchFamily="18" charset="0"/>
                <a:cs typeface="B Nazanin" panose="00000400000000000000" pitchFamily="2" charset="-78"/>
              </a:rPr>
              <a:t>Apps </a:t>
            </a:r>
            <a:r>
              <a:rPr lang="en-US" sz="2200" dirty="0">
                <a:solidFill>
                  <a:srgbClr val="000000"/>
                </a:solidFill>
                <a:latin typeface="Times New Roman" panose="02020603050405020304" pitchFamily="18" charset="0"/>
                <a:cs typeface="B Nazanin" panose="00000400000000000000" pitchFamily="2" charset="-78"/>
              </a:rPr>
              <a:t>rated 4 stars or more had a mean overall rating of 3.04 </a:t>
            </a:r>
            <a:r>
              <a:rPr lang="en-US" sz="2200" dirty="0" smtClean="0">
                <a:solidFill>
                  <a:srgbClr val="000000"/>
                </a:solidFill>
                <a:latin typeface="Times New Roman" panose="02020603050405020304" pitchFamily="18" charset="0"/>
                <a:cs typeface="B Nazanin" panose="00000400000000000000" pitchFamily="2" charset="-78"/>
              </a:rPr>
              <a:t>compared </a:t>
            </a:r>
            <a:r>
              <a:rPr lang="en-US" sz="2200" dirty="0">
                <a:solidFill>
                  <a:srgbClr val="000000"/>
                </a:solidFill>
                <a:latin typeface="Times New Roman" panose="02020603050405020304" pitchFamily="18" charset="0"/>
                <a:cs typeface="B Nazanin" panose="00000400000000000000" pitchFamily="2" charset="-78"/>
              </a:rPr>
              <a:t>to 2.89 </a:t>
            </a:r>
            <a:r>
              <a:rPr lang="en-US" sz="2200" dirty="0" smtClean="0">
                <a:solidFill>
                  <a:srgbClr val="000000"/>
                </a:solidFill>
                <a:latin typeface="Times New Roman" panose="02020603050405020304" pitchFamily="18" charset="0"/>
                <a:cs typeface="B Nazanin" panose="00000400000000000000" pitchFamily="2" charset="-78"/>
              </a:rPr>
              <a:t>for </a:t>
            </a:r>
            <a:r>
              <a:rPr lang="en-US" sz="2200" dirty="0">
                <a:solidFill>
                  <a:srgbClr val="000000"/>
                </a:solidFill>
                <a:latin typeface="Times New Roman" panose="02020603050405020304" pitchFamily="18" charset="0"/>
                <a:cs typeface="B Nazanin" panose="00000400000000000000" pitchFamily="2" charset="-78"/>
              </a:rPr>
              <a:t>apps rated less than 4 </a:t>
            </a:r>
            <a:r>
              <a:rPr lang="en-US" sz="2200" dirty="0" smtClean="0">
                <a:solidFill>
                  <a:srgbClr val="000000"/>
                </a:solidFill>
                <a:latin typeface="Times New Roman" panose="02020603050405020304" pitchFamily="18" charset="0"/>
                <a:cs typeface="B Nazanin" panose="00000400000000000000" pitchFamily="2" charset="-78"/>
              </a:rPr>
              <a:t>stars.</a:t>
            </a:r>
            <a:endParaRPr lang="en-US" sz="2200" dirty="0">
              <a:solidFill>
                <a:srgbClr val="000000"/>
              </a:solidFill>
              <a:latin typeface="Times New Roman" panose="02020603050405020304" pitchFamily="18" charset="0"/>
              <a:cs typeface="B Nazanin" panose="00000400000000000000" pitchFamily="2" charset="-78"/>
            </a:endParaRPr>
          </a:p>
          <a:p>
            <a:pPr marL="182880" lvl="0" indent="-182880" defTabSz="914400">
              <a:lnSpc>
                <a:spcPct val="90000"/>
              </a:lnSpc>
              <a:spcBef>
                <a:spcPts val="1200"/>
              </a:spcBef>
              <a:spcAft>
                <a:spcPts val="200"/>
              </a:spcAft>
              <a:buClr>
                <a:srgbClr val="3B748D"/>
              </a:buClr>
              <a:buFont typeface="Wingdings" pitchFamily="2" charset="2"/>
              <a:buChar char=""/>
            </a:pPr>
            <a:endParaRPr lang="en-US" sz="2200" dirty="0">
              <a:solidFill>
                <a:srgbClr val="000000"/>
              </a:solidFill>
              <a:latin typeface="Times New Roman" panose="02020603050405020304" pitchFamily="18" charset="0"/>
              <a:cs typeface="B Nazanin" panose="00000400000000000000" pitchFamily="2" charset="-78"/>
            </a:endParaRPr>
          </a:p>
        </p:txBody>
      </p:sp>
      <p:sp>
        <p:nvSpPr>
          <p:cNvPr id="9" name="Rounded Rectangle 8"/>
          <p:cNvSpPr/>
          <p:nvPr/>
        </p:nvSpPr>
        <p:spPr>
          <a:xfrm>
            <a:off x="1202264" y="2011680"/>
            <a:ext cx="4789103" cy="9144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82880" lvl="0" indent="-182880" defTabSz="914400">
              <a:lnSpc>
                <a:spcPct val="90000"/>
              </a:lnSpc>
              <a:spcBef>
                <a:spcPts val="1200"/>
              </a:spcBef>
              <a:spcAft>
                <a:spcPts val="200"/>
              </a:spcAft>
              <a:buClr>
                <a:srgbClr val="3B748D"/>
              </a:buClr>
              <a:buFont typeface="Wingdings" pitchFamily="2" charset="2"/>
              <a:buChar char=""/>
            </a:pPr>
            <a:r>
              <a:rPr lang="en-US" sz="2200" b="1">
                <a:solidFill>
                  <a:srgbClr val="724128"/>
                </a:solidFill>
                <a:latin typeface="arial" panose="020B0604020202020204" pitchFamily="34" charset="0"/>
                <a:cs typeface="B Nazanin" panose="00000400000000000000" pitchFamily="2" charset="-78"/>
              </a:rPr>
              <a:t>Tool and star rating correlation</a:t>
            </a:r>
            <a:endParaRPr lang="en-US" sz="2200" b="1" dirty="0">
              <a:solidFill>
                <a:srgbClr val="724128"/>
              </a:solidFill>
              <a:latin typeface="arial" panose="020B0604020202020204" pitchFamily="34" charset="0"/>
              <a:cs typeface="B Nazanin" panose="00000400000000000000" pitchFamily="2" charset="-78"/>
            </a:endParaRPr>
          </a:p>
        </p:txBody>
      </p:sp>
    </p:spTree>
    <p:extLst>
      <p:ext uri="{BB962C8B-B14F-4D97-AF65-F5344CB8AC3E}">
        <p14:creationId xmlns:p14="http://schemas.microsoft.com/office/powerpoint/2010/main" val="35413231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36</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
        <p:nvSpPr>
          <p:cNvPr id="7" name="Pentagon 6"/>
          <p:cNvSpPr/>
          <p:nvPr/>
        </p:nvSpPr>
        <p:spPr>
          <a:xfrm>
            <a:off x="1202265" y="645567"/>
            <a:ext cx="2810177" cy="872064"/>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cap="all" dirty="0">
                <a:solidFill>
                  <a:schemeClr val="bg1"/>
                </a:solidFill>
                <a:ea typeface="+mj-ea"/>
                <a:cs typeface="B Titr" panose="00000700000000000000" pitchFamily="2" charset="-78"/>
              </a:rPr>
              <a:t>Discussion</a:t>
            </a:r>
            <a:endParaRPr lang="fa-IR" sz="3200" dirty="0">
              <a:solidFill>
                <a:schemeClr val="bg1"/>
              </a:solidFill>
            </a:endParaRPr>
          </a:p>
        </p:txBody>
      </p:sp>
      <p:sp>
        <p:nvSpPr>
          <p:cNvPr id="8" name="Rounded Rectangle 7"/>
          <p:cNvSpPr/>
          <p:nvPr/>
        </p:nvSpPr>
        <p:spPr>
          <a:xfrm>
            <a:off x="1296537" y="2011681"/>
            <a:ext cx="9608024" cy="42062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82880" lvl="0" indent="-182880" defTabSz="914400">
              <a:lnSpc>
                <a:spcPct val="90000"/>
              </a:lnSpc>
              <a:spcBef>
                <a:spcPts val="1200"/>
              </a:spcBef>
              <a:spcAft>
                <a:spcPts val="200"/>
              </a:spcAft>
              <a:buClr>
                <a:srgbClr val="3B748D"/>
              </a:buClr>
              <a:buFont typeface="Wingdings" pitchFamily="2" charset="2"/>
              <a:buChar char=""/>
            </a:pPr>
            <a:r>
              <a:rPr lang="en-US" sz="2200" dirty="0">
                <a:solidFill>
                  <a:srgbClr val="000000"/>
                </a:solidFill>
                <a:latin typeface="Times New Roman" panose="02020603050405020304" pitchFamily="18" charset="0"/>
                <a:cs typeface="B Nazanin" panose="00000400000000000000" pitchFamily="2" charset="-78"/>
              </a:rPr>
              <a:t>We describe the </a:t>
            </a:r>
            <a:r>
              <a:rPr lang="en-US" sz="2200" b="1" dirty="0">
                <a:solidFill>
                  <a:srgbClr val="000000"/>
                </a:solidFill>
                <a:latin typeface="Times New Roman" panose="02020603050405020304" pitchFamily="18" charset="0"/>
                <a:cs typeface="B Nazanin" panose="00000400000000000000" pitchFamily="2" charset="-78"/>
              </a:rPr>
              <a:t>construction process</a:t>
            </a:r>
            <a:r>
              <a:rPr lang="en-US" sz="2200" dirty="0">
                <a:solidFill>
                  <a:srgbClr val="000000"/>
                </a:solidFill>
                <a:latin typeface="Times New Roman" panose="02020603050405020304" pitchFamily="18" charset="0"/>
                <a:cs typeface="B Nazanin" panose="00000400000000000000" pitchFamily="2" charset="-78"/>
              </a:rPr>
              <a:t>, </a:t>
            </a:r>
            <a:r>
              <a:rPr lang="en-US" sz="2200" b="1" dirty="0">
                <a:solidFill>
                  <a:srgbClr val="000000"/>
                </a:solidFill>
                <a:latin typeface="Times New Roman" panose="02020603050405020304" pitchFamily="18" charset="0"/>
                <a:cs typeface="B Nazanin" panose="00000400000000000000" pitchFamily="2" charset="-78"/>
              </a:rPr>
              <a:t>characteristics</a:t>
            </a:r>
            <a:r>
              <a:rPr lang="en-US" sz="2200" dirty="0">
                <a:solidFill>
                  <a:srgbClr val="000000"/>
                </a:solidFill>
                <a:latin typeface="Times New Roman" panose="02020603050405020304" pitchFamily="18" charset="0"/>
                <a:cs typeface="B Nazanin" panose="00000400000000000000" pitchFamily="2" charset="-78"/>
              </a:rPr>
              <a:t>, and </a:t>
            </a:r>
            <a:r>
              <a:rPr lang="en-US" sz="2200" b="1" dirty="0">
                <a:solidFill>
                  <a:srgbClr val="000000"/>
                </a:solidFill>
                <a:latin typeface="Times New Roman" panose="02020603050405020304" pitchFamily="18" charset="0"/>
                <a:cs typeface="B Nazanin" panose="00000400000000000000" pitchFamily="2" charset="-78"/>
              </a:rPr>
              <a:t>preliminary test characteristics</a:t>
            </a:r>
            <a:r>
              <a:rPr lang="en-US" sz="2200" dirty="0">
                <a:solidFill>
                  <a:srgbClr val="000000"/>
                </a:solidFill>
                <a:latin typeface="Times New Roman" panose="02020603050405020304" pitchFamily="18" charset="0"/>
                <a:cs typeface="B Nazanin" panose="00000400000000000000" pitchFamily="2" charset="-78"/>
              </a:rPr>
              <a:t> of a novel mobile health app rating tool. </a:t>
            </a:r>
            <a:endParaRPr lang="en-US" sz="2200" dirty="0" smtClean="0">
              <a:solidFill>
                <a:srgbClr val="000000"/>
              </a:solidFill>
              <a:latin typeface="Times New Roman" panose="02020603050405020304" pitchFamily="18" charset="0"/>
              <a:cs typeface="B Nazanin" panose="00000400000000000000" pitchFamily="2" charset="-78"/>
            </a:endParaRPr>
          </a:p>
          <a:p>
            <a:pPr marL="182880" lvl="0" indent="-182880" defTabSz="914400">
              <a:lnSpc>
                <a:spcPct val="90000"/>
              </a:lnSpc>
              <a:spcBef>
                <a:spcPts val="1200"/>
              </a:spcBef>
              <a:spcAft>
                <a:spcPts val="200"/>
              </a:spcAft>
              <a:buClr>
                <a:srgbClr val="3B748D"/>
              </a:buClr>
              <a:buFont typeface="Wingdings" pitchFamily="2" charset="2"/>
              <a:buChar char=""/>
            </a:pPr>
            <a:r>
              <a:rPr lang="en-US" sz="2200" dirty="0" smtClean="0">
                <a:solidFill>
                  <a:srgbClr val="000000"/>
                </a:solidFill>
                <a:latin typeface="Times New Roman" panose="02020603050405020304" pitchFamily="18" charset="0"/>
                <a:cs typeface="B Nazanin" panose="00000400000000000000" pitchFamily="2" charset="-78"/>
              </a:rPr>
              <a:t>When </a:t>
            </a:r>
            <a:r>
              <a:rPr lang="en-US" sz="2200" dirty="0">
                <a:solidFill>
                  <a:srgbClr val="000000"/>
                </a:solidFill>
                <a:latin typeface="Times New Roman" panose="02020603050405020304" pitchFamily="18" charset="0"/>
                <a:cs typeface="B Nazanin" panose="00000400000000000000" pitchFamily="2" charset="-78"/>
              </a:rPr>
              <a:t>we used the tool to assess an array </a:t>
            </a:r>
            <a:r>
              <a:rPr lang="en-US" sz="2200" dirty="0" smtClean="0">
                <a:solidFill>
                  <a:srgbClr val="000000"/>
                </a:solidFill>
                <a:latin typeface="Times New Roman" panose="02020603050405020304" pitchFamily="18" charset="0"/>
                <a:cs typeface="B Nazanin" panose="00000400000000000000" pitchFamily="2" charset="-78"/>
              </a:rPr>
              <a:t>of </a:t>
            </a:r>
            <a:r>
              <a:rPr lang="en-US" sz="2200" b="1" dirty="0" smtClean="0">
                <a:solidFill>
                  <a:srgbClr val="000000"/>
                </a:solidFill>
                <a:latin typeface="Times New Roman" panose="02020603050405020304" pitchFamily="18" charset="0"/>
                <a:cs typeface="B Nazanin" panose="00000400000000000000" pitchFamily="2" charset="-78"/>
              </a:rPr>
              <a:t>chronic disease apps</a:t>
            </a:r>
            <a:r>
              <a:rPr lang="en-US" sz="2200" dirty="0" smtClean="0">
                <a:solidFill>
                  <a:srgbClr val="000000"/>
                </a:solidFill>
                <a:latin typeface="Times New Roman" panose="02020603050405020304" pitchFamily="18" charset="0"/>
                <a:cs typeface="B Nazanin" panose="00000400000000000000" pitchFamily="2" charset="-78"/>
              </a:rPr>
              <a:t>, </a:t>
            </a:r>
            <a:r>
              <a:rPr lang="en-US" sz="2200" dirty="0">
                <a:solidFill>
                  <a:srgbClr val="000000"/>
                </a:solidFill>
                <a:latin typeface="Times New Roman" panose="02020603050405020304" pitchFamily="18" charset="0"/>
                <a:cs typeface="B Nazanin" panose="00000400000000000000" pitchFamily="2" charset="-78"/>
              </a:rPr>
              <a:t>we found that their performance was </a:t>
            </a:r>
            <a:r>
              <a:rPr lang="en-US" sz="2200" b="1" dirty="0">
                <a:solidFill>
                  <a:srgbClr val="000000"/>
                </a:solidFill>
                <a:latin typeface="Times New Roman" panose="02020603050405020304" pitchFamily="18" charset="0"/>
                <a:cs typeface="B Nazanin" panose="00000400000000000000" pitchFamily="2" charset="-78"/>
              </a:rPr>
              <a:t>mediocre overall</a:t>
            </a:r>
            <a:r>
              <a:rPr lang="en-US" sz="2200" dirty="0">
                <a:solidFill>
                  <a:srgbClr val="000000"/>
                </a:solidFill>
                <a:latin typeface="Times New Roman" panose="02020603050405020304" pitchFamily="18" charset="0"/>
                <a:cs typeface="B Nazanin" panose="00000400000000000000" pitchFamily="2" charset="-78"/>
              </a:rPr>
              <a:t>, </a:t>
            </a:r>
            <a:r>
              <a:rPr lang="en-US" sz="2200" dirty="0" smtClean="0">
                <a:solidFill>
                  <a:srgbClr val="000000"/>
                </a:solidFill>
                <a:latin typeface="Times New Roman" panose="02020603050405020304" pitchFamily="18" charset="0"/>
                <a:cs typeface="B Nazanin" panose="00000400000000000000" pitchFamily="2" charset="-78"/>
              </a:rPr>
              <a:t>and </a:t>
            </a:r>
            <a:r>
              <a:rPr lang="en-US" sz="2200" dirty="0">
                <a:solidFill>
                  <a:srgbClr val="000000"/>
                </a:solidFill>
                <a:latin typeface="Times New Roman" panose="02020603050405020304" pitchFamily="18" charset="0"/>
                <a:cs typeface="B Nazanin" panose="00000400000000000000" pitchFamily="2" charset="-78"/>
              </a:rPr>
              <a:t>they received strikingly </a:t>
            </a:r>
            <a:r>
              <a:rPr lang="en-US" sz="2200" b="1" dirty="0">
                <a:solidFill>
                  <a:srgbClr val="000000"/>
                </a:solidFill>
                <a:latin typeface="Times New Roman" panose="02020603050405020304" pitchFamily="18" charset="0"/>
                <a:cs typeface="B Nazanin" panose="00000400000000000000" pitchFamily="2" charset="-78"/>
              </a:rPr>
              <a:t>low marks</a:t>
            </a:r>
            <a:r>
              <a:rPr lang="en-US" sz="2200" dirty="0">
                <a:solidFill>
                  <a:srgbClr val="000000"/>
                </a:solidFill>
                <a:latin typeface="Times New Roman" panose="02020603050405020304" pitchFamily="18" charset="0"/>
                <a:cs typeface="B Nazanin" panose="00000400000000000000" pitchFamily="2" charset="-78"/>
              </a:rPr>
              <a:t> on </a:t>
            </a:r>
            <a:r>
              <a:rPr lang="en-US" sz="2200" b="1" dirty="0">
                <a:solidFill>
                  <a:srgbClr val="000000"/>
                </a:solidFill>
                <a:latin typeface="Times New Roman" panose="02020603050405020304" pitchFamily="18" charset="0"/>
                <a:cs typeface="B Nazanin" panose="00000400000000000000" pitchFamily="2" charset="-78"/>
              </a:rPr>
              <a:t>security/privacy</a:t>
            </a:r>
            <a:r>
              <a:rPr lang="en-US" sz="2200" dirty="0">
                <a:solidFill>
                  <a:srgbClr val="000000"/>
                </a:solidFill>
                <a:latin typeface="Times New Roman" panose="02020603050405020304" pitchFamily="18" charset="0"/>
                <a:cs typeface="B Nazanin" panose="00000400000000000000" pitchFamily="2" charset="-78"/>
              </a:rPr>
              <a:t>, </a:t>
            </a:r>
            <a:r>
              <a:rPr lang="en-US" sz="2200" b="1" dirty="0">
                <a:solidFill>
                  <a:srgbClr val="000000"/>
                </a:solidFill>
                <a:latin typeface="Times New Roman" panose="02020603050405020304" pitchFamily="18" charset="0"/>
                <a:cs typeface="B Nazanin" panose="00000400000000000000" pitchFamily="2" charset="-78"/>
              </a:rPr>
              <a:t>consent</a:t>
            </a:r>
            <a:r>
              <a:rPr lang="en-US" sz="2200" dirty="0">
                <a:solidFill>
                  <a:srgbClr val="000000"/>
                </a:solidFill>
                <a:latin typeface="Times New Roman" panose="02020603050405020304" pitchFamily="18" charset="0"/>
                <a:cs typeface="B Nazanin" panose="00000400000000000000" pitchFamily="2" charset="-78"/>
              </a:rPr>
              <a:t>, and </a:t>
            </a:r>
            <a:r>
              <a:rPr lang="en-US" sz="2200" b="1" dirty="0">
                <a:solidFill>
                  <a:srgbClr val="000000"/>
                </a:solidFill>
                <a:latin typeface="Times New Roman" panose="02020603050405020304" pitchFamily="18" charset="0"/>
                <a:cs typeface="B Nazanin" panose="00000400000000000000" pitchFamily="2" charset="-78"/>
              </a:rPr>
              <a:t>interoperability</a:t>
            </a:r>
            <a:r>
              <a:rPr lang="en-US" sz="2200" dirty="0">
                <a:solidFill>
                  <a:srgbClr val="000000"/>
                </a:solidFill>
                <a:latin typeface="Times New Roman" panose="02020603050405020304" pitchFamily="18" charset="0"/>
                <a:cs typeface="B Nazanin" panose="00000400000000000000" pitchFamily="2" charset="-78"/>
              </a:rPr>
              <a:t>. </a:t>
            </a:r>
            <a:endParaRPr lang="en-US" sz="2200" dirty="0" smtClean="0">
              <a:solidFill>
                <a:srgbClr val="000000"/>
              </a:solidFill>
              <a:latin typeface="Times New Roman" panose="02020603050405020304" pitchFamily="18" charset="0"/>
              <a:cs typeface="B Nazanin" panose="00000400000000000000" pitchFamily="2" charset="-78"/>
            </a:endParaRPr>
          </a:p>
          <a:p>
            <a:pPr marL="182880" lvl="0" indent="-182880" defTabSz="914400">
              <a:lnSpc>
                <a:spcPct val="90000"/>
              </a:lnSpc>
              <a:spcBef>
                <a:spcPts val="1200"/>
              </a:spcBef>
              <a:spcAft>
                <a:spcPts val="200"/>
              </a:spcAft>
              <a:buClr>
                <a:srgbClr val="3B748D"/>
              </a:buClr>
              <a:buFont typeface="Wingdings" pitchFamily="2" charset="2"/>
              <a:buChar char=""/>
            </a:pPr>
            <a:r>
              <a:rPr lang="en-US" sz="2200" dirty="0" smtClean="0">
                <a:solidFill>
                  <a:srgbClr val="000000"/>
                </a:solidFill>
                <a:latin typeface="Times New Roman" panose="02020603050405020304" pitchFamily="18" charset="0"/>
                <a:cs typeface="B Nazanin" panose="00000400000000000000" pitchFamily="2" charset="-78"/>
              </a:rPr>
              <a:t>These areas </a:t>
            </a:r>
            <a:r>
              <a:rPr lang="en-US" sz="2200" dirty="0">
                <a:solidFill>
                  <a:srgbClr val="000000"/>
                </a:solidFill>
                <a:latin typeface="Times New Roman" panose="02020603050405020304" pitchFamily="18" charset="0"/>
                <a:cs typeface="B Nazanin" panose="00000400000000000000" pitchFamily="2" charset="-78"/>
              </a:rPr>
              <a:t>represent opportunities for improvement for app developers. </a:t>
            </a:r>
            <a:endParaRPr lang="en-US" sz="2200" dirty="0" smtClean="0">
              <a:solidFill>
                <a:srgbClr val="000000"/>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392075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37</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
        <p:nvSpPr>
          <p:cNvPr id="7" name="Pentagon 6"/>
          <p:cNvSpPr/>
          <p:nvPr/>
        </p:nvSpPr>
        <p:spPr>
          <a:xfrm>
            <a:off x="1202265" y="645567"/>
            <a:ext cx="2810177" cy="872064"/>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cap="all" dirty="0">
                <a:solidFill>
                  <a:schemeClr val="bg1"/>
                </a:solidFill>
                <a:ea typeface="+mj-ea"/>
                <a:cs typeface="B Titr" panose="00000700000000000000" pitchFamily="2" charset="-78"/>
              </a:rPr>
              <a:t>Discussion</a:t>
            </a:r>
            <a:endParaRPr lang="fa-IR" sz="3200" dirty="0">
              <a:solidFill>
                <a:schemeClr val="bg1"/>
              </a:solidFill>
            </a:endParaRPr>
          </a:p>
        </p:txBody>
      </p:sp>
      <p:sp>
        <p:nvSpPr>
          <p:cNvPr id="8" name="Rounded Rectangle 7"/>
          <p:cNvSpPr/>
          <p:nvPr/>
        </p:nvSpPr>
        <p:spPr>
          <a:xfrm>
            <a:off x="1296537" y="2011681"/>
            <a:ext cx="9608024" cy="42062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82880" lvl="0" indent="-182880" defTabSz="914400">
              <a:lnSpc>
                <a:spcPct val="90000"/>
              </a:lnSpc>
              <a:spcBef>
                <a:spcPts val="1200"/>
              </a:spcBef>
              <a:spcAft>
                <a:spcPts val="200"/>
              </a:spcAft>
              <a:buClr>
                <a:srgbClr val="3B748D"/>
              </a:buClr>
              <a:buFont typeface="Wingdings" pitchFamily="2" charset="2"/>
              <a:buChar char=""/>
            </a:pPr>
            <a:r>
              <a:rPr lang="en-US" sz="2200" dirty="0">
                <a:solidFill>
                  <a:srgbClr val="000000"/>
                </a:solidFill>
                <a:latin typeface="Times New Roman" panose="02020603050405020304" pitchFamily="18" charset="0"/>
                <a:cs typeface="B Nazanin" panose="00000400000000000000" pitchFamily="2" charset="-78"/>
              </a:rPr>
              <a:t>Our work corroborates and builds on </a:t>
            </a:r>
            <a:r>
              <a:rPr lang="en-US" sz="2200" b="1" dirty="0">
                <a:solidFill>
                  <a:srgbClr val="000000"/>
                </a:solidFill>
                <a:latin typeface="Times New Roman" panose="02020603050405020304" pitchFamily="18" charset="0"/>
                <a:cs typeface="B Nazanin" panose="00000400000000000000" pitchFamily="2" charset="-78"/>
              </a:rPr>
              <a:t>prior app rating </a:t>
            </a:r>
            <a:r>
              <a:rPr lang="en-US" sz="2200" b="1" dirty="0" smtClean="0">
                <a:solidFill>
                  <a:srgbClr val="000000"/>
                </a:solidFill>
                <a:latin typeface="Times New Roman" panose="02020603050405020304" pitchFamily="18" charset="0"/>
                <a:cs typeface="B Nazanin" panose="00000400000000000000" pitchFamily="2" charset="-78"/>
              </a:rPr>
              <a:t>tools</a:t>
            </a:r>
            <a:r>
              <a:rPr lang="en-US" sz="2200" dirty="0" smtClean="0">
                <a:solidFill>
                  <a:srgbClr val="000000"/>
                </a:solidFill>
                <a:latin typeface="Times New Roman" panose="02020603050405020304" pitchFamily="18" charset="0"/>
                <a:cs typeface="B Nazanin" panose="00000400000000000000" pitchFamily="2" charset="-78"/>
              </a:rPr>
              <a:t>. </a:t>
            </a:r>
            <a:r>
              <a:rPr lang="en-US" sz="2200" dirty="0">
                <a:solidFill>
                  <a:srgbClr val="000000"/>
                </a:solidFill>
                <a:latin typeface="Times New Roman" panose="02020603050405020304" pitchFamily="18" charset="0"/>
                <a:cs typeface="B Nazanin" panose="00000400000000000000" pitchFamily="2" charset="-78"/>
              </a:rPr>
              <a:t>While some tools focus mainly on </a:t>
            </a:r>
            <a:r>
              <a:rPr lang="en-US" sz="2200" b="1" dirty="0">
                <a:solidFill>
                  <a:srgbClr val="000000"/>
                </a:solidFill>
                <a:latin typeface="Times New Roman" panose="02020603050405020304" pitchFamily="18" charset="0"/>
                <a:cs typeface="B Nazanin" panose="00000400000000000000" pitchFamily="2" charset="-78"/>
              </a:rPr>
              <a:t>usability </a:t>
            </a:r>
            <a:r>
              <a:rPr lang="en-US" sz="2200" dirty="0">
                <a:solidFill>
                  <a:srgbClr val="000000"/>
                </a:solidFill>
                <a:latin typeface="Times New Roman" panose="02020603050405020304" pitchFamily="18" charset="0"/>
                <a:cs typeface="B Nazanin" panose="00000400000000000000" pitchFamily="2" charset="-78"/>
              </a:rPr>
              <a:t>and others on </a:t>
            </a:r>
            <a:r>
              <a:rPr lang="en-US" sz="2200" b="1" dirty="0">
                <a:solidFill>
                  <a:srgbClr val="000000"/>
                </a:solidFill>
                <a:latin typeface="Times New Roman" panose="02020603050405020304" pitchFamily="18" charset="0"/>
                <a:cs typeface="B Nazanin" panose="00000400000000000000" pitchFamily="2" charset="-78"/>
              </a:rPr>
              <a:t>security and privacy</a:t>
            </a:r>
            <a:r>
              <a:rPr lang="en-US" sz="2200" dirty="0">
                <a:solidFill>
                  <a:srgbClr val="000000"/>
                </a:solidFill>
                <a:latin typeface="Times New Roman" panose="02020603050405020304" pitchFamily="18" charset="0"/>
                <a:cs typeface="B Nazanin" panose="00000400000000000000" pitchFamily="2" charset="-78"/>
              </a:rPr>
              <a:t>, we attempted to holistically evaluate the </a:t>
            </a:r>
            <a:r>
              <a:rPr lang="en-US" sz="2200" b="1" dirty="0">
                <a:solidFill>
                  <a:srgbClr val="000000"/>
                </a:solidFill>
                <a:latin typeface="Times New Roman" panose="02020603050405020304" pitchFamily="18" charset="0"/>
                <a:cs typeface="B Nazanin" panose="00000400000000000000" pitchFamily="2" charset="-78"/>
              </a:rPr>
              <a:t>clinically meaningful aspects </a:t>
            </a:r>
            <a:r>
              <a:rPr lang="en-US" sz="2200" dirty="0">
                <a:solidFill>
                  <a:srgbClr val="000000"/>
                </a:solidFill>
                <a:latin typeface="Times New Roman" panose="02020603050405020304" pitchFamily="18" charset="0"/>
                <a:cs typeface="B Nazanin" panose="00000400000000000000" pitchFamily="2" charset="-78"/>
              </a:rPr>
              <a:t>of an app. </a:t>
            </a:r>
            <a:endParaRPr lang="en-US" sz="2200" dirty="0" smtClean="0">
              <a:solidFill>
                <a:srgbClr val="000000"/>
              </a:solidFill>
              <a:latin typeface="Times New Roman" panose="02020603050405020304" pitchFamily="18" charset="0"/>
              <a:cs typeface="B Nazanin" panose="00000400000000000000" pitchFamily="2" charset="-78"/>
            </a:endParaRPr>
          </a:p>
          <a:p>
            <a:pPr marL="182880" lvl="0" indent="-182880" defTabSz="914400">
              <a:lnSpc>
                <a:spcPct val="90000"/>
              </a:lnSpc>
              <a:spcBef>
                <a:spcPts val="1200"/>
              </a:spcBef>
              <a:spcAft>
                <a:spcPts val="200"/>
              </a:spcAft>
              <a:buClr>
                <a:srgbClr val="3B748D"/>
              </a:buClr>
              <a:buFont typeface="Wingdings" pitchFamily="2" charset="2"/>
              <a:buChar char=""/>
            </a:pPr>
            <a:r>
              <a:rPr lang="en-US" sz="2200" dirty="0" smtClean="0">
                <a:solidFill>
                  <a:srgbClr val="000000"/>
                </a:solidFill>
                <a:latin typeface="Times New Roman" panose="02020603050405020304" pitchFamily="18" charset="0"/>
                <a:cs typeface="B Nazanin" panose="00000400000000000000" pitchFamily="2" charset="-78"/>
              </a:rPr>
              <a:t>Our </a:t>
            </a:r>
            <a:r>
              <a:rPr lang="en-US" sz="2200" dirty="0">
                <a:solidFill>
                  <a:srgbClr val="000000"/>
                </a:solidFill>
                <a:latin typeface="Times New Roman" panose="02020603050405020304" pitchFamily="18" charset="0"/>
                <a:cs typeface="B Nazanin" panose="00000400000000000000" pitchFamily="2" charset="-78"/>
              </a:rPr>
              <a:t>work also supports prior findings that apps are not particularly serving </a:t>
            </a:r>
            <a:r>
              <a:rPr lang="en-US" sz="2200" b="1" dirty="0">
                <a:solidFill>
                  <a:srgbClr val="000000"/>
                </a:solidFill>
                <a:latin typeface="Times New Roman" panose="02020603050405020304" pitchFamily="18" charset="0"/>
                <a:cs typeface="B Nazanin" panose="00000400000000000000" pitchFamily="2" charset="-78"/>
              </a:rPr>
              <a:t>high cost high need patients</a:t>
            </a:r>
            <a:r>
              <a:rPr lang="en-US" sz="2200" dirty="0">
                <a:solidFill>
                  <a:srgbClr val="000000"/>
                </a:solidFill>
                <a:latin typeface="Times New Roman" panose="02020603050405020304" pitchFamily="18" charset="0"/>
                <a:cs typeface="B Nazanin" panose="00000400000000000000" pitchFamily="2" charset="-78"/>
              </a:rPr>
              <a:t>, exemplified by</a:t>
            </a:r>
            <a:r>
              <a:rPr lang="en-US" sz="2200" b="1" dirty="0">
                <a:solidFill>
                  <a:srgbClr val="C00000"/>
                </a:solidFill>
                <a:latin typeface="Times New Roman" panose="02020603050405020304" pitchFamily="18" charset="0"/>
                <a:cs typeface="B Nazanin" panose="00000400000000000000" pitchFamily="2" charset="-78"/>
              </a:rPr>
              <a:t> HIV </a:t>
            </a:r>
            <a:r>
              <a:rPr lang="en-US" sz="2200" dirty="0">
                <a:solidFill>
                  <a:srgbClr val="000000"/>
                </a:solidFill>
                <a:latin typeface="Times New Roman" panose="02020603050405020304" pitchFamily="18" charset="0"/>
                <a:cs typeface="B Nazanin" panose="00000400000000000000" pitchFamily="2" charset="-78"/>
              </a:rPr>
              <a:t>and </a:t>
            </a:r>
            <a:r>
              <a:rPr lang="en-US" sz="2200" b="1" dirty="0">
                <a:solidFill>
                  <a:srgbClr val="C00000"/>
                </a:solidFill>
                <a:latin typeface="Times New Roman" panose="02020603050405020304" pitchFamily="18" charset="0"/>
                <a:cs typeface="B Nazanin" panose="00000400000000000000" pitchFamily="2" charset="-78"/>
              </a:rPr>
              <a:t>schizophrenia</a:t>
            </a:r>
            <a:r>
              <a:rPr lang="en-US" sz="2200" dirty="0">
                <a:solidFill>
                  <a:srgbClr val="000000"/>
                </a:solidFill>
                <a:latin typeface="Times New Roman" panose="02020603050405020304" pitchFamily="18" charset="0"/>
                <a:cs typeface="B Nazanin" panose="00000400000000000000" pitchFamily="2" charset="-78"/>
              </a:rPr>
              <a:t> being two of the lowest performing disease categories. </a:t>
            </a:r>
            <a:endParaRPr lang="en-US" sz="2200" dirty="0" smtClean="0">
              <a:solidFill>
                <a:srgbClr val="000000"/>
              </a:solidFill>
              <a:latin typeface="Times New Roman" panose="02020603050405020304" pitchFamily="18" charset="0"/>
              <a:cs typeface="B Nazanin" panose="00000400000000000000" pitchFamily="2" charset="-78"/>
            </a:endParaRPr>
          </a:p>
          <a:p>
            <a:pPr marL="182880" lvl="0" indent="-182880" defTabSz="914400">
              <a:lnSpc>
                <a:spcPct val="90000"/>
              </a:lnSpc>
              <a:spcBef>
                <a:spcPts val="1200"/>
              </a:spcBef>
              <a:spcAft>
                <a:spcPts val="200"/>
              </a:spcAft>
              <a:buClr>
                <a:srgbClr val="3B748D"/>
              </a:buClr>
              <a:buFont typeface="Wingdings" pitchFamily="2" charset="2"/>
              <a:buChar char=""/>
            </a:pPr>
            <a:r>
              <a:rPr lang="en-US" sz="2200" dirty="0" smtClean="0">
                <a:solidFill>
                  <a:srgbClr val="000000"/>
                </a:solidFill>
                <a:latin typeface="Times New Roman" panose="02020603050405020304" pitchFamily="18" charset="0"/>
                <a:cs typeface="B Nazanin" panose="00000400000000000000" pitchFamily="2" charset="-78"/>
              </a:rPr>
              <a:t>Our </a:t>
            </a:r>
            <a:r>
              <a:rPr lang="en-US" sz="2200" dirty="0">
                <a:solidFill>
                  <a:srgbClr val="000000"/>
                </a:solidFill>
                <a:latin typeface="Times New Roman" panose="02020603050405020304" pitchFamily="18" charset="0"/>
                <a:cs typeface="B Nazanin" panose="00000400000000000000" pitchFamily="2" charset="-78"/>
              </a:rPr>
              <a:t>expert panel identified some novel rating items such as </a:t>
            </a:r>
            <a:r>
              <a:rPr lang="en-US" sz="2200" b="1" dirty="0">
                <a:solidFill>
                  <a:srgbClr val="C00000"/>
                </a:solidFill>
                <a:latin typeface="Times New Roman" panose="02020603050405020304" pitchFamily="18" charset="0"/>
                <a:cs typeface="B Nazanin" panose="00000400000000000000" pitchFamily="2" charset="-78"/>
              </a:rPr>
              <a:t>bandwidth </a:t>
            </a:r>
            <a:r>
              <a:rPr lang="en-US" sz="2200" dirty="0">
                <a:solidFill>
                  <a:srgbClr val="000000"/>
                </a:solidFill>
                <a:latin typeface="Times New Roman" panose="02020603050405020304" pitchFamily="18" charset="0"/>
                <a:cs typeface="B Nazanin" panose="00000400000000000000" pitchFamily="2" charset="-78"/>
              </a:rPr>
              <a:t>requirements.</a:t>
            </a:r>
            <a:endParaRPr lang="fa-IR" sz="2200" dirty="0">
              <a:solidFill>
                <a:srgbClr val="3B748D"/>
              </a:solidFill>
              <a:cs typeface="B Nazanin" panose="00000400000000000000" pitchFamily="2" charset="-78"/>
            </a:endParaRPr>
          </a:p>
        </p:txBody>
      </p:sp>
    </p:spTree>
    <p:extLst>
      <p:ext uri="{BB962C8B-B14F-4D97-AF65-F5344CB8AC3E}">
        <p14:creationId xmlns:p14="http://schemas.microsoft.com/office/powerpoint/2010/main" val="26005783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38</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
        <p:nvSpPr>
          <p:cNvPr id="7" name="Pentagon 6"/>
          <p:cNvSpPr/>
          <p:nvPr/>
        </p:nvSpPr>
        <p:spPr>
          <a:xfrm>
            <a:off x="1202265" y="645567"/>
            <a:ext cx="2810177" cy="872064"/>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cap="all" dirty="0">
                <a:solidFill>
                  <a:schemeClr val="bg1"/>
                </a:solidFill>
                <a:ea typeface="+mj-ea"/>
                <a:cs typeface="B Titr" panose="00000700000000000000" pitchFamily="2" charset="-78"/>
              </a:rPr>
              <a:t>Discussion</a:t>
            </a:r>
            <a:endParaRPr lang="fa-IR" sz="3200" dirty="0">
              <a:solidFill>
                <a:schemeClr val="bg1"/>
              </a:solidFill>
            </a:endParaRPr>
          </a:p>
        </p:txBody>
      </p:sp>
      <p:sp>
        <p:nvSpPr>
          <p:cNvPr id="8" name="Rounded Rectangle 7"/>
          <p:cNvSpPr/>
          <p:nvPr/>
        </p:nvSpPr>
        <p:spPr>
          <a:xfrm>
            <a:off x="1296537" y="2011681"/>
            <a:ext cx="9608024" cy="42062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82880" lvl="0" indent="-182880" defTabSz="914400">
              <a:lnSpc>
                <a:spcPct val="90000"/>
              </a:lnSpc>
              <a:spcBef>
                <a:spcPts val="1200"/>
              </a:spcBef>
              <a:spcAft>
                <a:spcPts val="200"/>
              </a:spcAft>
              <a:buClr>
                <a:srgbClr val="3B748D"/>
              </a:buClr>
              <a:buFont typeface="Wingdings" pitchFamily="2" charset="2"/>
              <a:buChar char=""/>
            </a:pPr>
            <a:r>
              <a:rPr lang="en-US" sz="2200" dirty="0">
                <a:solidFill>
                  <a:srgbClr val="000000"/>
                </a:solidFill>
                <a:latin typeface="Times New Roman" panose="02020603050405020304" pitchFamily="18" charset="0"/>
                <a:cs typeface="B Nazanin" panose="00000400000000000000" pitchFamily="2" charset="-78"/>
              </a:rPr>
              <a:t>Apps were often transparent about their intended </a:t>
            </a:r>
            <a:r>
              <a:rPr lang="en-US" sz="2200" dirty="0">
                <a:solidFill>
                  <a:srgbClr val="C00000"/>
                </a:solidFill>
                <a:latin typeface="Times New Roman" panose="02020603050405020304" pitchFamily="18" charset="0"/>
                <a:cs typeface="B Nazanin" panose="00000400000000000000" pitchFamily="2" charset="-78"/>
              </a:rPr>
              <a:t>use and cost</a:t>
            </a:r>
            <a:r>
              <a:rPr lang="en-US" sz="2200" dirty="0">
                <a:solidFill>
                  <a:srgbClr val="000000"/>
                </a:solidFill>
                <a:latin typeface="Times New Roman" panose="02020603050405020304" pitchFamily="18" charset="0"/>
                <a:cs typeface="B Nazanin" panose="00000400000000000000" pitchFamily="2" charset="-78"/>
              </a:rPr>
              <a:t>, </a:t>
            </a:r>
            <a:r>
              <a:rPr lang="en-US" sz="2200" u="sng" dirty="0">
                <a:solidFill>
                  <a:srgbClr val="000000"/>
                </a:solidFill>
                <a:latin typeface="Times New Roman" panose="02020603050405020304" pitchFamily="18" charset="0"/>
                <a:cs typeface="B Nazanin" panose="00000400000000000000" pitchFamily="2" charset="-78"/>
              </a:rPr>
              <a:t>but not about </a:t>
            </a:r>
            <a:r>
              <a:rPr lang="en-US" sz="2200" b="1" u="sng" dirty="0">
                <a:solidFill>
                  <a:srgbClr val="000000"/>
                </a:solidFill>
                <a:latin typeface="Times New Roman" panose="02020603050405020304" pitchFamily="18" charset="0"/>
                <a:cs typeface="B Nazanin" panose="00000400000000000000" pitchFamily="2" charset="-78"/>
              </a:rPr>
              <a:t>consent </a:t>
            </a:r>
            <a:r>
              <a:rPr lang="en-US" sz="2200" u="sng" dirty="0">
                <a:solidFill>
                  <a:srgbClr val="000000"/>
                </a:solidFill>
                <a:latin typeface="Times New Roman" panose="02020603050405020304" pitchFamily="18" charset="0"/>
                <a:cs typeface="B Nazanin" panose="00000400000000000000" pitchFamily="2" charset="-78"/>
              </a:rPr>
              <a:t>for </a:t>
            </a:r>
            <a:r>
              <a:rPr lang="en-US" sz="2200" b="1" u="sng" dirty="0">
                <a:solidFill>
                  <a:srgbClr val="000000"/>
                </a:solidFill>
                <a:latin typeface="Times New Roman" panose="02020603050405020304" pitchFamily="18" charset="0"/>
                <a:cs typeface="B Nazanin" panose="00000400000000000000" pitchFamily="2" charset="-78"/>
              </a:rPr>
              <a:t>use of data</a:t>
            </a:r>
            <a:r>
              <a:rPr lang="en-US" sz="2200" dirty="0">
                <a:solidFill>
                  <a:srgbClr val="000000"/>
                </a:solidFill>
                <a:latin typeface="Times New Roman" panose="02020603050405020304" pitchFamily="18" charset="0"/>
                <a:cs typeface="B Nazanin" panose="00000400000000000000" pitchFamily="2" charset="-78"/>
              </a:rPr>
              <a:t>. </a:t>
            </a:r>
            <a:endParaRPr lang="en-US" sz="2200" dirty="0" smtClean="0">
              <a:solidFill>
                <a:srgbClr val="000000"/>
              </a:solidFill>
              <a:latin typeface="Times New Roman" panose="02020603050405020304" pitchFamily="18" charset="0"/>
              <a:cs typeface="B Nazanin" panose="00000400000000000000" pitchFamily="2" charset="-78"/>
            </a:endParaRPr>
          </a:p>
          <a:p>
            <a:pPr marL="182880" lvl="0" indent="-182880" defTabSz="914400">
              <a:lnSpc>
                <a:spcPct val="90000"/>
              </a:lnSpc>
              <a:spcBef>
                <a:spcPts val="1200"/>
              </a:spcBef>
              <a:spcAft>
                <a:spcPts val="200"/>
              </a:spcAft>
              <a:buClr>
                <a:srgbClr val="3B748D"/>
              </a:buClr>
              <a:buFont typeface="Wingdings" pitchFamily="2" charset="2"/>
              <a:buChar char=""/>
            </a:pPr>
            <a:r>
              <a:rPr lang="en-US" sz="2200" dirty="0" smtClean="0">
                <a:solidFill>
                  <a:srgbClr val="000000"/>
                </a:solidFill>
                <a:latin typeface="Times New Roman" panose="02020603050405020304" pitchFamily="18" charset="0"/>
                <a:cs typeface="B Nazanin" panose="00000400000000000000" pitchFamily="2" charset="-78"/>
              </a:rPr>
              <a:t>Apps </a:t>
            </a:r>
            <a:r>
              <a:rPr lang="en-US" sz="2200" dirty="0">
                <a:solidFill>
                  <a:srgbClr val="000000"/>
                </a:solidFill>
                <a:latin typeface="Times New Roman" panose="02020603050405020304" pitchFamily="18" charset="0"/>
                <a:cs typeface="B Nazanin" panose="00000400000000000000" pitchFamily="2" charset="-78"/>
              </a:rPr>
              <a:t>would sometimes present </a:t>
            </a:r>
            <a:r>
              <a:rPr lang="en-US" sz="2200" b="1" dirty="0">
                <a:solidFill>
                  <a:srgbClr val="000000"/>
                </a:solidFill>
                <a:latin typeface="Times New Roman" panose="02020603050405020304" pitchFamily="18" charset="0"/>
                <a:cs typeface="B Nazanin" panose="00000400000000000000" pitchFamily="2" charset="-78"/>
              </a:rPr>
              <a:t>high-quality information </a:t>
            </a:r>
            <a:r>
              <a:rPr lang="en-US" sz="2200" dirty="0">
                <a:solidFill>
                  <a:srgbClr val="000000"/>
                </a:solidFill>
                <a:latin typeface="Times New Roman" panose="02020603050405020304" pitchFamily="18" charset="0"/>
                <a:cs typeface="B Nazanin" panose="00000400000000000000" pitchFamily="2" charset="-78"/>
              </a:rPr>
              <a:t>or take </a:t>
            </a:r>
            <a:r>
              <a:rPr lang="en-US" sz="2200" b="1" dirty="0">
                <a:solidFill>
                  <a:srgbClr val="000000"/>
                </a:solidFill>
                <a:latin typeface="Times New Roman" panose="02020603050405020304" pitchFamily="18" charset="0"/>
                <a:cs typeface="B Nazanin" panose="00000400000000000000" pitchFamily="2" charset="-78"/>
              </a:rPr>
              <a:t>appropriate measurements</a:t>
            </a:r>
            <a:r>
              <a:rPr lang="en-US" sz="2200" dirty="0">
                <a:solidFill>
                  <a:srgbClr val="000000"/>
                </a:solidFill>
                <a:latin typeface="Times New Roman" panose="02020603050405020304" pitchFamily="18" charset="0"/>
                <a:cs typeface="B Nazanin" panose="00000400000000000000" pitchFamily="2" charset="-78"/>
              </a:rPr>
              <a:t> but </a:t>
            </a:r>
            <a:r>
              <a:rPr lang="en-US" sz="2200" u="sng" dirty="0">
                <a:solidFill>
                  <a:srgbClr val="000000"/>
                </a:solidFill>
                <a:latin typeface="Times New Roman" panose="02020603050405020304" pitchFamily="18" charset="0"/>
                <a:cs typeface="B Nazanin" panose="00000400000000000000" pitchFamily="2" charset="-78"/>
              </a:rPr>
              <a:t>would less often appropriately </a:t>
            </a:r>
            <a:r>
              <a:rPr lang="en-US" sz="2200" b="1" u="sng" dirty="0">
                <a:solidFill>
                  <a:srgbClr val="000000"/>
                </a:solidFill>
                <a:latin typeface="Times New Roman" panose="02020603050405020304" pitchFamily="18" charset="0"/>
                <a:cs typeface="B Nazanin" panose="00000400000000000000" pitchFamily="2" charset="-78"/>
              </a:rPr>
              <a:t>interpret data</a:t>
            </a:r>
            <a:r>
              <a:rPr lang="en-US" sz="2200" u="sng" dirty="0" smtClean="0">
                <a:solidFill>
                  <a:srgbClr val="000000"/>
                </a:solidFill>
                <a:latin typeface="Times New Roman" panose="02020603050405020304" pitchFamily="18" charset="0"/>
                <a:cs typeface="B Nazanin" panose="00000400000000000000" pitchFamily="2" charset="-78"/>
              </a:rPr>
              <a:t>.</a:t>
            </a:r>
          </a:p>
          <a:p>
            <a:pPr marL="182880" lvl="0" indent="-182880" defTabSz="914400">
              <a:lnSpc>
                <a:spcPct val="90000"/>
              </a:lnSpc>
              <a:spcBef>
                <a:spcPts val="1200"/>
              </a:spcBef>
              <a:spcAft>
                <a:spcPts val="200"/>
              </a:spcAft>
              <a:buClr>
                <a:srgbClr val="3B748D"/>
              </a:buClr>
              <a:buFont typeface="Wingdings" pitchFamily="2" charset="2"/>
              <a:buChar char=""/>
            </a:pPr>
            <a:r>
              <a:rPr lang="en-US" sz="2200" dirty="0" smtClean="0">
                <a:solidFill>
                  <a:srgbClr val="000000"/>
                </a:solidFill>
                <a:latin typeface="Times New Roman" panose="02020603050405020304" pitchFamily="18" charset="0"/>
                <a:cs typeface="B Nazanin" panose="00000400000000000000" pitchFamily="2" charset="-78"/>
              </a:rPr>
              <a:t> </a:t>
            </a:r>
            <a:r>
              <a:rPr lang="en-US" sz="2200" dirty="0">
                <a:solidFill>
                  <a:srgbClr val="000000"/>
                </a:solidFill>
                <a:latin typeface="Times New Roman" panose="02020603050405020304" pitchFamily="18" charset="0"/>
                <a:cs typeface="B Nazanin" panose="00000400000000000000" pitchFamily="2" charset="-78"/>
              </a:rPr>
              <a:t>Their </a:t>
            </a:r>
            <a:r>
              <a:rPr lang="en-US" sz="2200" b="1" dirty="0">
                <a:solidFill>
                  <a:srgbClr val="000000"/>
                </a:solidFill>
                <a:latin typeface="Times New Roman" panose="02020603050405020304" pitchFamily="18" charset="0"/>
                <a:cs typeface="B Nazanin" panose="00000400000000000000" pitchFamily="2" charset="-78"/>
              </a:rPr>
              <a:t>technical content </a:t>
            </a:r>
            <a:r>
              <a:rPr lang="en-US" sz="2200" dirty="0">
                <a:solidFill>
                  <a:srgbClr val="000000"/>
                </a:solidFill>
                <a:latin typeface="Times New Roman" panose="02020603050405020304" pitchFamily="18" charset="0"/>
                <a:cs typeface="B Nazanin" panose="00000400000000000000" pitchFamily="2" charset="-78"/>
              </a:rPr>
              <a:t>was excellent regarding </a:t>
            </a:r>
            <a:r>
              <a:rPr lang="en-US" sz="2200" b="1" dirty="0">
                <a:solidFill>
                  <a:srgbClr val="000000"/>
                </a:solidFill>
                <a:latin typeface="Times New Roman" panose="02020603050405020304" pitchFamily="18" charset="0"/>
                <a:cs typeface="B Nazanin" panose="00000400000000000000" pitchFamily="2" charset="-78"/>
              </a:rPr>
              <a:t>software stability</a:t>
            </a:r>
            <a:r>
              <a:rPr lang="en-US" sz="2200" dirty="0">
                <a:solidFill>
                  <a:srgbClr val="000000"/>
                </a:solidFill>
                <a:latin typeface="Times New Roman" panose="02020603050405020304" pitchFamily="18" charset="0"/>
                <a:cs typeface="B Nazanin" panose="00000400000000000000" pitchFamily="2" charset="-78"/>
              </a:rPr>
              <a:t>, but some apps required significant </a:t>
            </a:r>
            <a:r>
              <a:rPr lang="en-US" sz="2200" b="1" u="sng" dirty="0" smtClean="0">
                <a:solidFill>
                  <a:srgbClr val="000000"/>
                </a:solidFill>
                <a:latin typeface="Times New Roman" panose="02020603050405020304" pitchFamily="18" charset="0"/>
                <a:cs typeface="B Nazanin" panose="00000400000000000000" pitchFamily="2" charset="-78"/>
              </a:rPr>
              <a:t>bandwidth</a:t>
            </a:r>
            <a:r>
              <a:rPr lang="en-US" sz="2200" dirty="0" smtClean="0">
                <a:solidFill>
                  <a:srgbClr val="000000"/>
                </a:solidFill>
                <a:latin typeface="Times New Roman" panose="02020603050405020304" pitchFamily="18" charset="0"/>
                <a:cs typeface="B Nazanin" panose="00000400000000000000" pitchFamily="2" charset="-78"/>
              </a:rPr>
              <a:t> and </a:t>
            </a:r>
            <a:r>
              <a:rPr lang="en-US" sz="2200" b="1" u="sng" dirty="0">
                <a:solidFill>
                  <a:srgbClr val="000000"/>
                </a:solidFill>
                <a:latin typeface="Times New Roman" panose="02020603050405020304" pitchFamily="18" charset="0"/>
                <a:cs typeface="B Nazanin" panose="00000400000000000000" pitchFamily="2" charset="-78"/>
              </a:rPr>
              <a:t>device storage</a:t>
            </a:r>
            <a:r>
              <a:rPr lang="en-US" sz="2200" dirty="0">
                <a:solidFill>
                  <a:srgbClr val="000000"/>
                </a:solidFill>
                <a:latin typeface="Times New Roman" panose="02020603050405020304" pitchFamily="18" charset="0"/>
                <a:cs typeface="B Nazanin" panose="00000400000000000000" pitchFamily="2" charset="-78"/>
              </a:rPr>
              <a:t>, and very </a:t>
            </a:r>
            <a:r>
              <a:rPr lang="en-US" sz="2200" b="1" dirty="0">
                <a:solidFill>
                  <a:srgbClr val="000000"/>
                </a:solidFill>
                <a:latin typeface="Times New Roman" panose="02020603050405020304" pitchFamily="18" charset="0"/>
                <a:cs typeface="B Nazanin" panose="00000400000000000000" pitchFamily="2" charset="-78"/>
              </a:rPr>
              <a:t>few apps were interoperable with other </a:t>
            </a:r>
            <a:r>
              <a:rPr lang="en-US" sz="2200" b="1" dirty="0" smtClean="0">
                <a:solidFill>
                  <a:srgbClr val="000000"/>
                </a:solidFill>
                <a:latin typeface="Times New Roman" panose="02020603050405020304" pitchFamily="18" charset="0"/>
                <a:cs typeface="B Nazanin" panose="00000400000000000000" pitchFamily="2" charset="-78"/>
              </a:rPr>
              <a:t>applications</a:t>
            </a:r>
            <a:r>
              <a:rPr lang="en-US" sz="2200" b="1" dirty="0">
                <a:solidFill>
                  <a:srgbClr val="000000"/>
                </a:solidFill>
                <a:latin typeface="Times New Roman" panose="02020603050405020304" pitchFamily="18" charset="0"/>
                <a:cs typeface="B Nazanin" panose="00000400000000000000" pitchFamily="2" charset="-78"/>
              </a:rPr>
              <a:t>. </a:t>
            </a:r>
            <a:endParaRPr lang="en-US" sz="2200" b="1" dirty="0" smtClean="0">
              <a:solidFill>
                <a:srgbClr val="000000"/>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2956037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39</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
        <p:nvSpPr>
          <p:cNvPr id="7" name="Pentagon 6"/>
          <p:cNvSpPr/>
          <p:nvPr/>
        </p:nvSpPr>
        <p:spPr>
          <a:xfrm>
            <a:off x="1202265" y="645567"/>
            <a:ext cx="2810177" cy="872064"/>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cap="all" dirty="0">
                <a:solidFill>
                  <a:schemeClr val="bg1"/>
                </a:solidFill>
                <a:ea typeface="+mj-ea"/>
                <a:cs typeface="B Titr" panose="00000700000000000000" pitchFamily="2" charset="-78"/>
              </a:rPr>
              <a:t>Discussion</a:t>
            </a:r>
            <a:endParaRPr lang="fa-IR" sz="3200" dirty="0">
              <a:solidFill>
                <a:schemeClr val="bg1"/>
              </a:solidFill>
            </a:endParaRPr>
          </a:p>
        </p:txBody>
      </p:sp>
      <p:sp>
        <p:nvSpPr>
          <p:cNvPr id="8" name="Rounded Rectangle 7"/>
          <p:cNvSpPr/>
          <p:nvPr/>
        </p:nvSpPr>
        <p:spPr>
          <a:xfrm>
            <a:off x="1296537" y="2011681"/>
            <a:ext cx="9608024" cy="42062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82880" lvl="0" indent="-182880" defTabSz="914400">
              <a:lnSpc>
                <a:spcPct val="90000"/>
              </a:lnSpc>
              <a:spcBef>
                <a:spcPts val="1200"/>
              </a:spcBef>
              <a:spcAft>
                <a:spcPts val="200"/>
              </a:spcAft>
              <a:buClr>
                <a:srgbClr val="3B748D"/>
              </a:buClr>
              <a:buFont typeface="Wingdings" pitchFamily="2" charset="2"/>
              <a:buChar char=""/>
            </a:pPr>
            <a:endParaRPr lang="en-US" sz="2200" dirty="0" smtClean="0">
              <a:solidFill>
                <a:srgbClr val="000000"/>
              </a:solidFill>
              <a:latin typeface="Times New Roman" panose="02020603050405020304" pitchFamily="18" charset="0"/>
              <a:cs typeface="B Nazanin" panose="00000400000000000000" pitchFamily="2" charset="-78"/>
            </a:endParaRPr>
          </a:p>
          <a:p>
            <a:pPr marL="182880" lvl="0" indent="-182880" defTabSz="914400">
              <a:lnSpc>
                <a:spcPct val="90000"/>
              </a:lnSpc>
              <a:spcBef>
                <a:spcPts val="1200"/>
              </a:spcBef>
              <a:spcAft>
                <a:spcPts val="200"/>
              </a:spcAft>
              <a:buClr>
                <a:srgbClr val="3B748D"/>
              </a:buClr>
              <a:buFont typeface="Wingdings" pitchFamily="2" charset="2"/>
              <a:buChar char=""/>
            </a:pPr>
            <a:endParaRPr lang="en-US" sz="2200" dirty="0">
              <a:solidFill>
                <a:srgbClr val="000000"/>
              </a:solidFill>
              <a:latin typeface="Times New Roman" panose="02020603050405020304" pitchFamily="18" charset="0"/>
              <a:cs typeface="B Nazanin" panose="00000400000000000000" pitchFamily="2" charset="-78"/>
            </a:endParaRPr>
          </a:p>
          <a:p>
            <a:pPr marL="182880" lvl="0" indent="-182880" defTabSz="914400">
              <a:lnSpc>
                <a:spcPct val="90000"/>
              </a:lnSpc>
              <a:spcBef>
                <a:spcPts val="1200"/>
              </a:spcBef>
              <a:spcAft>
                <a:spcPts val="200"/>
              </a:spcAft>
              <a:buClr>
                <a:srgbClr val="3B748D"/>
              </a:buClr>
              <a:buFont typeface="Wingdings" pitchFamily="2" charset="2"/>
              <a:buChar char=""/>
            </a:pPr>
            <a:endParaRPr lang="en-US" sz="2200" dirty="0" smtClean="0">
              <a:solidFill>
                <a:srgbClr val="000000"/>
              </a:solidFill>
              <a:latin typeface="Times New Roman" panose="02020603050405020304" pitchFamily="18" charset="0"/>
              <a:cs typeface="B Nazanin" panose="00000400000000000000" pitchFamily="2" charset="-78"/>
            </a:endParaRPr>
          </a:p>
          <a:p>
            <a:pPr marL="182880" lvl="0" indent="-182880" defTabSz="914400">
              <a:lnSpc>
                <a:spcPct val="90000"/>
              </a:lnSpc>
              <a:spcBef>
                <a:spcPts val="1200"/>
              </a:spcBef>
              <a:spcAft>
                <a:spcPts val="200"/>
              </a:spcAft>
              <a:buClr>
                <a:srgbClr val="3B748D"/>
              </a:buClr>
              <a:buFont typeface="Wingdings" pitchFamily="2" charset="2"/>
              <a:buChar char=""/>
            </a:pPr>
            <a:endParaRPr lang="en-US" sz="2200" dirty="0" smtClean="0">
              <a:solidFill>
                <a:srgbClr val="000000"/>
              </a:solidFill>
              <a:latin typeface="Times New Roman" panose="02020603050405020304" pitchFamily="18" charset="0"/>
              <a:cs typeface="B Nazanin" panose="00000400000000000000" pitchFamily="2" charset="-78"/>
            </a:endParaRPr>
          </a:p>
          <a:p>
            <a:pPr marL="182880" lvl="0" indent="-182880" defTabSz="914400">
              <a:lnSpc>
                <a:spcPct val="90000"/>
              </a:lnSpc>
              <a:spcBef>
                <a:spcPts val="1200"/>
              </a:spcBef>
              <a:spcAft>
                <a:spcPts val="200"/>
              </a:spcAft>
              <a:buClr>
                <a:srgbClr val="3B748D"/>
              </a:buClr>
              <a:buFont typeface="Wingdings" pitchFamily="2" charset="2"/>
              <a:buChar char=""/>
            </a:pPr>
            <a:r>
              <a:rPr lang="en-US" sz="2200" dirty="0" smtClean="0">
                <a:solidFill>
                  <a:srgbClr val="000000"/>
                </a:solidFill>
                <a:latin typeface="Times New Roman" panose="02020603050405020304" pitchFamily="18" charset="0"/>
                <a:cs typeface="B Nazanin" panose="00000400000000000000" pitchFamily="2" charset="-78"/>
              </a:rPr>
              <a:t>Apps </a:t>
            </a:r>
            <a:r>
              <a:rPr lang="en-US" sz="2200" dirty="0">
                <a:solidFill>
                  <a:srgbClr val="000000"/>
                </a:solidFill>
                <a:latin typeface="Times New Roman" panose="02020603050405020304" pitchFamily="18" charset="0"/>
                <a:cs typeface="B Nazanin" panose="00000400000000000000" pitchFamily="2" charset="-78"/>
              </a:rPr>
              <a:t>struggled with delivering </a:t>
            </a:r>
            <a:r>
              <a:rPr lang="en-US" sz="2200" b="1" dirty="0">
                <a:solidFill>
                  <a:srgbClr val="000000"/>
                </a:solidFill>
                <a:latin typeface="Times New Roman" panose="02020603050405020304" pitchFamily="18" charset="0"/>
                <a:cs typeface="B Nazanin" panose="00000400000000000000" pitchFamily="2" charset="-78"/>
              </a:rPr>
              <a:t>strong authentication requirements </a:t>
            </a:r>
            <a:r>
              <a:rPr lang="en-US" sz="2200" dirty="0">
                <a:solidFill>
                  <a:srgbClr val="000000"/>
                </a:solidFill>
                <a:latin typeface="Times New Roman" panose="02020603050405020304" pitchFamily="18" charset="0"/>
                <a:cs typeface="B Nazanin" panose="00000400000000000000" pitchFamily="2" charset="-78"/>
              </a:rPr>
              <a:t>and </a:t>
            </a:r>
            <a:r>
              <a:rPr lang="en-US" sz="2200" dirty="0" smtClean="0">
                <a:solidFill>
                  <a:srgbClr val="000000"/>
                </a:solidFill>
                <a:latin typeface="Times New Roman" panose="02020603050405020304" pitchFamily="18" charset="0"/>
                <a:cs typeface="B Nazanin" panose="00000400000000000000" pitchFamily="2" charset="-78"/>
              </a:rPr>
              <a:t>signaling </a:t>
            </a:r>
            <a:r>
              <a:rPr lang="en-US" sz="2200" dirty="0">
                <a:solidFill>
                  <a:srgbClr val="000000"/>
                </a:solidFill>
                <a:latin typeface="Times New Roman" panose="02020603050405020304" pitchFamily="18" charset="0"/>
                <a:cs typeface="B Nazanin" panose="00000400000000000000" pitchFamily="2" charset="-78"/>
              </a:rPr>
              <a:t>of breaches, with </a:t>
            </a:r>
            <a:r>
              <a:rPr lang="en-US" sz="2200" b="1" dirty="0" smtClean="0">
                <a:solidFill>
                  <a:srgbClr val="000000"/>
                </a:solidFill>
                <a:latin typeface="Times New Roman" panose="02020603050405020304" pitchFamily="18" charset="0"/>
                <a:cs typeface="B Nazanin" panose="00000400000000000000" pitchFamily="2" charset="-78"/>
              </a:rPr>
              <a:t>poor protection </a:t>
            </a:r>
            <a:r>
              <a:rPr lang="en-US" sz="2200" dirty="0" smtClean="0">
                <a:solidFill>
                  <a:srgbClr val="000000"/>
                </a:solidFill>
                <a:latin typeface="Times New Roman" panose="02020603050405020304" pitchFamily="18" charset="0"/>
                <a:cs typeface="B Nazanin" panose="00000400000000000000" pitchFamily="2" charset="-78"/>
              </a:rPr>
              <a:t>against </a:t>
            </a:r>
            <a:r>
              <a:rPr lang="en-US" sz="2200" b="1" dirty="0">
                <a:solidFill>
                  <a:srgbClr val="000000"/>
                </a:solidFill>
                <a:latin typeface="Times New Roman" panose="02020603050405020304" pitchFamily="18" charset="0"/>
                <a:cs typeface="B Nazanin" panose="00000400000000000000" pitchFamily="2" charset="-78"/>
              </a:rPr>
              <a:t>viruses</a:t>
            </a:r>
            <a:r>
              <a:rPr lang="en-US" sz="2200" dirty="0">
                <a:solidFill>
                  <a:srgbClr val="000000"/>
                </a:solidFill>
                <a:latin typeface="Times New Roman" panose="02020603050405020304" pitchFamily="18" charset="0"/>
                <a:cs typeface="B Nazanin" panose="00000400000000000000" pitchFamily="2" charset="-78"/>
              </a:rPr>
              <a:t> or clear maintenance </a:t>
            </a:r>
            <a:r>
              <a:rPr lang="en-US" sz="2200" dirty="0" smtClean="0">
                <a:solidFill>
                  <a:srgbClr val="000000"/>
                </a:solidFill>
                <a:latin typeface="Times New Roman" panose="02020603050405020304" pitchFamily="18" charset="0"/>
                <a:cs typeface="B Nazanin" panose="00000400000000000000" pitchFamily="2" charset="-78"/>
              </a:rPr>
              <a:t>schedules.</a:t>
            </a:r>
          </a:p>
          <a:p>
            <a:pPr marL="182880" lvl="0" indent="-182880" defTabSz="914400">
              <a:lnSpc>
                <a:spcPct val="90000"/>
              </a:lnSpc>
              <a:spcBef>
                <a:spcPts val="1200"/>
              </a:spcBef>
              <a:spcAft>
                <a:spcPts val="200"/>
              </a:spcAft>
              <a:buClr>
                <a:srgbClr val="3B748D"/>
              </a:buClr>
              <a:buFont typeface="Wingdings" pitchFamily="2" charset="2"/>
              <a:buChar char=""/>
            </a:pPr>
            <a:r>
              <a:rPr lang="en-US" sz="2200" dirty="0">
                <a:solidFill>
                  <a:srgbClr val="000000"/>
                </a:solidFill>
                <a:latin typeface="Times New Roman" panose="02020603050405020304" pitchFamily="18" charset="0"/>
                <a:cs typeface="B Nazanin" panose="00000400000000000000" pitchFamily="2" charset="-78"/>
              </a:rPr>
              <a:t>Apps installed well but were </a:t>
            </a:r>
            <a:r>
              <a:rPr lang="en-US" sz="2200" b="1" u="sng" dirty="0">
                <a:solidFill>
                  <a:srgbClr val="000000"/>
                </a:solidFill>
                <a:latin typeface="Times New Roman" panose="02020603050405020304" pitchFamily="18" charset="0"/>
                <a:cs typeface="B Nazanin" panose="00000400000000000000" pitchFamily="2" charset="-78"/>
              </a:rPr>
              <a:t>not easily used </a:t>
            </a:r>
            <a:r>
              <a:rPr lang="en-US" sz="2200" dirty="0">
                <a:solidFill>
                  <a:srgbClr val="000000"/>
                </a:solidFill>
                <a:latin typeface="Times New Roman" panose="02020603050405020304" pitchFamily="18" charset="0"/>
                <a:cs typeface="B Nazanin" panose="00000400000000000000" pitchFamily="2" charset="-78"/>
              </a:rPr>
              <a:t>by those with </a:t>
            </a:r>
            <a:r>
              <a:rPr lang="en-US" sz="2200" b="1" dirty="0">
                <a:solidFill>
                  <a:srgbClr val="000000"/>
                </a:solidFill>
                <a:latin typeface="Times New Roman" panose="02020603050405020304" pitchFamily="18" charset="0"/>
                <a:cs typeface="B Nazanin" panose="00000400000000000000" pitchFamily="2" charset="-78"/>
              </a:rPr>
              <a:t>lower health literacy </a:t>
            </a:r>
            <a:r>
              <a:rPr lang="en-US" sz="2200" dirty="0">
                <a:solidFill>
                  <a:srgbClr val="000000"/>
                </a:solidFill>
                <a:latin typeface="Times New Roman" panose="02020603050405020304" pitchFamily="18" charset="0"/>
                <a:cs typeface="B Nazanin" panose="00000400000000000000" pitchFamily="2" charset="-78"/>
              </a:rPr>
              <a:t>and were rarely available in </a:t>
            </a:r>
            <a:r>
              <a:rPr lang="en-US" sz="2200" b="1" dirty="0">
                <a:solidFill>
                  <a:srgbClr val="C00000"/>
                </a:solidFill>
                <a:latin typeface="Times New Roman" panose="02020603050405020304" pitchFamily="18" charset="0"/>
                <a:cs typeface="B Nazanin" panose="00000400000000000000" pitchFamily="2" charset="-78"/>
              </a:rPr>
              <a:t>multiple languages.</a:t>
            </a:r>
            <a:r>
              <a:rPr lang="en-US" sz="2200" dirty="0">
                <a:solidFill>
                  <a:srgbClr val="000000"/>
                </a:solidFill>
                <a:latin typeface="Times New Roman" panose="02020603050405020304" pitchFamily="18" charset="0"/>
                <a:cs typeface="B Nazanin" panose="00000400000000000000" pitchFamily="2" charset="-78"/>
              </a:rPr>
              <a:t> </a:t>
            </a:r>
            <a:endParaRPr lang="en-US" sz="2200" dirty="0" smtClean="0">
              <a:solidFill>
                <a:srgbClr val="000000"/>
              </a:solidFill>
              <a:latin typeface="Times New Roman" panose="02020603050405020304" pitchFamily="18" charset="0"/>
              <a:cs typeface="B Nazanin" panose="00000400000000000000" pitchFamily="2" charset="-78"/>
            </a:endParaRPr>
          </a:p>
          <a:p>
            <a:pPr marL="182880" lvl="0" indent="-182880" defTabSz="914400">
              <a:lnSpc>
                <a:spcPct val="90000"/>
              </a:lnSpc>
              <a:spcBef>
                <a:spcPts val="1200"/>
              </a:spcBef>
              <a:spcAft>
                <a:spcPts val="200"/>
              </a:spcAft>
              <a:buClr>
                <a:srgbClr val="3B748D"/>
              </a:buClr>
              <a:buFont typeface="Wingdings" pitchFamily="2" charset="2"/>
              <a:buChar char=""/>
            </a:pPr>
            <a:r>
              <a:rPr lang="en-US" sz="2200" dirty="0" smtClean="0">
                <a:solidFill>
                  <a:srgbClr val="000000"/>
                </a:solidFill>
                <a:latin typeface="Times New Roman" panose="02020603050405020304" pitchFamily="18" charset="0"/>
                <a:cs typeface="B Nazanin" panose="00000400000000000000" pitchFamily="2" charset="-78"/>
              </a:rPr>
              <a:t> </a:t>
            </a:r>
            <a:r>
              <a:rPr lang="en-US" sz="2200" dirty="0">
                <a:solidFill>
                  <a:srgbClr val="000000"/>
                </a:solidFill>
                <a:latin typeface="Times New Roman" panose="02020603050405020304" pitchFamily="18" charset="0"/>
                <a:cs typeface="B Nazanin" panose="00000400000000000000" pitchFamily="2" charset="-78"/>
              </a:rPr>
              <a:t>Overall, our raters gave apps a subjective star rating of </a:t>
            </a:r>
            <a:r>
              <a:rPr lang="en-US" sz="2200" u="sng" dirty="0">
                <a:solidFill>
                  <a:srgbClr val="000000"/>
                </a:solidFill>
                <a:latin typeface="Times New Roman" panose="02020603050405020304" pitchFamily="18" charset="0"/>
                <a:cs typeface="B Nazanin" panose="00000400000000000000" pitchFamily="2" charset="-78"/>
              </a:rPr>
              <a:t>3 out of 5</a:t>
            </a:r>
            <a:r>
              <a:rPr lang="en-US" sz="2200" dirty="0">
                <a:solidFill>
                  <a:srgbClr val="000000"/>
                </a:solidFill>
                <a:latin typeface="Times New Roman" panose="02020603050405020304" pitchFamily="18" charset="0"/>
                <a:cs typeface="B Nazanin" panose="00000400000000000000" pitchFamily="2" charset="-78"/>
              </a:rPr>
              <a:t>, even though our sample included many apps which received high ratings in the app </a:t>
            </a:r>
            <a:r>
              <a:rPr lang="en-US" sz="2200" dirty="0" smtClean="0">
                <a:solidFill>
                  <a:srgbClr val="000000"/>
                </a:solidFill>
                <a:latin typeface="Times New Roman" panose="02020603050405020304" pitchFamily="18" charset="0"/>
                <a:cs typeface="B Nazanin" panose="00000400000000000000" pitchFamily="2" charset="-78"/>
              </a:rPr>
              <a:t>store.</a:t>
            </a:r>
          </a:p>
          <a:p>
            <a:pPr lvl="0" defTabSz="914400">
              <a:lnSpc>
                <a:spcPct val="90000"/>
              </a:lnSpc>
              <a:spcBef>
                <a:spcPts val="1200"/>
              </a:spcBef>
              <a:spcAft>
                <a:spcPts val="200"/>
              </a:spcAft>
              <a:buClr>
                <a:srgbClr val="3B748D"/>
              </a:buClr>
            </a:pPr>
            <a:endParaRPr lang="en-US" sz="2200" dirty="0">
              <a:solidFill>
                <a:srgbClr val="000000"/>
              </a:solidFill>
              <a:latin typeface="Times New Roman" panose="02020603050405020304" pitchFamily="18" charset="0"/>
              <a:cs typeface="B Nazanin" panose="00000400000000000000" pitchFamily="2" charset="-78"/>
            </a:endParaRPr>
          </a:p>
          <a:p>
            <a:pPr marL="182880" lvl="0" indent="-182880" defTabSz="914400">
              <a:lnSpc>
                <a:spcPct val="90000"/>
              </a:lnSpc>
              <a:spcBef>
                <a:spcPts val="1200"/>
              </a:spcBef>
              <a:spcAft>
                <a:spcPts val="200"/>
              </a:spcAft>
              <a:buClr>
                <a:srgbClr val="3B748D"/>
              </a:buClr>
              <a:buFont typeface="Wingdings" pitchFamily="2" charset="2"/>
              <a:buChar char=""/>
            </a:pPr>
            <a:endParaRPr lang="en-US" sz="2200" dirty="0" smtClean="0">
              <a:solidFill>
                <a:srgbClr val="000000"/>
              </a:solidFill>
              <a:latin typeface="Times New Roman" panose="02020603050405020304" pitchFamily="18" charset="0"/>
              <a:cs typeface="B Nazanin" panose="00000400000000000000" pitchFamily="2" charset="-78"/>
            </a:endParaRPr>
          </a:p>
          <a:p>
            <a:pPr marL="182880" lvl="0" indent="-182880" defTabSz="914400">
              <a:lnSpc>
                <a:spcPct val="90000"/>
              </a:lnSpc>
              <a:spcBef>
                <a:spcPts val="1200"/>
              </a:spcBef>
              <a:spcAft>
                <a:spcPts val="200"/>
              </a:spcAft>
              <a:buClr>
                <a:srgbClr val="3B748D"/>
              </a:buClr>
              <a:buFont typeface="Wingdings" pitchFamily="2" charset="2"/>
              <a:buChar char=""/>
            </a:pPr>
            <a:endParaRPr lang="en-US" sz="2200" dirty="0">
              <a:solidFill>
                <a:srgbClr val="000000"/>
              </a:solidFill>
              <a:latin typeface="Times New Roman" panose="02020603050405020304" pitchFamily="18" charset="0"/>
              <a:cs typeface="B Nazanin" panose="00000400000000000000" pitchFamily="2" charset="-78"/>
            </a:endParaRPr>
          </a:p>
          <a:p>
            <a:pPr marL="182880" lvl="0" indent="-182880" defTabSz="914400">
              <a:lnSpc>
                <a:spcPct val="90000"/>
              </a:lnSpc>
              <a:spcBef>
                <a:spcPts val="1200"/>
              </a:spcBef>
              <a:spcAft>
                <a:spcPts val="200"/>
              </a:spcAft>
              <a:buClr>
                <a:srgbClr val="3B748D"/>
              </a:buClr>
              <a:buFont typeface="Wingdings" pitchFamily="2" charset="2"/>
              <a:buChar char=""/>
            </a:pPr>
            <a:endParaRPr lang="en-US" sz="2200" dirty="0" smtClean="0">
              <a:solidFill>
                <a:srgbClr val="000000"/>
              </a:solidFill>
              <a:latin typeface="Times New Roman" panose="02020603050405020304" pitchFamily="18" charset="0"/>
              <a:cs typeface="B Nazanin" panose="00000400000000000000" pitchFamily="2" charset="-78"/>
            </a:endParaRPr>
          </a:p>
          <a:p>
            <a:pPr marL="182880" lvl="0" indent="-182880" defTabSz="914400">
              <a:lnSpc>
                <a:spcPct val="90000"/>
              </a:lnSpc>
              <a:spcBef>
                <a:spcPts val="1200"/>
              </a:spcBef>
              <a:spcAft>
                <a:spcPts val="200"/>
              </a:spcAft>
              <a:buClr>
                <a:srgbClr val="3B748D"/>
              </a:buClr>
              <a:buFont typeface="Wingdings" pitchFamily="2" charset="2"/>
              <a:buChar char=""/>
            </a:pPr>
            <a:endParaRPr lang="fa-IR" sz="2200" dirty="0">
              <a:solidFill>
                <a:srgbClr val="3B748D"/>
              </a:solidFill>
              <a:cs typeface="B Nazanin" panose="00000400000000000000" pitchFamily="2" charset="-78"/>
            </a:endParaRPr>
          </a:p>
        </p:txBody>
      </p:sp>
    </p:spTree>
    <p:extLst>
      <p:ext uri="{BB962C8B-B14F-4D97-AF65-F5344CB8AC3E}">
        <p14:creationId xmlns:p14="http://schemas.microsoft.com/office/powerpoint/2010/main" val="1587302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02265" y="647494"/>
            <a:ext cx="2755631" cy="938865"/>
          </a:xfrm>
          <a:prstGeom prst="rect">
            <a:avLst/>
          </a:prstGeom>
        </p:spPr>
      </p:pic>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4</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
        <p:nvSpPr>
          <p:cNvPr id="7" name="Rounded Rectangle 6"/>
          <p:cNvSpPr/>
          <p:nvPr/>
        </p:nvSpPr>
        <p:spPr>
          <a:xfrm>
            <a:off x="1202265" y="2113808"/>
            <a:ext cx="9784734" cy="985652"/>
          </a:xfrm>
          <a:prstGeom prst="roundRect">
            <a:avLst/>
          </a:prstGeom>
          <a:solidFill>
            <a:schemeClr val="bg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82880" lvl="0" indent="-182880" defTabSz="914400">
              <a:lnSpc>
                <a:spcPct val="90000"/>
              </a:lnSpc>
              <a:spcBef>
                <a:spcPts val="1200"/>
              </a:spcBef>
              <a:spcAft>
                <a:spcPts val="200"/>
              </a:spcAft>
              <a:buClr>
                <a:srgbClr val="3B748D"/>
              </a:buClr>
              <a:buFont typeface="Wingdings" pitchFamily="2" charset="2"/>
              <a:buChar char=""/>
            </a:pPr>
            <a:r>
              <a:rPr lang="en-US" sz="2200" dirty="0">
                <a:solidFill>
                  <a:srgbClr val="000000"/>
                </a:solidFill>
                <a:latin typeface="Times New Roman" panose="02020603050405020304" pitchFamily="18" charset="0"/>
                <a:cs typeface="B Nazanin" panose="00000400000000000000" pitchFamily="2" charset="-78"/>
              </a:rPr>
              <a:t>Despite this proliferation, </a:t>
            </a:r>
            <a:r>
              <a:rPr lang="en-US" sz="2200" b="1" dirty="0">
                <a:solidFill>
                  <a:srgbClr val="000000"/>
                </a:solidFill>
                <a:latin typeface="Times New Roman" panose="02020603050405020304" pitchFamily="18" charset="0"/>
                <a:cs typeface="B Nazanin" panose="00000400000000000000" pitchFamily="2" charset="-78"/>
              </a:rPr>
              <a:t>few health apps </a:t>
            </a:r>
            <a:r>
              <a:rPr lang="en-US" sz="2200" dirty="0">
                <a:solidFill>
                  <a:srgbClr val="000000"/>
                </a:solidFill>
                <a:latin typeface="Times New Roman" panose="02020603050405020304" pitchFamily="18" charset="0"/>
                <a:cs typeface="B Nazanin" panose="00000400000000000000" pitchFamily="2" charset="-78"/>
              </a:rPr>
              <a:t>have been shown to achieve what is arguably their most important goal: </a:t>
            </a:r>
            <a:r>
              <a:rPr lang="en-US" sz="2200" b="1" dirty="0">
                <a:solidFill>
                  <a:srgbClr val="000000"/>
                </a:solidFill>
                <a:latin typeface="Times New Roman" panose="02020603050405020304" pitchFamily="18" charset="0"/>
                <a:cs typeface="B Nazanin" panose="00000400000000000000" pitchFamily="2" charset="-78"/>
              </a:rPr>
              <a:t>to improve patient </a:t>
            </a:r>
            <a:r>
              <a:rPr lang="en-US" sz="2200" b="1" dirty="0" smtClean="0">
                <a:solidFill>
                  <a:srgbClr val="000000"/>
                </a:solidFill>
                <a:latin typeface="Times New Roman" panose="02020603050405020304" pitchFamily="18" charset="0"/>
                <a:cs typeface="B Nazanin" panose="00000400000000000000" pitchFamily="2" charset="-78"/>
              </a:rPr>
              <a:t>outcomes</a:t>
            </a:r>
            <a:r>
              <a:rPr lang="en-US" sz="2200" dirty="0" smtClean="0">
                <a:solidFill>
                  <a:srgbClr val="000000"/>
                </a:solidFill>
                <a:latin typeface="Times New Roman" panose="02020603050405020304" pitchFamily="18" charset="0"/>
                <a:cs typeface="B Nazanin" panose="00000400000000000000" pitchFamily="2" charset="-78"/>
              </a:rPr>
              <a:t>. </a:t>
            </a:r>
            <a:endParaRPr lang="en-US" sz="2200" dirty="0">
              <a:solidFill>
                <a:srgbClr val="000000"/>
              </a:solidFill>
              <a:latin typeface="Times New Roman" panose="02020603050405020304" pitchFamily="18" charset="0"/>
              <a:cs typeface="B Nazanin" panose="00000400000000000000" pitchFamily="2" charset="-78"/>
            </a:endParaRPr>
          </a:p>
        </p:txBody>
      </p:sp>
      <p:sp>
        <p:nvSpPr>
          <p:cNvPr id="9" name="Rounded Rectangle 8"/>
          <p:cNvSpPr/>
          <p:nvPr/>
        </p:nvSpPr>
        <p:spPr>
          <a:xfrm rot="10800000" flipH="1" flipV="1">
            <a:off x="1202265" y="3201588"/>
            <a:ext cx="9927238" cy="3016332"/>
          </a:xfrm>
          <a:prstGeom prst="roundRect">
            <a:avLst/>
          </a:prstGeom>
          <a:solidFill>
            <a:schemeClr val="bg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200" b="1" dirty="0">
                <a:solidFill>
                  <a:schemeClr val="bg1"/>
                </a:solidFill>
                <a:latin typeface="Times New Roman" panose="02020603050405020304" pitchFamily="18" charset="0"/>
                <a:cs typeface="B Nazanin" panose="00000400000000000000" pitchFamily="2" charset="-78"/>
              </a:rPr>
              <a:t>Many apps </a:t>
            </a:r>
            <a:r>
              <a:rPr lang="en-US" sz="2200" dirty="0">
                <a:solidFill>
                  <a:srgbClr val="000000"/>
                </a:solidFill>
                <a:latin typeface="Times New Roman" panose="02020603050405020304" pitchFamily="18" charset="0"/>
                <a:cs typeface="B Nazanin" panose="00000400000000000000" pitchFamily="2" charset="-78"/>
              </a:rPr>
              <a:t>appear to be focused on relatively </a:t>
            </a:r>
            <a:r>
              <a:rPr lang="en-US" sz="2200" b="1" dirty="0">
                <a:solidFill>
                  <a:srgbClr val="000000"/>
                </a:solidFill>
                <a:latin typeface="Times New Roman" panose="02020603050405020304" pitchFamily="18" charset="0"/>
                <a:cs typeface="B Nazanin" panose="00000400000000000000" pitchFamily="2" charset="-78"/>
              </a:rPr>
              <a:t>healthy patients</a:t>
            </a:r>
            <a:r>
              <a:rPr lang="en-US" sz="2200" dirty="0">
                <a:solidFill>
                  <a:srgbClr val="000000"/>
                </a:solidFill>
                <a:latin typeface="Times New Roman" panose="02020603050405020304" pitchFamily="18" charset="0"/>
                <a:cs typeface="B Nazanin" panose="00000400000000000000" pitchFamily="2" charset="-78"/>
              </a:rPr>
              <a:t>, with </a:t>
            </a:r>
            <a:r>
              <a:rPr lang="en-US" sz="2200" b="1" dirty="0">
                <a:solidFill>
                  <a:srgbClr val="000000"/>
                </a:solidFill>
                <a:latin typeface="Times New Roman" panose="02020603050405020304" pitchFamily="18" charset="0"/>
                <a:cs typeface="B Nazanin" panose="00000400000000000000" pitchFamily="2" charset="-78"/>
              </a:rPr>
              <a:t>many fewer </a:t>
            </a:r>
            <a:r>
              <a:rPr lang="en-US" sz="2200" dirty="0">
                <a:solidFill>
                  <a:srgbClr val="000000"/>
                </a:solidFill>
                <a:latin typeface="Times New Roman" panose="02020603050405020304" pitchFamily="18" charset="0"/>
                <a:cs typeface="B Nazanin" panose="00000400000000000000" pitchFamily="2" charset="-78"/>
              </a:rPr>
              <a:t>being focused on </a:t>
            </a:r>
            <a:r>
              <a:rPr lang="en-US" sz="2200" b="1" dirty="0">
                <a:solidFill>
                  <a:srgbClr val="000000"/>
                </a:solidFill>
                <a:latin typeface="Times New Roman" panose="02020603050405020304" pitchFamily="18" charset="0"/>
                <a:cs typeface="B Nazanin" panose="00000400000000000000" pitchFamily="2" charset="-78"/>
              </a:rPr>
              <a:t>high-cost, high-need patients</a:t>
            </a:r>
            <a:r>
              <a:rPr lang="en-US" sz="2200" dirty="0">
                <a:solidFill>
                  <a:srgbClr val="000000"/>
                </a:solidFill>
                <a:latin typeface="Times New Roman" panose="02020603050405020304" pitchFamily="18" charset="0"/>
                <a:cs typeface="B Nazanin" panose="00000400000000000000" pitchFamily="2" charset="-78"/>
              </a:rPr>
              <a:t>, or patients with </a:t>
            </a:r>
            <a:r>
              <a:rPr lang="en-US" sz="2200" b="1" dirty="0">
                <a:solidFill>
                  <a:srgbClr val="000000"/>
                </a:solidFill>
                <a:latin typeface="Times New Roman" panose="02020603050405020304" pitchFamily="18" charset="0"/>
                <a:cs typeface="B Nazanin" panose="00000400000000000000" pitchFamily="2" charset="-78"/>
              </a:rPr>
              <a:t>chronic </a:t>
            </a:r>
            <a:r>
              <a:rPr lang="en-US" sz="2200" b="1" dirty="0" smtClean="0">
                <a:solidFill>
                  <a:srgbClr val="000000"/>
                </a:solidFill>
                <a:latin typeface="Times New Roman" panose="02020603050405020304" pitchFamily="18" charset="0"/>
                <a:cs typeface="B Nazanin" panose="00000400000000000000" pitchFamily="2" charset="-78"/>
              </a:rPr>
              <a:t>diseases</a:t>
            </a:r>
            <a:r>
              <a:rPr lang="en-US" sz="2200" dirty="0" smtClean="0">
                <a:solidFill>
                  <a:srgbClr val="000000"/>
                </a:solidFill>
                <a:latin typeface="Times New Roman" panose="02020603050405020304" pitchFamily="18" charset="0"/>
                <a:cs typeface="B Nazanin" panose="00000400000000000000" pitchFamily="2" charset="-78"/>
              </a:rPr>
              <a:t>.</a:t>
            </a:r>
          </a:p>
          <a:p>
            <a:pPr algn="ctr"/>
            <a:endParaRPr lang="en-US" sz="2200" dirty="0">
              <a:solidFill>
                <a:srgbClr val="000000"/>
              </a:solidFill>
              <a:latin typeface="Times New Roman" panose="02020603050405020304" pitchFamily="18" charset="0"/>
              <a:cs typeface="B Nazanin" panose="00000400000000000000" pitchFamily="2" charset="-78"/>
            </a:endParaRPr>
          </a:p>
          <a:p>
            <a:pPr algn="ctr"/>
            <a:r>
              <a:rPr lang="en-US" sz="2200" dirty="0" smtClean="0">
                <a:solidFill>
                  <a:srgbClr val="000000"/>
                </a:solidFill>
                <a:latin typeface="Times New Roman" panose="02020603050405020304" pitchFamily="18" charset="0"/>
                <a:cs typeface="B Nazanin" panose="00000400000000000000" pitchFamily="2" charset="-78"/>
              </a:rPr>
              <a:t> </a:t>
            </a:r>
            <a:r>
              <a:rPr lang="en-US" sz="2200" dirty="0">
                <a:solidFill>
                  <a:srgbClr val="C00000"/>
                </a:solidFill>
                <a:latin typeface="Times New Roman" panose="02020603050405020304" pitchFamily="18" charset="0"/>
                <a:cs typeface="B Nazanin" panose="00000400000000000000" pitchFamily="2" charset="-78"/>
              </a:rPr>
              <a:t>Instead, most apps are used for short periods of time and then </a:t>
            </a:r>
            <a:r>
              <a:rPr lang="en-US" sz="2200" dirty="0" smtClean="0">
                <a:solidFill>
                  <a:srgbClr val="C00000"/>
                </a:solidFill>
                <a:latin typeface="Times New Roman" panose="02020603050405020304" pitchFamily="18" charset="0"/>
                <a:cs typeface="B Nazanin" panose="00000400000000000000" pitchFamily="2" charset="-78"/>
              </a:rPr>
              <a:t>dropped</a:t>
            </a:r>
            <a:r>
              <a:rPr lang="en-US" sz="2200" baseline="30000" dirty="0" smtClean="0">
                <a:solidFill>
                  <a:srgbClr val="2F4A8B"/>
                </a:solidFill>
                <a:latin typeface="Times New Roman" panose="02020603050405020304" pitchFamily="18" charset="0"/>
                <a:cs typeface="B Nazanin" panose="00000400000000000000" pitchFamily="2" charset="-78"/>
              </a:rPr>
              <a:t>.</a:t>
            </a:r>
          </a:p>
          <a:p>
            <a:pPr algn="ctr"/>
            <a:endParaRPr lang="en-US" sz="2200" baseline="30000" dirty="0">
              <a:solidFill>
                <a:srgbClr val="2F4A8B"/>
              </a:solidFill>
              <a:latin typeface="Times New Roman" panose="02020603050405020304" pitchFamily="18" charset="0"/>
              <a:cs typeface="B Nazanin" panose="00000400000000000000" pitchFamily="2" charset="-78"/>
            </a:endParaRPr>
          </a:p>
          <a:p>
            <a:pPr algn="ctr"/>
            <a:endParaRPr lang="en-US" sz="2200" baseline="30000" dirty="0" smtClean="0">
              <a:solidFill>
                <a:srgbClr val="2F4A8B"/>
              </a:solidFill>
              <a:latin typeface="Times New Roman" panose="02020603050405020304" pitchFamily="18" charset="0"/>
              <a:cs typeface="B Nazanin" panose="00000400000000000000" pitchFamily="2" charset="-78"/>
            </a:endParaRPr>
          </a:p>
          <a:p>
            <a:pPr algn="ctr"/>
            <a:r>
              <a:rPr lang="en-US" sz="2200" dirty="0">
                <a:solidFill>
                  <a:srgbClr val="000000"/>
                </a:solidFill>
                <a:latin typeface="Times New Roman" panose="02020603050405020304" pitchFamily="18" charset="0"/>
                <a:cs typeface="B Nazanin" panose="00000400000000000000" pitchFamily="2" charset="-78"/>
              </a:rPr>
              <a:t>This is </a:t>
            </a:r>
            <a:r>
              <a:rPr lang="en-US" sz="2200" b="1" dirty="0">
                <a:solidFill>
                  <a:srgbClr val="000000"/>
                </a:solidFill>
                <a:latin typeface="Times New Roman" panose="02020603050405020304" pitchFamily="18" charset="0"/>
                <a:cs typeface="B Nazanin" panose="00000400000000000000" pitchFamily="2" charset="-78"/>
              </a:rPr>
              <a:t>problematic</a:t>
            </a:r>
            <a:r>
              <a:rPr lang="en-US" sz="2200" dirty="0">
                <a:solidFill>
                  <a:srgbClr val="000000"/>
                </a:solidFill>
                <a:latin typeface="Times New Roman" panose="02020603050405020304" pitchFamily="18" charset="0"/>
                <a:cs typeface="B Nazanin" panose="00000400000000000000" pitchFamily="2" charset="-78"/>
              </a:rPr>
              <a:t> especially for patients with </a:t>
            </a:r>
            <a:r>
              <a:rPr lang="en-US" sz="2200" b="1" dirty="0">
                <a:solidFill>
                  <a:srgbClr val="000000"/>
                </a:solidFill>
                <a:latin typeface="Times New Roman" panose="02020603050405020304" pitchFamily="18" charset="0"/>
                <a:cs typeface="B Nazanin" panose="00000400000000000000" pitchFamily="2" charset="-78"/>
              </a:rPr>
              <a:t>chronic diseases </a:t>
            </a:r>
            <a:r>
              <a:rPr lang="en-US" sz="2200" dirty="0">
                <a:solidFill>
                  <a:srgbClr val="000000"/>
                </a:solidFill>
                <a:latin typeface="Times New Roman" panose="02020603050405020304" pitchFamily="18" charset="0"/>
                <a:cs typeface="B Nazanin" panose="00000400000000000000" pitchFamily="2" charset="-78"/>
              </a:rPr>
              <a:t>who may benefit from a longer-term </a:t>
            </a:r>
            <a:r>
              <a:rPr lang="en-US" sz="2200" dirty="0" smtClean="0">
                <a:solidFill>
                  <a:srgbClr val="000000"/>
                </a:solidFill>
                <a:latin typeface="Times New Roman" panose="02020603050405020304" pitchFamily="18" charset="0"/>
                <a:cs typeface="B Nazanin" panose="00000400000000000000" pitchFamily="2" charset="-78"/>
              </a:rPr>
              <a:t>experience.</a:t>
            </a:r>
            <a:endParaRPr lang="fa-IR" dirty="0"/>
          </a:p>
        </p:txBody>
      </p:sp>
    </p:spTree>
    <p:extLst>
      <p:ext uri="{BB962C8B-B14F-4D97-AF65-F5344CB8AC3E}">
        <p14:creationId xmlns:p14="http://schemas.microsoft.com/office/powerpoint/2010/main" val="28888856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40</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
        <p:nvSpPr>
          <p:cNvPr id="7" name="Pentagon 6"/>
          <p:cNvSpPr/>
          <p:nvPr/>
        </p:nvSpPr>
        <p:spPr>
          <a:xfrm>
            <a:off x="1202265" y="645567"/>
            <a:ext cx="2810177" cy="872064"/>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cap="all" dirty="0">
                <a:solidFill>
                  <a:schemeClr val="bg1"/>
                </a:solidFill>
                <a:ea typeface="+mj-ea"/>
                <a:cs typeface="B Titr" panose="00000700000000000000" pitchFamily="2" charset="-78"/>
              </a:rPr>
              <a:t>Discussion</a:t>
            </a:r>
            <a:endParaRPr lang="fa-IR" sz="3200" dirty="0">
              <a:solidFill>
                <a:schemeClr val="bg1"/>
              </a:solidFill>
            </a:endParaRPr>
          </a:p>
        </p:txBody>
      </p:sp>
      <p:sp>
        <p:nvSpPr>
          <p:cNvPr id="8" name="Rounded Rectangle 7"/>
          <p:cNvSpPr/>
          <p:nvPr/>
        </p:nvSpPr>
        <p:spPr>
          <a:xfrm>
            <a:off x="1296537" y="2011681"/>
            <a:ext cx="9608024" cy="42062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82880" lvl="0" indent="-182880" defTabSz="914400">
              <a:lnSpc>
                <a:spcPct val="90000"/>
              </a:lnSpc>
              <a:spcBef>
                <a:spcPts val="1200"/>
              </a:spcBef>
              <a:spcAft>
                <a:spcPts val="200"/>
              </a:spcAft>
              <a:buClr>
                <a:srgbClr val="3B748D"/>
              </a:buClr>
              <a:buFont typeface="Wingdings" pitchFamily="2" charset="2"/>
              <a:buChar char=""/>
            </a:pPr>
            <a:r>
              <a:rPr lang="en-US" sz="2200" dirty="0">
                <a:solidFill>
                  <a:srgbClr val="000000"/>
                </a:solidFill>
                <a:latin typeface="Times New Roman" panose="02020603050405020304" pitchFamily="18" charset="0"/>
                <a:cs typeface="B Nazanin" panose="00000400000000000000" pitchFamily="2" charset="-78"/>
              </a:rPr>
              <a:t>Notably, an </a:t>
            </a:r>
            <a:r>
              <a:rPr lang="en-US" sz="2200" b="1" dirty="0">
                <a:solidFill>
                  <a:srgbClr val="000000"/>
                </a:solidFill>
                <a:latin typeface="Times New Roman" panose="02020603050405020304" pitchFamily="18" charset="0"/>
                <a:cs typeface="B Nazanin" panose="00000400000000000000" pitchFamily="2" charset="-78"/>
              </a:rPr>
              <a:t>enormous turnover of apps </a:t>
            </a:r>
            <a:r>
              <a:rPr lang="en-US" sz="2200" dirty="0">
                <a:solidFill>
                  <a:srgbClr val="000000"/>
                </a:solidFill>
                <a:latin typeface="Times New Roman" panose="02020603050405020304" pitchFamily="18" charset="0"/>
                <a:cs typeface="B Nazanin" panose="00000400000000000000" pitchFamily="2" charset="-78"/>
              </a:rPr>
              <a:t>occurred between our prior work 2 years ago and 2018 (of the 137 category 1 apps evaluated in our prior study, only 37 were still available or met criteria</a:t>
            </a:r>
            <a:r>
              <a:rPr lang="en-US" sz="2200" dirty="0" smtClean="0">
                <a:solidFill>
                  <a:srgbClr val="000000"/>
                </a:solidFill>
                <a:latin typeface="Times New Roman" panose="02020603050405020304" pitchFamily="18" charset="0"/>
                <a:cs typeface="B Nazanin" panose="00000400000000000000" pitchFamily="2" charset="-78"/>
              </a:rPr>
              <a:t>).</a:t>
            </a:r>
          </a:p>
          <a:p>
            <a:pPr marL="182880" lvl="0" indent="-182880" defTabSz="914400">
              <a:lnSpc>
                <a:spcPct val="90000"/>
              </a:lnSpc>
              <a:spcBef>
                <a:spcPts val="1200"/>
              </a:spcBef>
              <a:spcAft>
                <a:spcPts val="200"/>
              </a:spcAft>
              <a:buClr>
                <a:srgbClr val="3B748D"/>
              </a:buClr>
              <a:buFont typeface="Wingdings" pitchFamily="2" charset="2"/>
              <a:buChar char=""/>
            </a:pPr>
            <a:r>
              <a:rPr lang="en-US" sz="2200" dirty="0" smtClean="0">
                <a:solidFill>
                  <a:srgbClr val="000000"/>
                </a:solidFill>
                <a:latin typeface="Times New Roman" panose="02020603050405020304" pitchFamily="18" charset="0"/>
                <a:cs typeface="B Nazanin" panose="00000400000000000000" pitchFamily="2" charset="-78"/>
              </a:rPr>
              <a:t> </a:t>
            </a:r>
            <a:r>
              <a:rPr lang="en-US" sz="2200" dirty="0">
                <a:solidFill>
                  <a:srgbClr val="000000"/>
                </a:solidFill>
                <a:latin typeface="Times New Roman" panose="02020603050405020304" pitchFamily="18" charset="0"/>
                <a:cs typeface="B Nazanin" panose="00000400000000000000" pitchFamily="2" charset="-78"/>
              </a:rPr>
              <a:t>Even during the rating process (5 months), </a:t>
            </a:r>
            <a:r>
              <a:rPr lang="en-US" sz="2200" b="1" dirty="0">
                <a:solidFill>
                  <a:srgbClr val="000000"/>
                </a:solidFill>
                <a:latin typeface="Times New Roman" panose="02020603050405020304" pitchFamily="18" charset="0"/>
                <a:cs typeface="B Nazanin" panose="00000400000000000000" pitchFamily="2" charset="-78"/>
              </a:rPr>
              <a:t>some apps became unavailable </a:t>
            </a:r>
            <a:r>
              <a:rPr lang="en-US" sz="2200" dirty="0">
                <a:solidFill>
                  <a:srgbClr val="000000"/>
                </a:solidFill>
                <a:latin typeface="Times New Roman" panose="02020603050405020304" pitchFamily="18" charset="0"/>
                <a:cs typeface="B Nazanin" panose="00000400000000000000" pitchFamily="2" charset="-78"/>
              </a:rPr>
              <a:t>in the app store. This calls into question the sustainability of apps as they are being developed today. </a:t>
            </a:r>
            <a:endParaRPr lang="en-US" sz="2200" dirty="0" smtClean="0">
              <a:solidFill>
                <a:srgbClr val="000000"/>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20810738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41</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
        <p:nvSpPr>
          <p:cNvPr id="7" name="Pentagon 6"/>
          <p:cNvSpPr/>
          <p:nvPr/>
        </p:nvSpPr>
        <p:spPr>
          <a:xfrm>
            <a:off x="1202265" y="645567"/>
            <a:ext cx="2810177" cy="872064"/>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cap="all" dirty="0">
                <a:solidFill>
                  <a:schemeClr val="bg1"/>
                </a:solidFill>
                <a:ea typeface="+mj-ea"/>
                <a:cs typeface="B Titr" panose="00000700000000000000" pitchFamily="2" charset="-78"/>
              </a:rPr>
              <a:t>Discussion</a:t>
            </a:r>
            <a:endParaRPr lang="fa-IR" sz="3200" dirty="0">
              <a:solidFill>
                <a:schemeClr val="bg1"/>
              </a:solidFill>
            </a:endParaRPr>
          </a:p>
        </p:txBody>
      </p:sp>
      <p:sp>
        <p:nvSpPr>
          <p:cNvPr id="8" name="Rounded Rectangle 7"/>
          <p:cNvSpPr/>
          <p:nvPr/>
        </p:nvSpPr>
        <p:spPr>
          <a:xfrm>
            <a:off x="1296537" y="2011681"/>
            <a:ext cx="9608024" cy="42062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82880" lvl="0" indent="-182880" defTabSz="914400">
              <a:lnSpc>
                <a:spcPct val="90000"/>
              </a:lnSpc>
              <a:spcBef>
                <a:spcPts val="1200"/>
              </a:spcBef>
              <a:spcAft>
                <a:spcPts val="200"/>
              </a:spcAft>
              <a:buClr>
                <a:srgbClr val="3B748D"/>
              </a:buClr>
              <a:buFont typeface="Wingdings" pitchFamily="2" charset="2"/>
              <a:buChar char=""/>
            </a:pPr>
            <a:r>
              <a:rPr lang="en-US" sz="2200" dirty="0">
                <a:solidFill>
                  <a:srgbClr val="000000"/>
                </a:solidFill>
                <a:latin typeface="Times New Roman" panose="02020603050405020304" pitchFamily="18" charset="0"/>
                <a:cs typeface="B Nazanin" panose="00000400000000000000" pitchFamily="2" charset="-78"/>
              </a:rPr>
              <a:t>Traditional app store star ratings </a:t>
            </a:r>
            <a:r>
              <a:rPr lang="en-US" sz="2200" b="1" dirty="0">
                <a:solidFill>
                  <a:srgbClr val="000000"/>
                </a:solidFill>
                <a:latin typeface="Times New Roman" panose="02020603050405020304" pitchFamily="18" charset="0"/>
                <a:cs typeface="B Nazanin" panose="00000400000000000000" pitchFamily="2" charset="-78"/>
              </a:rPr>
              <a:t>poorly correlated </a:t>
            </a:r>
            <a:r>
              <a:rPr lang="en-US" sz="2200" dirty="0">
                <a:solidFill>
                  <a:srgbClr val="000000"/>
                </a:solidFill>
                <a:latin typeface="Times New Roman" panose="02020603050405020304" pitchFamily="18" charset="0"/>
                <a:cs typeface="B Nazanin" panose="00000400000000000000" pitchFamily="2" charset="-78"/>
              </a:rPr>
              <a:t>with our tool’s rating. This could be because a </a:t>
            </a:r>
            <a:r>
              <a:rPr lang="en-US" sz="2200" b="1" u="sng" dirty="0">
                <a:solidFill>
                  <a:srgbClr val="000000"/>
                </a:solidFill>
                <a:latin typeface="Times New Roman" panose="02020603050405020304" pitchFamily="18" charset="0"/>
                <a:cs typeface="B Nazanin" panose="00000400000000000000" pitchFamily="2" charset="-78"/>
              </a:rPr>
              <a:t>single item does not capture all the dimensions </a:t>
            </a:r>
            <a:r>
              <a:rPr lang="en-US" sz="2200" dirty="0">
                <a:solidFill>
                  <a:srgbClr val="000000"/>
                </a:solidFill>
                <a:latin typeface="Times New Roman" panose="02020603050405020304" pitchFamily="18" charset="0"/>
                <a:cs typeface="B Nazanin" panose="00000400000000000000" pitchFamily="2" charset="-78"/>
              </a:rPr>
              <a:t>involved in a tool such as this, or because some users do not value issues such as </a:t>
            </a:r>
            <a:r>
              <a:rPr lang="en-US" sz="2200" b="1" dirty="0">
                <a:solidFill>
                  <a:srgbClr val="C00000"/>
                </a:solidFill>
                <a:latin typeface="Times New Roman" panose="02020603050405020304" pitchFamily="18" charset="0"/>
                <a:cs typeface="B Nazanin" panose="00000400000000000000" pitchFamily="2" charset="-78"/>
              </a:rPr>
              <a:t>security/privacy</a:t>
            </a:r>
            <a:r>
              <a:rPr lang="en-US" sz="2200" dirty="0">
                <a:solidFill>
                  <a:srgbClr val="000000"/>
                </a:solidFill>
                <a:latin typeface="Times New Roman" panose="02020603050405020304" pitchFamily="18" charset="0"/>
                <a:cs typeface="B Nazanin" panose="00000400000000000000" pitchFamily="2" charset="-78"/>
              </a:rPr>
              <a:t> or </a:t>
            </a:r>
            <a:r>
              <a:rPr lang="en-US" sz="2200" b="1" dirty="0">
                <a:solidFill>
                  <a:srgbClr val="C00000"/>
                </a:solidFill>
                <a:latin typeface="Times New Roman" panose="02020603050405020304" pitchFamily="18" charset="0"/>
                <a:cs typeface="B Nazanin" panose="00000400000000000000" pitchFamily="2" charset="-78"/>
              </a:rPr>
              <a:t>interoperability</a:t>
            </a:r>
            <a:r>
              <a:rPr lang="en-US" sz="2200" dirty="0">
                <a:solidFill>
                  <a:srgbClr val="000000"/>
                </a:solidFill>
                <a:latin typeface="Times New Roman" panose="02020603050405020304" pitchFamily="18" charset="0"/>
                <a:cs typeface="B Nazanin" panose="00000400000000000000" pitchFamily="2" charset="-78"/>
              </a:rPr>
              <a:t>, or even because some of the ratings are not supplied by </a:t>
            </a:r>
            <a:r>
              <a:rPr lang="en-US" sz="2200" b="1" dirty="0">
                <a:solidFill>
                  <a:srgbClr val="000000"/>
                </a:solidFill>
                <a:latin typeface="Times New Roman" panose="02020603050405020304" pitchFamily="18" charset="0"/>
                <a:cs typeface="B Nazanin" panose="00000400000000000000" pitchFamily="2" charset="-78"/>
              </a:rPr>
              <a:t>actual </a:t>
            </a:r>
            <a:r>
              <a:rPr lang="en-US" sz="2200" b="1" dirty="0" smtClean="0">
                <a:solidFill>
                  <a:srgbClr val="000000"/>
                </a:solidFill>
                <a:latin typeface="Times New Roman" panose="02020603050405020304" pitchFamily="18" charset="0"/>
                <a:cs typeface="B Nazanin" panose="00000400000000000000" pitchFamily="2" charset="-78"/>
              </a:rPr>
              <a:t>users</a:t>
            </a:r>
            <a:r>
              <a:rPr lang="en-US" sz="2200" dirty="0" smtClean="0">
                <a:solidFill>
                  <a:srgbClr val="000000"/>
                </a:solidFill>
                <a:latin typeface="Times New Roman" panose="02020603050405020304" pitchFamily="18" charset="0"/>
                <a:cs typeface="B Nazanin" panose="00000400000000000000" pitchFamily="2" charset="-78"/>
              </a:rPr>
              <a:t>.</a:t>
            </a:r>
          </a:p>
          <a:p>
            <a:pPr marL="182880" lvl="0" indent="-182880" defTabSz="914400">
              <a:lnSpc>
                <a:spcPct val="90000"/>
              </a:lnSpc>
              <a:spcBef>
                <a:spcPts val="1200"/>
              </a:spcBef>
              <a:spcAft>
                <a:spcPts val="200"/>
              </a:spcAft>
              <a:buClr>
                <a:srgbClr val="3B748D"/>
              </a:buClr>
              <a:buFont typeface="Wingdings" pitchFamily="2" charset="2"/>
              <a:buChar char=""/>
            </a:pPr>
            <a:r>
              <a:rPr lang="en-US" sz="2200" dirty="0" smtClean="0">
                <a:solidFill>
                  <a:srgbClr val="000000"/>
                </a:solidFill>
                <a:latin typeface="Times New Roman" panose="02020603050405020304" pitchFamily="18" charset="0"/>
                <a:cs typeface="B Nazanin" panose="00000400000000000000" pitchFamily="2" charset="-78"/>
              </a:rPr>
              <a:t> </a:t>
            </a:r>
            <a:r>
              <a:rPr lang="en-US" sz="2200" dirty="0">
                <a:solidFill>
                  <a:srgbClr val="000000"/>
                </a:solidFill>
                <a:latin typeface="Times New Roman" panose="02020603050405020304" pitchFamily="18" charset="0"/>
                <a:cs typeface="B Nazanin" panose="00000400000000000000" pitchFamily="2" charset="-78"/>
              </a:rPr>
              <a:t>While star ratings work quite well for issues like </a:t>
            </a:r>
            <a:r>
              <a:rPr lang="en-US" sz="2200" b="1" dirty="0">
                <a:solidFill>
                  <a:srgbClr val="000000"/>
                </a:solidFill>
                <a:latin typeface="Times New Roman" panose="02020603050405020304" pitchFamily="18" charset="0"/>
                <a:cs typeface="B Nazanin" panose="00000400000000000000" pitchFamily="2" charset="-78"/>
              </a:rPr>
              <a:t>restaurants</a:t>
            </a:r>
            <a:r>
              <a:rPr lang="en-US" sz="2200" dirty="0">
                <a:solidFill>
                  <a:srgbClr val="000000"/>
                </a:solidFill>
                <a:latin typeface="Times New Roman" panose="02020603050405020304" pitchFamily="18" charset="0"/>
                <a:cs typeface="B Nazanin" panose="00000400000000000000" pitchFamily="2" charset="-78"/>
              </a:rPr>
              <a:t> or </a:t>
            </a:r>
            <a:r>
              <a:rPr lang="en-US" sz="2200" b="1" dirty="0">
                <a:solidFill>
                  <a:srgbClr val="000000"/>
                </a:solidFill>
                <a:latin typeface="Times New Roman" panose="02020603050405020304" pitchFamily="18" charset="0"/>
                <a:cs typeface="B Nazanin" panose="00000400000000000000" pitchFamily="2" charset="-78"/>
              </a:rPr>
              <a:t>hotels</a:t>
            </a:r>
            <a:r>
              <a:rPr lang="en-US" sz="2200" dirty="0">
                <a:solidFill>
                  <a:srgbClr val="000000"/>
                </a:solidFill>
                <a:latin typeface="Times New Roman" panose="02020603050405020304" pitchFamily="18" charset="0"/>
                <a:cs typeface="B Nazanin" panose="00000400000000000000" pitchFamily="2" charset="-78"/>
              </a:rPr>
              <a:t>, and they have been found to correlate well with traditional quality rankings in healthcare, they may not be sufficient for </a:t>
            </a:r>
            <a:r>
              <a:rPr lang="en-US" sz="2200" dirty="0" smtClean="0">
                <a:solidFill>
                  <a:srgbClr val="000000"/>
                </a:solidFill>
                <a:latin typeface="Times New Roman" panose="02020603050405020304" pitchFamily="18" charset="0"/>
                <a:cs typeface="B Nazanin" panose="00000400000000000000" pitchFamily="2" charset="-78"/>
              </a:rPr>
              <a:t>apps.</a:t>
            </a:r>
            <a:endParaRPr lang="fa-IR" sz="2200" dirty="0">
              <a:solidFill>
                <a:srgbClr val="3B748D"/>
              </a:solidFill>
              <a:cs typeface="B Nazanin" panose="00000400000000000000" pitchFamily="2" charset="-78"/>
            </a:endParaRPr>
          </a:p>
        </p:txBody>
      </p:sp>
    </p:spTree>
    <p:extLst>
      <p:ext uri="{BB962C8B-B14F-4D97-AF65-F5344CB8AC3E}">
        <p14:creationId xmlns:p14="http://schemas.microsoft.com/office/powerpoint/2010/main" val="27663953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42</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
        <p:nvSpPr>
          <p:cNvPr id="7" name="Pentagon 6"/>
          <p:cNvSpPr/>
          <p:nvPr/>
        </p:nvSpPr>
        <p:spPr>
          <a:xfrm>
            <a:off x="1202265" y="645567"/>
            <a:ext cx="2810177" cy="872064"/>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cap="all" dirty="0">
                <a:solidFill>
                  <a:schemeClr val="bg1"/>
                </a:solidFill>
                <a:ea typeface="+mj-ea"/>
                <a:cs typeface="B Titr" panose="00000700000000000000" pitchFamily="2" charset="-78"/>
              </a:rPr>
              <a:t>Discussion</a:t>
            </a:r>
            <a:endParaRPr lang="fa-IR" sz="3200" dirty="0">
              <a:solidFill>
                <a:schemeClr val="bg1"/>
              </a:solidFill>
            </a:endParaRPr>
          </a:p>
        </p:txBody>
      </p:sp>
      <p:sp>
        <p:nvSpPr>
          <p:cNvPr id="8" name="Rounded Rectangle 7"/>
          <p:cNvSpPr/>
          <p:nvPr/>
        </p:nvSpPr>
        <p:spPr>
          <a:xfrm>
            <a:off x="1296537" y="2011681"/>
            <a:ext cx="9608024" cy="42062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82880" lvl="0" indent="-182880" defTabSz="914400">
              <a:lnSpc>
                <a:spcPct val="90000"/>
              </a:lnSpc>
              <a:spcBef>
                <a:spcPts val="1200"/>
              </a:spcBef>
              <a:spcAft>
                <a:spcPts val="200"/>
              </a:spcAft>
              <a:buClr>
                <a:srgbClr val="3B748D"/>
              </a:buClr>
              <a:buFont typeface="Wingdings" pitchFamily="2" charset="2"/>
              <a:buChar char=""/>
            </a:pPr>
            <a:endParaRPr lang="en-US" sz="2200" dirty="0" smtClean="0">
              <a:solidFill>
                <a:srgbClr val="000000"/>
              </a:solidFill>
              <a:latin typeface="Times New Roman" panose="02020603050405020304" pitchFamily="18" charset="0"/>
              <a:cs typeface="B Nazanin" panose="00000400000000000000" pitchFamily="2" charset="-78"/>
            </a:endParaRPr>
          </a:p>
          <a:p>
            <a:pPr marL="182880" lvl="0" indent="-182880" defTabSz="914400">
              <a:lnSpc>
                <a:spcPct val="90000"/>
              </a:lnSpc>
              <a:spcBef>
                <a:spcPts val="1200"/>
              </a:spcBef>
              <a:spcAft>
                <a:spcPts val="200"/>
              </a:spcAft>
              <a:buClr>
                <a:srgbClr val="3B748D"/>
              </a:buClr>
              <a:buFont typeface="Wingdings" pitchFamily="2" charset="2"/>
              <a:buChar char=""/>
            </a:pPr>
            <a:r>
              <a:rPr lang="en-US" sz="2200" dirty="0">
                <a:solidFill>
                  <a:srgbClr val="000000"/>
                </a:solidFill>
                <a:latin typeface="Times New Roman" panose="02020603050405020304" pitchFamily="18" charset="0"/>
                <a:cs typeface="B Nazanin" panose="00000400000000000000" pitchFamily="2" charset="-78"/>
              </a:rPr>
              <a:t>Our tool may be useful to both </a:t>
            </a:r>
            <a:r>
              <a:rPr lang="en-US" sz="2200" b="1" dirty="0">
                <a:solidFill>
                  <a:srgbClr val="000000"/>
                </a:solidFill>
                <a:latin typeface="Times New Roman" panose="02020603050405020304" pitchFamily="18" charset="0"/>
                <a:cs typeface="B Nazanin" panose="00000400000000000000" pitchFamily="2" charset="-78"/>
              </a:rPr>
              <a:t>policymakers</a:t>
            </a:r>
            <a:r>
              <a:rPr lang="en-US" sz="2200" dirty="0">
                <a:solidFill>
                  <a:srgbClr val="000000"/>
                </a:solidFill>
                <a:latin typeface="Times New Roman" panose="02020603050405020304" pitchFamily="18" charset="0"/>
                <a:cs typeface="B Nazanin" panose="00000400000000000000" pitchFamily="2" charset="-78"/>
              </a:rPr>
              <a:t> and </a:t>
            </a:r>
            <a:r>
              <a:rPr lang="en-US" sz="2200" b="1" dirty="0">
                <a:solidFill>
                  <a:srgbClr val="000000"/>
                </a:solidFill>
                <a:latin typeface="Times New Roman" panose="02020603050405020304" pitchFamily="18" charset="0"/>
                <a:cs typeface="B Nazanin" panose="00000400000000000000" pitchFamily="2" charset="-78"/>
              </a:rPr>
              <a:t>software developers</a:t>
            </a:r>
            <a:endParaRPr lang="fa-IR" sz="2200" dirty="0">
              <a:solidFill>
                <a:srgbClr val="3B748D"/>
              </a:solidFill>
              <a:cs typeface="B Nazanin" panose="00000400000000000000" pitchFamily="2" charset="-78"/>
            </a:endParaRPr>
          </a:p>
          <a:p>
            <a:pPr marL="182880" lvl="0" indent="-182880" defTabSz="914400">
              <a:lnSpc>
                <a:spcPct val="90000"/>
              </a:lnSpc>
              <a:spcBef>
                <a:spcPts val="1200"/>
              </a:spcBef>
              <a:spcAft>
                <a:spcPts val="200"/>
              </a:spcAft>
              <a:buClr>
                <a:srgbClr val="3B748D"/>
              </a:buClr>
              <a:buFont typeface="Wingdings" pitchFamily="2" charset="2"/>
              <a:buChar char=""/>
            </a:pPr>
            <a:endParaRPr lang="en-US" sz="2200" dirty="0">
              <a:solidFill>
                <a:srgbClr val="000000"/>
              </a:solidFill>
              <a:latin typeface="Times New Roman" panose="02020603050405020304" pitchFamily="18" charset="0"/>
              <a:cs typeface="B Nazanin" panose="00000400000000000000" pitchFamily="2" charset="-78"/>
            </a:endParaRPr>
          </a:p>
          <a:p>
            <a:pPr marL="182880" lvl="0" indent="-182880" defTabSz="914400">
              <a:lnSpc>
                <a:spcPct val="90000"/>
              </a:lnSpc>
              <a:spcBef>
                <a:spcPts val="1200"/>
              </a:spcBef>
              <a:spcAft>
                <a:spcPts val="200"/>
              </a:spcAft>
              <a:buClr>
                <a:srgbClr val="3B748D"/>
              </a:buClr>
              <a:buFont typeface="Wingdings" pitchFamily="2" charset="2"/>
              <a:buChar char=""/>
            </a:pPr>
            <a:r>
              <a:rPr lang="en-US" sz="2200" dirty="0" smtClean="0">
                <a:solidFill>
                  <a:srgbClr val="000000"/>
                </a:solidFill>
                <a:latin typeface="Times New Roman" panose="02020603050405020304" pitchFamily="18" charset="0"/>
                <a:cs typeface="B Nazanin" panose="00000400000000000000" pitchFamily="2" charset="-78"/>
              </a:rPr>
              <a:t>The </a:t>
            </a:r>
            <a:r>
              <a:rPr lang="en-US" sz="2200" dirty="0">
                <a:solidFill>
                  <a:srgbClr val="000000"/>
                </a:solidFill>
                <a:latin typeface="Times New Roman" panose="02020603050405020304" pitchFamily="18" charset="0"/>
                <a:cs typeface="B Nazanin" panose="00000400000000000000" pitchFamily="2" charset="-78"/>
              </a:rPr>
              <a:t>tool may also be useful for app </a:t>
            </a:r>
            <a:r>
              <a:rPr lang="en-US" sz="2200" b="1" dirty="0">
                <a:solidFill>
                  <a:srgbClr val="000000"/>
                </a:solidFill>
                <a:latin typeface="Times New Roman" panose="02020603050405020304" pitchFamily="18" charset="0"/>
                <a:cs typeface="B Nazanin" panose="00000400000000000000" pitchFamily="2" charset="-78"/>
              </a:rPr>
              <a:t>developers</a:t>
            </a:r>
            <a:r>
              <a:rPr lang="en-US" sz="2200" dirty="0">
                <a:solidFill>
                  <a:srgbClr val="000000"/>
                </a:solidFill>
                <a:latin typeface="Times New Roman" panose="02020603050405020304" pitchFamily="18" charset="0"/>
                <a:cs typeface="B Nazanin" panose="00000400000000000000" pitchFamily="2" charset="-78"/>
              </a:rPr>
              <a:t> as it can </a:t>
            </a:r>
            <a:r>
              <a:rPr lang="en-US" sz="2200" b="1" dirty="0">
                <a:solidFill>
                  <a:srgbClr val="000000"/>
                </a:solidFill>
                <a:latin typeface="Times New Roman" panose="02020603050405020304" pitchFamily="18" charset="0"/>
                <a:cs typeface="B Nazanin" panose="00000400000000000000" pitchFamily="2" charset="-78"/>
              </a:rPr>
              <a:t>provide a checklist </a:t>
            </a:r>
            <a:r>
              <a:rPr lang="en-US" sz="2200" dirty="0">
                <a:solidFill>
                  <a:srgbClr val="000000"/>
                </a:solidFill>
                <a:latin typeface="Times New Roman" panose="02020603050405020304" pitchFamily="18" charset="0"/>
                <a:cs typeface="B Nazanin" panose="00000400000000000000" pitchFamily="2" charset="-78"/>
              </a:rPr>
              <a:t>of issues to be addressed. </a:t>
            </a:r>
            <a:endParaRPr lang="en-US" sz="2200" dirty="0" smtClean="0">
              <a:solidFill>
                <a:srgbClr val="000000"/>
              </a:solidFill>
              <a:latin typeface="Times New Roman" panose="02020603050405020304" pitchFamily="18" charset="0"/>
              <a:cs typeface="B Nazanin" panose="00000400000000000000" pitchFamily="2" charset="-78"/>
            </a:endParaRPr>
          </a:p>
          <a:p>
            <a:pPr marL="182880" lvl="0" indent="-182880" defTabSz="914400">
              <a:lnSpc>
                <a:spcPct val="90000"/>
              </a:lnSpc>
              <a:spcBef>
                <a:spcPts val="1200"/>
              </a:spcBef>
              <a:spcAft>
                <a:spcPts val="200"/>
              </a:spcAft>
              <a:buClr>
                <a:srgbClr val="3B748D"/>
              </a:buClr>
              <a:buFont typeface="Wingdings" pitchFamily="2" charset="2"/>
              <a:buChar char=""/>
            </a:pPr>
            <a:r>
              <a:rPr lang="en-US" sz="2200" dirty="0" smtClean="0">
                <a:solidFill>
                  <a:srgbClr val="000000"/>
                </a:solidFill>
                <a:latin typeface="Times New Roman" panose="02020603050405020304" pitchFamily="18" charset="0"/>
                <a:cs typeface="B Nazanin" panose="00000400000000000000" pitchFamily="2" charset="-78"/>
              </a:rPr>
              <a:t>Clearly</a:t>
            </a:r>
            <a:r>
              <a:rPr lang="en-US" sz="2200" dirty="0">
                <a:solidFill>
                  <a:srgbClr val="000000"/>
                </a:solidFill>
                <a:latin typeface="Times New Roman" panose="02020603050405020304" pitchFamily="18" charset="0"/>
                <a:cs typeface="B Nazanin" panose="00000400000000000000" pitchFamily="2" charset="-78"/>
              </a:rPr>
              <a:t>, </a:t>
            </a:r>
            <a:r>
              <a:rPr lang="en-US" sz="2200" dirty="0">
                <a:solidFill>
                  <a:srgbClr val="C00000"/>
                </a:solidFill>
                <a:latin typeface="Times New Roman" panose="02020603050405020304" pitchFamily="18" charset="0"/>
                <a:cs typeface="B Nazanin" panose="00000400000000000000" pitchFamily="2" charset="-78"/>
              </a:rPr>
              <a:t>privacy</a:t>
            </a:r>
            <a:r>
              <a:rPr lang="en-US" sz="2200" dirty="0">
                <a:solidFill>
                  <a:srgbClr val="000000"/>
                </a:solidFill>
                <a:latin typeface="Times New Roman" panose="02020603050405020304" pitchFamily="18" charset="0"/>
                <a:cs typeface="B Nazanin" panose="00000400000000000000" pitchFamily="2" charset="-78"/>
              </a:rPr>
              <a:t>, </a:t>
            </a:r>
            <a:r>
              <a:rPr lang="en-US" sz="2200" dirty="0">
                <a:solidFill>
                  <a:srgbClr val="C00000"/>
                </a:solidFill>
                <a:latin typeface="Times New Roman" panose="02020603050405020304" pitchFamily="18" charset="0"/>
                <a:cs typeface="B Nazanin" panose="00000400000000000000" pitchFamily="2" charset="-78"/>
              </a:rPr>
              <a:t>security</a:t>
            </a:r>
            <a:r>
              <a:rPr lang="en-US" sz="2200" dirty="0">
                <a:solidFill>
                  <a:srgbClr val="000000"/>
                </a:solidFill>
                <a:latin typeface="Times New Roman" panose="02020603050405020304" pitchFamily="18" charset="0"/>
                <a:cs typeface="B Nazanin" panose="00000400000000000000" pitchFamily="2" charset="-78"/>
              </a:rPr>
              <a:t>, and </a:t>
            </a:r>
            <a:r>
              <a:rPr lang="en-US" sz="2200" dirty="0">
                <a:solidFill>
                  <a:srgbClr val="C00000"/>
                </a:solidFill>
                <a:latin typeface="Times New Roman" panose="02020603050405020304" pitchFamily="18" charset="0"/>
                <a:cs typeface="B Nazanin" panose="00000400000000000000" pitchFamily="2" charset="-78"/>
              </a:rPr>
              <a:t>interoperability </a:t>
            </a:r>
            <a:r>
              <a:rPr lang="en-US" sz="2200" dirty="0">
                <a:solidFill>
                  <a:srgbClr val="000000"/>
                </a:solidFill>
                <a:latin typeface="Times New Roman" panose="02020603050405020304" pitchFamily="18" charset="0"/>
                <a:cs typeface="B Nazanin" panose="00000400000000000000" pitchFamily="2" charset="-78"/>
              </a:rPr>
              <a:t>are major issues, and more data about which apps affect clinical outcomes are needed</a:t>
            </a:r>
            <a:r>
              <a:rPr lang="en-US" sz="2200" dirty="0" smtClean="0">
                <a:solidFill>
                  <a:srgbClr val="000000"/>
                </a:solidFill>
                <a:latin typeface="Times New Roman" panose="02020603050405020304" pitchFamily="18" charset="0"/>
                <a:cs typeface="B Nazanin" panose="00000400000000000000" pitchFamily="2" charset="-78"/>
              </a:rPr>
              <a:t>.</a:t>
            </a:r>
            <a:endParaRPr lang="en-US" sz="2200" dirty="0">
              <a:solidFill>
                <a:srgbClr val="000000"/>
              </a:solidFill>
              <a:latin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6735499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43</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
        <p:nvSpPr>
          <p:cNvPr id="7" name="Pentagon 6"/>
          <p:cNvSpPr/>
          <p:nvPr/>
        </p:nvSpPr>
        <p:spPr>
          <a:xfrm>
            <a:off x="1202265" y="645567"/>
            <a:ext cx="2810177" cy="872064"/>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cap="all" dirty="0">
                <a:solidFill>
                  <a:schemeClr val="bg1"/>
                </a:solidFill>
                <a:ea typeface="+mj-ea"/>
                <a:cs typeface="B Titr" panose="00000700000000000000" pitchFamily="2" charset="-78"/>
              </a:rPr>
              <a:t>Discussion</a:t>
            </a:r>
            <a:endParaRPr lang="fa-IR" sz="3200" dirty="0">
              <a:solidFill>
                <a:schemeClr val="bg1"/>
              </a:solidFill>
            </a:endParaRPr>
          </a:p>
        </p:txBody>
      </p:sp>
      <p:sp>
        <p:nvSpPr>
          <p:cNvPr id="8" name="Rounded Rectangle 7"/>
          <p:cNvSpPr/>
          <p:nvPr/>
        </p:nvSpPr>
        <p:spPr>
          <a:xfrm>
            <a:off x="1296537" y="2011681"/>
            <a:ext cx="9608024" cy="42062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82880" lvl="0" indent="-182880" defTabSz="914400">
              <a:lnSpc>
                <a:spcPct val="90000"/>
              </a:lnSpc>
              <a:spcBef>
                <a:spcPts val="1200"/>
              </a:spcBef>
              <a:spcAft>
                <a:spcPts val="200"/>
              </a:spcAft>
              <a:buClr>
                <a:srgbClr val="3B748D"/>
              </a:buClr>
              <a:buFont typeface="Wingdings" pitchFamily="2" charset="2"/>
              <a:buChar char=""/>
            </a:pPr>
            <a:r>
              <a:rPr lang="en-US" sz="2200" b="1" dirty="0">
                <a:solidFill>
                  <a:srgbClr val="000000"/>
                </a:solidFill>
                <a:latin typeface="Times New Roman" panose="02020603050405020304" pitchFamily="18" charset="0"/>
                <a:cs typeface="B Nazanin" panose="00000400000000000000" pitchFamily="2" charset="-78"/>
              </a:rPr>
              <a:t>Providers</a:t>
            </a:r>
            <a:r>
              <a:rPr lang="en-US" sz="2200" dirty="0">
                <a:solidFill>
                  <a:srgbClr val="000000"/>
                </a:solidFill>
                <a:latin typeface="Times New Roman" panose="02020603050405020304" pitchFamily="18" charset="0"/>
                <a:cs typeface="B Nazanin" panose="00000400000000000000" pitchFamily="2" charset="-78"/>
              </a:rPr>
              <a:t> can also work with patients to help them </a:t>
            </a:r>
            <a:r>
              <a:rPr lang="en-US" sz="2200" b="1" dirty="0">
                <a:solidFill>
                  <a:srgbClr val="000000"/>
                </a:solidFill>
                <a:latin typeface="Times New Roman" panose="02020603050405020304" pitchFamily="18" charset="0"/>
                <a:cs typeface="B Nazanin" panose="00000400000000000000" pitchFamily="2" charset="-78"/>
              </a:rPr>
              <a:t>find</a:t>
            </a:r>
            <a:r>
              <a:rPr lang="en-US" sz="2200" dirty="0">
                <a:solidFill>
                  <a:srgbClr val="000000"/>
                </a:solidFill>
                <a:latin typeface="Times New Roman" panose="02020603050405020304" pitchFamily="18" charset="0"/>
                <a:cs typeface="B Nazanin" panose="00000400000000000000" pitchFamily="2" charset="-78"/>
              </a:rPr>
              <a:t> </a:t>
            </a:r>
            <a:r>
              <a:rPr lang="en-US" sz="2200" b="1" dirty="0">
                <a:solidFill>
                  <a:srgbClr val="000000"/>
                </a:solidFill>
                <a:latin typeface="Times New Roman" panose="02020603050405020304" pitchFamily="18" charset="0"/>
                <a:cs typeface="B Nazanin" panose="00000400000000000000" pitchFamily="2" charset="-78"/>
              </a:rPr>
              <a:t>apps that may benefit them. </a:t>
            </a:r>
            <a:endParaRPr lang="en-US" sz="2200" b="1" dirty="0" smtClean="0">
              <a:solidFill>
                <a:srgbClr val="000000"/>
              </a:solidFill>
              <a:latin typeface="Times New Roman" panose="02020603050405020304" pitchFamily="18" charset="0"/>
              <a:cs typeface="B Nazanin" panose="00000400000000000000" pitchFamily="2" charset="-78"/>
            </a:endParaRPr>
          </a:p>
          <a:p>
            <a:pPr marL="182880" lvl="0" indent="-182880" defTabSz="914400">
              <a:lnSpc>
                <a:spcPct val="90000"/>
              </a:lnSpc>
              <a:spcBef>
                <a:spcPts val="1200"/>
              </a:spcBef>
              <a:spcAft>
                <a:spcPts val="200"/>
              </a:spcAft>
              <a:buClr>
                <a:srgbClr val="3B748D"/>
              </a:buClr>
              <a:buFont typeface="Wingdings" pitchFamily="2" charset="2"/>
              <a:buChar char=""/>
            </a:pPr>
            <a:r>
              <a:rPr lang="en-US" sz="2200" dirty="0" smtClean="0">
                <a:solidFill>
                  <a:srgbClr val="000000"/>
                </a:solidFill>
                <a:latin typeface="Times New Roman" panose="02020603050405020304" pitchFamily="18" charset="0"/>
                <a:cs typeface="B Nazanin" panose="00000400000000000000" pitchFamily="2" charset="-78"/>
              </a:rPr>
              <a:t>We </a:t>
            </a:r>
            <a:r>
              <a:rPr lang="en-US" sz="2200" dirty="0">
                <a:solidFill>
                  <a:srgbClr val="000000"/>
                </a:solidFill>
                <a:latin typeface="Times New Roman" panose="02020603050405020304" pitchFamily="18" charset="0"/>
                <a:cs typeface="B Nazanin" panose="00000400000000000000" pitchFamily="2" charset="-78"/>
              </a:rPr>
              <a:t>believe that one role of specialty societies may be to </a:t>
            </a:r>
            <a:r>
              <a:rPr lang="en-US" sz="2200" b="1" dirty="0">
                <a:solidFill>
                  <a:srgbClr val="000000"/>
                </a:solidFill>
                <a:latin typeface="Times New Roman" panose="02020603050405020304" pitchFamily="18" charset="0"/>
                <a:cs typeface="B Nazanin" panose="00000400000000000000" pitchFamily="2" charset="-78"/>
              </a:rPr>
              <a:t>identify apps </a:t>
            </a:r>
            <a:r>
              <a:rPr lang="en-US" sz="2200" dirty="0">
                <a:solidFill>
                  <a:srgbClr val="000000"/>
                </a:solidFill>
                <a:latin typeface="Times New Roman" panose="02020603050405020304" pitchFamily="18" charset="0"/>
                <a:cs typeface="B Nazanin" panose="00000400000000000000" pitchFamily="2" charset="-78"/>
              </a:rPr>
              <a:t>that they consider to be </a:t>
            </a:r>
            <a:r>
              <a:rPr lang="en-US" sz="2200" b="1" dirty="0">
                <a:solidFill>
                  <a:srgbClr val="000000"/>
                </a:solidFill>
                <a:latin typeface="Times New Roman" panose="02020603050405020304" pitchFamily="18" charset="0"/>
                <a:cs typeface="B Nazanin" panose="00000400000000000000" pitchFamily="2" charset="-78"/>
              </a:rPr>
              <a:t>high-quality</a:t>
            </a:r>
            <a:r>
              <a:rPr lang="en-US" sz="2200" dirty="0">
                <a:solidFill>
                  <a:srgbClr val="000000"/>
                </a:solidFill>
                <a:latin typeface="Times New Roman" panose="02020603050405020304" pitchFamily="18" charset="0"/>
                <a:cs typeface="B Nazanin" panose="00000400000000000000" pitchFamily="2" charset="-78"/>
              </a:rPr>
              <a:t> in their </a:t>
            </a:r>
            <a:r>
              <a:rPr lang="en-US" sz="2200" dirty="0" err="1" smtClean="0">
                <a:solidFill>
                  <a:srgbClr val="000000"/>
                </a:solidFill>
                <a:latin typeface="Times New Roman" panose="02020603050405020304" pitchFamily="18" charset="0"/>
                <a:cs typeface="B Nazanin" panose="00000400000000000000" pitchFamily="2" charset="-78"/>
              </a:rPr>
              <a:t>domain.Many</a:t>
            </a:r>
            <a:r>
              <a:rPr lang="en-US" sz="2200" dirty="0" smtClean="0">
                <a:solidFill>
                  <a:srgbClr val="000000"/>
                </a:solidFill>
                <a:latin typeface="Times New Roman" panose="02020603050405020304" pitchFamily="18" charset="0"/>
                <a:cs typeface="B Nazanin" panose="00000400000000000000" pitchFamily="2" charset="-78"/>
              </a:rPr>
              <a:t> </a:t>
            </a:r>
            <a:r>
              <a:rPr lang="en-US" sz="2200" dirty="0">
                <a:solidFill>
                  <a:srgbClr val="000000"/>
                </a:solidFill>
                <a:latin typeface="Times New Roman" panose="02020603050405020304" pitchFamily="18" charset="0"/>
                <a:cs typeface="B Nazanin" panose="00000400000000000000" pitchFamily="2" charset="-78"/>
              </a:rPr>
              <a:t>societies are taking this on. </a:t>
            </a:r>
            <a:endParaRPr lang="fa-IR" sz="2200" dirty="0">
              <a:solidFill>
                <a:srgbClr val="3B748D"/>
              </a:solidFill>
              <a:cs typeface="B Nazanin" panose="00000400000000000000" pitchFamily="2" charset="-78"/>
            </a:endParaRPr>
          </a:p>
        </p:txBody>
      </p:sp>
    </p:spTree>
    <p:extLst>
      <p:ext uri="{BB962C8B-B14F-4D97-AF65-F5344CB8AC3E}">
        <p14:creationId xmlns:p14="http://schemas.microsoft.com/office/powerpoint/2010/main" val="39991322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44</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
        <p:nvSpPr>
          <p:cNvPr id="7" name="Pentagon 6"/>
          <p:cNvSpPr/>
          <p:nvPr/>
        </p:nvSpPr>
        <p:spPr>
          <a:xfrm>
            <a:off x="1202265" y="645567"/>
            <a:ext cx="2810177" cy="872064"/>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cap="all" dirty="0">
                <a:solidFill>
                  <a:schemeClr val="bg1"/>
                </a:solidFill>
                <a:ea typeface="+mj-ea"/>
                <a:cs typeface="B Titr" panose="00000700000000000000" pitchFamily="2" charset="-78"/>
              </a:rPr>
              <a:t>Discussion</a:t>
            </a:r>
            <a:endParaRPr lang="fa-IR" sz="3200" dirty="0">
              <a:solidFill>
                <a:schemeClr val="bg1"/>
              </a:solidFill>
            </a:endParaRPr>
          </a:p>
        </p:txBody>
      </p:sp>
      <p:sp>
        <p:nvSpPr>
          <p:cNvPr id="8" name="Rounded Rectangle 7"/>
          <p:cNvSpPr/>
          <p:nvPr/>
        </p:nvSpPr>
        <p:spPr>
          <a:xfrm>
            <a:off x="1296537" y="3234519"/>
            <a:ext cx="9608024" cy="298340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82880" lvl="0" indent="-182880" defTabSz="914400">
              <a:lnSpc>
                <a:spcPct val="90000"/>
              </a:lnSpc>
              <a:spcBef>
                <a:spcPts val="1200"/>
              </a:spcBef>
              <a:spcAft>
                <a:spcPts val="200"/>
              </a:spcAft>
              <a:buClr>
                <a:srgbClr val="3B748D"/>
              </a:buClr>
              <a:buFont typeface="Wingdings" pitchFamily="2" charset="2"/>
              <a:buChar char=""/>
            </a:pPr>
            <a:r>
              <a:rPr lang="en-US" sz="2200" dirty="0" smtClean="0">
                <a:solidFill>
                  <a:srgbClr val="000000"/>
                </a:solidFill>
                <a:latin typeface="Times New Roman" panose="02020603050405020304" pitchFamily="18" charset="0"/>
                <a:cs typeface="B Nazanin" panose="00000400000000000000" pitchFamily="2" charset="-78"/>
              </a:rPr>
              <a:t>.</a:t>
            </a:r>
            <a:r>
              <a:rPr lang="en-US" sz="2200" b="1" dirty="0" smtClean="0">
                <a:solidFill>
                  <a:srgbClr val="000000"/>
                </a:solidFill>
                <a:latin typeface="Times New Roman" panose="02020603050405020304" pitchFamily="18" charset="0"/>
                <a:cs typeface="B Nazanin" panose="00000400000000000000" pitchFamily="2" charset="-78"/>
              </a:rPr>
              <a:t> </a:t>
            </a:r>
            <a:r>
              <a:rPr lang="en-US" sz="2200" b="1" dirty="0">
                <a:solidFill>
                  <a:srgbClr val="000000"/>
                </a:solidFill>
                <a:latin typeface="Times New Roman" panose="02020603050405020304" pitchFamily="18" charset="0"/>
                <a:cs typeface="B Nazanin" panose="00000400000000000000" pitchFamily="2" charset="-78"/>
              </a:rPr>
              <a:t>First</a:t>
            </a:r>
            <a:r>
              <a:rPr lang="en-US" sz="2200" dirty="0">
                <a:solidFill>
                  <a:srgbClr val="000000"/>
                </a:solidFill>
                <a:latin typeface="Times New Roman" panose="02020603050405020304" pitchFamily="18" charset="0"/>
                <a:cs typeface="B Nazanin" panose="00000400000000000000" pitchFamily="2" charset="-78"/>
              </a:rPr>
              <a:t>, our rating tool may not address every </a:t>
            </a:r>
            <a:r>
              <a:rPr lang="en-US" sz="2200" b="1" dirty="0">
                <a:solidFill>
                  <a:srgbClr val="000000"/>
                </a:solidFill>
                <a:latin typeface="Times New Roman" panose="02020603050405020304" pitchFamily="18" charset="0"/>
                <a:cs typeface="B Nazanin" panose="00000400000000000000" pitchFamily="2" charset="-78"/>
              </a:rPr>
              <a:t>important aspect of app evaluation</a:t>
            </a:r>
            <a:r>
              <a:rPr lang="en-US" sz="2200" dirty="0">
                <a:solidFill>
                  <a:srgbClr val="000000"/>
                </a:solidFill>
                <a:latin typeface="Times New Roman" panose="02020603050405020304" pitchFamily="18" charset="0"/>
                <a:cs typeface="B Nazanin" panose="00000400000000000000" pitchFamily="2" charset="-78"/>
              </a:rPr>
              <a:t>. However, given our desire to create a tool that did not require hours to complete (we found about 12 min required for completion) and the </a:t>
            </a:r>
            <a:r>
              <a:rPr lang="en-US" sz="2200" b="1" dirty="0">
                <a:solidFill>
                  <a:srgbClr val="000000"/>
                </a:solidFill>
                <a:latin typeface="Times New Roman" panose="02020603050405020304" pitchFamily="18" charset="0"/>
                <a:cs typeface="B Nazanin" panose="00000400000000000000" pitchFamily="2" charset="-78"/>
              </a:rPr>
              <a:t>limited evidence base</a:t>
            </a:r>
            <a:r>
              <a:rPr lang="en-US" sz="2200" dirty="0">
                <a:solidFill>
                  <a:srgbClr val="000000"/>
                </a:solidFill>
                <a:latin typeface="Times New Roman" panose="02020603050405020304" pitchFamily="18" charset="0"/>
                <a:cs typeface="B Nazanin" panose="00000400000000000000" pitchFamily="2" charset="-78"/>
              </a:rPr>
              <a:t>, our use of an expert panel and Delphi process appeared to be the best option</a:t>
            </a:r>
            <a:endParaRPr lang="fa-IR" sz="2200" dirty="0">
              <a:solidFill>
                <a:srgbClr val="3B748D"/>
              </a:solidFill>
              <a:cs typeface="B Nazanin" panose="00000400000000000000" pitchFamily="2" charset="-78"/>
            </a:endParaRPr>
          </a:p>
        </p:txBody>
      </p:sp>
      <p:sp>
        <p:nvSpPr>
          <p:cNvPr id="9" name="Rounded Rectangle 8"/>
          <p:cNvSpPr/>
          <p:nvPr/>
        </p:nvSpPr>
        <p:spPr>
          <a:xfrm>
            <a:off x="1296536" y="2101375"/>
            <a:ext cx="2715905"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200">
                <a:solidFill>
                  <a:srgbClr val="000000"/>
                </a:solidFill>
                <a:latin typeface="Times New Roman" panose="02020603050405020304" pitchFamily="18" charset="0"/>
                <a:cs typeface="B Nazanin" panose="00000400000000000000" pitchFamily="2" charset="-78"/>
              </a:rPr>
              <a:t> limitations</a:t>
            </a:r>
            <a:endParaRPr lang="fa-IR"/>
          </a:p>
        </p:txBody>
      </p:sp>
    </p:spTree>
    <p:extLst>
      <p:ext uri="{BB962C8B-B14F-4D97-AF65-F5344CB8AC3E}">
        <p14:creationId xmlns:p14="http://schemas.microsoft.com/office/powerpoint/2010/main" val="33013982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45</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
        <p:nvSpPr>
          <p:cNvPr id="7" name="Pentagon 6"/>
          <p:cNvSpPr/>
          <p:nvPr/>
        </p:nvSpPr>
        <p:spPr>
          <a:xfrm>
            <a:off x="1202265" y="645567"/>
            <a:ext cx="2810177" cy="872064"/>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cap="all" dirty="0">
                <a:solidFill>
                  <a:schemeClr val="bg1"/>
                </a:solidFill>
                <a:ea typeface="+mj-ea"/>
                <a:cs typeface="B Titr" panose="00000700000000000000" pitchFamily="2" charset="-78"/>
              </a:rPr>
              <a:t>Discussion</a:t>
            </a:r>
            <a:endParaRPr lang="fa-IR" sz="3200" dirty="0">
              <a:solidFill>
                <a:schemeClr val="bg1"/>
              </a:solidFill>
            </a:endParaRPr>
          </a:p>
        </p:txBody>
      </p:sp>
      <p:sp>
        <p:nvSpPr>
          <p:cNvPr id="8" name="Rounded Rectangle 7"/>
          <p:cNvSpPr/>
          <p:nvPr/>
        </p:nvSpPr>
        <p:spPr>
          <a:xfrm>
            <a:off x="1296537" y="2025329"/>
            <a:ext cx="9608024" cy="42062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82880" lvl="0" indent="-182880" defTabSz="914400">
              <a:lnSpc>
                <a:spcPct val="90000"/>
              </a:lnSpc>
              <a:spcBef>
                <a:spcPts val="1200"/>
              </a:spcBef>
              <a:spcAft>
                <a:spcPts val="200"/>
              </a:spcAft>
              <a:buClr>
                <a:srgbClr val="3B748D"/>
              </a:buClr>
              <a:buFont typeface="Wingdings" pitchFamily="2" charset="2"/>
              <a:buChar char=""/>
            </a:pPr>
            <a:r>
              <a:rPr lang="en-US" sz="2200" b="1" dirty="0">
                <a:solidFill>
                  <a:srgbClr val="000000"/>
                </a:solidFill>
                <a:latin typeface="Times New Roman" panose="02020603050405020304" pitchFamily="18" charset="0"/>
                <a:cs typeface="B Nazanin" panose="00000400000000000000" pitchFamily="2" charset="-78"/>
              </a:rPr>
              <a:t>Second</a:t>
            </a:r>
            <a:r>
              <a:rPr lang="en-US" sz="2200" dirty="0">
                <a:solidFill>
                  <a:srgbClr val="000000"/>
                </a:solidFill>
                <a:latin typeface="Times New Roman" panose="02020603050405020304" pitchFamily="18" charset="0"/>
                <a:cs typeface="B Nazanin" panose="00000400000000000000" pitchFamily="2" charset="-78"/>
              </a:rPr>
              <a:t>, while we involved a </a:t>
            </a:r>
            <a:r>
              <a:rPr lang="en-US" sz="2200" b="1" dirty="0">
                <a:solidFill>
                  <a:srgbClr val="000000"/>
                </a:solidFill>
                <a:latin typeface="Times New Roman" panose="02020603050405020304" pitchFamily="18" charset="0"/>
                <a:cs typeface="B Nazanin" panose="00000400000000000000" pitchFamily="2" charset="-78"/>
              </a:rPr>
              <a:t>very diverse set of stakeholders </a:t>
            </a:r>
            <a:r>
              <a:rPr lang="en-US" sz="2200" dirty="0">
                <a:solidFill>
                  <a:srgbClr val="000000"/>
                </a:solidFill>
                <a:latin typeface="Times New Roman" panose="02020603050405020304" pitchFamily="18" charset="0"/>
                <a:cs typeface="B Nazanin" panose="00000400000000000000" pitchFamily="2" charset="-78"/>
              </a:rPr>
              <a:t>in designing THESIS, we were </a:t>
            </a:r>
            <a:r>
              <a:rPr lang="en-US" sz="2200" b="1" dirty="0">
                <a:solidFill>
                  <a:srgbClr val="000000"/>
                </a:solidFill>
                <a:latin typeface="Times New Roman" panose="02020603050405020304" pitchFamily="18" charset="0"/>
                <a:cs typeface="B Nazanin" panose="00000400000000000000" pitchFamily="2" charset="-78"/>
              </a:rPr>
              <a:t>only able to enlist three preclinical raters </a:t>
            </a:r>
            <a:r>
              <a:rPr lang="en-US" sz="2200" dirty="0">
                <a:solidFill>
                  <a:srgbClr val="000000"/>
                </a:solidFill>
                <a:latin typeface="Times New Roman" panose="02020603050405020304" pitchFamily="18" charset="0"/>
                <a:cs typeface="B Nazanin" panose="00000400000000000000" pitchFamily="2" charset="-78"/>
              </a:rPr>
              <a:t>to preliminarily examine its validity due to resource constraints</a:t>
            </a:r>
            <a:r>
              <a:rPr lang="en-US" sz="2200" dirty="0" smtClean="0">
                <a:solidFill>
                  <a:srgbClr val="000000"/>
                </a:solidFill>
                <a:latin typeface="Times New Roman" panose="02020603050405020304" pitchFamily="18" charset="0"/>
                <a:cs typeface="B Nazanin" panose="00000400000000000000" pitchFamily="2" charset="-78"/>
              </a:rPr>
              <a:t>.</a:t>
            </a:r>
          </a:p>
          <a:p>
            <a:pPr marL="182880" lvl="0" indent="-182880" defTabSz="914400">
              <a:lnSpc>
                <a:spcPct val="90000"/>
              </a:lnSpc>
              <a:spcBef>
                <a:spcPts val="1200"/>
              </a:spcBef>
              <a:spcAft>
                <a:spcPts val="200"/>
              </a:spcAft>
              <a:buClr>
                <a:srgbClr val="3B748D"/>
              </a:buClr>
              <a:buFont typeface="Wingdings" pitchFamily="2" charset="2"/>
              <a:buChar char=""/>
            </a:pPr>
            <a:r>
              <a:rPr lang="en-US" sz="2200" dirty="0" smtClean="0">
                <a:solidFill>
                  <a:srgbClr val="000000"/>
                </a:solidFill>
                <a:latin typeface="Times New Roman" panose="02020603050405020304" pitchFamily="18" charset="0"/>
                <a:cs typeface="B Nazanin" panose="00000400000000000000" pitchFamily="2" charset="-78"/>
              </a:rPr>
              <a:t> </a:t>
            </a:r>
            <a:r>
              <a:rPr lang="en-US" sz="2200" dirty="0">
                <a:solidFill>
                  <a:srgbClr val="000000"/>
                </a:solidFill>
                <a:latin typeface="Times New Roman" panose="02020603050405020304" pitchFamily="18" charset="0"/>
                <a:cs typeface="B Nazanin" panose="00000400000000000000" pitchFamily="2" charset="-78"/>
              </a:rPr>
              <a:t>We were therefore unable to capture the underlying sociodemographic variations of the millions of app users who gave star ratings</a:t>
            </a:r>
            <a:endParaRPr lang="fa-IR" sz="2200" dirty="0">
              <a:solidFill>
                <a:srgbClr val="3B748D"/>
              </a:solidFill>
              <a:cs typeface="B Nazanin" panose="00000400000000000000" pitchFamily="2" charset="-78"/>
            </a:endParaRPr>
          </a:p>
        </p:txBody>
      </p:sp>
    </p:spTree>
    <p:extLst>
      <p:ext uri="{BB962C8B-B14F-4D97-AF65-F5344CB8AC3E}">
        <p14:creationId xmlns:p14="http://schemas.microsoft.com/office/powerpoint/2010/main" val="5540250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46</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
        <p:nvSpPr>
          <p:cNvPr id="7" name="Pentagon 6"/>
          <p:cNvSpPr/>
          <p:nvPr/>
        </p:nvSpPr>
        <p:spPr>
          <a:xfrm>
            <a:off x="1202265" y="645567"/>
            <a:ext cx="2810177" cy="872064"/>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cap="all" dirty="0">
                <a:solidFill>
                  <a:schemeClr val="bg1"/>
                </a:solidFill>
                <a:ea typeface="+mj-ea"/>
                <a:cs typeface="B Titr" panose="00000700000000000000" pitchFamily="2" charset="-78"/>
              </a:rPr>
              <a:t>Discussion</a:t>
            </a:r>
            <a:endParaRPr lang="fa-IR" sz="3200" dirty="0">
              <a:solidFill>
                <a:schemeClr val="bg1"/>
              </a:solidFill>
            </a:endParaRPr>
          </a:p>
        </p:txBody>
      </p:sp>
      <p:sp>
        <p:nvSpPr>
          <p:cNvPr id="8" name="Rounded Rectangle 7"/>
          <p:cNvSpPr/>
          <p:nvPr/>
        </p:nvSpPr>
        <p:spPr>
          <a:xfrm>
            <a:off x="1296537" y="2011681"/>
            <a:ext cx="9608024" cy="42062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82880" lvl="0" indent="-182880" defTabSz="914400">
              <a:lnSpc>
                <a:spcPct val="90000"/>
              </a:lnSpc>
              <a:spcBef>
                <a:spcPts val="1200"/>
              </a:spcBef>
              <a:spcAft>
                <a:spcPts val="200"/>
              </a:spcAft>
              <a:buClr>
                <a:srgbClr val="3B748D"/>
              </a:buClr>
              <a:buFont typeface="Wingdings" pitchFamily="2" charset="2"/>
              <a:buChar char=""/>
            </a:pPr>
            <a:r>
              <a:rPr lang="en-US" sz="2200" dirty="0">
                <a:solidFill>
                  <a:srgbClr val="000000"/>
                </a:solidFill>
                <a:latin typeface="Times New Roman" panose="02020603050405020304" pitchFamily="18" charset="0"/>
                <a:cs typeface="B Nazanin" panose="00000400000000000000" pitchFamily="2" charset="-78"/>
              </a:rPr>
              <a:t>We plan to improve our validation of THESIS with a much larger cohort of raters from varied backgrounds, including </a:t>
            </a:r>
            <a:r>
              <a:rPr lang="en-US" sz="2200" b="1" dirty="0">
                <a:solidFill>
                  <a:srgbClr val="000000"/>
                </a:solidFill>
                <a:latin typeface="Times New Roman" panose="02020603050405020304" pitchFamily="18" charset="0"/>
                <a:cs typeface="B Nazanin" panose="00000400000000000000" pitchFamily="2" charset="-78"/>
              </a:rPr>
              <a:t>clinicians</a:t>
            </a:r>
            <a:r>
              <a:rPr lang="en-US" sz="2200" dirty="0">
                <a:solidFill>
                  <a:srgbClr val="000000"/>
                </a:solidFill>
                <a:latin typeface="Times New Roman" panose="02020603050405020304" pitchFamily="18" charset="0"/>
                <a:cs typeface="B Nazanin" panose="00000400000000000000" pitchFamily="2" charset="-78"/>
              </a:rPr>
              <a:t>, </a:t>
            </a:r>
            <a:r>
              <a:rPr lang="en-US" sz="2200" b="1" dirty="0">
                <a:solidFill>
                  <a:srgbClr val="000000"/>
                </a:solidFill>
                <a:latin typeface="Times New Roman" panose="02020603050405020304" pitchFamily="18" charset="0"/>
                <a:cs typeface="B Nazanin" panose="00000400000000000000" pitchFamily="2" charset="-78"/>
              </a:rPr>
              <a:t>technology experts</a:t>
            </a:r>
            <a:r>
              <a:rPr lang="en-US" sz="2200" dirty="0">
                <a:solidFill>
                  <a:srgbClr val="000000"/>
                </a:solidFill>
                <a:latin typeface="Times New Roman" panose="02020603050405020304" pitchFamily="18" charset="0"/>
                <a:cs typeface="B Nazanin" panose="00000400000000000000" pitchFamily="2" charset="-78"/>
              </a:rPr>
              <a:t>, and </a:t>
            </a:r>
            <a:r>
              <a:rPr lang="en-US" sz="2200" b="1" dirty="0">
                <a:solidFill>
                  <a:srgbClr val="000000"/>
                </a:solidFill>
                <a:latin typeface="Times New Roman" panose="02020603050405020304" pitchFamily="18" charset="0"/>
                <a:cs typeface="B Nazanin" panose="00000400000000000000" pitchFamily="2" charset="-78"/>
              </a:rPr>
              <a:t>patients</a:t>
            </a:r>
            <a:r>
              <a:rPr lang="en-US" sz="2200" dirty="0">
                <a:solidFill>
                  <a:srgbClr val="000000"/>
                </a:solidFill>
                <a:latin typeface="Times New Roman" panose="02020603050405020304" pitchFamily="18" charset="0"/>
                <a:cs typeface="B Nazanin" panose="00000400000000000000" pitchFamily="2" charset="-78"/>
              </a:rPr>
              <a:t>. </a:t>
            </a:r>
            <a:endParaRPr lang="en-US" sz="2200" dirty="0" smtClean="0">
              <a:solidFill>
                <a:srgbClr val="000000"/>
              </a:solidFill>
              <a:latin typeface="Times New Roman" panose="02020603050405020304" pitchFamily="18" charset="0"/>
              <a:cs typeface="B Nazanin" panose="00000400000000000000" pitchFamily="2" charset="-78"/>
            </a:endParaRPr>
          </a:p>
          <a:p>
            <a:pPr marL="182880" lvl="0" indent="-182880" defTabSz="914400">
              <a:lnSpc>
                <a:spcPct val="90000"/>
              </a:lnSpc>
              <a:spcBef>
                <a:spcPts val="1200"/>
              </a:spcBef>
              <a:spcAft>
                <a:spcPts val="200"/>
              </a:spcAft>
              <a:buClr>
                <a:srgbClr val="3B748D"/>
              </a:buClr>
              <a:buFont typeface="Wingdings" pitchFamily="2" charset="2"/>
              <a:buChar char=""/>
            </a:pPr>
            <a:r>
              <a:rPr lang="en-US" sz="2200" b="1" dirty="0" smtClean="0">
                <a:solidFill>
                  <a:srgbClr val="000000"/>
                </a:solidFill>
                <a:latin typeface="Times New Roman" panose="02020603050405020304" pitchFamily="18" charset="0"/>
                <a:cs typeface="B Nazanin" panose="00000400000000000000" pitchFamily="2" charset="-78"/>
              </a:rPr>
              <a:t> </a:t>
            </a:r>
            <a:r>
              <a:rPr lang="en-US" sz="2200" b="1" dirty="0">
                <a:solidFill>
                  <a:srgbClr val="000000"/>
                </a:solidFill>
                <a:latin typeface="Times New Roman" panose="02020603050405020304" pitchFamily="18" charset="0"/>
                <a:cs typeface="B Nazanin" panose="00000400000000000000" pitchFamily="2" charset="-78"/>
              </a:rPr>
              <a:t>Third</a:t>
            </a:r>
            <a:r>
              <a:rPr lang="en-US" sz="2200" dirty="0">
                <a:solidFill>
                  <a:srgbClr val="000000"/>
                </a:solidFill>
                <a:latin typeface="Times New Roman" panose="02020603050405020304" pitchFamily="18" charset="0"/>
                <a:cs typeface="B Nazanin" panose="00000400000000000000" pitchFamily="2" charset="-78"/>
              </a:rPr>
              <a:t>, inherent in </a:t>
            </a:r>
            <a:r>
              <a:rPr lang="en-US" sz="2200" b="1" dirty="0">
                <a:solidFill>
                  <a:srgbClr val="000000"/>
                </a:solidFill>
                <a:latin typeface="Times New Roman" panose="02020603050405020304" pitchFamily="18" charset="0"/>
                <a:cs typeface="B Nazanin" panose="00000400000000000000" pitchFamily="2" charset="-78"/>
              </a:rPr>
              <a:t>developing a rating tool </a:t>
            </a:r>
            <a:r>
              <a:rPr lang="en-US" sz="2200" dirty="0">
                <a:solidFill>
                  <a:srgbClr val="000000"/>
                </a:solidFill>
                <a:latin typeface="Times New Roman" panose="02020603050405020304" pitchFamily="18" charset="0"/>
                <a:cs typeface="B Nazanin" panose="00000400000000000000" pitchFamily="2" charset="-78"/>
              </a:rPr>
              <a:t>in a </a:t>
            </a:r>
            <a:r>
              <a:rPr lang="en-US" sz="2200" b="1" dirty="0">
                <a:solidFill>
                  <a:srgbClr val="000000"/>
                </a:solidFill>
                <a:latin typeface="Times New Roman" panose="02020603050405020304" pitchFamily="18" charset="0"/>
                <a:cs typeface="B Nazanin" panose="00000400000000000000" pitchFamily="2" charset="-78"/>
              </a:rPr>
              <a:t>fast-paced</a:t>
            </a:r>
            <a:r>
              <a:rPr lang="en-US" sz="2200" dirty="0">
                <a:solidFill>
                  <a:srgbClr val="000000"/>
                </a:solidFill>
                <a:latin typeface="Times New Roman" panose="02020603050405020304" pitchFamily="18" charset="0"/>
                <a:cs typeface="B Nazanin" panose="00000400000000000000" pitchFamily="2" charset="-78"/>
              </a:rPr>
              <a:t> and highly variable app landscape is that a relevant factor today may in the future become obsolete or new factors may later emerge as relevant</a:t>
            </a:r>
            <a:endParaRPr lang="fa-IR" sz="2200" dirty="0">
              <a:solidFill>
                <a:srgbClr val="3B748D"/>
              </a:solidFill>
              <a:cs typeface="B Nazanin" panose="00000400000000000000" pitchFamily="2" charset="-78"/>
            </a:endParaRPr>
          </a:p>
        </p:txBody>
      </p:sp>
    </p:spTree>
    <p:extLst>
      <p:ext uri="{BB962C8B-B14F-4D97-AF65-F5344CB8AC3E}">
        <p14:creationId xmlns:p14="http://schemas.microsoft.com/office/powerpoint/2010/main" val="17937073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47</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
        <p:nvSpPr>
          <p:cNvPr id="7" name="Pentagon 6"/>
          <p:cNvSpPr/>
          <p:nvPr/>
        </p:nvSpPr>
        <p:spPr>
          <a:xfrm>
            <a:off x="1202265" y="645567"/>
            <a:ext cx="2810177" cy="872064"/>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cap="all" dirty="0">
                <a:solidFill>
                  <a:schemeClr val="bg1"/>
                </a:solidFill>
                <a:ea typeface="+mj-ea"/>
                <a:cs typeface="B Titr" panose="00000700000000000000" pitchFamily="2" charset="-78"/>
              </a:rPr>
              <a:t>Discussion</a:t>
            </a:r>
            <a:endParaRPr lang="fa-IR" sz="3200" dirty="0">
              <a:solidFill>
                <a:schemeClr val="bg1"/>
              </a:solidFill>
            </a:endParaRPr>
          </a:p>
        </p:txBody>
      </p:sp>
      <p:sp>
        <p:nvSpPr>
          <p:cNvPr id="8" name="Rounded Rectangle 7"/>
          <p:cNvSpPr/>
          <p:nvPr/>
        </p:nvSpPr>
        <p:spPr>
          <a:xfrm>
            <a:off x="1296537" y="2025329"/>
            <a:ext cx="9608024" cy="42062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82880" lvl="0" indent="-182880" defTabSz="914400">
              <a:lnSpc>
                <a:spcPct val="90000"/>
              </a:lnSpc>
              <a:spcBef>
                <a:spcPts val="1200"/>
              </a:spcBef>
              <a:spcAft>
                <a:spcPts val="200"/>
              </a:spcAft>
              <a:buClr>
                <a:srgbClr val="3B748D"/>
              </a:buClr>
              <a:buFont typeface="Wingdings" pitchFamily="2" charset="2"/>
              <a:buChar char=""/>
            </a:pPr>
            <a:r>
              <a:rPr lang="en-US" sz="2200" b="1" dirty="0" smtClean="0">
                <a:solidFill>
                  <a:srgbClr val="000000"/>
                </a:solidFill>
                <a:latin typeface="Times New Roman" panose="02020603050405020304" pitchFamily="18" charset="0"/>
                <a:cs typeface="B Nazanin" panose="00000400000000000000" pitchFamily="2" charset="-78"/>
              </a:rPr>
              <a:t> </a:t>
            </a:r>
            <a:r>
              <a:rPr lang="en-US" sz="2200" b="1" dirty="0">
                <a:solidFill>
                  <a:srgbClr val="000000"/>
                </a:solidFill>
                <a:latin typeface="Times New Roman" panose="02020603050405020304" pitchFamily="18" charset="0"/>
                <a:cs typeface="B Nazanin" panose="00000400000000000000" pitchFamily="2" charset="-78"/>
              </a:rPr>
              <a:t>Fourth</a:t>
            </a:r>
            <a:r>
              <a:rPr lang="en-US" sz="2200" dirty="0">
                <a:solidFill>
                  <a:srgbClr val="000000"/>
                </a:solidFill>
                <a:latin typeface="Times New Roman" panose="02020603050405020304" pitchFamily="18" charset="0"/>
                <a:cs typeface="B Nazanin" panose="00000400000000000000" pitchFamily="2" charset="-78"/>
              </a:rPr>
              <a:t>, given the thousands of health apps, </a:t>
            </a:r>
            <a:r>
              <a:rPr lang="en-US" sz="2200" b="1" dirty="0">
                <a:solidFill>
                  <a:srgbClr val="000000"/>
                </a:solidFill>
                <a:latin typeface="Times New Roman" panose="02020603050405020304" pitchFamily="18" charset="0"/>
                <a:cs typeface="B Nazanin" panose="00000400000000000000" pitchFamily="2" charset="-78"/>
              </a:rPr>
              <a:t>we rated a relatively small number of apps. </a:t>
            </a:r>
            <a:endParaRPr lang="en-US" sz="2200" b="1" dirty="0" smtClean="0">
              <a:solidFill>
                <a:srgbClr val="000000"/>
              </a:solidFill>
              <a:latin typeface="Times New Roman" panose="02020603050405020304" pitchFamily="18" charset="0"/>
              <a:cs typeface="B Nazanin" panose="00000400000000000000" pitchFamily="2" charset="-78"/>
            </a:endParaRPr>
          </a:p>
          <a:p>
            <a:pPr marL="182880" lvl="0" indent="-182880" defTabSz="914400">
              <a:lnSpc>
                <a:spcPct val="90000"/>
              </a:lnSpc>
              <a:spcBef>
                <a:spcPts val="1200"/>
              </a:spcBef>
              <a:spcAft>
                <a:spcPts val="200"/>
              </a:spcAft>
              <a:buClr>
                <a:srgbClr val="3B748D"/>
              </a:buClr>
              <a:buFont typeface="Wingdings" pitchFamily="2" charset="2"/>
              <a:buChar char=""/>
            </a:pPr>
            <a:r>
              <a:rPr lang="en-US" sz="2200" b="1" dirty="0" smtClean="0">
                <a:solidFill>
                  <a:srgbClr val="000000"/>
                </a:solidFill>
                <a:latin typeface="Times New Roman" panose="02020603050405020304" pitchFamily="18" charset="0"/>
                <a:cs typeface="B Nazanin" panose="00000400000000000000" pitchFamily="2" charset="-78"/>
              </a:rPr>
              <a:t>Fifth</a:t>
            </a:r>
            <a:r>
              <a:rPr lang="en-US" sz="2200" dirty="0">
                <a:solidFill>
                  <a:srgbClr val="000000"/>
                </a:solidFill>
                <a:latin typeface="Times New Roman" panose="02020603050405020304" pitchFamily="18" charset="0"/>
                <a:cs typeface="B Nazanin" panose="00000400000000000000" pitchFamily="2" charset="-78"/>
              </a:rPr>
              <a:t>, although we </a:t>
            </a:r>
            <a:r>
              <a:rPr lang="en-US" sz="2200" b="1" dirty="0">
                <a:solidFill>
                  <a:srgbClr val="000000"/>
                </a:solidFill>
                <a:latin typeface="Times New Roman" panose="02020603050405020304" pitchFamily="18" charset="0"/>
                <a:cs typeface="B Nazanin" panose="00000400000000000000" pitchFamily="2" charset="-78"/>
              </a:rPr>
              <a:t>assessed usability</a:t>
            </a:r>
            <a:r>
              <a:rPr lang="en-US" sz="2200" dirty="0">
                <a:solidFill>
                  <a:srgbClr val="000000"/>
                </a:solidFill>
                <a:latin typeface="Times New Roman" panose="02020603050405020304" pitchFamily="18" charset="0"/>
                <a:cs typeface="B Nazanin" panose="00000400000000000000" pitchFamily="2" charset="-78"/>
              </a:rPr>
              <a:t>, we did not address potential gaps in the full complement of digital skills needed to navigate </a:t>
            </a:r>
            <a:r>
              <a:rPr lang="en-US" sz="2200" dirty="0" smtClean="0">
                <a:solidFill>
                  <a:srgbClr val="000000"/>
                </a:solidFill>
                <a:latin typeface="Times New Roman" panose="02020603050405020304" pitchFamily="18" charset="0"/>
                <a:cs typeface="B Nazanin" panose="00000400000000000000" pitchFamily="2" charset="-78"/>
              </a:rPr>
              <a:t>apps</a:t>
            </a:r>
            <a:r>
              <a:rPr lang="en-US" sz="2200" baseline="30000" dirty="0">
                <a:solidFill>
                  <a:srgbClr val="2F4A8B"/>
                </a:solidFill>
                <a:latin typeface="Times New Roman" panose="02020603050405020304" pitchFamily="18" charset="0"/>
                <a:cs typeface="B Nazanin" panose="00000400000000000000" pitchFamily="2" charset="-78"/>
              </a:rPr>
              <a:t>.</a:t>
            </a:r>
            <a:endParaRPr lang="fa-IR" sz="2200" dirty="0">
              <a:solidFill>
                <a:srgbClr val="3B748D"/>
              </a:solidFill>
              <a:cs typeface="B Nazanin" panose="00000400000000000000" pitchFamily="2" charset="-78"/>
            </a:endParaRPr>
          </a:p>
        </p:txBody>
      </p:sp>
    </p:spTree>
    <p:extLst>
      <p:ext uri="{BB962C8B-B14F-4D97-AF65-F5344CB8AC3E}">
        <p14:creationId xmlns:p14="http://schemas.microsoft.com/office/powerpoint/2010/main" val="24637817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48</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
        <p:nvSpPr>
          <p:cNvPr id="7" name="Pentagon 6"/>
          <p:cNvSpPr/>
          <p:nvPr/>
        </p:nvSpPr>
        <p:spPr>
          <a:xfrm>
            <a:off x="1202265" y="645567"/>
            <a:ext cx="2810177" cy="872064"/>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cap="all" dirty="0">
                <a:solidFill>
                  <a:schemeClr val="bg1"/>
                </a:solidFill>
                <a:ea typeface="+mj-ea"/>
                <a:cs typeface="B Titr" panose="00000700000000000000" pitchFamily="2" charset="-78"/>
              </a:rPr>
              <a:t>Discussion</a:t>
            </a:r>
            <a:endParaRPr lang="fa-IR" sz="3200" dirty="0">
              <a:solidFill>
                <a:schemeClr val="bg1"/>
              </a:solidFill>
            </a:endParaRPr>
          </a:p>
        </p:txBody>
      </p:sp>
      <p:sp>
        <p:nvSpPr>
          <p:cNvPr id="8" name="Rounded Rectangle 7"/>
          <p:cNvSpPr/>
          <p:nvPr/>
        </p:nvSpPr>
        <p:spPr>
          <a:xfrm>
            <a:off x="1296537" y="2011681"/>
            <a:ext cx="9608024" cy="42062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82880" lvl="0" indent="-182880" defTabSz="914400">
              <a:lnSpc>
                <a:spcPct val="90000"/>
              </a:lnSpc>
              <a:spcBef>
                <a:spcPts val="1200"/>
              </a:spcBef>
              <a:spcAft>
                <a:spcPts val="200"/>
              </a:spcAft>
              <a:buClr>
                <a:srgbClr val="3B748D"/>
              </a:buClr>
              <a:buFont typeface="Wingdings" pitchFamily="2" charset="2"/>
              <a:buChar char=""/>
            </a:pPr>
            <a:r>
              <a:rPr lang="en-US" sz="2200" dirty="0">
                <a:solidFill>
                  <a:srgbClr val="000000"/>
                </a:solidFill>
                <a:latin typeface="Times New Roman" panose="02020603050405020304" pitchFamily="18" charset="0"/>
                <a:cs typeface="B Nazanin" panose="00000400000000000000" pitchFamily="2" charset="-78"/>
              </a:rPr>
              <a:t>A </a:t>
            </a:r>
            <a:r>
              <a:rPr lang="en-US" sz="2200" b="1" dirty="0">
                <a:solidFill>
                  <a:srgbClr val="000000"/>
                </a:solidFill>
                <a:latin typeface="Times New Roman" panose="02020603050405020304" pitchFamily="18" charset="0"/>
                <a:cs typeface="B Nazanin" panose="00000400000000000000" pitchFamily="2" charset="-78"/>
              </a:rPr>
              <a:t>multi-stakeholder group </a:t>
            </a:r>
            <a:r>
              <a:rPr lang="en-US" sz="2200" dirty="0">
                <a:solidFill>
                  <a:srgbClr val="000000"/>
                </a:solidFill>
                <a:latin typeface="Times New Roman" panose="02020603050405020304" pitchFamily="18" charset="0"/>
                <a:cs typeface="B Nazanin" panose="00000400000000000000" pitchFamily="2" charset="-78"/>
              </a:rPr>
              <a:t>identified </a:t>
            </a:r>
            <a:r>
              <a:rPr lang="en-US" sz="2200" b="1" dirty="0">
                <a:solidFill>
                  <a:srgbClr val="000000"/>
                </a:solidFill>
                <a:latin typeface="Times New Roman" panose="02020603050405020304" pitchFamily="18" charset="0"/>
                <a:cs typeface="B Nazanin" panose="00000400000000000000" pitchFamily="2" charset="-78"/>
              </a:rPr>
              <a:t>methods for rating health a</a:t>
            </a:r>
            <a:r>
              <a:rPr lang="en-US" sz="2200" dirty="0">
                <a:solidFill>
                  <a:srgbClr val="000000"/>
                </a:solidFill>
                <a:latin typeface="Times New Roman" panose="02020603050405020304" pitchFamily="18" charset="0"/>
                <a:cs typeface="B Nazanin" panose="00000400000000000000" pitchFamily="2" charset="-78"/>
              </a:rPr>
              <a:t>p</a:t>
            </a:r>
            <a:r>
              <a:rPr lang="en-US" sz="2200" b="1" dirty="0">
                <a:solidFill>
                  <a:srgbClr val="000000"/>
                </a:solidFill>
                <a:latin typeface="Times New Roman" panose="02020603050405020304" pitchFamily="18" charset="0"/>
                <a:cs typeface="B Nazanin" panose="00000400000000000000" pitchFamily="2" charset="-78"/>
              </a:rPr>
              <a:t>ps</a:t>
            </a:r>
            <a:r>
              <a:rPr lang="en-US" sz="2200" dirty="0">
                <a:solidFill>
                  <a:srgbClr val="000000"/>
                </a:solidFill>
                <a:latin typeface="Times New Roman" panose="02020603050405020304" pitchFamily="18" charset="0"/>
                <a:cs typeface="B Nazanin" panose="00000400000000000000" pitchFamily="2" charset="-78"/>
              </a:rPr>
              <a:t>, forming the THESIS tool</a:t>
            </a:r>
            <a:r>
              <a:rPr lang="en-US" sz="2200" dirty="0" smtClean="0">
                <a:solidFill>
                  <a:srgbClr val="000000"/>
                </a:solidFill>
                <a:latin typeface="Times New Roman" panose="02020603050405020304" pitchFamily="18" charset="0"/>
                <a:cs typeface="B Nazanin" panose="00000400000000000000" pitchFamily="2" charset="-78"/>
              </a:rPr>
              <a:t>.</a:t>
            </a:r>
          </a:p>
          <a:p>
            <a:pPr marL="182880" lvl="0" indent="-182880" defTabSz="914400">
              <a:lnSpc>
                <a:spcPct val="90000"/>
              </a:lnSpc>
              <a:spcBef>
                <a:spcPts val="1200"/>
              </a:spcBef>
              <a:spcAft>
                <a:spcPts val="200"/>
              </a:spcAft>
              <a:buClr>
                <a:srgbClr val="3B748D"/>
              </a:buClr>
              <a:buFont typeface="Wingdings" pitchFamily="2" charset="2"/>
              <a:buChar char=""/>
            </a:pPr>
            <a:r>
              <a:rPr lang="en-US" sz="2200" dirty="0" smtClean="0">
                <a:solidFill>
                  <a:srgbClr val="000000"/>
                </a:solidFill>
                <a:latin typeface="Times New Roman" panose="02020603050405020304" pitchFamily="18" charset="0"/>
                <a:cs typeface="B Nazanin" panose="00000400000000000000" pitchFamily="2" charset="-78"/>
              </a:rPr>
              <a:t> </a:t>
            </a:r>
            <a:r>
              <a:rPr lang="en-US" sz="2200" dirty="0">
                <a:solidFill>
                  <a:srgbClr val="000000"/>
                </a:solidFill>
                <a:latin typeface="Times New Roman" panose="02020603050405020304" pitchFamily="18" charset="0"/>
                <a:cs typeface="B Nazanin" panose="00000400000000000000" pitchFamily="2" charset="-78"/>
              </a:rPr>
              <a:t>Preliminary testing of THESIS suggests </a:t>
            </a:r>
            <a:r>
              <a:rPr lang="en-US" sz="2200" b="1" dirty="0">
                <a:solidFill>
                  <a:srgbClr val="000000"/>
                </a:solidFill>
                <a:latin typeface="Times New Roman" panose="02020603050405020304" pitchFamily="18" charset="0"/>
                <a:cs typeface="B Nazanin" panose="00000400000000000000" pitchFamily="2" charset="-78"/>
              </a:rPr>
              <a:t>apps perform poorly</a:t>
            </a:r>
            <a:r>
              <a:rPr lang="en-US" sz="2200" dirty="0">
                <a:solidFill>
                  <a:srgbClr val="000000"/>
                </a:solidFill>
                <a:latin typeface="Times New Roman" panose="02020603050405020304" pitchFamily="18" charset="0"/>
                <a:cs typeface="B Nazanin" panose="00000400000000000000" pitchFamily="2" charset="-78"/>
              </a:rPr>
              <a:t> especially for </a:t>
            </a:r>
            <a:r>
              <a:rPr lang="en-US" sz="2200" b="1" dirty="0">
                <a:solidFill>
                  <a:srgbClr val="000000"/>
                </a:solidFill>
                <a:latin typeface="Times New Roman" panose="02020603050405020304" pitchFamily="18" charset="0"/>
                <a:cs typeface="B Nazanin" panose="00000400000000000000" pitchFamily="2" charset="-78"/>
              </a:rPr>
              <a:t>privacy/security</a:t>
            </a:r>
            <a:r>
              <a:rPr lang="en-US" sz="2200" dirty="0">
                <a:solidFill>
                  <a:srgbClr val="000000"/>
                </a:solidFill>
                <a:latin typeface="Times New Roman" panose="02020603050405020304" pitchFamily="18" charset="0"/>
                <a:cs typeface="B Nazanin" panose="00000400000000000000" pitchFamily="2" charset="-78"/>
              </a:rPr>
              <a:t> </a:t>
            </a:r>
            <a:r>
              <a:rPr lang="en-US" sz="2200" b="1" dirty="0">
                <a:solidFill>
                  <a:srgbClr val="000000"/>
                </a:solidFill>
                <a:latin typeface="Times New Roman" panose="02020603050405020304" pitchFamily="18" charset="0"/>
                <a:cs typeface="B Nazanin" panose="00000400000000000000" pitchFamily="2" charset="-78"/>
              </a:rPr>
              <a:t>and interoperability</a:t>
            </a:r>
            <a:r>
              <a:rPr lang="en-US" sz="2200" dirty="0">
                <a:solidFill>
                  <a:srgbClr val="000000"/>
                </a:solidFill>
                <a:latin typeface="Times New Roman" panose="02020603050405020304" pitchFamily="18" charset="0"/>
                <a:cs typeface="B Nazanin" panose="00000400000000000000" pitchFamily="2" charset="-78"/>
              </a:rPr>
              <a:t>, and few appear to be intended for patients with </a:t>
            </a:r>
            <a:r>
              <a:rPr lang="en-US" sz="2200" b="1" dirty="0">
                <a:solidFill>
                  <a:srgbClr val="000000"/>
                </a:solidFill>
                <a:latin typeface="Times New Roman" panose="02020603050405020304" pitchFamily="18" charset="0"/>
                <a:cs typeface="B Nazanin" panose="00000400000000000000" pitchFamily="2" charset="-78"/>
              </a:rPr>
              <a:t>chronic conditions</a:t>
            </a:r>
            <a:r>
              <a:rPr lang="en-US" sz="2200" dirty="0" smtClean="0">
                <a:solidFill>
                  <a:srgbClr val="000000"/>
                </a:solidFill>
                <a:latin typeface="Times New Roman" panose="02020603050405020304" pitchFamily="18" charset="0"/>
                <a:cs typeface="B Nazanin" panose="00000400000000000000" pitchFamily="2" charset="-78"/>
              </a:rPr>
              <a:t>.</a:t>
            </a:r>
          </a:p>
          <a:p>
            <a:pPr marL="182880" lvl="0" indent="-182880" defTabSz="914400">
              <a:lnSpc>
                <a:spcPct val="90000"/>
              </a:lnSpc>
              <a:spcBef>
                <a:spcPts val="1200"/>
              </a:spcBef>
              <a:spcAft>
                <a:spcPts val="200"/>
              </a:spcAft>
              <a:buClr>
                <a:srgbClr val="3B748D"/>
              </a:buClr>
              <a:buFont typeface="Wingdings" pitchFamily="2" charset="2"/>
              <a:buChar char=""/>
            </a:pPr>
            <a:r>
              <a:rPr lang="en-US" sz="2200" dirty="0" smtClean="0">
                <a:solidFill>
                  <a:srgbClr val="000000"/>
                </a:solidFill>
                <a:latin typeface="Times New Roman" panose="02020603050405020304" pitchFamily="18" charset="0"/>
                <a:cs typeface="B Nazanin" panose="00000400000000000000" pitchFamily="2" charset="-78"/>
              </a:rPr>
              <a:t> </a:t>
            </a:r>
            <a:r>
              <a:rPr lang="en-US" sz="2200" dirty="0">
                <a:solidFill>
                  <a:srgbClr val="000000"/>
                </a:solidFill>
                <a:latin typeface="Times New Roman" panose="02020603050405020304" pitchFamily="18" charset="0"/>
                <a:cs typeface="B Nazanin" panose="00000400000000000000" pitchFamily="2" charset="-78"/>
              </a:rPr>
              <a:t>THESIS warrants further testing and may </a:t>
            </a:r>
            <a:r>
              <a:rPr lang="en-US" sz="2200" b="1" dirty="0">
                <a:solidFill>
                  <a:srgbClr val="000000"/>
                </a:solidFill>
                <a:latin typeface="Times New Roman" panose="02020603050405020304" pitchFamily="18" charset="0"/>
                <a:cs typeface="B Nazanin" panose="00000400000000000000" pitchFamily="2" charset="-78"/>
              </a:rPr>
              <a:t>guide software and policymakers </a:t>
            </a:r>
            <a:r>
              <a:rPr lang="en-US" sz="2200" dirty="0">
                <a:solidFill>
                  <a:srgbClr val="000000"/>
                </a:solidFill>
                <a:latin typeface="Times New Roman" panose="02020603050405020304" pitchFamily="18" charset="0"/>
                <a:cs typeface="B Nazanin" panose="00000400000000000000" pitchFamily="2" charset="-78"/>
              </a:rPr>
              <a:t>to further improve app performance.</a:t>
            </a:r>
            <a:endParaRPr lang="fa-IR" sz="2200" dirty="0">
              <a:solidFill>
                <a:srgbClr val="3B748D"/>
              </a:solidFill>
              <a:cs typeface="B Nazanin" panose="00000400000000000000" pitchFamily="2" charset="-78"/>
            </a:endParaRPr>
          </a:p>
        </p:txBody>
      </p:sp>
    </p:spTree>
    <p:extLst>
      <p:ext uri="{BB962C8B-B14F-4D97-AF65-F5344CB8AC3E}">
        <p14:creationId xmlns:p14="http://schemas.microsoft.com/office/powerpoint/2010/main" val="1141267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000" dirty="0" smtClean="0">
                <a:cs typeface="B Nazanin" panose="00000400000000000000" pitchFamily="2" charset="-78"/>
              </a:rPr>
              <a:t>عنوان ارائه</a:t>
            </a:r>
            <a:endParaRPr lang="en-US" sz="4000" dirty="0">
              <a:cs typeface="B Nazanin" panose="00000400000000000000" pitchFamily="2" charset="-78"/>
            </a:endParaRPr>
          </a:p>
        </p:txBody>
      </p:sp>
      <p:sp>
        <p:nvSpPr>
          <p:cNvPr id="3" name="Subtitle 2"/>
          <p:cNvSpPr>
            <a:spLocks noGrp="1"/>
          </p:cNvSpPr>
          <p:nvPr>
            <p:ph type="subTitle" idx="1"/>
          </p:nvPr>
        </p:nvSpPr>
        <p:spPr>
          <a:xfrm>
            <a:off x="1524000" y="5206864"/>
            <a:ext cx="9144000" cy="434082"/>
          </a:xfrm>
        </p:spPr>
        <p:txBody>
          <a:bodyPr>
            <a:noAutofit/>
          </a:bodyPr>
          <a:lstStyle/>
          <a:p>
            <a:r>
              <a:rPr lang="en-US" dirty="0">
                <a:solidFill>
                  <a:schemeClr val="bg1"/>
                </a:solidFill>
              </a:rPr>
              <a:t>Lecturer </a:t>
            </a:r>
            <a:r>
              <a:rPr lang="en-US" dirty="0" smtClean="0">
                <a:solidFill>
                  <a:schemeClr val="bg1"/>
                </a:solidFill>
              </a:rPr>
              <a:t>Name</a:t>
            </a:r>
            <a:r>
              <a:rPr lang="en-US" dirty="0" smtClean="0">
                <a:solidFill>
                  <a:schemeClr val="bg1"/>
                </a:solidFill>
              </a:rPr>
              <a:t>: </a:t>
            </a:r>
            <a:r>
              <a:rPr lang="en-US" dirty="0" err="1" smtClean="0">
                <a:solidFill>
                  <a:schemeClr val="bg1"/>
                </a:solidFill>
              </a:rPr>
              <a:t>faezeh</a:t>
            </a:r>
            <a:r>
              <a:rPr lang="en-US" dirty="0" smtClean="0">
                <a:solidFill>
                  <a:schemeClr val="bg1"/>
                </a:solidFill>
              </a:rPr>
              <a:t> </a:t>
            </a:r>
            <a:r>
              <a:rPr lang="en-US" dirty="0" err="1" smtClean="0">
                <a:solidFill>
                  <a:schemeClr val="bg1"/>
                </a:solidFill>
              </a:rPr>
              <a:t>taghizadeh</a:t>
            </a:r>
            <a:endParaRPr lang="en-US" dirty="0">
              <a:solidFill>
                <a:schemeClr val="bg1"/>
              </a:solidFill>
            </a:endParaRPr>
          </a:p>
          <a:p>
            <a:pPr rtl="1"/>
            <a:r>
              <a:rPr lang="en-US" dirty="0" smtClean="0">
                <a:solidFill>
                  <a:schemeClr val="bg1"/>
                </a:solidFill>
                <a:cs typeface="B Nazanin" panose="00000400000000000000" pitchFamily="2" charset="-78"/>
              </a:rPr>
              <a:t>Email Address:taghizadehf951@mums.ac.ir</a:t>
            </a:r>
            <a:endParaRPr lang="fa-IR" dirty="0" smtClean="0">
              <a:solidFill>
                <a:schemeClr val="bg1"/>
              </a:solidFill>
              <a:cs typeface="B Nazanin" panose="00000400000000000000" pitchFamily="2" charset="-78"/>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206837" y="1300767"/>
            <a:ext cx="5986799" cy="3412901"/>
          </a:xfrm>
          <a:prstGeom prst="rect">
            <a:avLst/>
          </a:prstGeom>
        </p:spPr>
      </p:pic>
      <p:sp>
        <p:nvSpPr>
          <p:cNvPr id="5" name="Rectangle 4"/>
          <p:cNvSpPr/>
          <p:nvPr/>
        </p:nvSpPr>
        <p:spPr>
          <a:xfrm>
            <a:off x="3875787" y="596582"/>
            <a:ext cx="4462889" cy="584775"/>
          </a:xfrm>
          <a:prstGeom prst="rect">
            <a:avLst/>
          </a:prstGeom>
          <a:noFill/>
        </p:spPr>
        <p:txBody>
          <a:bodyPr wrap="none" lIns="91440" tIns="45720" rIns="91440" bIns="45720">
            <a:spAutoFit/>
          </a:bodyPr>
          <a:lstStyle/>
          <a:p>
            <a:pPr algn="ctr"/>
            <a:r>
              <a:rPr lang="en-US" sz="3200" dirty="0" smtClean="0">
                <a:solidFill>
                  <a:schemeClr val="bg1"/>
                </a:solidFill>
              </a:rPr>
              <a:t>Thanks </a:t>
            </a:r>
            <a:r>
              <a:rPr lang="en-US" sz="3200" dirty="0">
                <a:solidFill>
                  <a:schemeClr val="bg1"/>
                </a:solidFill>
              </a:rPr>
              <a:t>for Y</a:t>
            </a:r>
            <a:r>
              <a:rPr lang="en-US" sz="3200" dirty="0" smtClean="0">
                <a:solidFill>
                  <a:schemeClr val="bg1"/>
                </a:solidFill>
              </a:rPr>
              <a:t>our Attention</a:t>
            </a:r>
            <a:endParaRPr lang="en-US" sz="3200" b="0" cap="none" spc="0" dirty="0">
              <a:ln w="0"/>
              <a:solidFill>
                <a:schemeClr val="bg1"/>
              </a:solidFill>
              <a:effectLst>
                <a:outerShdw blurRad="38100" dist="19050" dir="2700000" algn="tl" rotWithShape="0">
                  <a:schemeClr val="dk1">
                    <a:alpha val="40000"/>
                  </a:schemeClr>
                </a:outerShdw>
              </a:effectLst>
              <a:cs typeface="B Nazanin" panose="00000400000000000000" pitchFamily="2" charset="-78"/>
            </a:endParaRPr>
          </a:p>
        </p:txBody>
      </p:sp>
    </p:spTree>
    <p:extLst>
      <p:ext uri="{BB962C8B-B14F-4D97-AF65-F5344CB8AC3E}">
        <p14:creationId xmlns:p14="http://schemas.microsoft.com/office/powerpoint/2010/main" val="2091820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02265" y="569123"/>
            <a:ext cx="2755631" cy="938865"/>
          </a:xfrm>
          <a:prstGeom prst="rect">
            <a:avLst/>
          </a:prstGeom>
        </p:spPr>
      </p:pic>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5</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
        <p:nvSpPr>
          <p:cNvPr id="8" name="Rounded Rectangle 7"/>
          <p:cNvSpPr/>
          <p:nvPr/>
        </p:nvSpPr>
        <p:spPr>
          <a:xfrm>
            <a:off x="1165532" y="1908971"/>
            <a:ext cx="9784734" cy="4308950"/>
          </a:xfrm>
          <a:prstGeom prst="roundRect">
            <a:avLst/>
          </a:prstGeom>
          <a:solidFill>
            <a:schemeClr val="bg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200" dirty="0">
                <a:solidFill>
                  <a:srgbClr val="000000"/>
                </a:solidFill>
                <a:latin typeface="Times New Roman" panose="02020603050405020304" pitchFamily="18" charset="0"/>
                <a:cs typeface="B Nazanin" panose="00000400000000000000" pitchFamily="2" charset="-78"/>
              </a:rPr>
              <a:t>We know that </a:t>
            </a:r>
            <a:r>
              <a:rPr lang="en-US" sz="2200" b="1" dirty="0">
                <a:solidFill>
                  <a:srgbClr val="000000"/>
                </a:solidFill>
                <a:latin typeface="Times New Roman" panose="02020603050405020304" pitchFamily="18" charset="0"/>
                <a:cs typeface="B Nazanin" panose="00000400000000000000" pitchFamily="2" charset="-78"/>
              </a:rPr>
              <a:t>comprehensive longitudinal </a:t>
            </a:r>
            <a:r>
              <a:rPr lang="en-US" sz="2200" dirty="0">
                <a:solidFill>
                  <a:srgbClr val="000000"/>
                </a:solidFill>
                <a:latin typeface="Times New Roman" panose="02020603050405020304" pitchFamily="18" charset="0"/>
                <a:cs typeface="B Nazanin" panose="00000400000000000000" pitchFamily="2" charset="-78"/>
              </a:rPr>
              <a:t>care affords patients better </a:t>
            </a:r>
            <a:r>
              <a:rPr lang="en-US" sz="2200" dirty="0" smtClean="0">
                <a:solidFill>
                  <a:srgbClr val="000000"/>
                </a:solidFill>
                <a:latin typeface="Times New Roman" panose="02020603050405020304" pitchFamily="18" charset="0"/>
                <a:cs typeface="B Nazanin" panose="00000400000000000000" pitchFamily="2" charset="-78"/>
              </a:rPr>
              <a:t>outcomes, </a:t>
            </a:r>
            <a:r>
              <a:rPr lang="en-US" sz="2200" dirty="0">
                <a:solidFill>
                  <a:srgbClr val="000000"/>
                </a:solidFill>
                <a:latin typeface="Times New Roman" panose="02020603050405020304" pitchFamily="18" charset="0"/>
                <a:cs typeface="B Nazanin" panose="00000400000000000000" pitchFamily="2" charset="-78"/>
              </a:rPr>
              <a:t>but </a:t>
            </a:r>
            <a:r>
              <a:rPr lang="en-US" sz="2200" b="1" dirty="0">
                <a:solidFill>
                  <a:srgbClr val="000000"/>
                </a:solidFill>
                <a:latin typeface="Times New Roman" panose="02020603050405020304" pitchFamily="18" charset="0"/>
                <a:cs typeface="B Nazanin" panose="00000400000000000000" pitchFamily="2" charset="-78"/>
              </a:rPr>
              <a:t>a longitudinal relationship </a:t>
            </a:r>
            <a:r>
              <a:rPr lang="en-US" sz="2200" dirty="0">
                <a:solidFill>
                  <a:srgbClr val="000000"/>
                </a:solidFill>
                <a:latin typeface="Times New Roman" panose="02020603050405020304" pitchFamily="18" charset="0"/>
                <a:cs typeface="B Nazanin" panose="00000400000000000000" pitchFamily="2" charset="-78"/>
              </a:rPr>
              <a:t>with an app is not the norm</a:t>
            </a:r>
            <a:r>
              <a:rPr lang="en-US" sz="2200" dirty="0" smtClean="0">
                <a:solidFill>
                  <a:srgbClr val="000000"/>
                </a:solidFill>
                <a:latin typeface="Times New Roman" panose="02020603050405020304" pitchFamily="18" charset="0"/>
                <a:cs typeface="B Nazanin" panose="00000400000000000000" pitchFamily="2" charset="-78"/>
              </a:rPr>
              <a:t>.</a:t>
            </a:r>
          </a:p>
          <a:p>
            <a:pPr algn="ctr"/>
            <a:r>
              <a:rPr lang="en-US" sz="2200" dirty="0" smtClean="0">
                <a:solidFill>
                  <a:srgbClr val="000000"/>
                </a:solidFill>
                <a:latin typeface="Times New Roman" panose="02020603050405020304" pitchFamily="18" charset="0"/>
                <a:cs typeface="B Nazanin" panose="00000400000000000000" pitchFamily="2" charset="-78"/>
              </a:rPr>
              <a:t> </a:t>
            </a:r>
          </a:p>
          <a:p>
            <a:pPr algn="ctr"/>
            <a:r>
              <a:rPr lang="en-US" sz="2200" dirty="0" smtClean="0">
                <a:solidFill>
                  <a:srgbClr val="000000"/>
                </a:solidFill>
                <a:latin typeface="Times New Roman" panose="02020603050405020304" pitchFamily="18" charset="0"/>
                <a:cs typeface="B Nazanin" panose="00000400000000000000" pitchFamily="2" charset="-78"/>
              </a:rPr>
              <a:t>we </a:t>
            </a:r>
            <a:r>
              <a:rPr lang="en-US" sz="2200" dirty="0">
                <a:solidFill>
                  <a:srgbClr val="000000"/>
                </a:solidFill>
                <a:latin typeface="Times New Roman" panose="02020603050405020304" pitchFamily="18" charset="0"/>
                <a:cs typeface="B Nazanin" panose="00000400000000000000" pitchFamily="2" charset="-78"/>
              </a:rPr>
              <a:t>focused on </a:t>
            </a:r>
            <a:r>
              <a:rPr lang="en-US" sz="2200" b="1" dirty="0" smtClean="0">
                <a:solidFill>
                  <a:srgbClr val="000000"/>
                </a:solidFill>
                <a:latin typeface="Times New Roman" panose="02020603050405020304" pitchFamily="18" charset="0"/>
                <a:cs typeface="B Nazanin" panose="00000400000000000000" pitchFamily="2" charset="-78"/>
              </a:rPr>
              <a:t>chronic disease </a:t>
            </a:r>
            <a:r>
              <a:rPr lang="en-US" sz="2200" dirty="0" smtClean="0">
                <a:solidFill>
                  <a:srgbClr val="000000"/>
                </a:solidFill>
                <a:latin typeface="Times New Roman" panose="02020603050405020304" pitchFamily="18" charset="0"/>
                <a:cs typeface="B Nazanin" panose="00000400000000000000" pitchFamily="2" charset="-78"/>
              </a:rPr>
              <a:t>given </a:t>
            </a:r>
            <a:r>
              <a:rPr lang="en-US" sz="2200" dirty="0">
                <a:solidFill>
                  <a:srgbClr val="000000"/>
                </a:solidFill>
                <a:latin typeface="Times New Roman" panose="02020603050405020304" pitchFamily="18" charset="0"/>
                <a:cs typeface="B Nazanin" panose="00000400000000000000" pitchFamily="2" charset="-78"/>
              </a:rPr>
              <a:t>its </a:t>
            </a:r>
            <a:r>
              <a:rPr lang="en-US" sz="2200" b="1" dirty="0">
                <a:solidFill>
                  <a:srgbClr val="000000"/>
                </a:solidFill>
                <a:latin typeface="Times New Roman" panose="02020603050405020304" pitchFamily="18" charset="0"/>
                <a:cs typeface="B Nazanin" panose="00000400000000000000" pitchFamily="2" charset="-78"/>
              </a:rPr>
              <a:t>large burden on society </a:t>
            </a:r>
            <a:r>
              <a:rPr lang="en-US" sz="2200" dirty="0">
                <a:solidFill>
                  <a:srgbClr val="000000"/>
                </a:solidFill>
                <a:latin typeface="Times New Roman" panose="02020603050405020304" pitchFamily="18" charset="0"/>
                <a:cs typeface="B Nazanin" panose="00000400000000000000" pitchFamily="2" charset="-78"/>
              </a:rPr>
              <a:t>and </a:t>
            </a:r>
            <a:r>
              <a:rPr lang="en-US" sz="2200" b="1" dirty="0">
                <a:solidFill>
                  <a:srgbClr val="000000"/>
                </a:solidFill>
                <a:latin typeface="Times New Roman" panose="02020603050405020304" pitchFamily="18" charset="0"/>
                <a:cs typeface="B Nazanin" panose="00000400000000000000" pitchFamily="2" charset="-78"/>
              </a:rPr>
              <a:t>opportunity </a:t>
            </a:r>
            <a:r>
              <a:rPr lang="en-US" sz="2200" b="1" dirty="0" smtClean="0">
                <a:solidFill>
                  <a:srgbClr val="000000"/>
                </a:solidFill>
                <a:latin typeface="Times New Roman" panose="02020603050405020304" pitchFamily="18" charset="0"/>
                <a:cs typeface="B Nazanin" panose="00000400000000000000" pitchFamily="2" charset="-78"/>
              </a:rPr>
              <a:t>for improvement</a:t>
            </a:r>
            <a:r>
              <a:rPr lang="en-US" sz="2200" dirty="0" smtClean="0">
                <a:solidFill>
                  <a:srgbClr val="000000"/>
                </a:solidFill>
                <a:latin typeface="Times New Roman" panose="02020603050405020304" pitchFamily="18" charset="0"/>
                <a:cs typeface="B Nazanin" panose="00000400000000000000" pitchFamily="2" charset="-78"/>
              </a:rPr>
              <a:t>.</a:t>
            </a:r>
            <a:endParaRPr lang="fa-IR" dirty="0"/>
          </a:p>
        </p:txBody>
      </p:sp>
    </p:spTree>
    <p:extLst>
      <p:ext uri="{BB962C8B-B14F-4D97-AF65-F5344CB8AC3E}">
        <p14:creationId xmlns:p14="http://schemas.microsoft.com/office/powerpoint/2010/main" val="3482988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02265" y="569123"/>
            <a:ext cx="2755631" cy="938865"/>
          </a:xfrm>
          <a:prstGeom prst="rect">
            <a:avLst/>
          </a:prstGeom>
        </p:spPr>
      </p:pic>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6</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
        <p:nvSpPr>
          <p:cNvPr id="8" name="Rounded Rectangle 7"/>
          <p:cNvSpPr/>
          <p:nvPr/>
        </p:nvSpPr>
        <p:spPr>
          <a:xfrm>
            <a:off x="1202265" y="2011680"/>
            <a:ext cx="9818726" cy="4046680"/>
          </a:xfrm>
          <a:prstGeom prst="roundRect">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200" dirty="0">
                <a:solidFill>
                  <a:srgbClr val="000000"/>
                </a:solidFill>
                <a:latin typeface="Times New Roman" panose="02020603050405020304" pitchFamily="18" charset="0"/>
                <a:cs typeface="B Nazanin" panose="00000400000000000000" pitchFamily="2" charset="-78"/>
              </a:rPr>
              <a:t>Despite their potential benefits, apps also </a:t>
            </a:r>
            <a:r>
              <a:rPr lang="en-US" sz="2200" dirty="0">
                <a:solidFill>
                  <a:srgbClr val="C00000"/>
                </a:solidFill>
                <a:latin typeface="Times New Roman" panose="02020603050405020304" pitchFamily="18" charset="0"/>
                <a:cs typeface="B Nazanin" panose="00000400000000000000" pitchFamily="2" charset="-78"/>
              </a:rPr>
              <a:t>carry risks</a:t>
            </a:r>
            <a:r>
              <a:rPr lang="en-US" sz="2200" b="1" dirty="0">
                <a:solidFill>
                  <a:srgbClr val="000000"/>
                </a:solidFill>
                <a:latin typeface="Times New Roman" panose="02020603050405020304" pitchFamily="18" charset="0"/>
                <a:cs typeface="B Nazanin" panose="00000400000000000000" pitchFamily="2" charset="-78"/>
              </a:rPr>
              <a:t>. </a:t>
            </a:r>
            <a:endParaRPr lang="en-US" sz="2200" b="1" dirty="0" smtClean="0">
              <a:solidFill>
                <a:srgbClr val="000000"/>
              </a:solidFill>
              <a:latin typeface="Times New Roman" panose="02020603050405020304" pitchFamily="18" charset="0"/>
              <a:cs typeface="B Nazanin" panose="00000400000000000000" pitchFamily="2" charset="-78"/>
            </a:endParaRPr>
          </a:p>
          <a:p>
            <a:pPr algn="ctr"/>
            <a:r>
              <a:rPr lang="en-US" sz="2200" b="1" dirty="0" smtClean="0">
                <a:solidFill>
                  <a:srgbClr val="000000"/>
                </a:solidFill>
                <a:latin typeface="Times New Roman" panose="02020603050405020304" pitchFamily="18" charset="0"/>
                <a:cs typeface="B Nazanin" panose="00000400000000000000" pitchFamily="2" charset="-78"/>
              </a:rPr>
              <a:t>Some </a:t>
            </a:r>
            <a:r>
              <a:rPr lang="en-US" sz="2200" b="1" dirty="0">
                <a:solidFill>
                  <a:srgbClr val="000000"/>
                </a:solidFill>
                <a:latin typeface="Times New Roman" panose="02020603050405020304" pitchFamily="18" charset="0"/>
                <a:cs typeface="B Nazanin" panose="00000400000000000000" pitchFamily="2" charset="-78"/>
              </a:rPr>
              <a:t>apps have even caused harm</a:t>
            </a:r>
            <a:r>
              <a:rPr lang="en-US" sz="2200" dirty="0">
                <a:solidFill>
                  <a:srgbClr val="000000"/>
                </a:solidFill>
                <a:latin typeface="Times New Roman" panose="02020603050405020304" pitchFamily="18" charset="0"/>
                <a:cs typeface="B Nazanin" panose="00000400000000000000" pitchFamily="2" charset="-78"/>
              </a:rPr>
              <a:t>, whether by </a:t>
            </a:r>
            <a:r>
              <a:rPr lang="en-US" sz="2200" b="1" dirty="0">
                <a:solidFill>
                  <a:srgbClr val="000000"/>
                </a:solidFill>
                <a:latin typeface="Times New Roman" panose="02020603050405020304" pitchFamily="18" charset="0"/>
                <a:cs typeface="B Nazanin" panose="00000400000000000000" pitchFamily="2" charset="-78"/>
              </a:rPr>
              <a:t>misdiagnosis of </a:t>
            </a:r>
            <a:r>
              <a:rPr lang="en-US" sz="2200" b="1" dirty="0">
                <a:solidFill>
                  <a:schemeClr val="bg1"/>
                </a:solidFill>
                <a:latin typeface="Times New Roman" panose="02020603050405020304" pitchFamily="18" charset="0"/>
                <a:cs typeface="B Nazanin" panose="00000400000000000000" pitchFamily="2" charset="-78"/>
              </a:rPr>
              <a:t>skin cancer </a:t>
            </a:r>
            <a:r>
              <a:rPr lang="en-US" sz="2200" dirty="0">
                <a:solidFill>
                  <a:srgbClr val="000000"/>
                </a:solidFill>
                <a:latin typeface="Times New Roman" panose="02020603050405020304" pitchFamily="18" charset="0"/>
                <a:cs typeface="B Nazanin" panose="00000400000000000000" pitchFamily="2" charset="-78"/>
              </a:rPr>
              <a:t>or </a:t>
            </a:r>
            <a:r>
              <a:rPr lang="en-US" sz="2200" b="1" dirty="0">
                <a:solidFill>
                  <a:srgbClr val="000000"/>
                </a:solidFill>
                <a:latin typeface="Times New Roman" panose="02020603050405020304" pitchFamily="18" charset="0"/>
                <a:cs typeface="B Nazanin" panose="00000400000000000000" pitchFamily="2" charset="-78"/>
              </a:rPr>
              <a:t>incorrect reporting of blood </a:t>
            </a:r>
            <a:r>
              <a:rPr lang="en-US" sz="2200" b="1" dirty="0" smtClean="0">
                <a:solidFill>
                  <a:srgbClr val="000000"/>
                </a:solidFill>
                <a:latin typeface="Times New Roman" panose="02020603050405020304" pitchFamily="18" charset="0"/>
                <a:cs typeface="B Nazanin" panose="00000400000000000000" pitchFamily="2" charset="-78"/>
              </a:rPr>
              <a:t>pressure</a:t>
            </a:r>
            <a:r>
              <a:rPr lang="en-US" sz="2200" dirty="0" smtClean="0">
                <a:solidFill>
                  <a:srgbClr val="000000"/>
                </a:solidFill>
                <a:latin typeface="Times New Roman" panose="02020603050405020304" pitchFamily="18" charset="0"/>
                <a:cs typeface="B Nazanin" panose="00000400000000000000" pitchFamily="2" charset="-78"/>
              </a:rPr>
              <a:t>. </a:t>
            </a:r>
          </a:p>
          <a:p>
            <a:pPr algn="ctr"/>
            <a:r>
              <a:rPr lang="en-US" sz="2200" dirty="0" smtClean="0">
                <a:solidFill>
                  <a:srgbClr val="000000"/>
                </a:solidFill>
                <a:latin typeface="Times New Roman" panose="02020603050405020304" pitchFamily="18" charset="0"/>
                <a:cs typeface="B Nazanin" panose="00000400000000000000" pitchFamily="2" charset="-78"/>
              </a:rPr>
              <a:t>Even </a:t>
            </a:r>
            <a:r>
              <a:rPr lang="en-US" sz="2200" dirty="0">
                <a:solidFill>
                  <a:srgbClr val="000000"/>
                </a:solidFill>
                <a:latin typeface="Times New Roman" panose="02020603050405020304" pitchFamily="18" charset="0"/>
                <a:cs typeface="B Nazanin" panose="00000400000000000000" pitchFamily="2" charset="-78"/>
              </a:rPr>
              <a:t>those that are not directly harmful may have </a:t>
            </a:r>
            <a:r>
              <a:rPr lang="en-US" sz="2200" dirty="0">
                <a:solidFill>
                  <a:srgbClr val="C00000"/>
                </a:solidFill>
                <a:latin typeface="Times New Roman" panose="02020603050405020304" pitchFamily="18" charset="0"/>
                <a:cs typeface="B Nazanin" panose="00000400000000000000" pitchFamily="2" charset="-78"/>
              </a:rPr>
              <a:t>lax standards </a:t>
            </a:r>
            <a:r>
              <a:rPr lang="en-US" sz="2200" dirty="0">
                <a:solidFill>
                  <a:srgbClr val="000000"/>
                </a:solidFill>
                <a:latin typeface="Times New Roman" panose="02020603050405020304" pitchFamily="18" charset="0"/>
                <a:cs typeface="B Nazanin" panose="00000400000000000000" pitchFamily="2" charset="-78"/>
              </a:rPr>
              <a:t>regarding</a:t>
            </a:r>
            <a:r>
              <a:rPr lang="en-US" sz="2200" b="1" dirty="0">
                <a:solidFill>
                  <a:srgbClr val="000000"/>
                </a:solidFill>
                <a:latin typeface="Times New Roman" panose="02020603050405020304" pitchFamily="18" charset="0"/>
                <a:cs typeface="B Nazanin" panose="00000400000000000000" pitchFamily="2" charset="-78"/>
              </a:rPr>
              <a:t> security</a:t>
            </a:r>
            <a:r>
              <a:rPr lang="en-US" sz="2200" dirty="0">
                <a:solidFill>
                  <a:srgbClr val="000000"/>
                </a:solidFill>
                <a:latin typeface="Times New Roman" panose="02020603050405020304" pitchFamily="18" charset="0"/>
                <a:cs typeface="B Nazanin" panose="00000400000000000000" pitchFamily="2" charset="-78"/>
              </a:rPr>
              <a:t>, </a:t>
            </a:r>
            <a:r>
              <a:rPr lang="en-US" sz="2200" b="1" dirty="0">
                <a:solidFill>
                  <a:srgbClr val="000000"/>
                </a:solidFill>
                <a:latin typeface="Times New Roman" panose="02020603050405020304" pitchFamily="18" charset="0"/>
                <a:cs typeface="B Nazanin" panose="00000400000000000000" pitchFamily="2" charset="-78"/>
              </a:rPr>
              <a:t>interoperability</a:t>
            </a:r>
            <a:r>
              <a:rPr lang="en-US" sz="2200" dirty="0">
                <a:solidFill>
                  <a:srgbClr val="000000"/>
                </a:solidFill>
                <a:latin typeface="Times New Roman" panose="02020603050405020304" pitchFamily="18" charset="0"/>
                <a:cs typeface="B Nazanin" panose="00000400000000000000" pitchFamily="2" charset="-78"/>
              </a:rPr>
              <a:t>, and </a:t>
            </a:r>
            <a:r>
              <a:rPr lang="en-US" sz="2200" b="1" dirty="0">
                <a:solidFill>
                  <a:srgbClr val="000000"/>
                </a:solidFill>
                <a:latin typeface="Times New Roman" panose="02020603050405020304" pitchFamily="18" charset="0"/>
                <a:cs typeface="B Nazanin" panose="00000400000000000000" pitchFamily="2" charset="-78"/>
              </a:rPr>
              <a:t>health content </a:t>
            </a:r>
            <a:r>
              <a:rPr lang="en-US" sz="2200" dirty="0">
                <a:solidFill>
                  <a:srgbClr val="000000"/>
                </a:solidFill>
                <a:latin typeface="Times New Roman" panose="02020603050405020304" pitchFamily="18" charset="0"/>
                <a:cs typeface="B Nazanin" panose="00000400000000000000" pitchFamily="2" charset="-78"/>
              </a:rPr>
              <a:t>that could cause harm not yet realized by the </a:t>
            </a:r>
            <a:r>
              <a:rPr lang="en-US" sz="2200" dirty="0" smtClean="0">
                <a:solidFill>
                  <a:srgbClr val="000000"/>
                </a:solidFill>
                <a:latin typeface="Times New Roman" panose="02020603050405020304" pitchFamily="18" charset="0"/>
                <a:cs typeface="B Nazanin" panose="00000400000000000000" pitchFamily="2" charset="-78"/>
              </a:rPr>
              <a:t>user.</a:t>
            </a:r>
            <a:endParaRPr lang="fa-IR" dirty="0"/>
          </a:p>
        </p:txBody>
      </p:sp>
    </p:spTree>
    <p:extLst>
      <p:ext uri="{BB962C8B-B14F-4D97-AF65-F5344CB8AC3E}">
        <p14:creationId xmlns:p14="http://schemas.microsoft.com/office/powerpoint/2010/main" val="3498980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02265" y="569123"/>
            <a:ext cx="2755631" cy="938865"/>
          </a:xfrm>
          <a:prstGeom prst="rect">
            <a:avLst/>
          </a:prstGeom>
        </p:spPr>
      </p:pic>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7</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
        <p:nvSpPr>
          <p:cNvPr id="8" name="Round Diagonal Corner Rectangle 7"/>
          <p:cNvSpPr/>
          <p:nvPr/>
        </p:nvSpPr>
        <p:spPr>
          <a:xfrm>
            <a:off x="1202265" y="2077883"/>
            <a:ext cx="9784734" cy="4140037"/>
          </a:xfrm>
          <a:prstGeom prst="round2DiagRect">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82880" lvl="0" indent="-182880" defTabSz="914400">
              <a:lnSpc>
                <a:spcPct val="90000"/>
              </a:lnSpc>
              <a:spcBef>
                <a:spcPts val="1200"/>
              </a:spcBef>
              <a:spcAft>
                <a:spcPts val="200"/>
              </a:spcAft>
              <a:buClr>
                <a:srgbClr val="3B748D"/>
              </a:buClr>
              <a:buFont typeface="Wingdings" pitchFamily="2" charset="2"/>
              <a:buChar char=""/>
            </a:pPr>
            <a:r>
              <a:rPr lang="en-US" sz="2200" dirty="0">
                <a:solidFill>
                  <a:srgbClr val="000000"/>
                </a:solidFill>
                <a:latin typeface="Times New Roman" panose="02020603050405020304" pitchFamily="18" charset="0"/>
                <a:cs typeface="B Nazanin" panose="00000400000000000000" pitchFamily="2" charset="-78"/>
              </a:rPr>
              <a:t>Many app users are left with little more than an </a:t>
            </a:r>
            <a:r>
              <a:rPr lang="en-US" sz="2200" b="1" dirty="0">
                <a:solidFill>
                  <a:srgbClr val="C00000"/>
                </a:solidFill>
                <a:latin typeface="Times New Roman" panose="02020603050405020304" pitchFamily="18" charset="0"/>
                <a:cs typeface="B Nazanin" panose="00000400000000000000" pitchFamily="2" charset="-78"/>
              </a:rPr>
              <a:t>app’s star rating </a:t>
            </a:r>
            <a:r>
              <a:rPr lang="en-US" sz="2200" dirty="0">
                <a:solidFill>
                  <a:srgbClr val="000000"/>
                </a:solidFill>
                <a:latin typeface="Times New Roman" panose="02020603050405020304" pitchFamily="18" charset="0"/>
                <a:cs typeface="B Nazanin" panose="00000400000000000000" pitchFamily="2" charset="-78"/>
              </a:rPr>
              <a:t>to decide whether an app may be right for them</a:t>
            </a:r>
            <a:r>
              <a:rPr lang="en-US" sz="2200" dirty="0" smtClean="0">
                <a:solidFill>
                  <a:srgbClr val="000000"/>
                </a:solidFill>
                <a:latin typeface="Times New Roman" panose="02020603050405020304" pitchFamily="18" charset="0"/>
                <a:cs typeface="B Nazanin" panose="00000400000000000000" pitchFamily="2" charset="-78"/>
              </a:rPr>
              <a:t>.</a:t>
            </a:r>
          </a:p>
          <a:p>
            <a:pPr lvl="0" defTabSz="914400">
              <a:lnSpc>
                <a:spcPct val="90000"/>
              </a:lnSpc>
              <a:spcBef>
                <a:spcPts val="1200"/>
              </a:spcBef>
              <a:spcAft>
                <a:spcPts val="200"/>
              </a:spcAft>
              <a:buClr>
                <a:srgbClr val="3B748D"/>
              </a:buClr>
            </a:pPr>
            <a:r>
              <a:rPr lang="en-US" sz="2200" dirty="0" smtClean="0">
                <a:solidFill>
                  <a:srgbClr val="000000"/>
                </a:solidFill>
                <a:latin typeface="Times New Roman" panose="02020603050405020304" pitchFamily="18" charset="0"/>
                <a:cs typeface="B Nazanin" panose="00000400000000000000" pitchFamily="2" charset="-78"/>
              </a:rPr>
              <a:t> </a:t>
            </a:r>
          </a:p>
          <a:p>
            <a:pPr marL="182880" lvl="0" indent="-182880" algn="ctr" defTabSz="914400">
              <a:lnSpc>
                <a:spcPct val="90000"/>
              </a:lnSpc>
              <a:spcBef>
                <a:spcPts val="1200"/>
              </a:spcBef>
              <a:spcAft>
                <a:spcPts val="200"/>
              </a:spcAft>
              <a:buClr>
                <a:srgbClr val="3B748D"/>
              </a:buClr>
              <a:buFont typeface="Wingdings" pitchFamily="2" charset="2"/>
              <a:buChar char=""/>
            </a:pPr>
            <a:r>
              <a:rPr lang="en-US" sz="2200" dirty="0" smtClean="0">
                <a:solidFill>
                  <a:srgbClr val="C00000"/>
                </a:solidFill>
                <a:latin typeface="Times New Roman" panose="02020603050405020304" pitchFamily="18" charset="0"/>
                <a:cs typeface="B Nazanin" panose="00000400000000000000" pitchFamily="2" charset="-78"/>
              </a:rPr>
              <a:t>Few </a:t>
            </a:r>
            <a:r>
              <a:rPr lang="en-US" sz="2200" dirty="0">
                <a:solidFill>
                  <a:srgbClr val="C00000"/>
                </a:solidFill>
                <a:latin typeface="Times New Roman" panose="02020603050405020304" pitchFamily="18" charset="0"/>
                <a:cs typeface="B Nazanin" panose="00000400000000000000" pitchFamily="2" charset="-78"/>
              </a:rPr>
              <a:t>published </a:t>
            </a:r>
            <a:r>
              <a:rPr lang="en-US" sz="2200" dirty="0">
                <a:solidFill>
                  <a:srgbClr val="000000"/>
                </a:solidFill>
                <a:latin typeface="Times New Roman" panose="02020603050405020304" pitchFamily="18" charset="0"/>
                <a:cs typeface="B Nazanin" panose="00000400000000000000" pitchFamily="2" charset="-78"/>
              </a:rPr>
              <a:t>studies evaluate </a:t>
            </a:r>
            <a:r>
              <a:rPr lang="en-US" sz="2200" b="1" dirty="0">
                <a:solidFill>
                  <a:schemeClr val="bg1"/>
                </a:solidFill>
                <a:latin typeface="Times New Roman" panose="02020603050405020304" pitchFamily="18" charset="0"/>
                <a:cs typeface="B Nazanin" panose="00000400000000000000" pitchFamily="2" charset="-78"/>
              </a:rPr>
              <a:t>unintended adverse events </a:t>
            </a:r>
            <a:r>
              <a:rPr lang="en-US" sz="2200" dirty="0">
                <a:solidFill>
                  <a:srgbClr val="000000"/>
                </a:solidFill>
                <a:latin typeface="Times New Roman" panose="02020603050405020304" pitchFamily="18" charset="0"/>
                <a:cs typeface="B Nazanin" panose="00000400000000000000" pitchFamily="2" charset="-78"/>
              </a:rPr>
              <a:t>caused by app </a:t>
            </a:r>
            <a:r>
              <a:rPr lang="en-US" sz="2200" dirty="0" smtClean="0">
                <a:solidFill>
                  <a:srgbClr val="000000"/>
                </a:solidFill>
                <a:latin typeface="Times New Roman" panose="02020603050405020304" pitchFamily="18" charset="0"/>
                <a:cs typeface="B Nazanin" panose="00000400000000000000" pitchFamily="2" charset="-78"/>
              </a:rPr>
              <a:t>use</a:t>
            </a:r>
            <a:r>
              <a:rPr lang="en-US" sz="2200" baseline="30000" dirty="0">
                <a:solidFill>
                  <a:srgbClr val="2F4A8B"/>
                </a:solidFill>
                <a:latin typeface="Times New Roman" panose="02020603050405020304" pitchFamily="18" charset="0"/>
                <a:cs typeface="B Nazanin" panose="00000400000000000000" pitchFamily="2" charset="-78"/>
              </a:rPr>
              <a:t>.</a:t>
            </a:r>
            <a:r>
              <a:rPr lang="en-US" sz="2200" dirty="0" smtClean="0">
                <a:solidFill>
                  <a:srgbClr val="000000"/>
                </a:solidFill>
                <a:latin typeface="Times New Roman" panose="02020603050405020304" pitchFamily="18" charset="0"/>
                <a:cs typeface="B Nazanin" panose="00000400000000000000" pitchFamily="2" charset="-78"/>
              </a:rPr>
              <a:t> </a:t>
            </a:r>
            <a:r>
              <a:rPr lang="en-US" sz="2200" dirty="0">
                <a:solidFill>
                  <a:srgbClr val="000000"/>
                </a:solidFill>
                <a:latin typeface="Times New Roman" panose="02020603050405020304" pitchFamily="18" charset="0"/>
                <a:cs typeface="B Nazanin" panose="00000400000000000000" pitchFamily="2" charset="-78"/>
              </a:rPr>
              <a:t>A rating tool that seeks to identify apps that may cause harm could improve the </a:t>
            </a:r>
            <a:r>
              <a:rPr lang="en-US" sz="2200" dirty="0">
                <a:solidFill>
                  <a:srgbClr val="C00000"/>
                </a:solidFill>
                <a:latin typeface="Times New Roman" panose="02020603050405020304" pitchFamily="18" charset="0"/>
                <a:cs typeface="B Nazanin" panose="00000400000000000000" pitchFamily="2" charset="-78"/>
              </a:rPr>
              <a:t>safety</a:t>
            </a:r>
            <a:r>
              <a:rPr lang="en-US" sz="2200" dirty="0">
                <a:solidFill>
                  <a:srgbClr val="000000"/>
                </a:solidFill>
                <a:latin typeface="Times New Roman" panose="02020603050405020304" pitchFamily="18" charset="0"/>
                <a:cs typeface="B Nazanin" panose="00000400000000000000" pitchFamily="2" charset="-78"/>
              </a:rPr>
              <a:t> of apps and </a:t>
            </a:r>
            <a:r>
              <a:rPr lang="en-US" sz="2200" dirty="0">
                <a:solidFill>
                  <a:srgbClr val="C00000"/>
                </a:solidFill>
                <a:latin typeface="Times New Roman" panose="02020603050405020304" pitchFamily="18" charset="0"/>
                <a:cs typeface="B Nazanin" panose="00000400000000000000" pitchFamily="2" charset="-78"/>
              </a:rPr>
              <a:t>reduce future adverse events</a:t>
            </a:r>
            <a:r>
              <a:rPr lang="en-US" sz="2200" dirty="0">
                <a:solidFill>
                  <a:srgbClr val="000000"/>
                </a:solidFill>
                <a:latin typeface="Times New Roman" panose="02020603050405020304" pitchFamily="18" charset="0"/>
                <a:cs typeface="B Nazanin" panose="00000400000000000000" pitchFamily="2" charset="-78"/>
              </a:rPr>
              <a:t>.</a:t>
            </a:r>
            <a:endParaRPr lang="fa-IR" sz="2200" dirty="0">
              <a:solidFill>
                <a:srgbClr val="3B748D"/>
              </a:solidFill>
              <a:cs typeface="B Nazanin" panose="00000400000000000000" pitchFamily="2" charset="-78"/>
            </a:endParaRPr>
          </a:p>
        </p:txBody>
      </p:sp>
    </p:spTree>
    <p:extLst>
      <p:ext uri="{BB962C8B-B14F-4D97-AF65-F5344CB8AC3E}">
        <p14:creationId xmlns:p14="http://schemas.microsoft.com/office/powerpoint/2010/main" val="3102847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02265" y="569123"/>
            <a:ext cx="2755631" cy="938865"/>
          </a:xfrm>
          <a:prstGeom prst="rect">
            <a:avLst/>
          </a:prstGeom>
        </p:spPr>
      </p:pic>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8</a:t>
            </a:fld>
            <a:endParaRPr lang="en-US" dirty="0"/>
          </a:p>
        </p:txBody>
      </p:sp>
      <p:sp>
        <p:nvSpPr>
          <p:cNvPr id="5" name="Footer Placeholder 4"/>
          <p:cNvSpPr>
            <a:spLocks noGrp="1"/>
          </p:cNvSpPr>
          <p:nvPr>
            <p:ph type="ftr" sz="quarter" idx="11"/>
          </p:nvPr>
        </p:nvSpPr>
        <p:spPr/>
        <p:txBody>
          <a:bodyPr/>
          <a:lstStyle/>
          <a:p>
            <a:r>
              <a:rPr lang="en-US" dirty="0"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
        <p:nvSpPr>
          <p:cNvPr id="11" name="Round Diagonal Corner Rectangle 10"/>
          <p:cNvSpPr/>
          <p:nvPr/>
        </p:nvSpPr>
        <p:spPr>
          <a:xfrm>
            <a:off x="1202265" y="2077884"/>
            <a:ext cx="9818725" cy="3980476"/>
          </a:xfrm>
          <a:prstGeom prst="round2DiagRect">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82880" lvl="0" indent="-182880" defTabSz="914400">
              <a:lnSpc>
                <a:spcPct val="90000"/>
              </a:lnSpc>
              <a:spcBef>
                <a:spcPts val="1200"/>
              </a:spcBef>
              <a:spcAft>
                <a:spcPts val="200"/>
              </a:spcAft>
              <a:buClr>
                <a:srgbClr val="3B748D"/>
              </a:buClr>
              <a:buFont typeface="Wingdings" pitchFamily="2" charset="2"/>
              <a:buChar char=""/>
            </a:pPr>
            <a:r>
              <a:rPr lang="en-US" sz="2200" dirty="0">
                <a:solidFill>
                  <a:srgbClr val="000000"/>
                </a:solidFill>
                <a:latin typeface="Times New Roman" panose="02020603050405020304" pitchFamily="18" charset="0"/>
                <a:cs typeface="B Nazanin" panose="00000400000000000000" pitchFamily="2" charset="-78"/>
              </a:rPr>
              <a:t>We hypothesized that multiple specific dimensions can be identified around which apps can be characterized to describe their </a:t>
            </a:r>
            <a:r>
              <a:rPr lang="en-US" sz="2200" dirty="0">
                <a:solidFill>
                  <a:srgbClr val="C00000"/>
                </a:solidFill>
                <a:latin typeface="Times New Roman" panose="02020603050405020304" pitchFamily="18" charset="0"/>
                <a:cs typeface="B Nazanin" panose="00000400000000000000" pitchFamily="2" charset="-78"/>
              </a:rPr>
              <a:t>quality</a:t>
            </a:r>
            <a:r>
              <a:rPr lang="en-US" sz="2200" dirty="0">
                <a:solidFill>
                  <a:srgbClr val="000000"/>
                </a:solidFill>
                <a:latin typeface="Times New Roman" panose="02020603050405020304" pitchFamily="18" charset="0"/>
                <a:cs typeface="B Nazanin" panose="00000400000000000000" pitchFamily="2" charset="-78"/>
              </a:rPr>
              <a:t>, </a:t>
            </a:r>
            <a:r>
              <a:rPr lang="en-US" sz="2200" dirty="0">
                <a:solidFill>
                  <a:srgbClr val="C00000"/>
                </a:solidFill>
                <a:latin typeface="Times New Roman" panose="02020603050405020304" pitchFamily="18" charset="0"/>
                <a:cs typeface="B Nazanin" panose="00000400000000000000" pitchFamily="2" charset="-78"/>
              </a:rPr>
              <a:t>safety</a:t>
            </a:r>
            <a:r>
              <a:rPr lang="en-US" sz="2200" dirty="0">
                <a:solidFill>
                  <a:srgbClr val="000000"/>
                </a:solidFill>
                <a:latin typeface="Times New Roman" panose="02020603050405020304" pitchFamily="18" charset="0"/>
                <a:cs typeface="B Nazanin" panose="00000400000000000000" pitchFamily="2" charset="-78"/>
              </a:rPr>
              <a:t>, and </a:t>
            </a:r>
            <a:r>
              <a:rPr lang="en-US" sz="2200" dirty="0">
                <a:solidFill>
                  <a:srgbClr val="C00000"/>
                </a:solidFill>
                <a:latin typeface="Times New Roman" panose="02020603050405020304" pitchFamily="18" charset="0"/>
                <a:cs typeface="B Nazanin" panose="00000400000000000000" pitchFamily="2" charset="-78"/>
              </a:rPr>
              <a:t>potential value to patients and clinicians</a:t>
            </a:r>
            <a:r>
              <a:rPr lang="en-US" sz="2200" dirty="0">
                <a:solidFill>
                  <a:srgbClr val="000000"/>
                </a:solidFill>
                <a:latin typeface="Times New Roman" panose="02020603050405020304" pitchFamily="18" charset="0"/>
                <a:cs typeface="B Nazanin" panose="00000400000000000000" pitchFamily="2" charset="-78"/>
              </a:rPr>
              <a:t>. </a:t>
            </a:r>
          </a:p>
          <a:p>
            <a:pPr marL="182880" lvl="0" indent="-182880" defTabSz="914400">
              <a:lnSpc>
                <a:spcPct val="90000"/>
              </a:lnSpc>
              <a:spcBef>
                <a:spcPts val="1200"/>
              </a:spcBef>
              <a:spcAft>
                <a:spcPts val="200"/>
              </a:spcAft>
              <a:buClr>
                <a:srgbClr val="3B748D"/>
              </a:buClr>
              <a:buFont typeface="Wingdings" pitchFamily="2" charset="2"/>
              <a:buChar char=""/>
            </a:pPr>
            <a:r>
              <a:rPr lang="en-US" sz="2200" dirty="0">
                <a:solidFill>
                  <a:srgbClr val="000000"/>
                </a:solidFill>
                <a:latin typeface="Times New Roman" panose="02020603050405020304" pitchFamily="18" charset="0"/>
                <a:cs typeface="B Nazanin" panose="00000400000000000000" pitchFamily="2" charset="-78"/>
              </a:rPr>
              <a:t>If this is the case, a standardized, usable rating tool could help enable </a:t>
            </a:r>
            <a:r>
              <a:rPr lang="en-US" sz="2200" dirty="0">
                <a:solidFill>
                  <a:srgbClr val="C00000"/>
                </a:solidFill>
                <a:latin typeface="Times New Roman" panose="02020603050405020304" pitchFamily="18" charset="0"/>
                <a:cs typeface="B Nazanin" panose="00000400000000000000" pitchFamily="2" charset="-78"/>
              </a:rPr>
              <a:t>consumers </a:t>
            </a:r>
            <a:r>
              <a:rPr lang="en-US" sz="2200" dirty="0">
                <a:solidFill>
                  <a:srgbClr val="000000"/>
                </a:solidFill>
                <a:latin typeface="Times New Roman" panose="02020603050405020304" pitchFamily="18" charset="0"/>
                <a:cs typeface="B Nazanin" panose="00000400000000000000" pitchFamily="2" charset="-78"/>
              </a:rPr>
              <a:t>and </a:t>
            </a:r>
            <a:r>
              <a:rPr lang="en-US" sz="2200" dirty="0">
                <a:solidFill>
                  <a:srgbClr val="C00000"/>
                </a:solidFill>
                <a:latin typeface="Times New Roman" panose="02020603050405020304" pitchFamily="18" charset="0"/>
                <a:cs typeface="B Nazanin" panose="00000400000000000000" pitchFamily="2" charset="-78"/>
              </a:rPr>
              <a:t>clinicians</a:t>
            </a:r>
            <a:r>
              <a:rPr lang="en-US" sz="2200" dirty="0">
                <a:solidFill>
                  <a:srgbClr val="000000"/>
                </a:solidFill>
                <a:latin typeface="Times New Roman" panose="02020603050405020304" pitchFamily="18" charset="0"/>
                <a:cs typeface="B Nazanin" panose="00000400000000000000" pitchFamily="2" charset="-78"/>
              </a:rPr>
              <a:t> to make informed decisions regarding app use.</a:t>
            </a:r>
          </a:p>
          <a:p>
            <a:pPr marL="182880" lvl="0" indent="-182880" defTabSz="914400">
              <a:lnSpc>
                <a:spcPct val="90000"/>
              </a:lnSpc>
              <a:spcBef>
                <a:spcPts val="1200"/>
              </a:spcBef>
              <a:spcAft>
                <a:spcPts val="200"/>
              </a:spcAft>
              <a:buClr>
                <a:srgbClr val="3B748D"/>
              </a:buClr>
              <a:buFont typeface="Wingdings" pitchFamily="2" charset="2"/>
              <a:buChar char=""/>
            </a:pPr>
            <a:r>
              <a:rPr lang="en-US" sz="2200" dirty="0">
                <a:solidFill>
                  <a:srgbClr val="000000"/>
                </a:solidFill>
                <a:latin typeface="Times New Roman" panose="02020603050405020304" pitchFamily="18" charset="0"/>
                <a:cs typeface="B Nazanin" panose="00000400000000000000" pitchFamily="2" charset="-78"/>
              </a:rPr>
              <a:t> It could also guide </a:t>
            </a:r>
            <a:r>
              <a:rPr lang="en-US" sz="2200" dirty="0">
                <a:solidFill>
                  <a:srgbClr val="C00000"/>
                </a:solidFill>
                <a:latin typeface="Times New Roman" panose="02020603050405020304" pitchFamily="18" charset="0"/>
                <a:cs typeface="B Nazanin" panose="00000400000000000000" pitchFamily="2" charset="-78"/>
              </a:rPr>
              <a:t>app developers</a:t>
            </a:r>
            <a:r>
              <a:rPr lang="en-US" sz="2200" dirty="0">
                <a:solidFill>
                  <a:srgbClr val="000000"/>
                </a:solidFill>
                <a:latin typeface="Times New Roman" panose="02020603050405020304" pitchFamily="18" charset="0"/>
                <a:cs typeface="B Nazanin" panose="00000400000000000000" pitchFamily="2" charset="-78"/>
              </a:rPr>
              <a:t>, </a:t>
            </a:r>
            <a:r>
              <a:rPr lang="en-US" sz="2200" dirty="0">
                <a:solidFill>
                  <a:srgbClr val="C00000"/>
                </a:solidFill>
                <a:latin typeface="Times New Roman" panose="02020603050405020304" pitchFamily="18" charset="0"/>
                <a:cs typeface="B Nazanin" panose="00000400000000000000" pitchFamily="2" charset="-78"/>
              </a:rPr>
              <a:t>regulators</a:t>
            </a:r>
            <a:r>
              <a:rPr lang="en-US" sz="2200" dirty="0">
                <a:solidFill>
                  <a:srgbClr val="000000"/>
                </a:solidFill>
                <a:latin typeface="Times New Roman" panose="02020603050405020304" pitchFamily="18" charset="0"/>
                <a:cs typeface="B Nazanin" panose="00000400000000000000" pitchFamily="2" charset="-78"/>
              </a:rPr>
              <a:t>, and </a:t>
            </a:r>
            <a:r>
              <a:rPr lang="en-US" sz="2200" dirty="0">
                <a:solidFill>
                  <a:srgbClr val="C00000"/>
                </a:solidFill>
                <a:latin typeface="Times New Roman" panose="02020603050405020304" pitchFamily="18" charset="0"/>
                <a:cs typeface="B Nazanin" panose="00000400000000000000" pitchFamily="2" charset="-78"/>
              </a:rPr>
              <a:t>policymakers</a:t>
            </a:r>
            <a:r>
              <a:rPr lang="en-US" sz="2200" dirty="0">
                <a:solidFill>
                  <a:srgbClr val="000000"/>
                </a:solidFill>
                <a:latin typeface="Times New Roman" panose="02020603050405020304" pitchFamily="18" charset="0"/>
                <a:cs typeface="B Nazanin" panose="00000400000000000000" pitchFamily="2" charset="-78"/>
              </a:rPr>
              <a:t>. </a:t>
            </a:r>
          </a:p>
        </p:txBody>
      </p:sp>
    </p:spTree>
    <p:extLst>
      <p:ext uri="{BB962C8B-B14F-4D97-AF65-F5344CB8AC3E}">
        <p14:creationId xmlns:p14="http://schemas.microsoft.com/office/powerpoint/2010/main" val="360418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02265" y="569123"/>
            <a:ext cx="2755631" cy="938865"/>
          </a:xfrm>
          <a:prstGeom prst="rect">
            <a:avLst/>
          </a:prstGeom>
        </p:spPr>
      </p:pic>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9</a:t>
            </a:fld>
            <a:endParaRPr lang="en-US" dirty="0"/>
          </a:p>
        </p:txBody>
      </p:sp>
      <p:sp>
        <p:nvSpPr>
          <p:cNvPr id="5" name="Footer Placeholder 4"/>
          <p:cNvSpPr>
            <a:spLocks noGrp="1"/>
          </p:cNvSpPr>
          <p:nvPr>
            <p:ph type="ftr" sz="quarter" idx="11"/>
          </p:nvPr>
        </p:nvSpPr>
        <p:spPr/>
        <p:txBody>
          <a:bodyPr/>
          <a:lstStyle/>
          <a:p>
            <a:r>
              <a:rPr lang="en-US" smtClean="0"/>
              <a:t>Topic</a:t>
            </a:r>
            <a:endParaRPr lang="en-US" dirty="0"/>
          </a:p>
        </p:txBody>
      </p:sp>
      <p:sp>
        <p:nvSpPr>
          <p:cNvPr id="6" name="Slide Number Placeholder 5"/>
          <p:cNvSpPr>
            <a:spLocks noGrp="1"/>
          </p:cNvSpPr>
          <p:nvPr>
            <p:ph type="sldNum" sz="quarter" idx="12"/>
          </p:nvPr>
        </p:nvSpPr>
        <p:spPr/>
        <p:txBody>
          <a:bodyPr/>
          <a:lstStyle/>
          <a:p>
            <a:r>
              <a:rPr lang="en-US" smtClean="0"/>
              <a:t>Lecturer Name</a:t>
            </a:r>
            <a:endParaRPr lang="en-US" dirty="0"/>
          </a:p>
        </p:txBody>
      </p:sp>
      <p:sp>
        <p:nvSpPr>
          <p:cNvPr id="9" name="Round Diagonal Corner Rectangle 8"/>
          <p:cNvSpPr/>
          <p:nvPr/>
        </p:nvSpPr>
        <p:spPr>
          <a:xfrm>
            <a:off x="1202265" y="1792935"/>
            <a:ext cx="9784733" cy="4424986"/>
          </a:xfrm>
          <a:prstGeom prst="round2DiagRect">
            <a:avLst/>
          </a:prstGeom>
          <a:solidFill>
            <a:schemeClr val="bg2">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82880" lvl="0" indent="-182880" defTabSz="914400">
              <a:lnSpc>
                <a:spcPct val="90000"/>
              </a:lnSpc>
              <a:spcBef>
                <a:spcPts val="1200"/>
              </a:spcBef>
              <a:spcAft>
                <a:spcPts val="200"/>
              </a:spcAft>
              <a:buClr>
                <a:srgbClr val="3B748D"/>
              </a:buClr>
              <a:buFont typeface="Wingdings" pitchFamily="2" charset="2"/>
              <a:buChar char=""/>
            </a:pPr>
            <a:r>
              <a:rPr lang="en-US" sz="2200" dirty="0">
                <a:solidFill>
                  <a:srgbClr val="000000"/>
                </a:solidFill>
                <a:latin typeface="Times New Roman" panose="02020603050405020304" pitchFamily="18" charset="0"/>
                <a:cs typeface="B Nazanin" panose="00000400000000000000" pitchFamily="2" charset="-78"/>
              </a:rPr>
              <a:t>With the right combination of </a:t>
            </a:r>
            <a:r>
              <a:rPr lang="en-US" sz="2200" dirty="0">
                <a:solidFill>
                  <a:srgbClr val="C00000"/>
                </a:solidFill>
                <a:latin typeface="Times New Roman" panose="02020603050405020304" pitchFamily="18" charset="0"/>
                <a:cs typeface="B Nazanin" panose="00000400000000000000" pitchFamily="2" charset="-78"/>
              </a:rPr>
              <a:t>usability</a:t>
            </a:r>
            <a:r>
              <a:rPr lang="en-US" sz="2200" dirty="0">
                <a:solidFill>
                  <a:srgbClr val="000000"/>
                </a:solidFill>
                <a:latin typeface="Times New Roman" panose="02020603050405020304" pitchFamily="18" charset="0"/>
                <a:cs typeface="B Nazanin" panose="00000400000000000000" pitchFamily="2" charset="-78"/>
              </a:rPr>
              <a:t>, </a:t>
            </a:r>
            <a:r>
              <a:rPr lang="en-US" sz="2200" dirty="0">
                <a:solidFill>
                  <a:srgbClr val="C00000"/>
                </a:solidFill>
                <a:latin typeface="Times New Roman" panose="02020603050405020304" pitchFamily="18" charset="0"/>
                <a:cs typeface="B Nazanin" panose="00000400000000000000" pitchFamily="2" charset="-78"/>
              </a:rPr>
              <a:t>validity</a:t>
            </a:r>
            <a:r>
              <a:rPr lang="en-US" sz="2200" dirty="0">
                <a:solidFill>
                  <a:srgbClr val="000000"/>
                </a:solidFill>
                <a:latin typeface="Times New Roman" panose="02020603050405020304" pitchFamily="18" charset="0"/>
                <a:cs typeface="B Nazanin" panose="00000400000000000000" pitchFamily="2" charset="-78"/>
              </a:rPr>
              <a:t>, </a:t>
            </a:r>
            <a:r>
              <a:rPr lang="en-US" sz="2200" dirty="0">
                <a:solidFill>
                  <a:srgbClr val="C00000"/>
                </a:solidFill>
                <a:latin typeface="Times New Roman" panose="02020603050405020304" pitchFamily="18" charset="0"/>
                <a:cs typeface="B Nazanin" panose="00000400000000000000" pitchFamily="2" charset="-78"/>
              </a:rPr>
              <a:t>security</a:t>
            </a:r>
            <a:r>
              <a:rPr lang="en-US" sz="2200" dirty="0">
                <a:solidFill>
                  <a:srgbClr val="000000"/>
                </a:solidFill>
                <a:latin typeface="Times New Roman" panose="02020603050405020304" pitchFamily="18" charset="0"/>
                <a:cs typeface="B Nazanin" panose="00000400000000000000" pitchFamily="2" charset="-78"/>
              </a:rPr>
              <a:t>, and </a:t>
            </a:r>
            <a:r>
              <a:rPr lang="en-US" sz="2200" dirty="0">
                <a:solidFill>
                  <a:srgbClr val="C00000"/>
                </a:solidFill>
                <a:latin typeface="Times New Roman" panose="02020603050405020304" pitchFamily="18" charset="0"/>
                <a:cs typeface="B Nazanin" panose="00000400000000000000" pitchFamily="2" charset="-78"/>
              </a:rPr>
              <a:t>privacy</a:t>
            </a:r>
            <a:r>
              <a:rPr lang="en-US" sz="2200" dirty="0">
                <a:solidFill>
                  <a:srgbClr val="000000"/>
                </a:solidFill>
                <a:latin typeface="Times New Roman" panose="02020603050405020304" pitchFamily="18" charset="0"/>
                <a:cs typeface="B Nazanin" panose="00000400000000000000" pitchFamily="2" charset="-78"/>
              </a:rPr>
              <a:t>, we believe </a:t>
            </a:r>
            <a:r>
              <a:rPr lang="en-US" sz="2200" b="1" dirty="0">
                <a:solidFill>
                  <a:srgbClr val="000000"/>
                </a:solidFill>
                <a:latin typeface="Times New Roman" panose="02020603050405020304" pitchFamily="18" charset="0"/>
                <a:cs typeface="B Nazanin" panose="00000400000000000000" pitchFamily="2" charset="-78"/>
              </a:rPr>
              <a:t>health apps can be beneficial</a:t>
            </a:r>
            <a:r>
              <a:rPr lang="en-US" sz="2200" dirty="0">
                <a:solidFill>
                  <a:srgbClr val="000000"/>
                </a:solidFill>
                <a:latin typeface="Times New Roman" panose="02020603050405020304" pitchFamily="18" charset="0"/>
                <a:cs typeface="B Nazanin" panose="00000400000000000000" pitchFamily="2" charset="-78"/>
              </a:rPr>
              <a:t>, and even potentially </a:t>
            </a:r>
            <a:r>
              <a:rPr lang="en-US" sz="2200" b="1" dirty="0">
                <a:solidFill>
                  <a:srgbClr val="000000"/>
                </a:solidFill>
                <a:latin typeface="Times New Roman" panose="02020603050405020304" pitchFamily="18" charset="0"/>
                <a:cs typeface="B Nazanin" panose="00000400000000000000" pitchFamily="2" charset="-78"/>
              </a:rPr>
              <a:t>transformational</a:t>
            </a:r>
            <a:r>
              <a:rPr lang="en-US" sz="2200" dirty="0">
                <a:solidFill>
                  <a:srgbClr val="000000"/>
                </a:solidFill>
                <a:latin typeface="Times New Roman" panose="02020603050405020304" pitchFamily="18" charset="0"/>
                <a:cs typeface="B Nazanin" panose="00000400000000000000" pitchFamily="2" charset="-78"/>
              </a:rPr>
              <a:t> for health and health care.</a:t>
            </a:r>
          </a:p>
          <a:p>
            <a:pPr marL="182880" lvl="0" indent="-182880" defTabSz="914400">
              <a:lnSpc>
                <a:spcPct val="90000"/>
              </a:lnSpc>
              <a:spcBef>
                <a:spcPts val="1200"/>
              </a:spcBef>
              <a:spcAft>
                <a:spcPts val="200"/>
              </a:spcAft>
              <a:buClr>
                <a:srgbClr val="3B748D"/>
              </a:buClr>
              <a:buFont typeface="Wingdings" pitchFamily="2" charset="2"/>
              <a:buChar char=""/>
            </a:pPr>
            <a:r>
              <a:rPr lang="en-US" sz="2200" dirty="0">
                <a:solidFill>
                  <a:srgbClr val="000000"/>
                </a:solidFill>
                <a:latin typeface="Times New Roman" panose="02020603050405020304" pitchFamily="18" charset="0"/>
                <a:cs typeface="B Nazanin" panose="00000400000000000000" pitchFamily="2" charset="-78"/>
              </a:rPr>
              <a:t> However, </a:t>
            </a:r>
            <a:r>
              <a:rPr lang="en-US" sz="2200" b="1" dirty="0">
                <a:solidFill>
                  <a:srgbClr val="000000"/>
                </a:solidFill>
                <a:latin typeface="Times New Roman" panose="02020603050405020304" pitchFamily="18" charset="0"/>
                <a:cs typeface="B Nazanin" panose="00000400000000000000" pitchFamily="2" charset="-78"/>
              </a:rPr>
              <a:t>tools</a:t>
            </a:r>
            <a:r>
              <a:rPr lang="en-US" sz="2200" dirty="0">
                <a:solidFill>
                  <a:srgbClr val="000000"/>
                </a:solidFill>
                <a:latin typeface="Times New Roman" panose="02020603050405020304" pitchFamily="18" charset="0"/>
                <a:cs typeface="B Nazanin" panose="00000400000000000000" pitchFamily="2" charset="-78"/>
              </a:rPr>
              <a:t> to address these and other dimensions </a:t>
            </a:r>
            <a:r>
              <a:rPr lang="en-US" sz="2200" b="1" dirty="0">
                <a:solidFill>
                  <a:srgbClr val="000000"/>
                </a:solidFill>
                <a:latin typeface="Times New Roman" panose="02020603050405020304" pitchFamily="18" charset="0"/>
                <a:cs typeface="B Nazanin" panose="00000400000000000000" pitchFamily="2" charset="-78"/>
              </a:rPr>
              <a:t>are not widely used</a:t>
            </a:r>
            <a:r>
              <a:rPr lang="en-US" sz="2200" dirty="0">
                <a:solidFill>
                  <a:srgbClr val="000000"/>
                </a:solidFill>
                <a:latin typeface="Times New Roman" panose="02020603050405020304" pitchFamily="18" charset="0"/>
                <a:cs typeface="B Nazanin" panose="00000400000000000000" pitchFamily="2" charset="-78"/>
              </a:rPr>
              <a:t>, and </a:t>
            </a:r>
            <a:r>
              <a:rPr lang="en-US" sz="2200" b="1" dirty="0">
                <a:solidFill>
                  <a:srgbClr val="000000"/>
                </a:solidFill>
                <a:latin typeface="Times New Roman" panose="02020603050405020304" pitchFamily="18" charset="0"/>
                <a:cs typeface="B Nazanin" panose="00000400000000000000" pitchFamily="2" charset="-78"/>
              </a:rPr>
              <a:t>routine ratings </a:t>
            </a:r>
            <a:r>
              <a:rPr lang="en-US" sz="2200" dirty="0">
                <a:solidFill>
                  <a:srgbClr val="000000"/>
                </a:solidFill>
                <a:latin typeface="Times New Roman" panose="02020603050405020304" pitchFamily="18" charset="0"/>
                <a:cs typeface="B Nazanin" panose="00000400000000000000" pitchFamily="2" charset="-78"/>
              </a:rPr>
              <a:t>addressing these dimensions are not </a:t>
            </a:r>
            <a:r>
              <a:rPr lang="en-US" sz="2200" b="1" dirty="0" smtClean="0">
                <a:solidFill>
                  <a:srgbClr val="000000"/>
                </a:solidFill>
                <a:latin typeface="Times New Roman" panose="02020603050405020304" pitchFamily="18" charset="0"/>
                <a:cs typeface="B Nazanin" panose="00000400000000000000" pitchFamily="2" charset="-78"/>
              </a:rPr>
              <a:t>available resulting </a:t>
            </a:r>
            <a:r>
              <a:rPr lang="en-US" sz="2200" dirty="0" smtClean="0">
                <a:solidFill>
                  <a:srgbClr val="000000"/>
                </a:solidFill>
                <a:latin typeface="Times New Roman" panose="02020603050405020304" pitchFamily="18" charset="0"/>
                <a:cs typeface="B Nazanin" panose="00000400000000000000" pitchFamily="2" charset="-78"/>
              </a:rPr>
              <a:t>in </a:t>
            </a:r>
            <a:r>
              <a:rPr lang="en-US" sz="2200" dirty="0">
                <a:solidFill>
                  <a:srgbClr val="000000"/>
                </a:solidFill>
                <a:latin typeface="Times New Roman" panose="02020603050405020304" pitchFamily="18" charset="0"/>
                <a:cs typeface="B Nazanin" panose="00000400000000000000" pitchFamily="2" charset="-78"/>
              </a:rPr>
              <a:t>a lack of information to make informed decisions on which apps to </a:t>
            </a:r>
            <a:r>
              <a:rPr lang="en-US" sz="2200" dirty="0" smtClean="0">
                <a:solidFill>
                  <a:srgbClr val="000000"/>
                </a:solidFill>
                <a:latin typeface="Times New Roman" panose="02020603050405020304" pitchFamily="18" charset="0"/>
                <a:cs typeface="B Nazanin" panose="00000400000000000000" pitchFamily="2" charset="-78"/>
              </a:rPr>
              <a:t>use </a:t>
            </a:r>
            <a:r>
              <a:rPr lang="en-US" sz="2200" dirty="0">
                <a:solidFill>
                  <a:srgbClr val="000000"/>
                </a:solidFill>
                <a:latin typeface="Times New Roman" panose="02020603050405020304" pitchFamily="18" charset="0"/>
                <a:cs typeface="B Nazanin" panose="00000400000000000000" pitchFamily="2" charset="-78"/>
              </a:rPr>
              <a:t>or recommend</a:t>
            </a:r>
            <a:r>
              <a:rPr lang="fa-IR" sz="2200" dirty="0">
                <a:solidFill>
                  <a:srgbClr val="000000"/>
                </a:solidFill>
                <a:latin typeface="Times New Roman" panose="02020603050405020304" pitchFamily="18" charset="0"/>
                <a:cs typeface="B Nazanin" panose="00000400000000000000" pitchFamily="2" charset="-78"/>
              </a:rPr>
              <a:t>.</a:t>
            </a:r>
            <a:endParaRPr lang="en-US" sz="2200" dirty="0">
              <a:solidFill>
                <a:srgbClr val="000000"/>
              </a:solidFill>
              <a:latin typeface="Times New Roman" panose="02020603050405020304" pitchFamily="18" charset="0"/>
              <a:cs typeface="B Nazanin" panose="00000400000000000000" pitchFamily="2" charset="-78"/>
            </a:endParaRPr>
          </a:p>
          <a:p>
            <a:pPr lvl="0" defTabSz="914400">
              <a:lnSpc>
                <a:spcPct val="90000"/>
              </a:lnSpc>
              <a:spcBef>
                <a:spcPts val="1200"/>
              </a:spcBef>
              <a:spcAft>
                <a:spcPts val="200"/>
              </a:spcAft>
              <a:buClr>
                <a:srgbClr val="3B748D"/>
              </a:buClr>
            </a:pPr>
            <a:r>
              <a:rPr lang="en-US" sz="2200" dirty="0">
                <a:solidFill>
                  <a:srgbClr val="000000"/>
                </a:solidFill>
                <a:latin typeface="Times New Roman" panose="02020603050405020304" pitchFamily="18" charset="0"/>
                <a:cs typeface="B Nazanin" panose="00000400000000000000" pitchFamily="2" charset="-78"/>
              </a:rPr>
              <a:t> </a:t>
            </a:r>
            <a:endParaRPr lang="fa-IR" sz="2200" dirty="0">
              <a:solidFill>
                <a:srgbClr val="3B748D"/>
              </a:solidFill>
              <a:cs typeface="B Nazanin" panose="00000400000000000000" pitchFamily="2" charset="-78"/>
            </a:endParaRPr>
          </a:p>
        </p:txBody>
      </p:sp>
    </p:spTree>
    <p:extLst>
      <p:ext uri="{BB962C8B-B14F-4D97-AF65-F5344CB8AC3E}">
        <p14:creationId xmlns:p14="http://schemas.microsoft.com/office/powerpoint/2010/main" val="14306268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5">
      <a:dk1>
        <a:srgbClr val="2C2C2C"/>
      </a:dk1>
      <a:lt1>
        <a:srgbClr val="3B748D"/>
      </a:lt1>
      <a:dk2>
        <a:srgbClr val="FFFFFF"/>
      </a:dk2>
      <a:lt2>
        <a:srgbClr val="002060"/>
      </a:lt2>
      <a:accent1>
        <a:srgbClr val="FFC000"/>
      </a:accent1>
      <a:accent2>
        <a:srgbClr val="A5D028"/>
      </a:accent2>
      <a:accent3>
        <a:srgbClr val="08CC78"/>
      </a:accent3>
      <a:accent4>
        <a:srgbClr val="F24099"/>
      </a:accent4>
      <a:accent5>
        <a:srgbClr val="828288"/>
      </a:accent5>
      <a:accent6>
        <a:srgbClr val="F56617"/>
      </a:accent6>
      <a:hlink>
        <a:srgbClr val="FFFFFF"/>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1970</TotalTime>
  <Words>3128</Words>
  <Application>Microsoft Office PowerPoint</Application>
  <PresentationFormat>Widescreen</PresentationFormat>
  <Paragraphs>314</Paragraphs>
  <Slides>49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Arial</vt:lpstr>
      <vt:lpstr>B Nazanin</vt:lpstr>
      <vt:lpstr>B Titr</vt:lpstr>
      <vt:lpstr>Calibri</vt:lpstr>
      <vt:lpstr>Corbel</vt:lpstr>
      <vt:lpstr>Tahoma</vt:lpstr>
      <vt:lpstr>Times New Roman</vt:lpstr>
      <vt:lpstr>Wingdings</vt:lpstr>
      <vt:lpstr>Banded</vt:lpstr>
      <vt:lpstr>Design and testing of a mobile health application rating tool</vt:lpstr>
      <vt:lpstr> Journal information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عنوان ارائه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ارائه</dc:title>
  <dc:creator>MahmoudianS2@mums.ac.ir</dc:creator>
  <cp:lastModifiedBy>8.1</cp:lastModifiedBy>
  <cp:revision>121</cp:revision>
  <dcterms:created xsi:type="dcterms:W3CDTF">2017-02-27T19:12:11Z</dcterms:created>
  <dcterms:modified xsi:type="dcterms:W3CDTF">2021-05-30T17:39:31Z</dcterms:modified>
</cp:coreProperties>
</file>