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35"/>
  </p:notesMasterIdLst>
  <p:sldIdLst>
    <p:sldId id="256" r:id="rId2"/>
    <p:sldId id="264" r:id="rId3"/>
    <p:sldId id="272" r:id="rId4"/>
    <p:sldId id="300" r:id="rId5"/>
    <p:sldId id="273" r:id="rId6"/>
    <p:sldId id="275" r:id="rId7"/>
    <p:sldId id="276" r:id="rId8"/>
    <p:sldId id="277" r:id="rId9"/>
    <p:sldId id="278" r:id="rId10"/>
    <p:sldId id="279" r:id="rId11"/>
    <p:sldId id="280" r:id="rId12"/>
    <p:sldId id="283" r:id="rId13"/>
    <p:sldId id="282" r:id="rId14"/>
    <p:sldId id="284" r:id="rId15"/>
    <p:sldId id="303" r:id="rId16"/>
    <p:sldId id="304" r:id="rId17"/>
    <p:sldId id="305" r:id="rId18"/>
    <p:sldId id="306" r:id="rId19"/>
    <p:sldId id="311" r:id="rId20"/>
    <p:sldId id="307" r:id="rId21"/>
    <p:sldId id="308" r:id="rId22"/>
    <p:sldId id="285" r:id="rId23"/>
    <p:sldId id="286" r:id="rId24"/>
    <p:sldId id="288" r:id="rId25"/>
    <p:sldId id="289" r:id="rId26"/>
    <p:sldId id="309" r:id="rId27"/>
    <p:sldId id="310" r:id="rId28"/>
    <p:sldId id="292" r:id="rId29"/>
    <p:sldId id="293" r:id="rId30"/>
    <p:sldId id="295" r:id="rId31"/>
    <p:sldId id="296" r:id="rId32"/>
    <p:sldId id="294" r:id="rId33"/>
    <p:sldId id="27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0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eh sadeghi" userId="60f7692a275ea7ae" providerId="LiveId" clId="{63727F91-F35B-469F-9D66-03241E9EF97B}"/>
    <pc:docChg chg="modSld">
      <pc:chgData name="Fatemeh sadeghi" userId="60f7692a275ea7ae" providerId="LiveId" clId="{63727F91-F35B-469F-9D66-03241E9EF97B}" dt="2021-06-04T12:25:15.885" v="4" actId="20577"/>
      <pc:docMkLst>
        <pc:docMk/>
      </pc:docMkLst>
      <pc:sldChg chg="modSp mod">
        <pc:chgData name="Fatemeh sadeghi" userId="60f7692a275ea7ae" providerId="LiveId" clId="{63727F91-F35B-469F-9D66-03241E9EF97B}" dt="2021-06-04T12:25:15.885" v="4" actId="20577"/>
        <pc:sldMkLst>
          <pc:docMk/>
          <pc:sldMk cId="4028843307" sldId="296"/>
        </pc:sldMkLst>
        <pc:spChg chg="mod">
          <ac:chgData name="Fatemeh sadeghi" userId="60f7692a275ea7ae" providerId="LiveId" clId="{63727F91-F35B-469F-9D66-03241E9EF97B}" dt="2021-06-04T12:25:15.885" v="4" actId="20577"/>
          <ac:spMkLst>
            <pc:docMk/>
            <pc:sldMk cId="4028843307" sldId="296"/>
            <ac:spMk id="3" creationId="{8C76BA41-545D-4293-BCAC-8A46CC9128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6/6/2021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33</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en-US"/>
              <a:t>A Hospital Discharge Summary Quality Improvement Program Featuring Individual And Team-based Feedback And Academic Detailing</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 Hospital Discharge Summary Quality Improvement Program Featuring Individual And Team-based Feedback And Academic Detailing</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Hospital Discharge Summary Quality Improvement Program Featuring Individual And Team-based Feedback And Academic Detailing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A Hospital Discharge Summary Quality Improvement Program Featuring Individual And Team-based Feedback And Academic Detailing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 Hospital Discharge Summary Quality Improvement Program Featuring Individual And Team-based Feedback And Academic Detailing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 Hospital Discharge Summary Quality Improvement Program Featuring Individual And Team-based Feedback And Academic Detailing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Hospital Discharge Summary Quality Improvement Program Featuring Individual And Team-based Feedback And Academic Detailing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Hospital Discharge Summary Quality Improvement Program Featuring Individual And Team-based Feedback And Academic Detailing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A Hospital Discharge Summary Quality Improvement Program Featuring Individual And Team-based Feedback And Academic Detailing</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a:bodyPr>
          <a:lstStyle/>
          <a:p>
            <a:r>
              <a:rPr lang="en-US" sz="24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Hospital Discharge Summary Quality Improvement Program Featuring Individual And Team-based Feedback And Academic Detailing</a:t>
            </a:r>
            <a:endParaRPr lang="en-US" sz="72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996250"/>
            <a:ext cx="9144000" cy="1947350"/>
          </a:xfrm>
        </p:spPr>
        <p:txBody>
          <a:bodyPr>
            <a:noAutofit/>
          </a:bodyPr>
          <a:lstStyle/>
          <a:p>
            <a:r>
              <a:rPr lang="fa-IR" dirty="0">
                <a:latin typeface="Times New Roman" panose="02020603050405020304" pitchFamily="18" charset="0"/>
                <a:cs typeface="B Nazanin" panose="00000400000000000000" pitchFamily="2" charset="-78"/>
              </a:rPr>
              <a:t>نام ارائه دهنده: فاطمه صادقی</a:t>
            </a:r>
          </a:p>
          <a:p>
            <a:r>
              <a:rPr lang="fa-IR" dirty="0">
                <a:latin typeface="Times New Roman" panose="02020603050405020304" pitchFamily="18" charset="0"/>
                <a:cs typeface="B Nazanin" panose="00000400000000000000" pitchFamily="2" charset="-78"/>
              </a:rPr>
              <a:t>استاد راهنما: سرکار خانم دکتر فضایلی</a:t>
            </a:r>
          </a:p>
          <a:p>
            <a:r>
              <a:rPr lang="fa-IR" dirty="0">
                <a:latin typeface="Times New Roman" panose="02020603050405020304" pitchFamily="18" charset="0"/>
                <a:cs typeface="B Nazanin" panose="00000400000000000000" pitchFamily="2" charset="-78"/>
              </a:rPr>
              <a:t>آدرس ایمیل ارائه دهنده: </a:t>
            </a:r>
          </a:p>
          <a:p>
            <a:r>
              <a:rPr lang="en-US" dirty="0">
                <a:latin typeface="Times New Roman" panose="02020603050405020304" pitchFamily="18" charset="0"/>
                <a:cs typeface="Times New Roman" panose="02020603050405020304" pitchFamily="18" charset="0"/>
              </a:rPr>
              <a:t>sadeghif992@mums.ac.ir</a:t>
            </a:r>
            <a:endParaRPr lang="fa-IR"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669139" y="596582"/>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B Nazanin"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96C1E-04C4-41A3-A677-8915CA6C16D3}"/>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Discharge Summary Curriculum</a:t>
            </a:r>
          </a:p>
          <a:p>
            <a:pPr algn="l" rtl="0"/>
            <a:r>
              <a:rPr lang="en-US" sz="2000" dirty="0">
                <a:latin typeface="Times New Roman" panose="02020603050405020304" pitchFamily="18" charset="0"/>
                <a:cs typeface="Times New Roman" panose="02020603050405020304" pitchFamily="18" charset="0"/>
              </a:rPr>
              <a:t>After performing a literature review, our working group prepared an initial 60-minute lecture with accompanying slides that were delivered at program initiation. Lecture topics included Accreditation Council for Graduate Medical Education (ACGME) core competencies (i.e., patient care, professionalism and systems-based practice), evidence and practice guidelines for the preparation of discharge summaries, relevant local and national regulations, key components of high-quality summaries and baseline performance data gleaned from preliminary chart abstractions.</a:t>
            </a:r>
          </a:p>
          <a:p>
            <a:pPr algn="l" rtl="0"/>
            <a:r>
              <a:rPr lang="en-US" sz="2000" dirty="0">
                <a:latin typeface="Times New Roman" panose="02020603050405020304" pitchFamily="18" charset="0"/>
                <a:cs typeface="Times New Roman" panose="02020603050405020304" pitchFamily="18" charset="0"/>
              </a:rPr>
              <a:t>In addition, we presented this project including its rationale, components and procedures to IM attending physicians and nurses before program initiation. The lecture was 1st delivered to all IM residents in attendance at a “noon conference” seminar.</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8026177-2180-47C7-8BF4-508C0E7ABE66}"/>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76C121CD-3717-490B-B969-26E95662A437}"/>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0D215B81-7592-4F81-86B0-793510D83FA0}"/>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FCD42C36-5D87-4E69-B8B6-FC18C27E2AE7}"/>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84433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3338B-4F25-420F-8E4B-8E2443746B30}"/>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Discharge Summary Template Card</a:t>
            </a:r>
          </a:p>
          <a:p>
            <a:pPr algn="l" rtl="0"/>
            <a:r>
              <a:rPr lang="en-US" sz="2000" dirty="0">
                <a:latin typeface="Times New Roman" panose="02020603050405020304" pitchFamily="18" charset="0"/>
                <a:cs typeface="Times New Roman" panose="02020603050405020304" pitchFamily="18" charset="0"/>
              </a:rPr>
              <a:t>Our working group also developed a pocket-sized laminated discharge summary template card to be used by trainees while planning and dictating discharge summaries (Figure 1). The card included </a:t>
            </a:r>
            <a:r>
              <a:rPr lang="en-US" sz="2000" b="1" dirty="0">
                <a:latin typeface="Times New Roman" panose="02020603050405020304" pitchFamily="18" charset="0"/>
                <a:cs typeface="Times New Roman" panose="02020603050405020304" pitchFamily="18" charset="0"/>
              </a:rPr>
              <a:t>26 items </a:t>
            </a:r>
            <a:r>
              <a:rPr lang="en-US" sz="2000" dirty="0">
                <a:latin typeface="Times New Roman" panose="02020603050405020304" pitchFamily="18" charset="0"/>
                <a:cs typeface="Times New Roman" panose="02020603050405020304" pitchFamily="18" charset="0"/>
              </a:rPr>
              <a:t>including many elements traditionally associated with discharge summaries and all discharge summary elements required by the Joint Commission for the Accreditation of Healthcare Organizations (JCAHO) and a number of elements found in hospital medicine and geriatric practice guidelines.</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CAC6BFB-8E40-49DE-B0B9-BF096C7B92DA}"/>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A3012D5-40BE-4F33-934E-F213CBAF6737}"/>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553373A0-1725-449B-8C3C-47E03F88B1E2}"/>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887C0A80-76E2-4D33-921C-7DA6AB4272AB}"/>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363138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338E1A-3747-4BC7-B969-A4B82FA6C0D0}"/>
              </a:ext>
            </a:extLst>
          </p:cNvPr>
          <p:cNvSpPr>
            <a:spLocks noGrp="1"/>
          </p:cNvSpPr>
          <p:nvPr>
            <p:ph idx="1"/>
          </p:nvPr>
        </p:nvSpPr>
        <p:spPr>
          <a:xfrm>
            <a:off x="1202919" y="2011680"/>
            <a:ext cx="9784080" cy="4206240"/>
          </a:xfrm>
        </p:spPr>
        <p:txBody>
          <a:bodyPr>
            <a:normAutofit/>
          </a:bodyPr>
          <a:lstStyle/>
          <a:p>
            <a:pPr algn="l" rtl="0"/>
            <a:r>
              <a:rPr lang="en-US" sz="2000" b="1" dirty="0">
                <a:latin typeface="Times New Roman" panose="02020603050405020304" pitchFamily="18" charset="0"/>
                <a:cs typeface="Times New Roman" panose="02020603050405020304" pitchFamily="18" charset="0"/>
              </a:rPr>
              <a:t>Items</a:t>
            </a:r>
            <a:r>
              <a:rPr lang="en-US" sz="2000" dirty="0">
                <a:latin typeface="Times New Roman" panose="02020603050405020304" pitchFamily="18" charset="0"/>
                <a:cs typeface="Times New Roman" panose="02020603050405020304" pitchFamily="18" charset="0"/>
              </a:rPr>
              <a:t> were divided into </a:t>
            </a:r>
            <a:r>
              <a:rPr lang="en-US" sz="2000" b="1" dirty="0">
                <a:latin typeface="Times New Roman" panose="02020603050405020304" pitchFamily="18" charset="0"/>
                <a:cs typeface="Times New Roman" panose="02020603050405020304" pitchFamily="18" charset="0"/>
              </a:rPr>
              <a:t>4 sections </a:t>
            </a:r>
            <a:r>
              <a:rPr lang="en-US" sz="2000" dirty="0">
                <a:latin typeface="Times New Roman" panose="02020603050405020304" pitchFamily="18" charset="0"/>
                <a:cs typeface="Times New Roman" panose="02020603050405020304" pitchFamily="18" charset="0"/>
              </a:rPr>
              <a:t>including (1) </a:t>
            </a:r>
            <a:r>
              <a:rPr lang="en-US" sz="2000" dirty="0">
                <a:solidFill>
                  <a:srgbClr val="00B0F0"/>
                </a:solidFill>
                <a:latin typeface="Times New Roman" panose="02020603050405020304" pitchFamily="18" charset="0"/>
                <a:cs typeface="Times New Roman" panose="02020603050405020304" pitchFamily="18" charset="0"/>
              </a:rPr>
              <a:t>preliminary information</a:t>
            </a:r>
            <a:r>
              <a:rPr lang="en-US" sz="2000" dirty="0">
                <a:latin typeface="Times New Roman" panose="02020603050405020304" pitchFamily="18" charset="0"/>
                <a:cs typeface="Times New Roman" panose="02020603050405020304" pitchFamily="18" charset="0"/>
              </a:rPr>
              <a:t>, (2) </a:t>
            </a:r>
            <a:r>
              <a:rPr lang="en-US" sz="2000" dirty="0">
                <a:solidFill>
                  <a:srgbClr val="00B0F0"/>
                </a:solidFill>
                <a:latin typeface="Times New Roman" panose="02020603050405020304" pitchFamily="18" charset="0"/>
                <a:cs typeface="Times New Roman" panose="02020603050405020304" pitchFamily="18" charset="0"/>
              </a:rPr>
              <a:t>admission information</a:t>
            </a:r>
            <a:r>
              <a:rPr lang="en-US" sz="2000" dirty="0">
                <a:latin typeface="Times New Roman" panose="02020603050405020304" pitchFamily="18" charset="0"/>
                <a:cs typeface="Times New Roman" panose="02020603050405020304" pitchFamily="18" charset="0"/>
              </a:rPr>
              <a:t>, (3) </a:t>
            </a:r>
            <a:r>
              <a:rPr lang="en-US" sz="2000" dirty="0">
                <a:solidFill>
                  <a:srgbClr val="00B0F0"/>
                </a:solidFill>
                <a:latin typeface="Times New Roman" panose="02020603050405020304" pitchFamily="18" charset="0"/>
                <a:cs typeface="Times New Roman" panose="02020603050405020304" pitchFamily="18" charset="0"/>
              </a:rPr>
              <a:t>hospital course </a:t>
            </a:r>
            <a:r>
              <a:rPr lang="en-US" sz="2000" dirty="0">
                <a:latin typeface="Times New Roman" panose="02020603050405020304" pitchFamily="18" charset="0"/>
                <a:cs typeface="Times New Roman" panose="02020603050405020304" pitchFamily="18" charset="0"/>
              </a:rPr>
              <a:t>and (4) </a:t>
            </a:r>
            <a:r>
              <a:rPr lang="en-US" sz="2000" dirty="0">
                <a:solidFill>
                  <a:srgbClr val="00B0F0"/>
                </a:solidFill>
                <a:latin typeface="Times New Roman" panose="02020603050405020304" pitchFamily="18" charset="0"/>
                <a:cs typeface="Times New Roman" panose="02020603050405020304" pitchFamily="18" charset="0"/>
              </a:rPr>
              <a:t>discharge information</a:t>
            </a:r>
            <a:r>
              <a:rPr lang="en-US" sz="2000" dirty="0">
                <a:latin typeface="Times New Roman" panose="02020603050405020304" pitchFamily="18" charset="0"/>
                <a:cs typeface="Times New Roman" panose="02020603050405020304" pitchFamily="18" charset="0"/>
              </a:rPr>
              <a:t>. </a:t>
            </a:r>
          </a:p>
          <a:p>
            <a:pPr algn="l" rtl="0"/>
            <a:r>
              <a:rPr lang="en-US" sz="2000" dirty="0">
                <a:latin typeface="Times New Roman" panose="02020603050405020304" pitchFamily="18" charset="0"/>
                <a:cs typeface="Times New Roman" panose="02020603050405020304" pitchFamily="18" charset="0"/>
              </a:rPr>
              <a:t>We distributed laminated discharge summary template cards to all IM residents and interns and 4th year medical student clerks rotating on general medicine during the intervention period. We left extra cards in clinical areas and in a resident library located in the hospital and frequented by trainees rotating in the hospital.</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A60811F-4E61-420C-BE75-F6C868614837}"/>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DB4D927-BFAB-42DC-8C51-D5E7518AD148}"/>
              </a:ext>
            </a:extLst>
          </p:cNvPr>
          <p:cNvSpPr>
            <a:spLocks noGrp="1"/>
          </p:cNvSpPr>
          <p:nvPr>
            <p:ph type="ftr" sz="quarter" idx="11"/>
          </p:nvPr>
        </p:nvSpPr>
        <p:spPr>
          <a:xfrm>
            <a:off x="3441699" y="6333954"/>
            <a:ext cx="5575305"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4FAC055B-4F6C-4499-92D5-7508D9FA92B9}"/>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9" name="Title 1">
            <a:extLst>
              <a:ext uri="{FF2B5EF4-FFF2-40B4-BE49-F238E27FC236}">
                <a16:creationId xmlns:a16="http://schemas.microsoft.com/office/drawing/2014/main" id="{CFD07C92-0B16-4047-A836-80E92E1AA364}"/>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59751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4068CC-4B16-4C68-B5F3-12575DDBE056}"/>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066917C-B7FA-4DBA-B27F-957B47EC3C64}"/>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AD4B2575-56C4-4702-8AE3-FAB5AFA7963F}"/>
              </a:ext>
            </a:extLst>
          </p:cNvPr>
          <p:cNvSpPr>
            <a:spLocks noGrp="1"/>
          </p:cNvSpPr>
          <p:nvPr>
            <p:ph type="sldNum" sz="quarter" idx="12"/>
          </p:nvPr>
        </p:nvSpPr>
        <p:spPr/>
        <p:txBody>
          <a:bodyPr/>
          <a:lstStyle/>
          <a:p>
            <a:r>
              <a:rPr lang="fa-IR" dirty="0"/>
              <a:t>ارائه دهنده: فاطمه صادقی</a:t>
            </a:r>
            <a:endParaRPr lang="en-US" dirty="0"/>
          </a:p>
        </p:txBody>
      </p:sp>
      <p:pic>
        <p:nvPicPr>
          <p:cNvPr id="12" name="Content Placeholder 11">
            <a:extLst>
              <a:ext uri="{FF2B5EF4-FFF2-40B4-BE49-F238E27FC236}">
                <a16:creationId xmlns:a16="http://schemas.microsoft.com/office/drawing/2014/main" id="{4751592B-7A05-4CC4-94CA-943AFBFDC699}"/>
              </a:ext>
            </a:extLst>
          </p:cNvPr>
          <p:cNvPicPr>
            <a:picLocks noGrp="1" noChangeAspect="1"/>
          </p:cNvPicPr>
          <p:nvPr>
            <p:ph idx="1"/>
          </p:nvPr>
        </p:nvPicPr>
        <p:blipFill>
          <a:blip r:embed="rId2"/>
          <a:stretch>
            <a:fillRect/>
          </a:stretch>
        </p:blipFill>
        <p:spPr>
          <a:xfrm>
            <a:off x="6228522" y="1789043"/>
            <a:ext cx="3719415" cy="436627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355C96E-940C-4CE3-9325-D12A19124289}"/>
              </a:ext>
            </a:extLst>
          </p:cNvPr>
          <p:cNvPicPr>
            <a:picLocks noChangeAspect="1"/>
          </p:cNvPicPr>
          <p:nvPr/>
        </p:nvPicPr>
        <p:blipFill>
          <a:blip r:embed="rId3"/>
          <a:stretch>
            <a:fillRect/>
          </a:stretch>
        </p:blipFill>
        <p:spPr>
          <a:xfrm>
            <a:off x="1912758" y="1789043"/>
            <a:ext cx="3719415" cy="4366274"/>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784FEBDA-4568-475D-A64B-678CB2757DC7}"/>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324229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53FF73-EBA4-45EA-99B1-2E484E33C774}"/>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Individual Discharge Summary Feedback</a:t>
            </a:r>
          </a:p>
          <a:p>
            <a:pPr algn="l" rtl="0"/>
            <a:r>
              <a:rPr lang="en-US" sz="2000" dirty="0">
                <a:latin typeface="Times New Roman" panose="02020603050405020304" pitchFamily="18" charset="0"/>
                <a:cs typeface="Times New Roman" panose="02020603050405020304" pitchFamily="18" charset="0"/>
              </a:rPr>
              <a:t> Starting with a previously published instrument for objective discharge summary assessment, our working group heavily adapted the earlier instrument and scoring rubric for use at our facility. We used an iterative consensus building approach through 5 rounds of development to determine which elements were deemed most important for inclusion in the scoring instrument. Our final version included </a:t>
            </a:r>
            <a:r>
              <a:rPr lang="en-US" sz="2000" b="1" dirty="0">
                <a:latin typeface="Times New Roman" panose="02020603050405020304" pitchFamily="18" charset="0"/>
                <a:cs typeface="Times New Roman" panose="02020603050405020304" pitchFamily="18" charset="0"/>
              </a:rPr>
              <a:t>16 items</a:t>
            </a:r>
            <a:r>
              <a:rPr lang="en-US" sz="2000" dirty="0">
                <a:latin typeface="Times New Roman" panose="02020603050405020304" pitchFamily="18" charset="0"/>
                <a:cs typeface="Times New Roman" panose="02020603050405020304" pitchFamily="18" charset="0"/>
              </a:rPr>
              <a:t>, and scores for individual domains were weighted based on perceived importance such that a total discharge summary was calculable, which totaled </a:t>
            </a:r>
            <a:r>
              <a:rPr lang="en-US" sz="2000" b="1" dirty="0">
                <a:latin typeface="Times New Roman" panose="02020603050405020304" pitchFamily="18" charset="0"/>
                <a:cs typeface="Times New Roman" panose="02020603050405020304" pitchFamily="18" charset="0"/>
              </a:rPr>
              <a:t>100 points</a:t>
            </a:r>
            <a:r>
              <a:rPr lang="en-US" sz="2000" dirty="0">
                <a:latin typeface="Times New Roman" panose="02020603050405020304" pitchFamily="18" charset="0"/>
                <a:cs typeface="Times New Roman" panose="02020603050405020304" pitchFamily="18" charset="0"/>
              </a:rPr>
              <a:t>.</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D82AE4D-2192-4709-8AB0-7013F4237B7C}"/>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FB34794-0CC5-4A19-B578-04ED534CEAAA}"/>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4852908E-34C1-4FAF-BAA6-0F812C82E5A6}"/>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D1C6B7DF-E8FC-46A1-8693-B88D0ECEB486}"/>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22926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1DBAB0-2C04-4470-A788-E7D7F985B11A}"/>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For feedback purposes, each summary was assigned a letter grade based on the traditional </a:t>
            </a:r>
            <a:r>
              <a:rPr lang="en-US" sz="2000" b="1" dirty="0">
                <a:latin typeface="Times New Roman" panose="02020603050405020304" pitchFamily="18" charset="0"/>
                <a:cs typeface="Times New Roman" panose="02020603050405020304" pitchFamily="18" charset="0"/>
              </a:rPr>
              <a:t>“A, B, C” scale </a:t>
            </a:r>
            <a:r>
              <a:rPr lang="en-US" sz="2000" dirty="0">
                <a:latin typeface="Times New Roman" panose="02020603050405020304" pitchFamily="18" charset="0"/>
                <a:cs typeface="Times New Roman" panose="02020603050405020304" pitchFamily="18" charset="0"/>
              </a:rPr>
              <a:t>by the working group member scoring the document. Before program initiation, we presented the grading instrument to residency program and hospital leaders to ensure acceptability and buy-in. Finally, we pretested the instrument with multiple sample discharge summaries to ensure adequate interrater reliability and to ensure the feasibility of chart abstraction. After the study, team members became familiar with the scoring instrument, it took approximately 5 minutes to evaluate each discharge summary</a:t>
            </a:r>
            <a:r>
              <a:rPr lang="en-US" sz="1600" dirty="0"/>
              <a:t>.</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340CD4A-EA4C-44E7-9B23-263844A631E7}"/>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55B9DC88-C079-4F08-92A9-7726ED7E6ADB}"/>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7F44C964-3302-46F0-8F73-1E4B081C5B3F}"/>
              </a:ext>
            </a:extLst>
          </p:cNvPr>
          <p:cNvSpPr>
            <a:spLocks noGrp="1"/>
          </p:cNvSpPr>
          <p:nvPr>
            <p:ph type="sldNum" sz="quarter" idx="12"/>
          </p:nvPr>
        </p:nvSpPr>
        <p:spPr/>
        <p:txBody>
          <a:bodyPr/>
          <a:lstStyle/>
          <a:p>
            <a:r>
              <a:rPr lang="fa-IR" dirty="0"/>
              <a:t>ارائه دهنده: فاطمه صادقی</a:t>
            </a:r>
            <a:endParaRPr lang="en-US" dirty="0"/>
          </a:p>
        </p:txBody>
      </p:sp>
    </p:spTree>
    <p:extLst>
      <p:ext uri="{BB962C8B-B14F-4D97-AF65-F5344CB8AC3E}">
        <p14:creationId xmlns:p14="http://schemas.microsoft.com/office/powerpoint/2010/main" val="90590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97294C-01F0-486F-A7AA-DE11EACF6696}"/>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In addition to the “kick-off” lecture described above, we also held a separate, intern-only, learning experience hosted by 5 IM attending physicians. During this session, each intern reviewed 3 previously graded discharges summaries with 1 attending. Trainees were encouraged to self-reflect on their performance, and together the attending and intern negotiated goals for improvement, which were recorded on a “Prescription for Improvement” card given to the intern at the end of the encounter. Interns not able to attend this coaching session were approached individually by participating attending physicians afterward</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In-person attendance, online viewing of lecture materials, intern participation in individual feedback sessions and academic detailing encounters were all documented.</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1E10CE3-9BB9-47C8-B9E4-378DED5600F8}"/>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E1F6C631-D2EB-417B-8BF0-04B68156D2FC}"/>
              </a:ext>
            </a:extLst>
          </p:cNvPr>
          <p:cNvSpPr>
            <a:spLocks noGrp="1"/>
          </p:cNvSpPr>
          <p:nvPr>
            <p:ph type="ftr" sz="quarter" idx="11"/>
          </p:nvPr>
        </p:nvSpPr>
        <p:spPr>
          <a:xfrm>
            <a:off x="3441699" y="6333954"/>
            <a:ext cx="5499101" cy="365125"/>
          </a:xfrm>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a:extLst>
              <a:ext uri="{FF2B5EF4-FFF2-40B4-BE49-F238E27FC236}">
                <a16:creationId xmlns:a16="http://schemas.microsoft.com/office/drawing/2014/main" id="{C48F0985-320A-4D9D-9674-05EB8E79B9E0}"/>
              </a:ext>
            </a:extLst>
          </p:cNvPr>
          <p:cNvSpPr>
            <a:spLocks noGrp="1"/>
          </p:cNvSpPr>
          <p:nvPr>
            <p:ph type="sldNum" sz="quarter" idx="12"/>
          </p:nvPr>
        </p:nvSpPr>
        <p:spPr/>
        <p:txBody>
          <a:bodyPr/>
          <a:lstStyle/>
          <a:p>
            <a:r>
              <a:rPr lang="fa-IR" dirty="0"/>
              <a:t>ارائه دهنده: فاطمه صادقی</a:t>
            </a:r>
            <a:endParaRPr lang="en-US" dirty="0"/>
          </a:p>
        </p:txBody>
      </p:sp>
    </p:spTree>
    <p:extLst>
      <p:ext uri="{BB962C8B-B14F-4D97-AF65-F5344CB8AC3E}">
        <p14:creationId xmlns:p14="http://schemas.microsoft.com/office/powerpoint/2010/main" val="103818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1D86F-25A9-4D8A-A457-4889CE722D07}"/>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Team-based Feedback</a:t>
            </a:r>
          </a:p>
          <a:p>
            <a:pPr algn="l" rtl="0"/>
            <a:r>
              <a:rPr lang="en-US" sz="2000" dirty="0">
                <a:latin typeface="Times New Roman" panose="02020603050405020304" pitchFamily="18" charset="0"/>
                <a:cs typeface="Times New Roman" panose="02020603050405020304" pitchFamily="18" charset="0"/>
              </a:rPr>
              <a:t>During the 3 months of the initial program, study team members graded 1 randomly selected discharge summary for each of the 4 general medicine teams per week using our standardized discharge summary evaluation instrument. A physician member of the study team then presented a graded summary to each of the attending physicians on the IM ward teams. Both physicians reviewed the summary to establish agreement regarding its deficiencies. The inpatient ward attending then reviewed the discharge summaries with his or her team. A paper card was used to document the team-based feedback encounter. Discharge summaries were subsequently discarded (consistent with Health Information Portability and Accountability Act [HIPAA] regulations). This team-based feedback session took approximately 5 to 10 minutes with each team, 1 day per week.</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B17C370-8DED-4CA0-9DB3-5466EB3F9319}"/>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C40C4BE-8026-4B49-945C-578D97B31776}"/>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29FCD9F8-359D-427E-9C46-81DAAC77BD1C}"/>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76F9F023-9788-431A-A63D-88C59BBAF382}"/>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157291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53120-FEFA-4DA2-847A-BC47ED3531ED}"/>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Academic Detailing </a:t>
            </a:r>
          </a:p>
          <a:p>
            <a:pPr algn="l" rtl="0"/>
            <a:r>
              <a:rPr lang="en-US" sz="2000" dirty="0">
                <a:latin typeface="Times New Roman" panose="02020603050405020304" pitchFamily="18" charset="0"/>
                <a:cs typeface="Times New Roman" panose="02020603050405020304" pitchFamily="18" charset="0"/>
              </a:rPr>
              <a:t>To extend the reach of this educational program, we also designed academic detailing exercises. Academic detailing strategies have been used extensively by pharmaceutical companies and other entities to improve product utilization and/or guideline adherence. During the 3-month implementation interval, nurses in our IM outpatient clinic were queued to question patients about recent hospital admissions. Nurses placed printed copies of summaries for patients recently discharged from the hospital on the patients’ charts, and these were provided to resident physicians for review.</a:t>
            </a:r>
          </a:p>
          <a:p>
            <a:pPr algn="l" rtl="0"/>
            <a:r>
              <a:rPr lang="en-US" sz="2000" dirty="0">
                <a:latin typeface="Times New Roman" panose="02020603050405020304" pitchFamily="18" charset="0"/>
                <a:cs typeface="Times New Roman" panose="02020603050405020304" pitchFamily="18" charset="0"/>
              </a:rPr>
              <a:t> </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9919F6B-13DD-4014-AB95-A4DC5AAA31BE}"/>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606FEB38-13B9-46FA-B3E9-40AC0295DB86}"/>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02745AA6-113C-48CF-8573-3C7605A35296}"/>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2A316576-0F23-4E28-8256-0C7176B1A30A}"/>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377379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06641-156E-4C10-BEBC-9201F162261D}"/>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During “sign-out” with the clinic attending, residents were encouraged to evaluate the discharge summary regarding its timeliness and quality. Because it is likely that the inpatient discharging resident was not the same resident seeing the patient in clinic, this allowed residents to review discharge summaries written by their peers. Attending physicians then detailed the resident regarding the key components of high quality discharge summaries. If a resident had no patients with recent hospitalizations, then nurses provided a sample discharge summary for review and detailing with the clinic attending.</a:t>
            </a:r>
            <a:endParaRPr lang="fa-IR" sz="2000" dirty="0"/>
          </a:p>
        </p:txBody>
      </p:sp>
      <p:sp>
        <p:nvSpPr>
          <p:cNvPr id="4" name="Date Placeholder 3">
            <a:extLst>
              <a:ext uri="{FF2B5EF4-FFF2-40B4-BE49-F238E27FC236}">
                <a16:creationId xmlns:a16="http://schemas.microsoft.com/office/drawing/2014/main" id="{F13AC083-42F8-48CE-9787-712A065014A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A6875F0-E564-4165-9B84-9B0CCA00A370}"/>
              </a:ext>
            </a:extLst>
          </p:cNvPr>
          <p:cNvSpPr>
            <a:spLocks noGrp="1"/>
          </p:cNvSpPr>
          <p:nvPr>
            <p:ph type="ftr" sz="quarter" idx="11"/>
          </p:nvPr>
        </p:nvSpPr>
        <p:spPr>
          <a:xfrm>
            <a:off x="3441699" y="6333954"/>
            <a:ext cx="5499101" cy="365125"/>
          </a:xfrm>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a:extLst>
              <a:ext uri="{FF2B5EF4-FFF2-40B4-BE49-F238E27FC236}">
                <a16:creationId xmlns:a16="http://schemas.microsoft.com/office/drawing/2014/main" id="{9E6B856E-E3E2-43F6-A612-E495DEAE9FBE}"/>
              </a:ext>
            </a:extLst>
          </p:cNvPr>
          <p:cNvSpPr>
            <a:spLocks noGrp="1"/>
          </p:cNvSpPr>
          <p:nvPr>
            <p:ph type="sldNum" sz="quarter" idx="12"/>
          </p:nvPr>
        </p:nvSpPr>
        <p:spPr/>
        <p:txBody>
          <a:bodyPr/>
          <a:lstStyle/>
          <a:p>
            <a:r>
              <a:rPr lang="fa-IR" dirty="0"/>
              <a:t>ارائه دهنده: فاطمه صادقی</a:t>
            </a:r>
            <a:endParaRPr lang="en-US" dirty="0"/>
          </a:p>
        </p:txBody>
      </p:sp>
    </p:spTree>
    <p:extLst>
      <p:ext uri="{BB962C8B-B14F-4D97-AF65-F5344CB8AC3E}">
        <p14:creationId xmlns:p14="http://schemas.microsoft.com/office/powerpoint/2010/main" val="199229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2400" b="1" cap="none" dirty="0">
                <a:solidFill>
                  <a:srgbClr val="FFFF00"/>
                </a:solidFill>
                <a:latin typeface="Times New Roman" panose="02020603050405020304" pitchFamily="18" charset="0"/>
                <a:cs typeface="Times New Roman" panose="02020603050405020304" pitchFamily="18" charset="0"/>
              </a:rPr>
              <a:t>About Journal</a:t>
            </a:r>
          </a:p>
        </p:txBody>
      </p:sp>
      <p:sp>
        <p:nvSpPr>
          <p:cNvPr id="3" name="Content Placeholder 2"/>
          <p:cNvSpPr>
            <a:spLocks noGrp="1"/>
          </p:cNvSpPr>
          <p:nvPr>
            <p:ph idx="1"/>
          </p:nvPr>
        </p:nvSpPr>
        <p:spPr/>
        <p:txBody>
          <a:bodyPr>
            <a:normAutofit/>
          </a:bodyPr>
          <a:lstStyle/>
          <a:p>
            <a:pPr marL="0" indent="0" algn="ctr">
              <a:buNone/>
            </a:pPr>
            <a:r>
              <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American Journal of the Medical Sciences </a:t>
            </a:r>
          </a:p>
          <a:p>
            <a:pPr marL="0" indent="0" algn="ctr">
              <a:buNone/>
            </a:pPr>
            <a:endParaRPr lang="en-US"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Impact Factor                    1.911</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H- Index                          81</a:t>
            </a:r>
            <a:endParaRPr lang="fa-IR"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Indexed in ISI, Scopus, PubMed, Embase </a:t>
            </a:r>
            <a:r>
              <a:rPr lang="fa-IR" dirty="0">
                <a:latin typeface="Times New Roman" panose="02020603050405020304" pitchFamily="18" charset="0"/>
                <a:cs typeface="Times New Roman" panose="02020603050405020304" pitchFamily="18" charset="0"/>
              </a:rPr>
              <a:t>  </a:t>
            </a:r>
          </a:p>
        </p:txBody>
      </p:sp>
      <p:sp>
        <p:nvSpPr>
          <p:cNvPr id="4" name="Date Placeholder 3"/>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p:cNvSpPr>
            <a:spLocks noGrp="1"/>
          </p:cNvSpPr>
          <p:nvPr>
            <p:ph type="sldNum" sz="quarter" idx="12"/>
          </p:nvPr>
        </p:nvSpPr>
        <p:spPr/>
        <p:txBody>
          <a:bodyPr/>
          <a:lstStyle/>
          <a:p>
            <a:r>
              <a:rPr lang="fa-IR" dirty="0"/>
              <a:t>ارائه دهنده: فاطمه صادقی </a:t>
            </a:r>
            <a:endParaRPr lang="en-US" dirty="0"/>
          </a:p>
        </p:txBody>
      </p:sp>
      <p:sp>
        <p:nvSpPr>
          <p:cNvPr id="8" name="Arrow: Right 7">
            <a:extLst>
              <a:ext uri="{FF2B5EF4-FFF2-40B4-BE49-F238E27FC236}">
                <a16:creationId xmlns:a16="http://schemas.microsoft.com/office/drawing/2014/main" id="{F3817ADD-9092-43ED-8AB3-74CB9DAF35D4}"/>
              </a:ext>
            </a:extLst>
          </p:cNvPr>
          <p:cNvSpPr/>
          <p:nvPr/>
        </p:nvSpPr>
        <p:spPr>
          <a:xfrm>
            <a:off x="6057899" y="3428999"/>
            <a:ext cx="978408" cy="45388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0193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577292-F00E-451A-8F87-F560DB2B5999}"/>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We also offered brief academic detailing encounters to interns and residents in the inpatient setting. Using a case-based format, physicians from our working group gave a series of brief 3- to 5-minute presentations at an established IM morning report conference. These detailing presentations were designed to highlight tips for improving discharge summary quality. For example, in 1 installment, the leader presented an excerpt from an actual discharge summary that did not contain a discharge medication list, and trainees were asked to “diagnose” the problem with that summary. After identifying the problem, 3 subsequent slides outlined the importance of medication reconciliation in care transitions, presented baseline data on resident performance documenting medication lists in discharge summaries and suggested best practices for including medications in discharge summaries.</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39A4C6E-6DAD-4811-A2F9-8E62AEE279A2}"/>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50ACB4DB-EA2B-44E3-A957-74957C842062}"/>
              </a:ext>
            </a:extLst>
          </p:cNvPr>
          <p:cNvSpPr>
            <a:spLocks noGrp="1"/>
          </p:cNvSpPr>
          <p:nvPr>
            <p:ph type="ftr" sz="quarter" idx="11"/>
          </p:nvPr>
        </p:nvSpPr>
        <p:spPr>
          <a:xfrm>
            <a:off x="3441699" y="6333954"/>
            <a:ext cx="5499101" cy="365125"/>
          </a:xfrm>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a:extLst>
              <a:ext uri="{FF2B5EF4-FFF2-40B4-BE49-F238E27FC236}">
                <a16:creationId xmlns:a16="http://schemas.microsoft.com/office/drawing/2014/main" id="{77B3BA43-7D48-4F19-8B36-3B9C33C9D260}"/>
              </a:ext>
            </a:extLst>
          </p:cNvPr>
          <p:cNvSpPr>
            <a:spLocks noGrp="1"/>
          </p:cNvSpPr>
          <p:nvPr>
            <p:ph type="sldNum" sz="quarter" idx="12"/>
          </p:nvPr>
        </p:nvSpPr>
        <p:spPr/>
        <p:txBody>
          <a:bodyPr/>
          <a:lstStyle/>
          <a:p>
            <a:r>
              <a:rPr lang="fa-IR" dirty="0"/>
              <a:t>ارائه دهنده: فاطمه صادقی</a:t>
            </a:r>
            <a:endParaRPr lang="en-US" dirty="0"/>
          </a:p>
        </p:txBody>
      </p:sp>
    </p:spTree>
    <p:extLst>
      <p:ext uri="{BB962C8B-B14F-4D97-AF65-F5344CB8AC3E}">
        <p14:creationId xmlns:p14="http://schemas.microsoft.com/office/powerpoint/2010/main" val="42691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EFAFD-2969-4ABC-A154-FCCBF0BE847A}"/>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Program Evaluation</a:t>
            </a:r>
          </a:p>
          <a:p>
            <a:pPr algn="l" rtl="0"/>
            <a:r>
              <a:rPr lang="en-US" sz="2000" dirty="0">
                <a:latin typeface="Times New Roman" panose="02020603050405020304" pitchFamily="18" charset="0"/>
                <a:cs typeface="Times New Roman" panose="02020603050405020304" pitchFamily="18" charset="0"/>
              </a:rPr>
              <a:t> We chose to use the </a:t>
            </a:r>
            <a:r>
              <a:rPr lang="en-US" sz="2000" b="1" dirty="0">
                <a:latin typeface="Times New Roman" panose="02020603050405020304" pitchFamily="18" charset="0"/>
                <a:cs typeface="Times New Roman" panose="02020603050405020304" pitchFamily="18" charset="0"/>
              </a:rPr>
              <a:t>RE-AIM framework </a:t>
            </a:r>
            <a:r>
              <a:rPr lang="en-US" sz="2000" dirty="0">
                <a:latin typeface="Times New Roman" panose="02020603050405020304" pitchFamily="18" charset="0"/>
                <a:cs typeface="Times New Roman" panose="02020603050405020304" pitchFamily="18" charset="0"/>
              </a:rPr>
              <a:t>of Glasgow et al for program planning and evaluation. RE-AIM is an acronym that stands for </a:t>
            </a:r>
            <a:r>
              <a:rPr lang="en-US" sz="2000" dirty="0">
                <a:solidFill>
                  <a:srgbClr val="00B0F0"/>
                </a:solidFill>
                <a:latin typeface="Times New Roman" panose="02020603050405020304" pitchFamily="18" charset="0"/>
                <a:cs typeface="Times New Roman" panose="02020603050405020304" pitchFamily="18" charset="0"/>
              </a:rPr>
              <a:t>Reach</a:t>
            </a:r>
            <a:r>
              <a:rPr lang="en-US" sz="2000" dirty="0">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Effectiveness</a:t>
            </a:r>
            <a:r>
              <a:rPr lang="en-US" sz="2000" dirty="0">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Adoption</a:t>
            </a:r>
            <a:r>
              <a:rPr lang="en-US" sz="2000" dirty="0">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Implementation </a:t>
            </a:r>
            <a:r>
              <a:rPr lang="en-US" sz="2000" dirty="0">
                <a:latin typeface="Times New Roman" panose="02020603050405020304" pitchFamily="18" charset="0"/>
                <a:cs typeface="Times New Roman" panose="02020603050405020304" pitchFamily="18" charset="0"/>
              </a:rPr>
              <a:t>and </a:t>
            </a:r>
            <a:r>
              <a:rPr lang="en-US" sz="2000" dirty="0">
                <a:solidFill>
                  <a:srgbClr val="00B0F0"/>
                </a:solidFill>
                <a:latin typeface="Times New Roman" panose="02020603050405020304" pitchFamily="18" charset="0"/>
                <a:cs typeface="Times New Roman" panose="02020603050405020304" pitchFamily="18" charset="0"/>
              </a:rPr>
              <a:t>Maintenance</a:t>
            </a:r>
            <a:r>
              <a:rPr lang="en-US" sz="2000" dirty="0">
                <a:latin typeface="Times New Roman" panose="02020603050405020304" pitchFamily="18" charset="0"/>
                <a:cs typeface="Times New Roman" panose="02020603050405020304" pitchFamily="18" charset="0"/>
              </a:rPr>
              <a:t>. In addition to objective measures of program effectiveness described in the results section, we measured program reach by tracking the number, type and intensity of teaching contacts with residents. We also measured adoption of discharge summary template usage.</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08D881D-BE4B-403A-B4AE-1CD46AA2A070}"/>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E86FE13C-D8A6-42EF-BA6E-3EBDB12B5F23}"/>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56187D66-5FD5-4926-8B26-F8C3F9A2AB77}"/>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D6A5C84A-E100-40A2-831B-A23E99D9A4D4}"/>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153486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F816-2DE2-4A48-96B8-4FDF1A41C76F}"/>
              </a:ext>
            </a:extLst>
          </p:cNvPr>
          <p:cNvSpPr>
            <a:spLocks noGrp="1"/>
          </p:cNvSpPr>
          <p:nvPr>
            <p:ph type="title"/>
          </p:nvPr>
        </p:nvSpPr>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Results</a:t>
            </a:r>
            <a:endParaRPr lang="fa-IR" sz="2400" cap="none"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5FF393-04D8-48F0-B76D-56422E64CFB7}"/>
              </a:ext>
            </a:extLst>
          </p:cNvPr>
          <p:cNvSpPr>
            <a:spLocks noGrp="1"/>
          </p:cNvSpPr>
          <p:nvPr>
            <p:ph idx="1"/>
          </p:nvPr>
        </p:nvSpPr>
        <p:spPr>
          <a:xfrm>
            <a:off x="619824" y="1960325"/>
            <a:ext cx="6032768" cy="4206240"/>
          </a:xfrm>
        </p:spPr>
        <p:txBody>
          <a:bodyPr>
            <a:normAutofit lnSpcReduction="10000"/>
          </a:bodyPr>
          <a:lstStyle/>
          <a:p>
            <a:pPr algn="l" rtl="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Table 1 illustrates the characteristics of the residency program and the reach of our intervention. All interns received individual feedback. </a:t>
            </a:r>
          </a:p>
          <a:p>
            <a:pPr algn="l" rtl="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addition, </a:t>
            </a:r>
            <a:r>
              <a:rPr lang="en-US" sz="2000" b="1" dirty="0">
                <a:latin typeface="Times New Roman" panose="02020603050405020304" pitchFamily="18" charset="0"/>
                <a:cs typeface="Times New Roman" panose="02020603050405020304" pitchFamily="18" charset="0"/>
              </a:rPr>
              <a:t>90% (55/61) </a:t>
            </a:r>
            <a:r>
              <a:rPr lang="en-US" sz="2000" dirty="0">
                <a:latin typeface="Times New Roman" panose="02020603050405020304" pitchFamily="18" charset="0"/>
                <a:cs typeface="Times New Roman" panose="02020603050405020304" pitchFamily="18" charset="0"/>
              </a:rPr>
              <a:t>of upper-level residents received at least 1 teaching contact with an attending physician. Furthermore, </a:t>
            </a:r>
            <a:r>
              <a:rPr lang="en-US" sz="2000" b="1" dirty="0">
                <a:latin typeface="Times New Roman" panose="02020603050405020304" pitchFamily="18" charset="0"/>
                <a:cs typeface="Times New Roman" panose="02020603050405020304" pitchFamily="18" charset="0"/>
              </a:rPr>
              <a:t>72% (69/96</a:t>
            </a:r>
            <a:r>
              <a:rPr lang="en-US" sz="2000" dirty="0">
                <a:latin typeface="Times New Roman" panose="02020603050405020304" pitchFamily="18" charset="0"/>
                <a:cs typeface="Times New Roman" panose="02020603050405020304" pitchFamily="18" charset="0"/>
              </a:rPr>
              <a:t>) of interns and residents received multiple teaching contacts allowing for reinforcement of key messages. </a:t>
            </a:r>
            <a:r>
              <a:rPr lang="en-US" sz="2000" b="1" dirty="0">
                <a:latin typeface="Times New Roman" panose="02020603050405020304" pitchFamily="18" charset="0"/>
                <a:cs typeface="Times New Roman" panose="02020603050405020304" pitchFamily="18" charset="0"/>
              </a:rPr>
              <a:t>Over 70% </a:t>
            </a:r>
            <a:r>
              <a:rPr lang="en-US" sz="2000" dirty="0">
                <a:latin typeface="Times New Roman" panose="02020603050405020304" pitchFamily="18" charset="0"/>
                <a:cs typeface="Times New Roman" panose="02020603050405020304" pitchFamily="18" charset="0"/>
              </a:rPr>
              <a:t>of trainees completed the online pretest and posttest surveys. Posttest results showed that </a:t>
            </a:r>
            <a:r>
              <a:rPr lang="en-US" sz="2000" b="1" dirty="0">
                <a:latin typeface="Times New Roman" panose="02020603050405020304" pitchFamily="18" charset="0"/>
                <a:cs typeface="Times New Roman" panose="02020603050405020304" pitchFamily="18" charset="0"/>
              </a:rPr>
              <a:t>66%</a:t>
            </a:r>
            <a:r>
              <a:rPr lang="en-US" sz="2000" dirty="0">
                <a:latin typeface="Times New Roman" panose="02020603050405020304" pitchFamily="18" charset="0"/>
                <a:cs typeface="Times New Roman" panose="02020603050405020304" pitchFamily="18" charset="0"/>
              </a:rPr>
              <a:t> of trainees used a template card while preparing their discharge summary</a:t>
            </a:r>
            <a:r>
              <a:rPr lang="en-US" sz="2000" b="1" dirty="0">
                <a:latin typeface="Times New Roman" panose="02020603050405020304" pitchFamily="18" charset="0"/>
                <a:cs typeface="Times New Roman" panose="02020603050405020304" pitchFamily="18" charset="0"/>
              </a:rPr>
              <a:t>. Over 90% </a:t>
            </a:r>
            <a:r>
              <a:rPr lang="en-US" sz="2000" dirty="0">
                <a:latin typeface="Times New Roman" panose="02020603050405020304" pitchFamily="18" charset="0"/>
                <a:cs typeface="Times New Roman" panose="02020603050405020304" pitchFamily="18" charset="0"/>
              </a:rPr>
              <a:t>of the discharge summaries were graded by 2 members of the working group (R.N.A. and J.M.). The discharge summary grading instrument had suitable interrater reliability with a k statistic of 0.72.</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923B743-51DB-486F-8714-39070DC31A46}"/>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FEDDA01-F814-4236-8DF5-AF1F7BAB7B5F}"/>
              </a:ext>
            </a:extLst>
          </p:cNvPr>
          <p:cNvSpPr>
            <a:spLocks noGrp="1"/>
          </p:cNvSpPr>
          <p:nvPr>
            <p:ph type="ftr" sz="quarter" idx="11"/>
          </p:nvPr>
        </p:nvSpPr>
        <p:spPr>
          <a:xfrm>
            <a:off x="3441699" y="6333954"/>
            <a:ext cx="5499101" cy="365125"/>
          </a:xfrm>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a:extLst>
              <a:ext uri="{FF2B5EF4-FFF2-40B4-BE49-F238E27FC236}">
                <a16:creationId xmlns:a16="http://schemas.microsoft.com/office/drawing/2014/main" id="{DE3FB8B9-4251-4078-A319-766930BD7A79}"/>
              </a:ext>
            </a:extLst>
          </p:cNvPr>
          <p:cNvSpPr>
            <a:spLocks noGrp="1"/>
          </p:cNvSpPr>
          <p:nvPr>
            <p:ph type="sldNum" sz="quarter" idx="12"/>
          </p:nvPr>
        </p:nvSpPr>
        <p:spPr/>
        <p:txBody>
          <a:bodyPr/>
          <a:lstStyle/>
          <a:p>
            <a:r>
              <a:rPr lang="fa-IR" dirty="0"/>
              <a:t>ارائه دهنده: فاطمه صادقی</a:t>
            </a:r>
            <a:endParaRPr lang="en-US" dirty="0"/>
          </a:p>
        </p:txBody>
      </p:sp>
      <p:pic>
        <p:nvPicPr>
          <p:cNvPr id="7" name="Content Placeholder 7">
            <a:extLst>
              <a:ext uri="{FF2B5EF4-FFF2-40B4-BE49-F238E27FC236}">
                <a16:creationId xmlns:a16="http://schemas.microsoft.com/office/drawing/2014/main" id="{D21B98CB-9541-4CFE-BAE6-D7D0137A6B0E}"/>
              </a:ext>
            </a:extLst>
          </p:cNvPr>
          <p:cNvPicPr>
            <a:picLocks noChangeAspect="1"/>
          </p:cNvPicPr>
          <p:nvPr/>
        </p:nvPicPr>
        <p:blipFill>
          <a:blip r:embed="rId2"/>
          <a:stretch>
            <a:fillRect/>
          </a:stretch>
        </p:blipFill>
        <p:spPr>
          <a:xfrm>
            <a:off x="6960420" y="2054087"/>
            <a:ext cx="4611756" cy="40021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99973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6FE19-5972-48E3-8AF5-C7DF32493C2B}"/>
              </a:ext>
            </a:extLst>
          </p:cNvPr>
          <p:cNvSpPr>
            <a:spLocks noGrp="1"/>
          </p:cNvSpPr>
          <p:nvPr>
            <p:ph idx="1"/>
          </p:nvPr>
        </p:nvSpPr>
        <p:spPr/>
        <p:txBody>
          <a:bodyPr>
            <a:normAutofit/>
          </a:bodyPr>
          <a:lstStyle/>
          <a:p>
            <a:pPr algn="l" rtl="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Table 2 illustrates objective discharge summary scores for the 35 interns during the 3 months before (total of 103 observations) and during the 3 months after program implementation (104 observations). Based on a traditional letter grade system, average discharge summary scores for interns were in the C range (70.3%) at baseline, but scores improved a letter grade to the B range after curriculum implementation (posttest mean 5 82.9%, P 5 0.0001). Scores for specific discharge summary components improved significantly for 7 of 13 elements. Domain scores for 5 components were unchanged. Scores for discharge diagnoses decreased significantly (1.74 to 1.13, P , 0.0001). The proportion of discharge summaries receiving the highest available score increased for most summary domains. In particular, the inclusion of high-quality hospital courses (+21%), discharge medication lists (+37%), patient instructions (+16%) and tests pending at discharge (+40%) all increased. </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EFC3EF50-2537-4B24-9B2D-8232B4108A46}"/>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C23DEB67-47FB-4EEB-B5AC-7BB00F3892A4}"/>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72AD8D1F-9B6E-4A84-A6BB-B9389CBF4B15}"/>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F679C244-5506-4B54-8824-3348A18F455B}"/>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Results</a:t>
            </a:r>
            <a:endParaRPr lang="fa-IR" sz="2400" cap="none"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88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38DC91-BCF8-4540-858C-F22E62C2B6BC}"/>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6B494620-DB45-4382-92B2-F07D3DD236DF}"/>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848ACB21-0976-414A-8CA0-76C007351FEC}"/>
              </a:ext>
            </a:extLst>
          </p:cNvPr>
          <p:cNvSpPr>
            <a:spLocks noGrp="1"/>
          </p:cNvSpPr>
          <p:nvPr>
            <p:ph type="sldNum" sz="quarter" idx="12"/>
          </p:nvPr>
        </p:nvSpPr>
        <p:spPr/>
        <p:txBody>
          <a:bodyPr/>
          <a:lstStyle/>
          <a:p>
            <a:r>
              <a:rPr lang="fa-IR" dirty="0"/>
              <a:t>ارائه دهنده: فاطمه صادقی</a:t>
            </a:r>
            <a:endParaRPr lang="en-US" dirty="0"/>
          </a:p>
        </p:txBody>
      </p:sp>
      <p:pic>
        <p:nvPicPr>
          <p:cNvPr id="7" name="Content Placeholder 6">
            <a:extLst>
              <a:ext uri="{FF2B5EF4-FFF2-40B4-BE49-F238E27FC236}">
                <a16:creationId xmlns:a16="http://schemas.microsoft.com/office/drawing/2014/main" id="{907D7111-A717-412F-807E-A4888ACB6E7D}"/>
              </a:ext>
            </a:extLst>
          </p:cNvPr>
          <p:cNvPicPr>
            <a:picLocks noGrp="1" noChangeAspect="1"/>
          </p:cNvPicPr>
          <p:nvPr>
            <p:ph idx="1"/>
          </p:nvPr>
        </p:nvPicPr>
        <p:blipFill>
          <a:blip r:embed="rId2"/>
          <a:stretch>
            <a:fillRect/>
          </a:stretch>
        </p:blipFill>
        <p:spPr>
          <a:xfrm>
            <a:off x="1202265" y="1960007"/>
            <a:ext cx="9611509" cy="4206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6009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678-8EC4-44BF-B390-824838C66ECE}"/>
              </a:ext>
            </a:extLst>
          </p:cNvPr>
          <p:cNvSpPr>
            <a:spLocks noGrp="1"/>
          </p:cNvSpPr>
          <p:nvPr>
            <p:ph type="title"/>
          </p:nvPr>
        </p:nvSpPr>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Discussion</a:t>
            </a:r>
            <a:endParaRPr lang="fa-IR" sz="2400" b="1" cap="none"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5480AC-6464-44EE-B7E3-FFD021F71A1E}"/>
              </a:ext>
            </a:extLst>
          </p:cNvPr>
          <p:cNvSpPr>
            <a:spLocks noGrp="1"/>
          </p:cNvSpPr>
          <p:nvPr>
            <p:ph idx="1"/>
          </p:nvPr>
        </p:nvSpPr>
        <p:spPr/>
        <p:txBody>
          <a:bodyPr>
            <a:normAutofit/>
          </a:bodyPr>
          <a:lstStyle/>
          <a:p>
            <a:pPr algn="l" rtl="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Our results further support the use of </a:t>
            </a:r>
            <a:r>
              <a:rPr lang="en-US" sz="2000" b="1" dirty="0">
                <a:latin typeface="Times New Roman" panose="02020603050405020304" pitchFamily="18" charset="0"/>
                <a:cs typeface="Times New Roman" panose="02020603050405020304" pitchFamily="18" charset="0"/>
              </a:rPr>
              <a:t>individual feedback </a:t>
            </a:r>
            <a:r>
              <a:rPr lang="en-US" sz="2000" dirty="0">
                <a:latin typeface="Times New Roman" panose="02020603050405020304" pitchFamily="18" charset="0"/>
                <a:cs typeface="Times New Roman" panose="02020603050405020304" pitchFamily="18" charset="0"/>
              </a:rPr>
              <a:t>as a successful strategy in such programs. We also found that team-based feedback and academic detailing strategies to be feasible and well-tolerated adjunctive strategies in the program. In general, trainees were very receptive. As 1 intern physician commented, “This is really helpful. No one has ever taught me how to do a discharge summary before.”</a:t>
            </a:r>
          </a:p>
          <a:p>
            <a:pPr algn="l" rtl="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During the implementation period, we found that the use of a theoretical framework for program planning and evaluation improved overall implementation success. We were able to engage 100% of intern physicians for individual feedback. In addition, all 12 IM teams on the inpatient general IM inpatient service over 3 months received team-based feedback during program implementation.</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9DB9A79-80F4-4CFD-A5A1-FB192E2E0505}"/>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79E938C-C1C7-44E2-9FB7-B9AF45ADE160}"/>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21DBBA5E-A983-4278-8D87-981175DC77ED}"/>
              </a:ext>
            </a:extLst>
          </p:cNvPr>
          <p:cNvSpPr>
            <a:spLocks noGrp="1"/>
          </p:cNvSpPr>
          <p:nvPr>
            <p:ph type="sldNum" sz="quarter" idx="12"/>
          </p:nvPr>
        </p:nvSpPr>
        <p:spPr/>
        <p:txBody>
          <a:bodyPr/>
          <a:lstStyle/>
          <a:p>
            <a:r>
              <a:rPr lang="fa-IR" dirty="0"/>
              <a:t>ارائه دهنده: فاطمه صادقی</a:t>
            </a:r>
            <a:endParaRPr lang="en-US" dirty="0"/>
          </a:p>
        </p:txBody>
      </p:sp>
    </p:spTree>
    <p:extLst>
      <p:ext uri="{BB962C8B-B14F-4D97-AF65-F5344CB8AC3E}">
        <p14:creationId xmlns:p14="http://schemas.microsoft.com/office/powerpoint/2010/main" val="2567366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51197-0E1B-4CCE-8BE4-0BEC0471266E}"/>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As with many quality improvement initiatives, program maintenance has proven to be the most challenging aspect of program success. However, through careful planning and coordination with hospital and residency program leaders, several program components have been extended during the ensuing 3-year period. The discharge summary lecture has been updated and is now included in a broader intern-focused “Intern-101” curriculum delivered in a noon-conference setting early each academic year (i.e., August or September). The curriculum has been adapted for 4th year medical students as well.</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2D96F57-BEAE-494F-A454-537DC10F9E8A}"/>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7EF05539-9D72-4E83-8A73-9A1C514C4A5F}"/>
              </a:ext>
            </a:extLst>
          </p:cNvPr>
          <p:cNvSpPr>
            <a:spLocks noGrp="1"/>
          </p:cNvSpPr>
          <p:nvPr>
            <p:ph type="ftr" sz="quarter" idx="11"/>
          </p:nvPr>
        </p:nvSpPr>
        <p:spPr>
          <a:xfrm>
            <a:off x="3441699" y="6333954"/>
            <a:ext cx="5499101" cy="365125"/>
          </a:xfrm>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a:extLst>
              <a:ext uri="{FF2B5EF4-FFF2-40B4-BE49-F238E27FC236}">
                <a16:creationId xmlns:a16="http://schemas.microsoft.com/office/drawing/2014/main" id="{565DC8A2-2E0E-49B4-87D3-563C3887004F}"/>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8DD53D5D-196C-4F0B-8B18-64C12F75E623}"/>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Discussion</a:t>
            </a:r>
            <a:endParaRPr lang="fa-IR" sz="2400" b="1" cap="none"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54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3E745-1C56-4ED7-A930-E8155AE37E48}"/>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 We also modified the discharge summary grading procedure by distributing the grading instrument to interns as “prework” before the scheduled noon-conference lecture with instructions for the interns to print and grade 1 of their discharge summaries before the lecture. Chief medical residents have individual samples on hand to distribute to participants when necessary. During the learning session, interns review their graded discharge summaries with attending physicians and develop mutually negotiated goals for improvement.</a:t>
            </a:r>
            <a:endParaRPr lang="fa-IR" sz="2000" dirty="0"/>
          </a:p>
        </p:txBody>
      </p:sp>
      <p:sp>
        <p:nvSpPr>
          <p:cNvPr id="4" name="Date Placeholder 3">
            <a:extLst>
              <a:ext uri="{FF2B5EF4-FFF2-40B4-BE49-F238E27FC236}">
                <a16:creationId xmlns:a16="http://schemas.microsoft.com/office/drawing/2014/main" id="{7C7419A1-682F-4BF0-9512-AB6E90B97BA5}"/>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3928CA97-7A02-42E8-961E-22D58020CBF7}"/>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33D1135B-20DE-4215-8C1F-D19012DEAAF5}"/>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75C20B4B-9BA5-44D9-B33F-4F96434122B3}"/>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Discussion</a:t>
            </a:r>
            <a:endParaRPr lang="fa-IR" sz="2400" b="1" cap="none"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765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6CA9D-57F5-436C-BEB8-9EEC1D2577BC}"/>
              </a:ext>
            </a:extLst>
          </p:cNvPr>
          <p:cNvSpPr>
            <a:spLocks noGrp="1"/>
          </p:cNvSpPr>
          <p:nvPr>
            <p:ph idx="1"/>
          </p:nvPr>
        </p:nvSpPr>
        <p:spPr/>
        <p:txBody>
          <a:bodyPr>
            <a:normAutofit/>
          </a:bodyPr>
          <a:lstStyle/>
          <a:p>
            <a:pPr algn="l" rtl="0"/>
            <a:r>
              <a:rPr lang="en-US" sz="2000" b="1" dirty="0">
                <a:latin typeface="Times New Roman" panose="02020603050405020304" pitchFamily="18" charset="0"/>
                <a:cs typeface="Times New Roman" panose="02020603050405020304" pitchFamily="18" charset="0"/>
              </a:rPr>
              <a:t>Team-based feedback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academic detailing </a:t>
            </a:r>
            <a:r>
              <a:rPr lang="en-US" sz="2000" dirty="0">
                <a:latin typeface="Times New Roman" panose="02020603050405020304" pitchFamily="18" charset="0"/>
                <a:cs typeface="Times New Roman" panose="02020603050405020304" pitchFamily="18" charset="0"/>
              </a:rPr>
              <a:t>have proven more difficult program elements to sustain. Informal feedback from outpatient attending physicians who provided academic detailing indicates that this exercise was not deemed as relevant in the outpatient setting, and it soon gave way to other teaching priorities.</a:t>
            </a:r>
          </a:p>
          <a:p>
            <a:pPr algn="l" rtl="0"/>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7579AAC-326A-4E42-B93A-8D92D088AFA1}"/>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32D3176-F821-4CF4-9D06-DE7F5C9AE680}"/>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0FD11D96-8726-48D2-A517-527BFB96ECE9}"/>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971BAE3D-1568-492F-845D-BEF27D106CE6}"/>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Discussion</a:t>
            </a:r>
            <a:endParaRPr lang="fa-IR" sz="2400" b="1" cap="none" dirty="0">
              <a:solidFill>
                <a:srgbClr val="FFFF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CEB8DBC-ED24-41F8-A43F-7F6605E4E516}"/>
              </a:ext>
            </a:extLst>
          </p:cNvPr>
          <p:cNvSpPr txBox="1">
            <a:spLocks/>
          </p:cNvSpPr>
          <p:nvPr/>
        </p:nvSpPr>
        <p:spPr>
          <a:xfrm>
            <a:off x="1202919" y="3452191"/>
            <a:ext cx="9784080" cy="4206240"/>
          </a:xfrm>
          <a:prstGeom prst="rect">
            <a:avLst/>
          </a:prstGeom>
        </p:spPr>
        <p:txBody>
          <a:bodyPr vert="horz" lIns="91440" tIns="45720" rIns="91440" bIns="45720" rtlCol="0">
            <a:normAutofit/>
          </a:bodyPr>
          <a:lstStyle>
            <a:lvl1pPr marL="182880" indent="-182880" algn="r" defTabSz="914400" rtl="1" eaLnBrk="1" latinLnBrk="0" hangingPunct="1">
              <a:lnSpc>
                <a:spcPct val="90000"/>
              </a:lnSpc>
              <a:spcBef>
                <a:spcPts val="1200"/>
              </a:spcBef>
              <a:spcAft>
                <a:spcPts val="200"/>
              </a:spcAft>
              <a:buClr>
                <a:schemeClr val="tx1"/>
              </a:buClr>
              <a:buFont typeface="Wingdings" pitchFamily="2" charset="2"/>
              <a:buChar char=""/>
              <a:defRPr sz="2200" b="0" kern="1200" baseline="0">
                <a:solidFill>
                  <a:schemeClr val="tx1"/>
                </a:solidFill>
                <a:latin typeface="+mn-lt"/>
                <a:ea typeface="+mn-ea"/>
                <a:cs typeface="B Nazanin" panose="00000400000000000000" pitchFamily="2" charset="-78"/>
              </a:defRPr>
            </a:lvl1pPr>
            <a:lvl2pPr marL="411480" indent="-182880" algn="r" defTabSz="914400" rtl="1" eaLnBrk="1" latinLnBrk="0" hangingPunct="1">
              <a:lnSpc>
                <a:spcPct val="90000"/>
              </a:lnSpc>
              <a:spcBef>
                <a:spcPts val="200"/>
              </a:spcBef>
              <a:spcAft>
                <a:spcPts val="400"/>
              </a:spcAft>
              <a:buClr>
                <a:schemeClr val="tx1"/>
              </a:buClr>
              <a:buFont typeface="Wingdings" pitchFamily="2" charset="2"/>
              <a:buChar char=""/>
              <a:defRPr sz="2000" b="0" kern="1200">
                <a:solidFill>
                  <a:schemeClr val="tx1"/>
                </a:solidFill>
                <a:latin typeface="+mn-lt"/>
                <a:ea typeface="+mn-ea"/>
                <a:cs typeface="B Nazanin" panose="00000400000000000000" pitchFamily="2" charset="-78"/>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b="1"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l" rtl="0"/>
            <a:r>
              <a:rPr lang="en-US" sz="2000" dirty="0">
                <a:latin typeface="Times New Roman" panose="02020603050405020304" pitchFamily="18" charset="0"/>
                <a:cs typeface="Times New Roman" panose="02020603050405020304" pitchFamily="18" charset="0"/>
              </a:rPr>
              <a:t>Several inpatient providers have indicated that they continued to use team-based feedback, but the practice has not been consistently applied. Had there been better structures to promote ongoing grading and distribution of discharge summaries, we may have seen improved maintenance of this strategy. Nevertheless, we found that </a:t>
            </a:r>
            <a:r>
              <a:rPr lang="en-US" sz="2000" b="1" dirty="0">
                <a:latin typeface="Times New Roman" panose="02020603050405020304" pitchFamily="18" charset="0"/>
                <a:cs typeface="Times New Roman" panose="02020603050405020304" pitchFamily="18" charset="0"/>
              </a:rPr>
              <a:t>team-based feedback </a:t>
            </a:r>
            <a:r>
              <a:rPr lang="en-US" sz="2000" dirty="0">
                <a:latin typeface="Times New Roman" panose="02020603050405020304" pitchFamily="18" charset="0"/>
                <a:cs typeface="Times New Roman" panose="02020603050405020304" pitchFamily="18" charset="0"/>
              </a:rPr>
              <a:t>was feasible and less labor intensive than providing individual feedback. </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71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C7F820-79BE-4149-9EB7-B206B996FDCC}"/>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05BA02CE-1465-400E-9D95-5A3871512E92}"/>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2A90E10C-3433-46F0-8DB6-BBB1A182B914}"/>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8E7F516B-5275-4580-A536-F9EFF95CBB1C}"/>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Discussion</a:t>
            </a:r>
            <a:endParaRPr lang="fa-IR" sz="2400" b="1" cap="none" dirty="0">
              <a:solidFill>
                <a:srgbClr val="FFFF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072DBCA6-AB81-43D0-8469-44002228A1E8}"/>
              </a:ext>
            </a:extLst>
          </p:cNvPr>
          <p:cNvSpPr>
            <a:spLocks noGrp="1"/>
          </p:cNvSpPr>
          <p:nvPr>
            <p:ph idx="1"/>
          </p:nvPr>
        </p:nvSpPr>
        <p:spPr>
          <a:xfrm>
            <a:off x="1203325" y="2011363"/>
            <a:ext cx="9783763" cy="4206875"/>
          </a:xfrm>
        </p:spPr>
        <p:txBody>
          <a:bodyPr>
            <a:normAutofit/>
          </a:bodyPr>
          <a:lstStyle/>
          <a:p>
            <a:pPr algn="l" rtl="0"/>
            <a:r>
              <a:rPr lang="en-US" sz="2000" dirty="0">
                <a:latin typeface="Times New Roman" panose="02020603050405020304" pitchFamily="18" charset="0"/>
                <a:cs typeface="Times New Roman" panose="02020603050405020304" pitchFamily="18" charset="0"/>
              </a:rPr>
              <a:t>We estimate that it took approximately 2 hours per week to locate and grade 4 discharge summaries and to distribute them to inpatient attending physicians. Summaries could be graded by nonclinical personnel after proper training. </a:t>
            </a:r>
          </a:p>
          <a:p>
            <a:pPr algn="l" rtl="0"/>
            <a:r>
              <a:rPr lang="en-US" sz="2000" dirty="0">
                <a:latin typeface="Times New Roman" panose="02020603050405020304" pitchFamily="18" charset="0"/>
                <a:cs typeface="Times New Roman" panose="02020603050405020304" pitchFamily="18" charset="0"/>
              </a:rPr>
              <a:t>Our results indicate that a combination of strategies enabled broad reach. Thus, hospitals or training programs wishing to extend program reach might consider adding academic detailing and/or team based feedback as additional strategies to their discharge summary improvement efforts.</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31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DFAB6-30FB-4A28-A3E7-C6D873436F4A}"/>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The hospital discharge summary is a key document meant to facilitate communication between inpatient and outpatient providers and has the potential to ameliorate the risk for problematic care transitions. Unfortunately, a large body of evidence has documented deficiencies in discharge summary timeliness and quality.</a:t>
            </a:r>
          </a:p>
          <a:p>
            <a:pPr algn="l" rtl="0"/>
            <a:r>
              <a:rPr lang="en-US" sz="2000" dirty="0">
                <a:latin typeface="Times New Roman" panose="02020603050405020304" pitchFamily="18" charset="0"/>
                <a:cs typeface="Times New Roman" panose="02020603050405020304" pitchFamily="18" charset="0"/>
              </a:rPr>
              <a:t>Discharge summaries are an important component of hospital care transitions typically completed by interns in teaching hospitals. However, these documents are often not completed in a timely fashion or do not include pertinent details of hospitalization.</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31C1A01-40B7-45D1-8742-12A56D7CB04F}"/>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0E43D66-E2BA-4EF2-BFA9-6EA0FD0FC3B7}"/>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EF862F07-C5F7-4190-A105-B6C33C7EBB25}"/>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FC2F9B13-926E-4B33-B9BF-D037B8586111}"/>
              </a:ext>
            </a:extLst>
          </p:cNvPr>
          <p:cNvSpPr>
            <a:spLocks noGrp="1"/>
          </p:cNvSpPr>
          <p:nvPr>
            <p:ph type="title"/>
          </p:nvPr>
        </p:nvSpPr>
        <p:spPr>
          <a:xfrm>
            <a:off x="1203325" y="284163"/>
            <a:ext cx="9783763" cy="1508125"/>
          </a:xfrm>
        </p:spPr>
        <p:txBody>
          <a:bodyPr>
            <a:normAutofit/>
          </a:bodyPr>
          <a:lstStyle/>
          <a:p>
            <a:pPr algn="ctr" rtl="0"/>
            <a:r>
              <a:rPr lang="en-US" sz="2400" b="1" cap="none" dirty="0">
                <a:solidFill>
                  <a:srgbClr val="FFFF00"/>
                </a:solidFill>
                <a:latin typeface="Times New Roman" panose="02020603050405020304" pitchFamily="18" charset="0"/>
                <a:cs typeface="Times New Roman" panose="02020603050405020304" pitchFamily="18" charset="0"/>
              </a:rPr>
              <a:t>Introduction</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cap="none"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56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F743-EBEC-4D12-B96B-40705C320A30}"/>
              </a:ext>
            </a:extLst>
          </p:cNvPr>
          <p:cNvSpPr>
            <a:spLocks noGrp="1"/>
          </p:cNvSpPr>
          <p:nvPr>
            <p:ph type="title"/>
          </p:nvPr>
        </p:nvSpPr>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Limitation</a:t>
            </a:r>
            <a:endParaRPr lang="fa-IR" sz="2400" b="1" cap="none"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085C7E-BD6D-40EB-A87B-1A2C802078EB}"/>
              </a:ext>
            </a:extLst>
          </p:cNvPr>
          <p:cNvSpPr>
            <a:spLocks noGrp="1"/>
          </p:cNvSpPr>
          <p:nvPr>
            <p:ph idx="1"/>
          </p:nvPr>
        </p:nvSpPr>
        <p:spPr/>
        <p:txBody>
          <a:bodyPr>
            <a:normAutofit/>
          </a:bodyPr>
          <a:lstStyle/>
          <a:p>
            <a:pPr algn="l" rtl="0"/>
            <a:r>
              <a:rPr lang="en-US" sz="2000" b="1" u="sng" dirty="0">
                <a:latin typeface="Times New Roman" panose="02020603050405020304" pitchFamily="18" charset="0"/>
                <a:cs typeface="Times New Roman" panose="02020603050405020304" pitchFamily="18" charset="0"/>
              </a:rPr>
              <a:t> First</a:t>
            </a:r>
            <a:r>
              <a:rPr lang="en-US" sz="2000" dirty="0">
                <a:latin typeface="Times New Roman" panose="02020603050405020304" pitchFamily="18" charset="0"/>
                <a:cs typeface="Times New Roman" panose="02020603050405020304" pitchFamily="18" charset="0"/>
              </a:rPr>
              <a:t>, we were not able to randomize participants to separate intervention and control arms. Instead, we chose a single arm pre-post quasi-experimental design given that our primary focus was on quality improvement. Nevertheless, it is possible that discharge summary scores may have improved by chance or as part of the natural progression of intern maturation. Future research could examine how maturation during internship, or the development of bad habits, may affect discharge summary quality throughout the course of the academic year.</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A918653-D449-4297-8E90-155E96EC4AC4}"/>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B7CA418-64DE-45F7-A351-FDC23FEEA594}"/>
              </a:ext>
            </a:extLst>
          </p:cNvPr>
          <p:cNvSpPr>
            <a:spLocks noGrp="1"/>
          </p:cNvSpPr>
          <p:nvPr>
            <p:ph type="ftr" sz="quarter" idx="11"/>
          </p:nvPr>
        </p:nvSpPr>
        <p:spPr>
          <a:xfrm>
            <a:off x="3441699" y="6333954"/>
            <a:ext cx="5499101" cy="365125"/>
          </a:xfrm>
        </p:spPr>
        <p:txBody>
          <a:bodyPr/>
          <a:lstStyle/>
          <a:p>
            <a:r>
              <a:rPr lang="en-US"/>
              <a:t>A Hospital Discharge Summary Quality Improvement Program Featuring Individual And Team-based Feedback And Academic Detailing</a:t>
            </a:r>
            <a:endParaRPr lang="en-US" dirty="0"/>
          </a:p>
        </p:txBody>
      </p:sp>
      <p:sp>
        <p:nvSpPr>
          <p:cNvPr id="6" name="Slide Number Placeholder 5">
            <a:extLst>
              <a:ext uri="{FF2B5EF4-FFF2-40B4-BE49-F238E27FC236}">
                <a16:creationId xmlns:a16="http://schemas.microsoft.com/office/drawing/2014/main" id="{9AF49455-79C8-44EC-97ED-F6126021DE76}"/>
              </a:ext>
            </a:extLst>
          </p:cNvPr>
          <p:cNvSpPr>
            <a:spLocks noGrp="1"/>
          </p:cNvSpPr>
          <p:nvPr>
            <p:ph type="sldNum" sz="quarter" idx="12"/>
          </p:nvPr>
        </p:nvSpPr>
        <p:spPr/>
        <p:txBody>
          <a:bodyPr/>
          <a:lstStyle/>
          <a:p>
            <a:r>
              <a:rPr lang="fa-IR" dirty="0"/>
              <a:t>ارائه دهنده: فاطمه صادقی</a:t>
            </a:r>
            <a:endParaRPr lang="en-US" dirty="0"/>
          </a:p>
        </p:txBody>
      </p:sp>
    </p:spTree>
    <p:extLst>
      <p:ext uri="{BB962C8B-B14F-4D97-AF65-F5344CB8AC3E}">
        <p14:creationId xmlns:p14="http://schemas.microsoft.com/office/powerpoint/2010/main" val="529205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6BA41-545D-4293-BCAC-8A46CC91286E}"/>
              </a:ext>
            </a:extLst>
          </p:cNvPr>
          <p:cNvSpPr>
            <a:spLocks noGrp="1"/>
          </p:cNvSpPr>
          <p:nvPr>
            <p:ph idx="1"/>
          </p:nvPr>
        </p:nvSpPr>
        <p:spPr/>
        <p:txBody>
          <a:bodyPr>
            <a:normAutofit/>
          </a:bodyPr>
          <a:lstStyle/>
          <a:p>
            <a:pPr algn="l" rtl="0"/>
            <a:r>
              <a:rPr lang="en-US" sz="2000" b="1" u="sng" dirty="0">
                <a:latin typeface="Times New Roman" panose="02020603050405020304" pitchFamily="18" charset="0"/>
                <a:cs typeface="Times New Roman" panose="02020603050405020304" pitchFamily="18" charset="0"/>
              </a:rPr>
              <a:t>Second</a:t>
            </a:r>
            <a:r>
              <a:rPr lang="en-US" sz="2000" dirty="0">
                <a:latin typeface="Times New Roman" panose="02020603050405020304" pitchFamily="18" charset="0"/>
                <a:cs typeface="Times New Roman" panose="02020603050405020304" pitchFamily="18" charset="0"/>
              </a:rPr>
              <a:t>, though we initially planned to evaluate the impact of team-based feedback on resident physicians as a secondary outcome, we found that upper level residents in our sample dictated too few summaries to perform this analysis. Thus, our program was underpowered to detect a difference between residents receiving team-based feedback and those who did not.</a:t>
            </a:r>
          </a:p>
          <a:p>
            <a:pPr algn="l" rtl="0"/>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Third</a:t>
            </a:r>
            <a:r>
              <a:rPr lang="en-US" sz="2000" dirty="0">
                <a:latin typeface="Times New Roman" panose="02020603050405020304" pitchFamily="18" charset="0"/>
                <a:cs typeface="Times New Roman" panose="02020603050405020304" pitchFamily="18" charset="0"/>
              </a:rPr>
              <a:t>, because we intentionally engaged in multiple educational strategies, it is likely that there was significant contamination between different upper level resident groups. (i.e., team-based feedback versus none).</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C317D6B-A9B8-48FA-8D9F-F867307335DA}"/>
              </a:ext>
            </a:extLst>
          </p:cNvPr>
          <p:cNvSpPr>
            <a:spLocks noGrp="1"/>
          </p:cNvSpPr>
          <p:nvPr>
            <p:ph type="dt" sz="half" idx="10"/>
          </p:nvPr>
        </p:nvSpPr>
        <p:spPr/>
        <p:txBody>
          <a:bodyPr/>
          <a:lstStyle/>
          <a:p>
            <a:endParaRPr lang="en-US" dirty="0">
              <a:latin typeface="Times New Roman" panose="02020603050405020304" pitchFamily="18" charset="0"/>
            </a:endParaRPr>
          </a:p>
        </p:txBody>
      </p:sp>
      <p:sp>
        <p:nvSpPr>
          <p:cNvPr id="5" name="Footer Placeholder 4">
            <a:extLst>
              <a:ext uri="{FF2B5EF4-FFF2-40B4-BE49-F238E27FC236}">
                <a16:creationId xmlns:a16="http://schemas.microsoft.com/office/drawing/2014/main" id="{BC6D1903-30B1-4153-85DB-3EE1F3C1F0AC}"/>
              </a:ext>
            </a:extLst>
          </p:cNvPr>
          <p:cNvSpPr>
            <a:spLocks noGrp="1"/>
          </p:cNvSpPr>
          <p:nvPr>
            <p:ph type="ftr" sz="quarter" idx="11"/>
          </p:nvPr>
        </p:nvSpPr>
        <p:spPr>
          <a:xfrm>
            <a:off x="3441699" y="6333954"/>
            <a:ext cx="5499101" cy="365125"/>
          </a:xfrm>
        </p:spPr>
        <p:txBody>
          <a:bodyPr/>
          <a:lstStyle/>
          <a:p>
            <a:r>
              <a:rPr lang="en-US" dirty="0">
                <a:latin typeface="Times New Roman" panose="02020603050405020304" pitchFamily="18" charset="0"/>
                <a:cs typeface="Times New Roman" panose="02020603050405020304" pitchFamily="18" charset="0"/>
              </a:rPr>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96628902-492D-4460-8CB6-A3E25D4FA64B}"/>
              </a:ext>
            </a:extLst>
          </p:cNvPr>
          <p:cNvSpPr>
            <a:spLocks noGrp="1"/>
          </p:cNvSpPr>
          <p:nvPr>
            <p:ph type="sldNum" sz="quarter" idx="12"/>
          </p:nvPr>
        </p:nvSpPr>
        <p:spPr/>
        <p:txBody>
          <a:bodyPr/>
          <a:lstStyle/>
          <a:p>
            <a:r>
              <a:rPr lang="fa-IR" dirty="0">
                <a:latin typeface="Times New Roman" panose="02020603050405020304" pitchFamily="18" charset="0"/>
              </a:rPr>
              <a:t>ارائه دهنده: فاطمه صادقی</a:t>
            </a:r>
            <a:endParaRPr lang="en-US" dirty="0">
              <a:latin typeface="Times New Roman" panose="02020603050405020304" pitchFamily="18" charset="0"/>
            </a:endParaRPr>
          </a:p>
        </p:txBody>
      </p:sp>
      <p:sp>
        <p:nvSpPr>
          <p:cNvPr id="7" name="Title 1">
            <a:extLst>
              <a:ext uri="{FF2B5EF4-FFF2-40B4-BE49-F238E27FC236}">
                <a16:creationId xmlns:a16="http://schemas.microsoft.com/office/drawing/2014/main" id="{D4A6F390-2EE1-4903-9324-2DC69AEFD874}"/>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Limitation</a:t>
            </a:r>
            <a:endParaRPr lang="fa-IR" sz="2400" b="1" cap="none"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843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36DF8E-A583-45FB-B257-B4C18BE66D9C}"/>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CA6D310-F011-420B-BA3C-416C8F6F6182}"/>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A5CBC581-1921-493A-AC14-86B0BF55C2D7}"/>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8" name="Content Placeholder 7">
            <a:extLst>
              <a:ext uri="{FF2B5EF4-FFF2-40B4-BE49-F238E27FC236}">
                <a16:creationId xmlns:a16="http://schemas.microsoft.com/office/drawing/2014/main" id="{C7B5CEBB-6F42-4D48-903F-FC6B4DC02CED}"/>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However, despite its limitations, our experiences in implementing this discharge summary quality improvement program were positive and associated with significant improvements in the quality of summaries prepared by interns, the group preparing the vast majority of summary documents at our institution. Care transitions should continue to be an area of intense interest to hospitals and healthcare organizations given the current regulatory environment. We and other groups have argued that accountability in this area should focus on additional metrics beyond hospital readmission rates, and it is possible that discharge summary content and timeliness may become care transitions quality measures in the future.</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296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نام ارائه دهنده: فاطمه صادقی</a:t>
            </a:r>
          </a:p>
          <a:p>
            <a:pPr rtl="1"/>
            <a:r>
              <a:rPr lang="fa-IR" dirty="0">
                <a:cs typeface="B Nazanin" panose="00000400000000000000" pitchFamily="2" charset="-78"/>
              </a:rPr>
              <a:t>ایمیل ارائه دهنده</a:t>
            </a:r>
          </a:p>
          <a:p>
            <a:pPr rtl="1"/>
            <a:r>
              <a:rPr lang="en-US" dirty="0">
                <a:latin typeface="Times New Roman" panose="02020603050405020304" pitchFamily="18" charset="0"/>
                <a:cs typeface="Times New Roman" panose="02020603050405020304" pitchFamily="18" charset="0"/>
              </a:rPr>
              <a:t>sadeghif992@mums.ac.ir</a:t>
            </a:r>
            <a:endParaRPr lang="fa-IR"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6595E-52E5-4622-AC81-4BE4296FDB83}"/>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In fact, a recent study indicates that resident physicians perceive the need for more formal training about the hospital discharge process including the documentation of discharge plans. Thus, quality improvement efforts designed to increase summary timeliness and quality must focus on intern and resident physicians.</a:t>
            </a:r>
          </a:p>
          <a:p>
            <a:pPr algn="l" rtl="0"/>
            <a:r>
              <a:rPr lang="en-US" sz="2000" dirty="0">
                <a:latin typeface="Times New Roman" panose="02020603050405020304" pitchFamily="18" charset="0"/>
                <a:cs typeface="Times New Roman" panose="02020603050405020304" pitchFamily="18" charset="0"/>
              </a:rPr>
              <a:t>A few studies have demonstrated effective strategies to improve summary quality. For example, using a template while dictating discharge summaries was associated with improved quality, as measured by a score assessing the inclusion of key elements, exclusion of unnecessary information, clarity of style and consistency of the document. </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0223ABA-75C1-4F54-A4DB-8598295EB171}"/>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D6FFA970-EE91-4EAE-88CB-7844C1CD1FE3}"/>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272B572C-829B-43B6-82DA-D95E645F73E8}"/>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4F4AAF94-4E1D-4FF6-836C-54F72D6D9A25}"/>
              </a:ext>
            </a:extLst>
          </p:cNvPr>
          <p:cNvSpPr>
            <a:spLocks noGrp="1"/>
          </p:cNvSpPr>
          <p:nvPr>
            <p:ph type="title"/>
          </p:nvPr>
        </p:nvSpPr>
        <p:spPr>
          <a:xfrm>
            <a:off x="1203325" y="284163"/>
            <a:ext cx="9783763" cy="1508125"/>
          </a:xfrm>
        </p:spPr>
        <p:txBody>
          <a:bodyPr>
            <a:normAutofit/>
          </a:bodyPr>
          <a:lstStyle/>
          <a:p>
            <a:pPr algn="ctr" rtl="0"/>
            <a:r>
              <a:rPr lang="en-US" sz="2400" b="1" cap="none" dirty="0">
                <a:solidFill>
                  <a:srgbClr val="FFFF00"/>
                </a:solidFill>
                <a:latin typeface="Times New Roman" panose="02020603050405020304" pitchFamily="18" charset="0"/>
                <a:cs typeface="Times New Roman" panose="02020603050405020304" pitchFamily="18" charset="0"/>
              </a:rPr>
              <a:t>Introduction</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cap="none"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25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DF0DD-C2BC-437D-8C94-88408EA565BD}"/>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The </a:t>
            </a:r>
            <a:r>
              <a:rPr lang="en-US" sz="2000" b="1" u="sng" dirty="0">
                <a:latin typeface="Times New Roman" panose="02020603050405020304" pitchFamily="18" charset="0"/>
                <a:cs typeface="Times New Roman" panose="02020603050405020304" pitchFamily="18" charset="0"/>
              </a:rPr>
              <a:t>purpose</a:t>
            </a:r>
            <a:r>
              <a:rPr lang="en-US" sz="2000" dirty="0">
                <a:latin typeface="Times New Roman" panose="02020603050405020304" pitchFamily="18" charset="0"/>
                <a:cs typeface="Times New Roman" panose="02020603050405020304" pitchFamily="18" charset="0"/>
              </a:rPr>
              <a:t> of this program was to develop and implement a comprehensive evidence-based discharge summary quality improvement initiative to improve overall summary timeliness and quality. We hypothesized that combining team-based feedback on discharge summaries provided to inpatient ward teams with a discharge summary curriculum and individual feedback would facilitate program reach and adoption. </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09F34AD-C626-4463-BFD2-A0CD2F46E6BD}"/>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0694163-D37F-438E-8D12-979549CF522F}"/>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D4E37413-CB85-499B-9E23-DAFFEFB9A52A}"/>
              </a:ext>
            </a:extLst>
          </p:cNvPr>
          <p:cNvSpPr>
            <a:spLocks noGrp="1"/>
          </p:cNvSpPr>
          <p:nvPr>
            <p:ph type="sldNum" sz="quarter" idx="12"/>
          </p:nvPr>
        </p:nvSpPr>
        <p:spPr/>
        <p:txBody>
          <a:bodyPr/>
          <a:lstStyle/>
          <a:p>
            <a:r>
              <a:rPr lang="fa-IR" dirty="0"/>
              <a:t>ارائه دهنده:فاطمه صادقی</a:t>
            </a:r>
            <a:endParaRPr lang="en-US" dirty="0"/>
          </a:p>
        </p:txBody>
      </p:sp>
    </p:spTree>
    <p:extLst>
      <p:ext uri="{BB962C8B-B14F-4D97-AF65-F5344CB8AC3E}">
        <p14:creationId xmlns:p14="http://schemas.microsoft.com/office/powerpoint/2010/main" val="62622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F8AC-80BC-4123-A2A2-06090890BBC7}"/>
              </a:ext>
            </a:extLst>
          </p:cNvPr>
          <p:cNvSpPr>
            <a:spLocks noGrp="1"/>
          </p:cNvSpPr>
          <p:nvPr>
            <p:ph type="title"/>
          </p:nvPr>
        </p:nvSpPr>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
        <p:nvSpPr>
          <p:cNvPr id="4" name="Date Placeholder 3">
            <a:extLst>
              <a:ext uri="{FF2B5EF4-FFF2-40B4-BE49-F238E27FC236}">
                <a16:creationId xmlns:a16="http://schemas.microsoft.com/office/drawing/2014/main" id="{682B0F89-A77A-4D21-A021-29F1F8A821F8}"/>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5BAB023F-385F-4119-99CF-0DCFC314D5E9}"/>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69A21EC5-4452-4BD1-818E-B336CBE2E9EA}"/>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8" name="Content Placeholder 7">
            <a:extLst>
              <a:ext uri="{FF2B5EF4-FFF2-40B4-BE49-F238E27FC236}">
                <a16:creationId xmlns:a16="http://schemas.microsoft.com/office/drawing/2014/main" id="{948B92B2-465A-43AF-A03D-113D8F08EA13}"/>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Setting and Participants</a:t>
            </a:r>
          </a:p>
          <a:p>
            <a:pPr algn="l" rtl="0"/>
            <a:r>
              <a:rPr lang="en-US" sz="2000" dirty="0">
                <a:latin typeface="Times New Roman" panose="02020603050405020304" pitchFamily="18" charset="0"/>
                <a:cs typeface="Times New Roman" panose="02020603050405020304" pitchFamily="18" charset="0"/>
              </a:rPr>
              <a:t> Our discharge summary improvement program was developed for internal medicine (IM) interns and upper level residents at the Medical University of South Carolina (MUSC). At the time of program implementation, the IM residency program had a total of </a:t>
            </a:r>
            <a:r>
              <a:rPr lang="en-US" sz="2000" b="1" dirty="0">
                <a:latin typeface="Times New Roman" panose="02020603050405020304" pitchFamily="18" charset="0"/>
                <a:cs typeface="Times New Roman" panose="02020603050405020304" pitchFamily="18" charset="0"/>
              </a:rPr>
              <a:t>96 residents </a:t>
            </a:r>
            <a:r>
              <a:rPr lang="en-US" sz="2000" dirty="0">
                <a:latin typeface="Times New Roman" panose="02020603050405020304" pitchFamily="18" charset="0"/>
                <a:cs typeface="Times New Roman" panose="02020603050405020304" pitchFamily="18" charset="0"/>
              </a:rPr>
              <a:t>(35 1st year and 61 upper level) across categorical and combined </a:t>
            </a:r>
            <a:r>
              <a:rPr lang="en-US" sz="2000" b="1" dirty="0">
                <a:latin typeface="Times New Roman" panose="02020603050405020304" pitchFamily="18" charset="0"/>
                <a:cs typeface="Times New Roman" panose="02020603050405020304" pitchFamily="18" charset="0"/>
              </a:rPr>
              <a:t>medicine-pediatrics</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medicine-psychiatry</a:t>
            </a:r>
            <a:r>
              <a:rPr lang="en-US" sz="2000" dirty="0">
                <a:latin typeface="Times New Roman" panose="02020603050405020304" pitchFamily="18" charset="0"/>
                <a:cs typeface="Times New Roman" panose="02020603050405020304" pitchFamily="18" charset="0"/>
              </a:rPr>
              <a:t> programs.</a:t>
            </a:r>
          </a:p>
          <a:p>
            <a:pPr algn="l" rtl="0"/>
            <a:r>
              <a:rPr lang="en-US" sz="2000" dirty="0">
                <a:latin typeface="Times New Roman" panose="02020603050405020304" pitchFamily="18" charset="0"/>
                <a:cs typeface="Times New Roman" panose="02020603050405020304" pitchFamily="18" charset="0"/>
              </a:rPr>
              <a:t>Trainees rotated on </a:t>
            </a:r>
            <a:r>
              <a:rPr lang="en-US" sz="2000" b="1" dirty="0">
                <a:latin typeface="Times New Roman" panose="02020603050405020304" pitchFamily="18" charset="0"/>
                <a:cs typeface="Times New Roman" panose="02020603050405020304" pitchFamily="18" charset="0"/>
              </a:rPr>
              <a:t>4 inpatient general IM ward teams</a:t>
            </a:r>
            <a:r>
              <a:rPr lang="en-US" sz="2000" dirty="0">
                <a:latin typeface="Times New Roman" panose="02020603050405020304" pitchFamily="18" charset="0"/>
                <a:cs typeface="Times New Roman" panose="02020603050405020304" pitchFamily="18" charset="0"/>
              </a:rPr>
              <a:t>, each consisting of 1 </a:t>
            </a:r>
            <a:r>
              <a:rPr lang="en-US" sz="2000" dirty="0">
                <a:solidFill>
                  <a:srgbClr val="00B0F0"/>
                </a:solidFill>
                <a:latin typeface="Times New Roman" panose="02020603050405020304" pitchFamily="18" charset="0"/>
                <a:cs typeface="Times New Roman" panose="02020603050405020304" pitchFamily="18" charset="0"/>
              </a:rPr>
              <a:t>attending physician</a:t>
            </a:r>
            <a:r>
              <a:rPr lang="en-US" sz="2000" dirty="0">
                <a:latin typeface="Times New Roman" panose="02020603050405020304" pitchFamily="18" charset="0"/>
                <a:cs typeface="Times New Roman" panose="02020603050405020304" pitchFamily="18" charset="0"/>
              </a:rPr>
              <a:t>, 1 </a:t>
            </a:r>
            <a:r>
              <a:rPr lang="en-US" sz="2000" dirty="0">
                <a:solidFill>
                  <a:srgbClr val="00B0F0"/>
                </a:solidFill>
                <a:latin typeface="Times New Roman" panose="02020603050405020304" pitchFamily="18" charset="0"/>
                <a:cs typeface="Times New Roman" panose="02020603050405020304" pitchFamily="18" charset="0"/>
              </a:rPr>
              <a:t>upper-level resident physician </a:t>
            </a:r>
            <a:r>
              <a:rPr lang="en-US" sz="2000" dirty="0">
                <a:latin typeface="Times New Roman" panose="02020603050405020304" pitchFamily="18" charset="0"/>
                <a:cs typeface="Times New Roman" panose="02020603050405020304" pitchFamily="18" charset="0"/>
              </a:rPr>
              <a:t>and 2 </a:t>
            </a:r>
            <a:r>
              <a:rPr lang="en-US" sz="2000" dirty="0">
                <a:solidFill>
                  <a:srgbClr val="00B0F0"/>
                </a:solidFill>
                <a:latin typeface="Times New Roman" panose="02020603050405020304" pitchFamily="18" charset="0"/>
                <a:cs typeface="Times New Roman" panose="02020603050405020304" pitchFamily="18" charset="0"/>
              </a:rPr>
              <a:t>intern-level physicians</a:t>
            </a:r>
            <a:r>
              <a:rPr lang="en-US" sz="2000" dirty="0">
                <a:latin typeface="Times New Roman" panose="02020603050405020304" pitchFamily="18" charset="0"/>
                <a:cs typeface="Times New Roman" panose="02020603050405020304" pitchFamily="18" charset="0"/>
              </a:rPr>
              <a:t>. All interns and residents participated in continuity clinic, located adjacent to the hospital.</a:t>
            </a:r>
            <a:endParaRPr lang="fa-IR" sz="2000" dirty="0">
              <a:latin typeface="Times New Roman" panose="02020603050405020304" pitchFamily="18" charset="0"/>
              <a:cs typeface="Times New Roman" panose="02020603050405020304" pitchFamily="18" charset="0"/>
            </a:endParaRPr>
          </a:p>
          <a:p>
            <a:pPr algn="l" rtl="0"/>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58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B3FE3-B217-43EA-A867-2B62FD660A4D}"/>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Program Development and Objectives</a:t>
            </a:r>
          </a:p>
          <a:p>
            <a:pPr algn="l" rtl="0"/>
            <a:r>
              <a:rPr lang="en-US" sz="2000" dirty="0">
                <a:latin typeface="Times New Roman" panose="02020603050405020304" pitchFamily="18" charset="0"/>
                <a:cs typeface="Times New Roman" panose="02020603050405020304" pitchFamily="18" charset="0"/>
              </a:rPr>
              <a:t>This program was a subproject of a larger grant initiative funded by the Donald W. Reynolds Foundation called Aging Q3, </a:t>
            </a:r>
            <a:r>
              <a:rPr lang="en-US" sz="2000" dirty="0">
                <a:solidFill>
                  <a:srgbClr val="00B0F0"/>
                </a:solidFill>
                <a:latin typeface="Times New Roman" panose="02020603050405020304" pitchFamily="18" charset="0"/>
                <a:cs typeface="Times New Roman" panose="02020603050405020304" pitchFamily="18" charset="0"/>
              </a:rPr>
              <a:t>Quality Education</a:t>
            </a:r>
            <a:r>
              <a:rPr lang="en-US" sz="2000" dirty="0">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Quality Care</a:t>
            </a:r>
            <a:r>
              <a:rPr lang="en-US" sz="2000" dirty="0">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Quality of Life</a:t>
            </a:r>
            <a:r>
              <a:rPr lang="en-US" sz="2000" dirty="0">
                <a:latin typeface="Times New Roman" panose="02020603050405020304" pitchFamily="18" charset="0"/>
                <a:cs typeface="Times New Roman" panose="02020603050405020304" pitchFamily="18" charset="0"/>
              </a:rPr>
              <a:t>. The Care Transitions focus was 1 of 16 geriatric conditions described by Wenger and Shekelle15 in the Assessing Care of Vulnerable Elders project. Initially, we convened a multidisciplinary working resident physicians, education specialists, a nurse, a social worker and a clinical pharmacist.</a:t>
            </a:r>
          </a:p>
          <a:p>
            <a:pPr algn="l" rtl="0"/>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1A3F13B-5E17-4A7F-A612-6D220FA8E349}"/>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074416F9-79E2-4D3C-AC52-E6BB59A536C1}"/>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1DBABD29-DCFC-478C-8B35-B16AA3EBFAF4}"/>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B5F643F4-DF13-497D-AE44-95F605BC0C64}"/>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pic>
        <p:nvPicPr>
          <p:cNvPr id="8" name="Picture 7">
            <a:extLst>
              <a:ext uri="{FF2B5EF4-FFF2-40B4-BE49-F238E27FC236}">
                <a16:creationId xmlns:a16="http://schemas.microsoft.com/office/drawing/2014/main" id="{1B3C89BC-B9D4-48E0-8C84-2720A7310104}"/>
              </a:ext>
            </a:extLst>
          </p:cNvPr>
          <p:cNvPicPr>
            <a:picLocks noChangeAspect="1"/>
          </p:cNvPicPr>
          <p:nvPr/>
        </p:nvPicPr>
        <p:blipFill>
          <a:blip r:embed="rId2"/>
          <a:stretch>
            <a:fillRect/>
          </a:stretch>
        </p:blipFill>
        <p:spPr>
          <a:xfrm>
            <a:off x="4685062" y="4114800"/>
            <a:ext cx="2819794" cy="1943371"/>
          </a:xfrm>
          <a:prstGeom prst="rect">
            <a:avLst/>
          </a:prstGeom>
        </p:spPr>
      </p:pic>
    </p:spTree>
    <p:extLst>
      <p:ext uri="{BB962C8B-B14F-4D97-AF65-F5344CB8AC3E}">
        <p14:creationId xmlns:p14="http://schemas.microsoft.com/office/powerpoint/2010/main" val="84598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447F43-F482-4DEA-A6DF-3E668DEAFFF4}"/>
              </a:ext>
            </a:extLst>
          </p:cNvPr>
          <p:cNvSpPr>
            <a:spLocks noGrp="1"/>
          </p:cNvSpPr>
          <p:nvPr>
            <p:ph idx="1"/>
          </p:nvPr>
        </p:nvSpPr>
        <p:spPr>
          <a:xfrm>
            <a:off x="1202919" y="2011680"/>
            <a:ext cx="9784080" cy="4206240"/>
          </a:xfrm>
        </p:spPr>
        <p:txBody>
          <a:bodyPr>
            <a:normAutofit/>
          </a:bodyPr>
          <a:lstStyle/>
          <a:p>
            <a:pPr algn="l" rtl="0"/>
            <a:r>
              <a:rPr lang="en-US" sz="2000" dirty="0">
                <a:latin typeface="Times New Roman" panose="02020603050405020304" pitchFamily="18" charset="0"/>
                <a:cs typeface="Times New Roman" panose="02020603050405020304" pitchFamily="18" charset="0"/>
              </a:rPr>
              <a:t>The working group defined specific </a:t>
            </a:r>
            <a:r>
              <a:rPr lang="en-US" sz="2000" b="1" u="sng" dirty="0">
                <a:latin typeface="Times New Roman" panose="02020603050405020304" pitchFamily="18" charset="0"/>
                <a:cs typeface="Times New Roman" panose="02020603050405020304" pitchFamily="18" charset="0"/>
              </a:rPr>
              <a:t>learning objectives </a:t>
            </a:r>
            <a:r>
              <a:rPr lang="en-US" sz="2000" dirty="0">
                <a:latin typeface="Times New Roman" panose="02020603050405020304" pitchFamily="18" charset="0"/>
                <a:cs typeface="Times New Roman" panose="02020603050405020304" pitchFamily="18" charset="0"/>
              </a:rPr>
              <a:t>for program participants.</a:t>
            </a:r>
          </a:p>
          <a:p>
            <a:pPr algn="l" rtl="0"/>
            <a:r>
              <a:rPr lang="en-US" sz="2000" dirty="0">
                <a:latin typeface="Times New Roman" panose="02020603050405020304" pitchFamily="18" charset="0"/>
                <a:cs typeface="Times New Roman" panose="02020603050405020304" pitchFamily="18" charset="0"/>
              </a:rPr>
              <a:t> These included </a:t>
            </a:r>
            <a:r>
              <a:rPr lang="en-US" sz="2000" b="1" dirty="0">
                <a:solidFill>
                  <a:srgbClr val="00B0F0"/>
                </a:solidFill>
                <a:latin typeface="Times New Roman" panose="02020603050405020304" pitchFamily="18" charset="0"/>
                <a:cs typeface="Times New Roman" panose="02020603050405020304" pitchFamily="18" charset="0"/>
              </a:rPr>
              <a:t>attitudinal objectives </a:t>
            </a:r>
            <a:r>
              <a:rPr lang="en-US" sz="2000" dirty="0">
                <a:latin typeface="Times New Roman" panose="02020603050405020304" pitchFamily="18" charset="0"/>
                <a:cs typeface="Times New Roman" panose="02020603050405020304" pitchFamily="18" charset="0"/>
              </a:rPr>
              <a:t>such as appreciating the importance of timely, comprehensive discharge summaries as a tool for preventing care-transition related adverse events in the elderly.</a:t>
            </a:r>
          </a:p>
          <a:p>
            <a:pPr algn="l" rtl="0"/>
            <a:r>
              <a:rPr lang="en-US" sz="2000" dirty="0">
                <a:latin typeface="Times New Roman" panose="02020603050405020304" pitchFamily="18" charset="0"/>
                <a:cs typeface="Times New Roman" panose="02020603050405020304" pitchFamily="18" charset="0"/>
              </a:rPr>
              <a:t> </a:t>
            </a:r>
            <a:r>
              <a:rPr lang="en-US" sz="2000" b="1" dirty="0">
                <a:solidFill>
                  <a:srgbClr val="00B0F0"/>
                </a:solidFill>
                <a:latin typeface="Times New Roman" panose="02020603050405020304" pitchFamily="18" charset="0"/>
                <a:cs typeface="Times New Roman" panose="02020603050405020304" pitchFamily="18" charset="0"/>
              </a:rPr>
              <a:t>Knowledge objectives </a:t>
            </a:r>
            <a:r>
              <a:rPr lang="en-US" sz="2000" dirty="0">
                <a:latin typeface="Times New Roman" panose="02020603050405020304" pitchFamily="18" charset="0"/>
                <a:cs typeface="Times New Roman" panose="02020603050405020304" pitchFamily="18" charset="0"/>
              </a:rPr>
              <a:t>included knowing local and national policies with respect to timing of discharge summary completion. Participants were also expected to learn the elements of a comprehensive discharge summary and the proper format and style to generate concise readable documents. The primary skills requiring demonstration were the ability to construct a discharge summary reflective of standardized quality criteria and the ability to critique a discharge summary according to these criteria.</a:t>
            </a:r>
            <a:endParaRPr lang="fa-IR"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9581ED8-96D9-4AB4-B591-DE60A4CDC26F}"/>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320DD52-7B6D-45A9-A1FE-B108AB906E5D}"/>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5F4D3AEE-FA90-47A3-81E3-EF43038D7D2A}"/>
              </a:ext>
            </a:extLst>
          </p:cNvPr>
          <p:cNvSpPr>
            <a:spLocks noGrp="1"/>
          </p:cNvSpPr>
          <p:nvPr>
            <p:ph type="sldNum" sz="quarter" idx="12"/>
          </p:nvPr>
        </p:nvSpPr>
        <p:spPr/>
        <p:txBody>
          <a:bodyPr/>
          <a:lstStyle/>
          <a:p>
            <a:r>
              <a:rPr lang="fa-IR" dirty="0"/>
              <a:t>ارائه دهنده: فاطمه صادقی</a:t>
            </a:r>
            <a:endParaRPr lang="en-US" dirty="0"/>
          </a:p>
        </p:txBody>
      </p:sp>
    </p:spTree>
    <p:extLst>
      <p:ext uri="{BB962C8B-B14F-4D97-AF65-F5344CB8AC3E}">
        <p14:creationId xmlns:p14="http://schemas.microsoft.com/office/powerpoint/2010/main" val="285114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D2F1D6-8054-48D9-B245-4300AB362AA2}"/>
              </a:ext>
            </a:extLst>
          </p:cNvPr>
          <p:cNvSpPr>
            <a:spLocks noGrp="1"/>
          </p:cNvSpPr>
          <p:nvPr>
            <p:ph idx="1"/>
          </p:nvPr>
        </p:nvSpPr>
        <p:spPr/>
        <p:txBody>
          <a:bodyPr>
            <a:normAutofit/>
          </a:bodyPr>
          <a:lstStyle/>
          <a:p>
            <a:pPr marL="0" indent="0" algn="l" rtl="0">
              <a:buNone/>
            </a:pPr>
            <a:r>
              <a:rPr lang="en-US" sz="2000" b="1" dirty="0">
                <a:solidFill>
                  <a:schemeClr val="tx2"/>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Program Components </a:t>
            </a:r>
          </a:p>
          <a:p>
            <a:pPr algn="l" rtl="0"/>
            <a:r>
              <a:rPr lang="en-US" sz="2000" dirty="0">
                <a:latin typeface="Times New Roman" panose="02020603050405020304" pitchFamily="18" charset="0"/>
                <a:cs typeface="Times New Roman" panose="02020603050405020304" pitchFamily="18" charset="0"/>
              </a:rPr>
              <a:t>The major components of our program were provision of a discharge summary curriculum (including residents’ lecture with subsequent on-line availability); dissemination of a discharge summary template card; provision of individual and team-based feedback on discharge summaries and academic detailing in the inpatient and outpatient settings.</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B6F671B-F1D6-43A8-AD50-3714B296412E}"/>
              </a:ext>
            </a:extLst>
          </p:cNvPr>
          <p:cNvSpPr>
            <a:spLocks noGrp="1"/>
          </p:cNvSpPr>
          <p:nvPr>
            <p:ph type="dt" sz="half"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EA808866-29AD-4D11-9E43-887DF810579D}"/>
              </a:ext>
            </a:extLst>
          </p:cNvPr>
          <p:cNvSpPr>
            <a:spLocks noGrp="1"/>
          </p:cNvSpPr>
          <p:nvPr>
            <p:ph type="ftr" sz="quarter" idx="11"/>
          </p:nvPr>
        </p:nvSpPr>
        <p:spPr>
          <a:xfrm>
            <a:off x="3441699" y="6333954"/>
            <a:ext cx="5499101" cy="365125"/>
          </a:xfrm>
        </p:spPr>
        <p:txBody>
          <a:bodyPr/>
          <a:lstStyle/>
          <a:p>
            <a:r>
              <a:rPr lang="en-US" dirty="0"/>
              <a:t>A Hospital Discharge Summary Quality Improvement Program Featuring Individual And Team-based Feedback And Academic Detailing</a:t>
            </a:r>
          </a:p>
        </p:txBody>
      </p:sp>
      <p:sp>
        <p:nvSpPr>
          <p:cNvPr id="6" name="Slide Number Placeholder 5">
            <a:extLst>
              <a:ext uri="{FF2B5EF4-FFF2-40B4-BE49-F238E27FC236}">
                <a16:creationId xmlns:a16="http://schemas.microsoft.com/office/drawing/2014/main" id="{D84DB6D9-5B5C-4FE3-ACE6-042DC4BB4B49}"/>
              </a:ext>
            </a:extLst>
          </p:cNvPr>
          <p:cNvSpPr>
            <a:spLocks noGrp="1"/>
          </p:cNvSpPr>
          <p:nvPr>
            <p:ph type="sldNum" sz="quarter" idx="12"/>
          </p:nvPr>
        </p:nvSpPr>
        <p:spPr/>
        <p:txBody>
          <a:bodyPr/>
          <a:lstStyle/>
          <a:p>
            <a:r>
              <a:rPr lang="fa-IR" dirty="0"/>
              <a:t>ارائه دهنده: فاطمه صادقی</a:t>
            </a:r>
            <a:endParaRPr lang="en-US" dirty="0"/>
          </a:p>
        </p:txBody>
      </p:sp>
      <p:sp>
        <p:nvSpPr>
          <p:cNvPr id="7" name="Title 1">
            <a:extLst>
              <a:ext uri="{FF2B5EF4-FFF2-40B4-BE49-F238E27FC236}">
                <a16:creationId xmlns:a16="http://schemas.microsoft.com/office/drawing/2014/main" id="{C329F4DB-12AC-4C0B-BB3F-7F1AE620CFD6}"/>
              </a:ext>
            </a:extLst>
          </p:cNvPr>
          <p:cNvSpPr>
            <a:spLocks noGrp="1"/>
          </p:cNvSpPr>
          <p:nvPr>
            <p:ph type="title"/>
          </p:nvPr>
        </p:nvSpPr>
        <p:spPr>
          <a:xfrm>
            <a:off x="1203325" y="284163"/>
            <a:ext cx="9783763" cy="1508125"/>
          </a:xfrm>
        </p:spPr>
        <p:txBody>
          <a:bodyPr>
            <a:normAutofit/>
          </a:bodyPr>
          <a:lstStyle/>
          <a:p>
            <a:pPr algn="ctr"/>
            <a:r>
              <a:rPr lang="en-US" sz="2400" b="1" cap="none" dirty="0">
                <a:solidFill>
                  <a:srgbClr val="FFFF00"/>
                </a:solidFill>
                <a:latin typeface="Times New Roman" panose="02020603050405020304" pitchFamily="18" charset="0"/>
                <a:cs typeface="Times New Roman" panose="02020603050405020304" pitchFamily="18" charset="0"/>
              </a:rPr>
              <a:t>Methods </a:t>
            </a:r>
            <a:br>
              <a:rPr lang="en-US" sz="2400" b="1" cap="none" dirty="0">
                <a:solidFill>
                  <a:srgbClr val="FFFF00"/>
                </a:solidFill>
                <a:latin typeface="Times New Roman" panose="02020603050405020304" pitchFamily="18" charset="0"/>
                <a:cs typeface="Times New Roman" panose="02020603050405020304" pitchFamily="18" charset="0"/>
              </a:rPr>
            </a:br>
            <a:endParaRPr lang="fa-IR" sz="2400" b="1" cap="none" dirty="0">
              <a:solidFill>
                <a:srgbClr val="FFFF00"/>
              </a:solidFill>
            </a:endParaRPr>
          </a:p>
        </p:txBody>
      </p:sp>
    </p:spTree>
    <p:extLst>
      <p:ext uri="{BB962C8B-B14F-4D97-AF65-F5344CB8AC3E}">
        <p14:creationId xmlns:p14="http://schemas.microsoft.com/office/powerpoint/2010/main" val="4261492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846</TotalTime>
  <Words>3573</Words>
  <Application>Microsoft Office PowerPoint</Application>
  <PresentationFormat>Widescreen</PresentationFormat>
  <Paragraphs>155</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B Nazanin</vt:lpstr>
      <vt:lpstr>B Titr</vt:lpstr>
      <vt:lpstr>Calibri</vt:lpstr>
      <vt:lpstr>Corbel</vt:lpstr>
      <vt:lpstr>Tahoma</vt:lpstr>
      <vt:lpstr>Times New Roman</vt:lpstr>
      <vt:lpstr>Wingdings</vt:lpstr>
      <vt:lpstr>Banded</vt:lpstr>
      <vt:lpstr>A Hospital Discharge Summary Quality Improvement Program Featuring Individual And Team-based Feedback And Academic Detailing</vt:lpstr>
      <vt:lpstr>About Journal</vt:lpstr>
      <vt:lpstr>Introduction </vt:lpstr>
      <vt:lpstr>Introduction </vt:lpstr>
      <vt:lpstr>PowerPoint Presentation</vt:lpstr>
      <vt:lpstr>Methods  </vt:lpstr>
      <vt:lpstr>Methods  </vt:lpstr>
      <vt:lpstr>PowerPoint Presentation</vt:lpstr>
      <vt:lpstr>Methods  </vt:lpstr>
      <vt:lpstr>Methods  </vt:lpstr>
      <vt:lpstr>Methods  </vt:lpstr>
      <vt:lpstr>Methods  </vt:lpstr>
      <vt:lpstr>Methods  </vt:lpstr>
      <vt:lpstr>Methods  </vt:lpstr>
      <vt:lpstr>PowerPoint Presentation</vt:lpstr>
      <vt:lpstr>PowerPoint Presentation</vt:lpstr>
      <vt:lpstr>Methods  </vt:lpstr>
      <vt:lpstr>Methods  </vt:lpstr>
      <vt:lpstr>PowerPoint Presentation</vt:lpstr>
      <vt:lpstr>PowerPoint Presentation</vt:lpstr>
      <vt:lpstr>Methods  </vt:lpstr>
      <vt:lpstr>Results</vt:lpstr>
      <vt:lpstr>Results</vt:lpstr>
      <vt:lpstr>PowerPoint Presentation</vt:lpstr>
      <vt:lpstr>Discussion</vt:lpstr>
      <vt:lpstr>Discussion</vt:lpstr>
      <vt:lpstr>Discussion</vt:lpstr>
      <vt:lpstr>Discussion</vt:lpstr>
      <vt:lpstr>Discussion</vt:lpstr>
      <vt:lpstr>Limitation</vt:lpstr>
      <vt:lpstr>Limitation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Ali Molazemian</dc:creator>
  <cp:lastModifiedBy>Fatemeh Sadeghi</cp:lastModifiedBy>
  <cp:revision>82</cp:revision>
  <dcterms:created xsi:type="dcterms:W3CDTF">2017-02-27T19:12:11Z</dcterms:created>
  <dcterms:modified xsi:type="dcterms:W3CDTF">2021-06-07T05:17:02Z</dcterms:modified>
</cp:coreProperties>
</file>