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44"/>
  </p:notesMasterIdLst>
  <p:sldIdLst>
    <p:sldId id="256" r:id="rId2"/>
    <p:sldId id="276" r:id="rId3"/>
    <p:sldId id="277" r:id="rId4"/>
    <p:sldId id="273" r:id="rId5"/>
    <p:sldId id="274" r:id="rId6"/>
    <p:sldId id="275" r:id="rId7"/>
    <p:sldId id="278" r:id="rId8"/>
    <p:sldId id="279" r:id="rId9"/>
    <p:sldId id="280" r:id="rId10"/>
    <p:sldId id="284" r:id="rId11"/>
    <p:sldId id="285" r:id="rId12"/>
    <p:sldId id="287" r:id="rId13"/>
    <p:sldId id="291" r:id="rId14"/>
    <p:sldId id="292" r:id="rId15"/>
    <p:sldId id="350" r:id="rId16"/>
    <p:sldId id="351" r:id="rId17"/>
    <p:sldId id="344" r:id="rId18"/>
    <p:sldId id="295" r:id="rId19"/>
    <p:sldId id="345" r:id="rId20"/>
    <p:sldId id="300" r:id="rId21"/>
    <p:sldId id="301" r:id="rId22"/>
    <p:sldId id="302" r:id="rId23"/>
    <p:sldId id="303" r:id="rId24"/>
    <p:sldId id="347" r:id="rId25"/>
    <p:sldId id="342" r:id="rId26"/>
    <p:sldId id="338" r:id="rId27"/>
    <p:sldId id="326" r:id="rId28"/>
    <p:sldId id="327" r:id="rId29"/>
    <p:sldId id="348" r:id="rId30"/>
    <p:sldId id="340" r:id="rId31"/>
    <p:sldId id="311" r:id="rId32"/>
    <p:sldId id="312" r:id="rId33"/>
    <p:sldId id="339" r:id="rId34"/>
    <p:sldId id="328" r:id="rId35"/>
    <p:sldId id="329" r:id="rId36"/>
    <p:sldId id="330" r:id="rId37"/>
    <p:sldId id="331" r:id="rId38"/>
    <p:sldId id="332" r:id="rId39"/>
    <p:sldId id="333" r:id="rId40"/>
    <p:sldId id="336" r:id="rId41"/>
    <p:sldId id="337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308"/>
    <a:srgbClr val="EBFAFF"/>
    <a:srgbClr val="FFFFCC"/>
    <a:srgbClr val="030F01"/>
    <a:srgbClr val="259297"/>
    <a:srgbClr val="2BA9AF"/>
    <a:srgbClr val="1F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8240-42F5-4D66-AD81-92E022F3CED7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BC55-00B1-4BDA-9DC6-6EB3FB8E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020" y="6283041"/>
            <a:ext cx="1221302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="0" baseline="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 rtl="0">
              <a:defRPr b="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r" rtl="1">
              <a:defRPr b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fa-IR" dirty="0" smtClean="0"/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5" y="6333954"/>
            <a:ext cx="1972733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Slide NO </a:t>
            </a:r>
            <a:fld id="{58863BF2-F2E0-4234-B14B-8DB17FDAD5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699" y="6333954"/>
            <a:ext cx="5232401" cy="36512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3308"/>
            <a:ext cx="2080191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Lecturer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0983" r="12553" b="15935"/>
          <a:stretch/>
        </p:blipFill>
        <p:spPr>
          <a:xfrm>
            <a:off x="9921271" y="288084"/>
            <a:ext cx="2078966" cy="1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990104"/>
            <a:ext cx="12192000" cy="1915608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C5030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Effects of training physicians in electronic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prescribing in the outpatient setting on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clinical, learning and behavioural outcomes: a</a:t>
            </a:r>
            <a:b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cluster randomized trial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b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9473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Urdu Typesetting" panose="03020402040406030203" pitchFamily="66" charset="-78"/>
              </a:rPr>
              <a:t>Neda Borhani Moghani</a:t>
            </a:r>
            <a:endParaRPr lang="fa-IR" b="1" dirty="0" smtClean="0">
              <a:solidFill>
                <a:schemeClr val="accent6">
                  <a:lumMod val="75000"/>
                </a:schemeClr>
              </a:solidFill>
              <a:latin typeface="+mj-lt"/>
              <a:cs typeface="Urdu Typesetting" panose="03020402040406030203" pitchFamily="66" charset="-78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Urdu Typesetting" panose="03020402040406030203" pitchFamily="66" charset="-78"/>
              </a:rPr>
              <a:t>Dr Meraji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Urdu Typesetting" panose="03020402040406030203" pitchFamily="66" charset="-78"/>
              </a:rPr>
              <a:t>BorhaniN2@mums.ac.ir</a:t>
            </a:r>
            <a:endParaRPr lang="fa-IR" b="1" dirty="0">
              <a:solidFill>
                <a:schemeClr val="accent6">
                  <a:lumMod val="75000"/>
                </a:schemeClr>
              </a:solidFill>
              <a:latin typeface="+mj-lt"/>
              <a:cs typeface="Urdu Typesetting" panose="03020402040406030203" pitchFamily="66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72869"/>
            <a:ext cx="2329133" cy="1647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65716" y="596582"/>
            <a:ext cx="25887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In the name of God</a:t>
            </a:r>
            <a:endParaRPr lang="en-US" sz="2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B Nazanin" panose="00000400000000000000" pitchFamily="2" charset="-78"/>
            </a:endParaRPr>
          </a:p>
        </p:txBody>
      </p:sp>
      <p:pic>
        <p:nvPicPr>
          <p:cNvPr id="13" name="Picture 2" descr="C:\Users\mohtashamifarf2\Pictures\th75KJOCV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 bwMode="auto">
          <a:xfrm>
            <a:off x="10195034" y="186608"/>
            <a:ext cx="1681655" cy="1469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" y="3678322"/>
            <a:ext cx="3075696" cy="223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407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08" y="3313946"/>
            <a:ext cx="11189845" cy="4047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analysis-based educational intervention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1-h small-group session,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facilitators introducing and discussing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appropriate use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systems. In this session, physicians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recording all current medication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system, and had the opportunity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challenges and share solutions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to each physician in an individual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half-hour session.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completed the e-learning modules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time and pace, in 2–6 h.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441434" y="225202"/>
            <a:ext cx="4510394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198925" y="2292034"/>
            <a:ext cx="3186614" cy="770708"/>
          </a:xfrm>
          <a:prstGeom prst="bevel">
            <a:avLst/>
          </a:prstGeom>
          <a:solidFill>
            <a:srgbClr val="EBFA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Intervention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733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1763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" y="2779407"/>
            <a:ext cx="11834949" cy="4235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were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skills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how to record a prednisone tapering scheme in the system) and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record in the system when patients tell you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certain drug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tailored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physicians’ needs by allowing the latter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starting level, and choose to practise at this level or move to the next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for continuing medical education were granted if 70% of the e-learning questions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answered correctly.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the ‘usual approach’. This typically consists of an approximately 1-h introduction into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based on exercises in a computer room, with the opportunity to ask questions to a pharmacy technician. This had already taken place before the study period and had not been standardized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hospitals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physicians.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208512" y="1910231"/>
            <a:ext cx="3186614" cy="770708"/>
          </a:xfrm>
          <a:prstGeom prst="bevel">
            <a:avLst/>
          </a:prstGeom>
          <a:solidFill>
            <a:srgbClr val="EBFA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Intervention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0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0066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40" y="2409561"/>
            <a:ext cx="11010313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outcome measures.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 of medication discrepancies per physician, defined as discrepancies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physicians in the electronic medication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medications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patients.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telephone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clinical consequences of the identified medication discrepancies were estimated by the proportion of patients per physician with at least one missed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drug–drug interaction (DDI)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potential for causing a clinically relevant ADE.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345440" y="267292"/>
            <a:ext cx="4313175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313558" y="2028278"/>
            <a:ext cx="3186614" cy="762567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Outcomes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591224" y="3156605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31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033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604749"/>
            <a:ext cx="10944664" cy="3338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used to classify potential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consequences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six levels of severity, from A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resulting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minor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F (potentially resulting in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fatal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assessed knowledge and skills 1 year after the intervention in both study arms, using an electronic multiple choice test. 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‘passed’ when 55% of the questions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answered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3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084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87" y="2312126"/>
            <a:ext cx="10979666" cy="4214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Behavioural outcomes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measured by asking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whether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physician had obtained a medication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provided them with a medication summary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measure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that might have influenced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behaviour, physicians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an electronic survey on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the perceived social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 concerning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use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504" y="6403077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76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084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87" y="2312126"/>
            <a:ext cx="10979666" cy="4214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504" y="6403077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r>
              <a:rPr lang="fa-IR" sz="1000" dirty="0" smtClean="0"/>
              <a:t>5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0841"/>
            <a:ext cx="4114800" cy="437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8" y="1870841"/>
            <a:ext cx="4582164" cy="437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1907458"/>
            <a:ext cx="4210594" cy="4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1863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74841" y="225202"/>
            <a:ext cx="4791053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824" y="3322561"/>
            <a:ext cx="10481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1863"/>
            <a:ext cx="6387736" cy="4380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0" y="2690648"/>
            <a:ext cx="5744796" cy="353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41" y="6474703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42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93617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617"/>
            <a:ext cx="12191999" cy="43915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48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8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727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9780"/>
            <a:ext cx="11712358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60775" y="22520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148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4949"/>
            <a:ext cx="12192001" cy="4458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7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982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210206" y="267292"/>
            <a:ext cx="4505485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78" y="2027972"/>
            <a:ext cx="6625883" cy="423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19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345440" y="3125974"/>
            <a:ext cx="3411697" cy="1105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task analysis-based intervention on medication discrepancies. </a:t>
            </a:r>
            <a:b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3660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89" y="1725726"/>
            <a:ext cx="12192000" cy="5132273"/>
          </a:xfrm>
          <a:solidFill>
            <a:schemeClr val="tx2">
              <a:lumMod val="20000"/>
              <a:lumOff val="80000"/>
            </a:schemeClr>
          </a:solidFill>
          <a:effectLst>
            <a:glow rad="127000">
              <a:schemeClr val="accent2">
                <a:lumMod val="75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                    title                                  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British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Journal of Clinical Pharmacology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 </a:t>
            </a:r>
            <a:endParaRPr lang="fa-I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fa-IR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Impact Factor                    </a:t>
            </a:r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3.740(2019)</a:t>
            </a:r>
          </a:p>
          <a:p>
            <a:pPr marL="0" indent="0">
              <a:buNone/>
            </a:pPr>
            <a:endParaRPr kumimoji="1" lang="en-US" altLang="ja-JP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Indexing                          </a:t>
            </a:r>
            <a:r>
              <a:rPr kumimoji="1" lang="en-US" altLang="ja-JP" sz="2000" b="1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ISI,Scopus,Pubmed,Embase</a:t>
            </a:r>
            <a:endParaRPr kumimoji="1" lang="ja-JP" altLang="en-US" sz="2000" b="1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fa-IR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              H-Index                         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24682" y="244691"/>
            <a:ext cx="4827146" cy="1240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journal's </a:t>
            </a:r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specifications</a:t>
            </a:r>
          </a:p>
          <a:p>
            <a:pPr algn="ctr"/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Frame 7"/>
          <p:cNvSpPr/>
          <p:nvPr/>
        </p:nvSpPr>
        <p:spPr>
          <a:xfrm>
            <a:off x="409385" y="2099030"/>
            <a:ext cx="2025747" cy="66118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270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71871" y="3022638"/>
            <a:ext cx="2025747" cy="723289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270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71871" y="3985054"/>
            <a:ext cx="2025747" cy="634206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270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19834" y="2172797"/>
            <a:ext cx="484632" cy="48463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719834" y="3140143"/>
            <a:ext cx="484632" cy="48463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719834" y="4024131"/>
            <a:ext cx="437900" cy="48463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2924" y="2455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21" y="1947216"/>
            <a:ext cx="3342290" cy="20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50" y="3006412"/>
            <a:ext cx="1524000" cy="3048000"/>
          </a:xfrm>
          <a:prstGeom prst="roundRect">
            <a:avLst>
              <a:gd name="adj" fmla="val 8594"/>
            </a:avLst>
          </a:prstGeom>
          <a:solidFill>
            <a:schemeClr val="tx2"/>
          </a:solidFill>
          <a:ln>
            <a:noFill/>
          </a:ln>
          <a:effectLst>
            <a:glow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Frame 17"/>
          <p:cNvSpPr/>
          <p:nvPr/>
        </p:nvSpPr>
        <p:spPr>
          <a:xfrm>
            <a:off x="371870" y="4902179"/>
            <a:ext cx="2025747" cy="634206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270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64464" y="4933303"/>
            <a:ext cx="437900" cy="48463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482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47" y="2566189"/>
            <a:ext cx="11033089" cy="3269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29490" y="2140069"/>
            <a:ext cx="10452799" cy="90033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206 physicians were invited to participate, of whom 124 (60%) agreed and were included in the study.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829489" y="3227205"/>
            <a:ext cx="10442599" cy="849723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to refuse participation was lack of time.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839689" y="4263733"/>
            <a:ext cx="10432399" cy="78710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included physicians were randomized and 115 were evaluated in the final analysis; two participants withdrew from the study, and seven participants had no enrolled patients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829489" y="5237639"/>
            <a:ext cx="10422199" cy="911359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1094 patients were included[almost 10 patients per physician (range 1–14)]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31437" y="241787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7" name="32-Point Star 16"/>
          <p:cNvSpPr/>
          <p:nvPr/>
        </p:nvSpPr>
        <p:spPr>
          <a:xfrm>
            <a:off x="385883" y="3401382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8" name="32-Point Star 17"/>
          <p:cNvSpPr/>
          <p:nvPr/>
        </p:nvSpPr>
        <p:spPr>
          <a:xfrm>
            <a:off x="382194" y="458715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9" name="32-Point Star 18"/>
          <p:cNvSpPr/>
          <p:nvPr/>
        </p:nvSpPr>
        <p:spPr>
          <a:xfrm>
            <a:off x="381633" y="554074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78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1352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2000" dirty="0" smtClean="0"/>
              <a:t>re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32-Point Star 10"/>
          <p:cNvSpPr/>
          <p:nvPr/>
        </p:nvSpPr>
        <p:spPr>
          <a:xfrm>
            <a:off x="509782" y="370822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509782" y="2338230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057024" y="2114860"/>
            <a:ext cx="9757956" cy="106607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in both study arms had a median of 5 years’ experience of using systems for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2).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057024" y="3414444"/>
            <a:ext cx="9757956" cy="97971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the study, all physicians had received a 1-h introduction in using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usually provided by a pharmacy technician.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096212" y="4705169"/>
            <a:ext cx="9757956" cy="117565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included patients used a median of eight medications (range 1–28) in the intervention group and six (range 1–25) in the control group, and one over-the-counter (OTC) medication in both study groups (range: intervention, 0–5; control, 0–14)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464345" y="5120641"/>
            <a:ext cx="405989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Pentagon 13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99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984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52" y="1929848"/>
            <a:ext cx="11374978" cy="44692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48% of the registered medications per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were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discrepant with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that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patients reported using. These</a:t>
            </a:r>
            <a:r>
              <a:rPr 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percentages did not differ between study</a:t>
            </a:r>
            <a:r>
              <a:rPr 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 (P = 0.14) or study sites (Table 3; Figure 2).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concurs with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 that 94% of the patients per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intervention group and 96% in the control group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one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more medication discrepancy (P = 0.30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discrepancies showed a wide range, varying from 9% to 100% for individual physicians.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Neither the number of included patients per physician nor the number of medications per patient was related to the percentage discrepancies.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Pentagon 8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75479" y="2134039"/>
            <a:ext cx="7278266" cy="783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AdvTT6f31da14.I"/>
              </a:rPr>
              <a:t>Medication discrepancies and potential clinical consequences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348836" y="304080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337180" y="3931111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337180" y="4628382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348836" y="509205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20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051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4" y="2319675"/>
            <a:ext cx="10596232" cy="44408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medication discrepancies, 70%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omissions (i.e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patient was taking medications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registered in 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record) and 30% were additions (i.e.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medications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were registered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record).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 percent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discrepancies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high-risk medications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involved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OTC medications.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did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 between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arms.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37380" y="1996510"/>
            <a:ext cx="97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9371" y="2148838"/>
            <a:ext cx="7278266" cy="783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AdvTT6f31da14.I"/>
              </a:rPr>
              <a:t>Medication discrepancies and potential clinical consequences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401087" y="435695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438021" y="5180831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358841" y="322237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86" y="641578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88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1352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37380" y="2137068"/>
            <a:ext cx="97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6" y="2069958"/>
            <a:ext cx="6035040" cy="4179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Pentagon 10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24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414670" y="2509284"/>
            <a:ext cx="3976577" cy="20414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task analysis-based intervention on missed drug–drug interactions (DDIs) with the potential to cause clinically relevant adverse</a:t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events (ADEs). </a:t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5763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7068"/>
            <a:ext cx="11712358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Pentagon 7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966"/>
            <a:ext cx="6414868" cy="414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91" y="2743200"/>
            <a:ext cx="5566925" cy="339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75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033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687285" y="2690077"/>
            <a:ext cx="8817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drug–drug interactions (DDI), 25% per physician were missed owing to omissions in the electronic medication record in the intervention group, and 28% in the control group (P = 0.06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mean of 4% of the patients per physician had one or more missed DDIs with the potential to cause a clinically relevant ADE in the intervention group, and 7% in the control group (P = 0.11) (Table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181801" y="269007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0" name="32-Point Star 9"/>
          <p:cNvSpPr/>
          <p:nvPr/>
        </p:nvSpPr>
        <p:spPr>
          <a:xfrm>
            <a:off x="1181801" y="3945780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8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8239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13804" y="2252846"/>
            <a:ext cx="101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7207" y="2252846"/>
            <a:ext cx="105656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percentages of correctly answered questions on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for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skills were higher in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group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(57%) compared with the control group (51%; P = 0.01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study sites were remarkable: 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one site, 66% passed in the intervention group,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on the other site (Table 5).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Physicians provided a medication summary to 10%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in the intervention group, compared with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in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group (P = 0.06). </a:t>
            </a:r>
          </a:p>
        </p:txBody>
      </p:sp>
      <p:sp>
        <p:nvSpPr>
          <p:cNvPr id="8" name="Pentagon 7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4870" y="2049688"/>
            <a:ext cx="7217228" cy="749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AB54"/>
              </a:solidFill>
            </a:endParaRPr>
          </a:p>
          <a:p>
            <a:endParaRPr lang="en-US" b="1" dirty="0">
              <a:solidFill>
                <a:srgbClr val="00AB54"/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Learning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and behavioural outcomes</a:t>
            </a:r>
          </a:p>
          <a:p>
            <a:r>
              <a:rPr lang="en-US" sz="2400" dirty="0">
                <a:solidFill>
                  <a:srgbClr val="00AB54"/>
                </a:solidFill>
                <a:latin typeface="AdvTT6f31da14.I"/>
              </a:rPr>
              <a:t/>
            </a:r>
            <a:br>
              <a:rPr lang="en-US" sz="2400" dirty="0">
                <a:solidFill>
                  <a:srgbClr val="00AB54"/>
                </a:solidFill>
                <a:latin typeface="AdvTT6f31da14.I"/>
              </a:rPr>
            </a:b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622948" y="4492751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0" name="32-Point Star 9"/>
          <p:cNvSpPr/>
          <p:nvPr/>
        </p:nvSpPr>
        <p:spPr>
          <a:xfrm>
            <a:off x="622948" y="3273551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66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8239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13804" y="2252846"/>
            <a:ext cx="1011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8276" y="2271943"/>
            <a:ext cx="10894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AB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intervention group perceived a higher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 for providing patients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medication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 points vs. 78 points out of 100; P = 0.03).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determinants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behaviour were similar for both study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(Table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satisfaction with the educational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rated as good; 73% of the participants were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starting level, 83% were satisfied with the elearning structure and 70% actively used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skills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thereby obtained in their professional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practice.(Table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AB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AB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69818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4870" y="2049688"/>
            <a:ext cx="7217228" cy="749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AB54"/>
              </a:solidFill>
            </a:endParaRPr>
          </a:p>
          <a:p>
            <a:endParaRPr lang="en-US" b="1" dirty="0">
              <a:solidFill>
                <a:srgbClr val="00AB54"/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Learning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and behavioural outcomes</a:t>
            </a:r>
          </a:p>
          <a:p>
            <a:r>
              <a:rPr lang="en-US" sz="2400" dirty="0">
                <a:solidFill>
                  <a:srgbClr val="00AB54"/>
                </a:solidFill>
                <a:latin typeface="AdvTT6f31da14.I"/>
              </a:rPr>
              <a:t/>
            </a:r>
            <a:br>
              <a:rPr lang="en-US" sz="2400" dirty="0">
                <a:solidFill>
                  <a:srgbClr val="00AB54"/>
                </a:solidFill>
                <a:latin typeface="AdvTT6f31da14.I"/>
              </a:rPr>
            </a:br>
            <a:endParaRPr lang="en-US" dirty="0"/>
          </a:p>
        </p:txBody>
      </p:sp>
      <p:sp>
        <p:nvSpPr>
          <p:cNvPr id="10" name="32-Point Star 9"/>
          <p:cNvSpPr/>
          <p:nvPr/>
        </p:nvSpPr>
        <p:spPr>
          <a:xfrm>
            <a:off x="543482" y="3122815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1" name="32-Point Star 10"/>
          <p:cNvSpPr/>
          <p:nvPr/>
        </p:nvSpPr>
        <p:spPr>
          <a:xfrm>
            <a:off x="558321" y="433599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9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889"/>
            <a:ext cx="12192000" cy="160673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5" y="1874023"/>
            <a:ext cx="6138537" cy="4258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1874023"/>
            <a:ext cx="855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29</a:t>
            </a:r>
            <a:endParaRPr lang="en-US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554247" y="3161870"/>
            <a:ext cx="3411697" cy="11976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 of task analysis-based intervention on knowledge and skills 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084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02" y="2142308"/>
            <a:ext cx="8370076" cy="46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 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developed and refined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medication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aim of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number of adverse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reduce the number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decreasing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administrative medication errors,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illegible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handwriting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errors in the route of administration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errors, as well as therapeutic medication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errors,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unnoticed or inadequately managed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drug–drug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(DDIs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overlooked contraindications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allergies,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overdosing,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undertreatment.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such a system in itself is not sufficient to eliminate errors, and can even induce new errors.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2003" y="267292"/>
            <a:ext cx="4812244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Introduction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28" y="3039652"/>
            <a:ext cx="2562225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32-Point Star 13"/>
          <p:cNvSpPr/>
          <p:nvPr/>
        </p:nvSpPr>
        <p:spPr>
          <a:xfrm>
            <a:off x="163286" y="214230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6" y="6411310"/>
            <a:ext cx="8246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b="1" dirty="0"/>
              <a:t>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00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5737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7068"/>
            <a:ext cx="11712358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99" y="1998946"/>
            <a:ext cx="8258204" cy="411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2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882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7068"/>
            <a:ext cx="11712358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2265" y="2249880"/>
            <a:ext cx="100604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task analysis-based educational intervention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equipped outpatient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physicians with the skills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knowledge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appropriately, as reflected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higher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scores in favour of the intervention group. 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ultimate goal to decrease the number of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discrepancies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consequences was not reached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the first randomized trial to evaluate the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on medication discrepancies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electronic medication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records, and on learning and behaviour,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strength of the study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887149" y="2249880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880076" y="347516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6" name="32-Point Star 15"/>
          <p:cNvSpPr/>
          <p:nvPr/>
        </p:nvSpPr>
        <p:spPr>
          <a:xfrm>
            <a:off x="880076" y="438253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504" y="6490872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20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338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592" y="2688619"/>
            <a:ext cx="10479090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focus was on electronic prescribing as a process and not merely as a technical act, our findings make a contribution to the discussion on how to train physicians in the appropriate use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 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result should be interpreted in the light of several limitations.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941960" y="4115221"/>
            <a:ext cx="295877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958225" y="2688619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2" y="3719784"/>
            <a:ext cx="234315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angle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78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331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513" y="1941841"/>
            <a:ext cx="10057060" cy="4206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actual ADEs could not be assessed.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nature of the trial did not allow for the blinding of physicians, they were not fully informed about the trial’s outcomes.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Lastly, we focused on medication discrepancies because correct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is the starting point of all other advantages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other effects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not assessed, such as reducing the number of administrative errors, or of overlooked contraindications or allergies.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488788" y="2109147"/>
            <a:ext cx="4656406" cy="7315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635393" y="285496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630637" y="3475167"/>
            <a:ext cx="315116" cy="344714"/>
          </a:xfrm>
          <a:prstGeom prst="star32">
            <a:avLst>
              <a:gd name="adj" fmla="val 1575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637505" y="473153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6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5909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18" y="1523286"/>
            <a:ext cx="8345826" cy="3963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why medication discrepancies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influenced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intervention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need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influence human, and thus physicians’,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theory of planned behaviour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reasoned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action, physicians have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intention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(motivation) for appropriate use of electronic systems when: physicians evaluate the behaviour as positive and important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(attitude), they think their significant others want them to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system appropriately (subjective norm), and they believe they are able to perform this behaviour (self-efficacy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97" y="2785404"/>
            <a:ext cx="2612856" cy="1819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911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7739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72" y="2196575"/>
            <a:ext cx="10780056" cy="3936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also need knowledge and skills, and a facilitating environment. It is therefore hard to understand why the intervention did not decrease the number of medication discrepancies.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tried to influence, but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overestimated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potential effect of the educational intervention on attitude, perceived social norm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 . We might even have overestimated the effect on knowledge and skills.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were comparable with those of other studies with a primary focus on training knowledge and skills, in that an influence on skills was observed but the effects on relevant clinical outcomes were difficult to detect.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275347" y="3201238"/>
            <a:ext cx="414403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4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4023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052" y="1874023"/>
            <a:ext cx="10805997" cy="4239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Secondly, the frequency and length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intervention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need to increase,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greater effect. However, there is a precarious balance between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investment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for real learning and the willingness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viability of, this investment, given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responsibilities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Thirdly, we may have underestimated the relative contribution of environmental factors on physicians’ behaviour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Unpublished data from the present trial revealed no significant correlations between the proportion of medication discrepancies and physicians’ demographics, attitudes, perceived social norm, self-efficacy, and knowledge and skills.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412643" y="2655975"/>
            <a:ext cx="414403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412643" y="4394647"/>
            <a:ext cx="414403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0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9738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10" y="2618606"/>
            <a:ext cx="11084995" cy="2972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were relatively experienced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hypothesize that the training will be more effective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physicians but, on the basis of our data,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able to substantiate this hypothesis. The limited length of consultations and the system’s interface were probably strong barriers for appropriate use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96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5166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06" y="1355469"/>
            <a:ext cx="11396494" cy="4239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study highlights the magnitude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medication discrepancies and missed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exceptions, the medication records of more than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patients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under the care of 115 physicians, showed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 with their actual medication use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it be justified not to train physicians in the appropriate use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systems?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would be tantamount to concluding that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are irreparably unintuitive, and that the duration of consultations is so limited that errors will occur regardless of training.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559" y="6477704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05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997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030776"/>
            <a:ext cx="9431383" cy="4239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ideal scenario, we invest in more intuitive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tailored to patients’ characteristics and physicians’ needs; systems facilitating the recording of accurate information about patients’ medication; or in supporting outpatient physicians to obtain a correct medication overview by pharmacy technicians.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current initiatives in the Netherlands is a system by which medical data are exchanged electronically between healthcare providers.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takes place via a ‘national switch point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provides a reference index for routing, identifying, authenticating, authorizing and logging.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likened to an air traffic control tower which regulates the exchange of patient data between healthcare providers.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1" y="3239589"/>
            <a:ext cx="2175752" cy="173096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39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4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742"/>
            <a:ext cx="12192000" cy="198381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07" y="2232275"/>
            <a:ext cx="7737881" cy="4206240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setting is especially challenging because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available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a complete overview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medications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prescribed by different physicians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dispensed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more than one pharmacy.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shown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incorrect medication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predisposes to a higher risk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345440" y="422932"/>
            <a:ext cx="4711436" cy="128944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468413" y="2238808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554247" y="4433868"/>
            <a:ext cx="269671" cy="296452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5" y="3463857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11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309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030776"/>
            <a:ext cx="8660674" cy="4239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system has the potential further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future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prescribing. However, even then, physicians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need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accept the importance of increasing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safety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appropriate use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and skills to do so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intervention may improve this situation by making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real-life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missed DDIs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physicians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systems appropriately does not provide them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knowledge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69" y="2873829"/>
            <a:ext cx="2806245" cy="195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44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452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24" y="1686384"/>
            <a:ext cx="7245867" cy="4174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success in decreasing the number of medication discrepancies will most likely be due to a combination of educational and environmental factors.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rapidly increasing in number, 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become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important for physicians to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skills to use them. The present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showed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acquisition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knowledge and skills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by a task analysis-based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intervention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-79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1" y="3082681"/>
            <a:ext cx="3109296" cy="174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41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61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عنوان ارائه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7618" y="5188810"/>
            <a:ext cx="9415975" cy="49652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BorhaniN2@mums.ac.ir</a:t>
            </a:r>
            <a:endParaRPr lang="fa-IR" sz="3600" b="1" dirty="0">
              <a:solidFill>
                <a:schemeClr val="tx2">
                  <a:lumMod val="75000"/>
                </a:schemeClr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113831" y="1396081"/>
            <a:ext cx="5986799" cy="34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2958" y="596582"/>
            <a:ext cx="4528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Thanks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for Y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our Attention</a:t>
            </a:r>
            <a:endParaRPr lang="en-US" sz="32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674553"/>
            <a:ext cx="12192000" cy="2855960"/>
            <a:chOff x="-162560" y="108913"/>
            <a:chExt cx="12192000" cy="273504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-162560" y="108913"/>
              <a:ext cx="12192000" cy="273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" t="872" r="1410" b="1445"/>
            <a:stretch/>
          </p:blipFill>
          <p:spPr>
            <a:xfrm>
              <a:off x="3462698" y="108913"/>
              <a:ext cx="4941483" cy="2735040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091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410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43" y="2617596"/>
            <a:ext cx="7348474" cy="44413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strategy for training physicians to 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remains unclear.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systematic review suggests that a combination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classroom-based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computer-based training and feedback would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appropriate.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evidence for this is limited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does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provide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directions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didactic approach.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215152" y="331566"/>
            <a:ext cx="4734193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92" y="2906485"/>
            <a:ext cx="2772168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97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410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70" y="1998617"/>
            <a:ext cx="8125096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used a human factors method,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task-analysis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design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intervention.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this, we aimed to equip physicians with the skills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knowledge necessary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use of systems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electronic prescribing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ultimately aimed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safety. 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the effects of a task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analysis-based educational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in the outpatient setting on (the potential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medication discrepancies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behavioural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outcomes, 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 educational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approach. 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50287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3" y="3200030"/>
            <a:ext cx="2804563" cy="1673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287" y="6473632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51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084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6" y="2076994"/>
            <a:ext cx="7929155" cy="414092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two-arm cluster randomized trial was performed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demonstrating superiority of the task analysisbased educational intervention. Physicians were the unit of analysis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visiting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physician during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 were in the same cluster. A cluster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adopted because the intervention was targeted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physicians, and primary outcomes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104504" y="267292"/>
            <a:ext cx="4611188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715692" y="2096015"/>
            <a:ext cx="2155371" cy="770708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reflection blurRad="6350" stA="55000" endA="300" endPos="45500" dir="5400000" sy="-100000" algn="bl" rotWithShape="0"/>
                </a:effectLst>
              </a:rPr>
              <a:t>Trial design</a:t>
            </a:r>
          </a:p>
        </p:txBody>
      </p:sp>
      <p:sp>
        <p:nvSpPr>
          <p:cNvPr id="11" name="32-Point Star 10"/>
          <p:cNvSpPr/>
          <p:nvPr/>
        </p:nvSpPr>
        <p:spPr>
          <a:xfrm>
            <a:off x="159207" y="2997987"/>
            <a:ext cx="413106" cy="424340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197169" y="4641226"/>
            <a:ext cx="337182" cy="344714"/>
          </a:xfrm>
          <a:prstGeom prst="star32">
            <a:avLst>
              <a:gd name="adj" fmla="val 375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3422327"/>
            <a:ext cx="3233057" cy="1939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5745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93" y="2650252"/>
            <a:ext cx="11337859" cy="4467496"/>
          </a:xfrm>
        </p:spPr>
        <p:txBody>
          <a:bodyPr>
            <a:no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worked as specialists and residents (specialty traninees, in the UK) of internal medicine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related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geriatrics, rheumatology, gastroenterology, cardiology or pulmonology) for at least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week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outpatient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clinics of one of the two participating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hospitals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Netherlands: the University Medical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Utrecht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(UMCU) and the Erasmus Medical Centre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EMC)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Rotterdam.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prescribing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were available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participating hospitals. UMCU used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ChipSoft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 (ChipSoft BV, Amsterdam,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Netherlands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which prescribing is fully integrated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health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record. EMC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iSoft Medicator (Computer Sciences Corporation, Groningen, the Netherlands), which is partly integrated into the electronic health record.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263676" y="225202"/>
            <a:ext cx="4484145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347434" y="2166430"/>
            <a:ext cx="3186614" cy="77070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Participants and setting</a:t>
            </a:r>
          </a:p>
        </p:txBody>
      </p:sp>
      <p:sp>
        <p:nvSpPr>
          <p:cNvPr id="11" name="32-Point Star 10"/>
          <p:cNvSpPr/>
          <p:nvPr/>
        </p:nvSpPr>
        <p:spPr>
          <a:xfrm>
            <a:off x="263677" y="3089287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263677" y="4665832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82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0331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3127626"/>
            <a:ext cx="11765333" cy="427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BoWritten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was obtained from participating physicians after an oral explanation of the study.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were included if they were aged &gt;18 years, and visited one of the participating physicians during the study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after completion of the educational intervention, consecutive patients of the enrolled physicians were invited to participate.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time, patients of physicians in the control group were invited to enroll in the study.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could only participate once in the study.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633" r="3931" b="7659"/>
          <a:stretch/>
        </p:blipFill>
        <p:spPr>
          <a:xfrm>
            <a:off x="10128493" y="267292"/>
            <a:ext cx="1788160" cy="1198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Pentagon 9"/>
          <p:cNvSpPr/>
          <p:nvPr/>
        </p:nvSpPr>
        <p:spPr>
          <a:xfrm>
            <a:off x="388268" y="267292"/>
            <a:ext cx="4549491" cy="12409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Methods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w Cen MT" panose="020B0602020104020603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283331" y="1990155"/>
            <a:ext cx="3186614" cy="77070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Participants and setting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32-Point Star 10"/>
          <p:cNvSpPr/>
          <p:nvPr/>
        </p:nvSpPr>
        <p:spPr>
          <a:xfrm>
            <a:off x="388269" y="3127626"/>
            <a:ext cx="315116" cy="344714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634" y="6438515"/>
            <a:ext cx="417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00" dirty="0" smtClean="0"/>
              <a:t>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84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3B748D"/>
      </a:lt1>
      <a:dk2>
        <a:srgbClr val="FFFFFF"/>
      </a:dk2>
      <a:lt2>
        <a:srgbClr val="00B0F0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2482</TotalTime>
  <Words>1813</Words>
  <Application>Microsoft Office PowerPoint</Application>
  <PresentationFormat>Widescreen</PresentationFormat>
  <Paragraphs>451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ＭＳ ゴシック</vt:lpstr>
      <vt:lpstr>AdvTT6f31da14.I</vt:lpstr>
      <vt:lpstr>B Nazanin</vt:lpstr>
      <vt:lpstr>B Titr</vt:lpstr>
      <vt:lpstr>Calibri</vt:lpstr>
      <vt:lpstr>Corbel</vt:lpstr>
      <vt:lpstr>Sylfaen</vt:lpstr>
      <vt:lpstr>Tahoma</vt:lpstr>
      <vt:lpstr>Times New Roman</vt:lpstr>
      <vt:lpstr>Tw Cen MT</vt:lpstr>
      <vt:lpstr>Urdu Typesetting</vt:lpstr>
      <vt:lpstr>Wingdings</vt:lpstr>
      <vt:lpstr>Banded</vt:lpstr>
      <vt:lpstr>Effects of training physicians in electronic prescribing in the outpatient setting on clinical, learning and behavioural outcomes: a cluster randomized trial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re</vt:lpstr>
      <vt:lpstr>عنوان ارائه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ارائه</dc:title>
  <dc:creator>MahmoudianS2@mums.ac.ir</dc:creator>
  <cp:lastModifiedBy>Neda Borhani Moghani</cp:lastModifiedBy>
  <cp:revision>202</cp:revision>
  <dcterms:created xsi:type="dcterms:W3CDTF">2017-02-27T19:12:11Z</dcterms:created>
  <dcterms:modified xsi:type="dcterms:W3CDTF">2021-06-14T08:04:04Z</dcterms:modified>
</cp:coreProperties>
</file>