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708" r:id="rId1"/>
  </p:sldMasterIdLst>
  <p:notesMasterIdLst>
    <p:notesMasterId r:id="rId42"/>
  </p:notesMasterIdLst>
  <p:handoutMasterIdLst>
    <p:handoutMasterId r:id="rId43"/>
  </p:handoutMasterIdLst>
  <p:sldIdLst>
    <p:sldId id="256" r:id="rId2"/>
    <p:sldId id="276" r:id="rId3"/>
    <p:sldId id="277" r:id="rId4"/>
    <p:sldId id="275" r:id="rId5"/>
    <p:sldId id="278" r:id="rId6"/>
    <p:sldId id="279" r:id="rId7"/>
    <p:sldId id="280" r:id="rId8"/>
    <p:sldId id="284" r:id="rId9"/>
    <p:sldId id="285" r:id="rId10"/>
    <p:sldId id="291" r:id="rId11"/>
    <p:sldId id="356" r:id="rId12"/>
    <p:sldId id="354" r:id="rId13"/>
    <p:sldId id="355" r:id="rId14"/>
    <p:sldId id="358" r:id="rId15"/>
    <p:sldId id="344" r:id="rId16"/>
    <p:sldId id="343" r:id="rId17"/>
    <p:sldId id="295" r:id="rId18"/>
    <p:sldId id="349" r:id="rId19"/>
    <p:sldId id="350" r:id="rId20"/>
    <p:sldId id="351" r:id="rId21"/>
    <p:sldId id="352" r:id="rId22"/>
    <p:sldId id="353" r:id="rId23"/>
    <p:sldId id="360" r:id="rId24"/>
    <p:sldId id="359" r:id="rId25"/>
    <p:sldId id="361" r:id="rId26"/>
    <p:sldId id="362" r:id="rId27"/>
    <p:sldId id="303" r:id="rId28"/>
    <p:sldId id="342" r:id="rId29"/>
    <p:sldId id="326" r:id="rId30"/>
    <p:sldId id="338" r:id="rId31"/>
    <p:sldId id="341" r:id="rId32"/>
    <p:sldId id="340" r:id="rId33"/>
    <p:sldId id="311" r:id="rId34"/>
    <p:sldId id="312" r:id="rId35"/>
    <p:sldId id="339" r:id="rId36"/>
    <p:sldId id="330" r:id="rId37"/>
    <p:sldId id="331" r:id="rId38"/>
    <p:sldId id="332" r:id="rId39"/>
    <p:sldId id="333" r:id="rId40"/>
    <p:sldId id="270" r:id="rId4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5D9C648-50E6-414A-ADF1-A0BB40AEC907}">
          <p14:sldIdLst>
            <p14:sldId id="256"/>
            <p14:sldId id="276"/>
            <p14:sldId id="277"/>
            <p14:sldId id="275"/>
            <p14:sldId id="278"/>
            <p14:sldId id="279"/>
            <p14:sldId id="280"/>
            <p14:sldId id="284"/>
            <p14:sldId id="285"/>
            <p14:sldId id="291"/>
            <p14:sldId id="356"/>
            <p14:sldId id="354"/>
            <p14:sldId id="355"/>
            <p14:sldId id="358"/>
          </p14:sldIdLst>
        </p14:section>
        <p14:section name="Untitled Section" id="{2F2964DB-6C33-4B9F-9DB7-6E4C10D26935}">
          <p14:sldIdLst>
            <p14:sldId id="344"/>
            <p14:sldId id="343"/>
            <p14:sldId id="295"/>
            <p14:sldId id="349"/>
            <p14:sldId id="350"/>
            <p14:sldId id="351"/>
            <p14:sldId id="352"/>
            <p14:sldId id="353"/>
            <p14:sldId id="360"/>
            <p14:sldId id="359"/>
            <p14:sldId id="361"/>
            <p14:sldId id="362"/>
            <p14:sldId id="303"/>
            <p14:sldId id="342"/>
            <p14:sldId id="326"/>
            <p14:sldId id="338"/>
            <p14:sldId id="341"/>
            <p14:sldId id="340"/>
            <p14:sldId id="311"/>
            <p14:sldId id="312"/>
            <p14:sldId id="339"/>
            <p14:sldId id="330"/>
            <p14:sldId id="331"/>
            <p14:sldId id="332"/>
            <p14:sldId id="333"/>
            <p14:sldId id="270"/>
          </p14:sldIdLst>
        </p14:section>
      </p14:sectionLst>
    </p:ex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0F01"/>
    <a:srgbClr val="259297"/>
    <a:srgbClr val="EBFAFF"/>
    <a:srgbClr val="FFFFCC"/>
    <a:srgbClr val="C50308"/>
    <a:srgbClr val="2BA9AF"/>
    <a:srgbClr val="1F4A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471" autoAdjust="0"/>
    <p:restoredTop sz="94660"/>
  </p:normalViewPr>
  <p:slideViewPr>
    <p:cSldViewPr snapToGrid="0">
      <p:cViewPr>
        <p:scale>
          <a:sx n="66" d="100"/>
          <a:sy n="66" d="100"/>
        </p:scale>
        <p:origin x="-1044" y="-300"/>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9D91E2-630D-4547-997F-AAA08D164794}" type="doc">
      <dgm:prSet loTypeId="urn:microsoft.com/office/officeart/2005/8/layout/vList4" loCatId="list" qsTypeId="urn:microsoft.com/office/officeart/2005/8/quickstyle/3d2" qsCatId="3D" csTypeId="urn:microsoft.com/office/officeart/2005/8/colors/accent1_2" csCatId="accent1" phldr="1"/>
      <dgm:spPr/>
      <dgm:t>
        <a:bodyPr/>
        <a:lstStyle/>
        <a:p>
          <a:pPr rtl="1"/>
          <a:endParaRPr lang="fa-IR"/>
        </a:p>
      </dgm:t>
    </dgm:pt>
    <dgm:pt modelId="{8E95E8BD-2CC3-4204-872D-69FE07FE540A}">
      <dgm:prSet>
        <dgm:style>
          <a:lnRef idx="1">
            <a:schemeClr val="accent2"/>
          </a:lnRef>
          <a:fillRef idx="2">
            <a:schemeClr val="accent2"/>
          </a:fillRef>
          <a:effectRef idx="1">
            <a:schemeClr val="accent2"/>
          </a:effectRef>
          <a:fontRef idx="minor">
            <a:schemeClr val="dk1"/>
          </a:fontRef>
        </dgm:style>
      </dgm:prSet>
      <dgm:spPr/>
      <dgm:t>
        <a:bodyPr/>
        <a:lstStyle/>
        <a:p>
          <a:pPr algn="ctr" rtl="1"/>
          <a:r>
            <a:rPr lang="en-US" b="0" i="0" dirty="0" smtClean="0">
              <a:latin typeface="Times New Roman" pitchFamily="18" charset="0"/>
              <a:cs typeface="Times New Roman" pitchFamily="18" charset="0"/>
            </a:rPr>
            <a:t>Of all the apps evaluated (N=29), there were 14 (48%) apps on</a:t>
          </a:r>
          <a:br>
            <a:rPr lang="en-US" b="0" i="0" dirty="0" smtClean="0">
              <a:latin typeface="Times New Roman" pitchFamily="18" charset="0"/>
              <a:cs typeface="Times New Roman" pitchFamily="18" charset="0"/>
            </a:rPr>
          </a:br>
          <a:r>
            <a:rPr lang="en-US" b="0" i="0" dirty="0" smtClean="0">
              <a:latin typeface="Times New Roman" pitchFamily="18" charset="0"/>
              <a:cs typeface="Times New Roman" pitchFamily="18" charset="0"/>
            </a:rPr>
            <a:t>contact tracing alone</a:t>
          </a: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endParaRPr lang="en-US" dirty="0">
            <a:latin typeface="Times New Roman" pitchFamily="18" charset="0"/>
            <a:cs typeface="Times New Roman" pitchFamily="18" charset="0"/>
          </a:endParaRPr>
        </a:p>
      </dgm:t>
    </dgm:pt>
    <dgm:pt modelId="{B65CA519-F450-4280-90FB-36020748460E}" type="parTrans" cxnId="{823C4B7B-81B1-4943-AB63-5F48D56D7AFF}">
      <dgm:prSet/>
      <dgm:spPr/>
      <dgm:t>
        <a:bodyPr/>
        <a:lstStyle/>
        <a:p>
          <a:pPr rtl="1"/>
          <a:endParaRPr lang="fa-IR"/>
        </a:p>
      </dgm:t>
    </dgm:pt>
    <dgm:pt modelId="{239765F8-CDAE-44A8-A850-356115ADC283}" type="sibTrans" cxnId="{823C4B7B-81B1-4943-AB63-5F48D56D7AFF}">
      <dgm:prSet/>
      <dgm:spPr/>
      <dgm:t>
        <a:bodyPr/>
        <a:lstStyle/>
        <a:p>
          <a:pPr rtl="1"/>
          <a:endParaRPr lang="fa-IR"/>
        </a:p>
      </dgm:t>
    </dgm:pt>
    <dgm:pt modelId="{AB125C2E-F2C8-4E0D-AA56-6192A657B1AB}">
      <dgm:prSet custT="1">
        <dgm:style>
          <a:lnRef idx="2">
            <a:schemeClr val="accent3">
              <a:shade val="50000"/>
            </a:schemeClr>
          </a:lnRef>
          <a:fillRef idx="1">
            <a:schemeClr val="accent3"/>
          </a:fillRef>
          <a:effectRef idx="0">
            <a:schemeClr val="accent3"/>
          </a:effectRef>
          <a:fontRef idx="minor">
            <a:schemeClr val="lt1"/>
          </a:fontRef>
        </dgm:style>
      </dgm:prSet>
      <dgm:spPr/>
      <dgm:t>
        <a:bodyPr/>
        <a:lstStyle/>
        <a:p>
          <a:pPr algn="ctr" rtl="1"/>
          <a:r>
            <a:rPr lang="en-US" sz="2400" b="0" i="0" dirty="0" smtClean="0">
              <a:latin typeface="Times New Roman" pitchFamily="18" charset="0"/>
              <a:cs typeface="Times New Roman" pitchFamily="18" charset="0"/>
            </a:rPr>
            <a:t>1 (3%) app with both contact tracing and</a:t>
          </a:r>
          <a:br>
            <a:rPr lang="en-US" sz="2400" b="0" i="0" dirty="0" smtClean="0">
              <a:latin typeface="Times New Roman" pitchFamily="18" charset="0"/>
              <a:cs typeface="Times New Roman" pitchFamily="18" charset="0"/>
            </a:rPr>
          </a:br>
          <a:r>
            <a:rPr lang="en-US" sz="2400" b="0" i="0" dirty="0" smtClean="0">
              <a:latin typeface="Times New Roman" pitchFamily="18" charset="0"/>
              <a:cs typeface="Times New Roman" pitchFamily="18" charset="0"/>
            </a:rPr>
            <a:t>quarantine features</a:t>
          </a:r>
          <a:r>
            <a:rPr lang="en-US" sz="2000" dirty="0" smtClean="0">
              <a:latin typeface="Times New Roman" pitchFamily="18" charset="0"/>
              <a:cs typeface="Times New Roman" pitchFamily="18" charset="0"/>
            </a:rPr>
            <a:t/>
          </a:r>
          <a:br>
            <a:rPr lang="en-US" sz="2000" dirty="0" smtClean="0">
              <a:latin typeface="Times New Roman" pitchFamily="18" charset="0"/>
              <a:cs typeface="Times New Roman" pitchFamily="18" charset="0"/>
            </a:rPr>
          </a:br>
          <a:endParaRPr lang="en-US" sz="2000" dirty="0">
            <a:latin typeface="Times New Roman" pitchFamily="18" charset="0"/>
            <a:cs typeface="Times New Roman" pitchFamily="18" charset="0"/>
          </a:endParaRPr>
        </a:p>
      </dgm:t>
    </dgm:pt>
    <dgm:pt modelId="{1BFD7129-DAB8-425F-B0E0-38E4DE2979AF}" type="parTrans" cxnId="{EEACEEDF-AEC3-4B28-80A0-0E01AD174444}">
      <dgm:prSet/>
      <dgm:spPr/>
      <dgm:t>
        <a:bodyPr/>
        <a:lstStyle/>
        <a:p>
          <a:pPr rtl="1"/>
          <a:endParaRPr lang="fa-IR"/>
        </a:p>
      </dgm:t>
    </dgm:pt>
    <dgm:pt modelId="{08EF2661-6717-449D-8B8C-D01DD10B4043}" type="sibTrans" cxnId="{EEACEEDF-AEC3-4B28-80A0-0E01AD174444}">
      <dgm:prSet/>
      <dgm:spPr/>
      <dgm:t>
        <a:bodyPr/>
        <a:lstStyle/>
        <a:p>
          <a:pPr rtl="1"/>
          <a:endParaRPr lang="fa-IR"/>
        </a:p>
      </dgm:t>
    </dgm:pt>
    <dgm:pt modelId="{2E071C30-157C-40E0-B712-E1A5D22E7C35}">
      <dgm:prSet/>
      <dgm:spPr/>
      <dgm:t>
        <a:bodyPr/>
        <a:lstStyle/>
        <a:p>
          <a:pPr rtl="1"/>
          <a:r>
            <a:rPr lang="en-US" b="0" i="0" dirty="0" smtClean="0">
              <a:latin typeface="Times New Roman" pitchFamily="18" charset="0"/>
              <a:cs typeface="Times New Roman" pitchFamily="18" charset="0"/>
            </a:rPr>
            <a:t>6 (21%) apps purely for enforcing</a:t>
          </a:r>
          <a:br>
            <a:rPr lang="en-US" b="0" i="0" dirty="0" smtClean="0">
              <a:latin typeface="Times New Roman" pitchFamily="18" charset="0"/>
              <a:cs typeface="Times New Roman" pitchFamily="18" charset="0"/>
            </a:rPr>
          </a:br>
          <a:r>
            <a:rPr lang="en-US" b="0" i="0" dirty="0" smtClean="0">
              <a:latin typeface="Times New Roman" pitchFamily="18" charset="0"/>
              <a:cs typeface="Times New Roman" pitchFamily="18" charset="0"/>
            </a:rPr>
            <a:t>quarantine (n=15 for contact tracing, n=7 for quarantine)</a:t>
          </a: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endParaRPr lang="en-US" dirty="0">
            <a:latin typeface="Times New Roman" pitchFamily="18" charset="0"/>
            <a:cs typeface="Times New Roman" pitchFamily="18" charset="0"/>
          </a:endParaRPr>
        </a:p>
      </dgm:t>
    </dgm:pt>
    <dgm:pt modelId="{6B00679E-CE31-4D90-9CC6-E2D867C77619}" type="parTrans" cxnId="{E56F7000-42A7-4ACA-98BD-7648A0027022}">
      <dgm:prSet/>
      <dgm:spPr/>
      <dgm:t>
        <a:bodyPr/>
        <a:lstStyle/>
        <a:p>
          <a:pPr rtl="1"/>
          <a:endParaRPr lang="fa-IR"/>
        </a:p>
      </dgm:t>
    </dgm:pt>
    <dgm:pt modelId="{CBC4242A-ADE4-480F-938A-F3F557DE3769}" type="sibTrans" cxnId="{E56F7000-42A7-4ACA-98BD-7648A0027022}">
      <dgm:prSet/>
      <dgm:spPr/>
      <dgm:t>
        <a:bodyPr/>
        <a:lstStyle/>
        <a:p>
          <a:pPr rtl="1"/>
          <a:endParaRPr lang="fa-IR"/>
        </a:p>
      </dgm:t>
    </dgm:pt>
    <dgm:pt modelId="{3428D3F7-6FA6-4695-8631-0D2E88E5F3CC}" type="pres">
      <dgm:prSet presAssocID="{FC9D91E2-630D-4547-997F-AAA08D164794}" presName="linear" presStyleCnt="0">
        <dgm:presLayoutVars>
          <dgm:dir/>
          <dgm:resizeHandles val="exact"/>
        </dgm:presLayoutVars>
      </dgm:prSet>
      <dgm:spPr/>
      <dgm:t>
        <a:bodyPr/>
        <a:lstStyle/>
        <a:p>
          <a:pPr rtl="1"/>
          <a:endParaRPr lang="fa-IR"/>
        </a:p>
      </dgm:t>
    </dgm:pt>
    <dgm:pt modelId="{BA7DA078-B1DC-4737-A155-8D44A03BB6B7}" type="pres">
      <dgm:prSet presAssocID="{AB125C2E-F2C8-4E0D-AA56-6192A657B1AB}" presName="comp" presStyleCnt="0"/>
      <dgm:spPr/>
    </dgm:pt>
    <dgm:pt modelId="{D4120F3D-6C94-42E8-A520-8ACF635D9B04}" type="pres">
      <dgm:prSet presAssocID="{AB125C2E-F2C8-4E0D-AA56-6192A657B1AB}" presName="box" presStyleLbl="node1" presStyleIdx="0" presStyleCnt="3" custLinFactNeighborX="-5712" custLinFactNeighborY="10626"/>
      <dgm:spPr/>
      <dgm:t>
        <a:bodyPr/>
        <a:lstStyle/>
        <a:p>
          <a:pPr rtl="1"/>
          <a:endParaRPr lang="fa-IR"/>
        </a:p>
      </dgm:t>
    </dgm:pt>
    <dgm:pt modelId="{37C847CD-A9FC-49D5-AE4E-5FF2053DFEC4}" type="pres">
      <dgm:prSet presAssocID="{AB125C2E-F2C8-4E0D-AA56-6192A657B1AB}" presName="img" presStyleLbl="fgImgPlace1" presStyleIdx="0" presStyleCnt="3"/>
      <dgm:spPr/>
    </dgm:pt>
    <dgm:pt modelId="{0FBF0CE6-84CF-42D2-9B30-518AB72A59CD}" type="pres">
      <dgm:prSet presAssocID="{AB125C2E-F2C8-4E0D-AA56-6192A657B1AB}" presName="text" presStyleLbl="node1" presStyleIdx="0" presStyleCnt="3">
        <dgm:presLayoutVars>
          <dgm:bulletEnabled val="1"/>
        </dgm:presLayoutVars>
      </dgm:prSet>
      <dgm:spPr/>
      <dgm:t>
        <a:bodyPr/>
        <a:lstStyle/>
        <a:p>
          <a:pPr rtl="1"/>
          <a:endParaRPr lang="fa-IR"/>
        </a:p>
      </dgm:t>
    </dgm:pt>
    <dgm:pt modelId="{50DA7AB4-CAEA-4B17-A0C5-586875209809}" type="pres">
      <dgm:prSet presAssocID="{08EF2661-6717-449D-8B8C-D01DD10B4043}" presName="spacer" presStyleCnt="0"/>
      <dgm:spPr/>
    </dgm:pt>
    <dgm:pt modelId="{73738089-4333-438D-8234-0D94CC5B9565}" type="pres">
      <dgm:prSet presAssocID="{8E95E8BD-2CC3-4204-872D-69FE07FE540A}" presName="comp" presStyleCnt="0"/>
      <dgm:spPr/>
    </dgm:pt>
    <dgm:pt modelId="{183A1459-AB18-4B0D-A871-6F204B32BB86}" type="pres">
      <dgm:prSet presAssocID="{8E95E8BD-2CC3-4204-872D-69FE07FE540A}" presName="box" presStyleLbl="node1" presStyleIdx="1" presStyleCnt="3" custLinFactNeighborX="779" custLinFactNeighborY="-2597"/>
      <dgm:spPr/>
      <dgm:t>
        <a:bodyPr/>
        <a:lstStyle/>
        <a:p>
          <a:pPr rtl="1"/>
          <a:endParaRPr lang="fa-IR"/>
        </a:p>
      </dgm:t>
    </dgm:pt>
    <dgm:pt modelId="{8D6336F1-8274-4E53-9B9B-97F4172EEAF5}" type="pres">
      <dgm:prSet presAssocID="{8E95E8BD-2CC3-4204-872D-69FE07FE540A}" presName="img" presStyleLbl="fgImgPlace1" presStyleIdx="1" presStyleCnt="3"/>
      <dgm:spPr/>
    </dgm:pt>
    <dgm:pt modelId="{02829547-F8EB-4C0B-8B1B-E25FDFF2DBA4}" type="pres">
      <dgm:prSet presAssocID="{8E95E8BD-2CC3-4204-872D-69FE07FE540A}" presName="text" presStyleLbl="node1" presStyleIdx="1" presStyleCnt="3">
        <dgm:presLayoutVars>
          <dgm:bulletEnabled val="1"/>
        </dgm:presLayoutVars>
      </dgm:prSet>
      <dgm:spPr/>
      <dgm:t>
        <a:bodyPr/>
        <a:lstStyle/>
        <a:p>
          <a:pPr rtl="1"/>
          <a:endParaRPr lang="fa-IR"/>
        </a:p>
      </dgm:t>
    </dgm:pt>
    <dgm:pt modelId="{63370479-6BCB-4FFD-9160-04C0C1C386D0}" type="pres">
      <dgm:prSet presAssocID="{239765F8-CDAE-44A8-A850-356115ADC283}" presName="spacer" presStyleCnt="0"/>
      <dgm:spPr/>
    </dgm:pt>
    <dgm:pt modelId="{854F7143-191A-45CA-8AFC-783944217AAA}" type="pres">
      <dgm:prSet presAssocID="{2E071C30-157C-40E0-B712-E1A5D22E7C35}" presName="comp" presStyleCnt="0"/>
      <dgm:spPr/>
    </dgm:pt>
    <dgm:pt modelId="{3F833D5F-4ABC-4DCD-9447-AE924DB0E8C0}" type="pres">
      <dgm:prSet presAssocID="{2E071C30-157C-40E0-B712-E1A5D22E7C35}" presName="box" presStyleLbl="node1" presStyleIdx="2" presStyleCnt="3"/>
      <dgm:spPr/>
      <dgm:t>
        <a:bodyPr/>
        <a:lstStyle/>
        <a:p>
          <a:pPr rtl="1"/>
          <a:endParaRPr lang="fa-IR"/>
        </a:p>
      </dgm:t>
    </dgm:pt>
    <dgm:pt modelId="{409DB9DF-6D6E-473C-AACD-490DAF92C41D}" type="pres">
      <dgm:prSet presAssocID="{2E071C30-157C-40E0-B712-E1A5D22E7C35}" presName="img" presStyleLbl="fgImgPlace1" presStyleIdx="2" presStyleCnt="3"/>
      <dgm:spPr/>
    </dgm:pt>
    <dgm:pt modelId="{22053A72-F77B-46DD-ABBD-6092529C11E5}" type="pres">
      <dgm:prSet presAssocID="{2E071C30-157C-40E0-B712-E1A5D22E7C35}" presName="text" presStyleLbl="node1" presStyleIdx="2" presStyleCnt="3">
        <dgm:presLayoutVars>
          <dgm:bulletEnabled val="1"/>
        </dgm:presLayoutVars>
      </dgm:prSet>
      <dgm:spPr/>
      <dgm:t>
        <a:bodyPr/>
        <a:lstStyle/>
        <a:p>
          <a:pPr rtl="1"/>
          <a:endParaRPr lang="fa-IR"/>
        </a:p>
      </dgm:t>
    </dgm:pt>
  </dgm:ptLst>
  <dgm:cxnLst>
    <dgm:cxn modelId="{53C87460-58F9-4113-AB99-D5808834E59C}" type="presOf" srcId="{8E95E8BD-2CC3-4204-872D-69FE07FE540A}" destId="{02829547-F8EB-4C0B-8B1B-E25FDFF2DBA4}" srcOrd="1" destOrd="0" presId="urn:microsoft.com/office/officeart/2005/8/layout/vList4"/>
    <dgm:cxn modelId="{24978F91-FC6C-43D9-A1F7-B6B5E5BC8DB4}" type="presOf" srcId="{AB125C2E-F2C8-4E0D-AA56-6192A657B1AB}" destId="{0FBF0CE6-84CF-42D2-9B30-518AB72A59CD}" srcOrd="1" destOrd="0" presId="urn:microsoft.com/office/officeart/2005/8/layout/vList4"/>
    <dgm:cxn modelId="{023CF25E-3855-49A8-BB7B-3A3F84449BB0}" type="presOf" srcId="{8E95E8BD-2CC3-4204-872D-69FE07FE540A}" destId="{183A1459-AB18-4B0D-A871-6F204B32BB86}" srcOrd="0" destOrd="0" presId="urn:microsoft.com/office/officeart/2005/8/layout/vList4"/>
    <dgm:cxn modelId="{A0803E8B-3276-4F42-94AB-32E94663B2E4}" type="presOf" srcId="{AB125C2E-F2C8-4E0D-AA56-6192A657B1AB}" destId="{D4120F3D-6C94-42E8-A520-8ACF635D9B04}" srcOrd="0" destOrd="0" presId="urn:microsoft.com/office/officeart/2005/8/layout/vList4"/>
    <dgm:cxn modelId="{2510353B-53DA-4CCC-B8FA-9B328B2BEDAA}" type="presOf" srcId="{FC9D91E2-630D-4547-997F-AAA08D164794}" destId="{3428D3F7-6FA6-4695-8631-0D2E88E5F3CC}" srcOrd="0" destOrd="0" presId="urn:microsoft.com/office/officeart/2005/8/layout/vList4"/>
    <dgm:cxn modelId="{E56F7000-42A7-4ACA-98BD-7648A0027022}" srcId="{FC9D91E2-630D-4547-997F-AAA08D164794}" destId="{2E071C30-157C-40E0-B712-E1A5D22E7C35}" srcOrd="2" destOrd="0" parTransId="{6B00679E-CE31-4D90-9CC6-E2D867C77619}" sibTransId="{CBC4242A-ADE4-480F-938A-F3F557DE3769}"/>
    <dgm:cxn modelId="{B305FFBA-4F15-439B-B941-1191A8301983}" type="presOf" srcId="{2E071C30-157C-40E0-B712-E1A5D22E7C35}" destId="{22053A72-F77B-46DD-ABBD-6092529C11E5}" srcOrd="1" destOrd="0" presId="urn:microsoft.com/office/officeart/2005/8/layout/vList4"/>
    <dgm:cxn modelId="{823C4B7B-81B1-4943-AB63-5F48D56D7AFF}" srcId="{FC9D91E2-630D-4547-997F-AAA08D164794}" destId="{8E95E8BD-2CC3-4204-872D-69FE07FE540A}" srcOrd="1" destOrd="0" parTransId="{B65CA519-F450-4280-90FB-36020748460E}" sibTransId="{239765F8-CDAE-44A8-A850-356115ADC283}"/>
    <dgm:cxn modelId="{EEACEEDF-AEC3-4B28-80A0-0E01AD174444}" srcId="{FC9D91E2-630D-4547-997F-AAA08D164794}" destId="{AB125C2E-F2C8-4E0D-AA56-6192A657B1AB}" srcOrd="0" destOrd="0" parTransId="{1BFD7129-DAB8-425F-B0E0-38E4DE2979AF}" sibTransId="{08EF2661-6717-449D-8B8C-D01DD10B4043}"/>
    <dgm:cxn modelId="{9BE5A8E3-A405-48A6-B241-A9504AF7504B}" type="presOf" srcId="{2E071C30-157C-40E0-B712-E1A5D22E7C35}" destId="{3F833D5F-4ABC-4DCD-9447-AE924DB0E8C0}" srcOrd="0" destOrd="0" presId="urn:microsoft.com/office/officeart/2005/8/layout/vList4"/>
    <dgm:cxn modelId="{2F449CC3-E398-42AC-902C-19B6E677B697}" type="presParOf" srcId="{3428D3F7-6FA6-4695-8631-0D2E88E5F3CC}" destId="{BA7DA078-B1DC-4737-A155-8D44A03BB6B7}" srcOrd="0" destOrd="0" presId="urn:microsoft.com/office/officeart/2005/8/layout/vList4"/>
    <dgm:cxn modelId="{77A910D7-4531-45B5-9B16-222C5DDDCD7B}" type="presParOf" srcId="{BA7DA078-B1DC-4737-A155-8D44A03BB6B7}" destId="{D4120F3D-6C94-42E8-A520-8ACF635D9B04}" srcOrd="0" destOrd="0" presId="urn:microsoft.com/office/officeart/2005/8/layout/vList4"/>
    <dgm:cxn modelId="{D1A84620-7FB9-44DA-A6A6-E85673DF8E21}" type="presParOf" srcId="{BA7DA078-B1DC-4737-A155-8D44A03BB6B7}" destId="{37C847CD-A9FC-49D5-AE4E-5FF2053DFEC4}" srcOrd="1" destOrd="0" presId="urn:microsoft.com/office/officeart/2005/8/layout/vList4"/>
    <dgm:cxn modelId="{1B5A05AF-668A-4A98-82E7-D56FD0FA7A59}" type="presParOf" srcId="{BA7DA078-B1DC-4737-A155-8D44A03BB6B7}" destId="{0FBF0CE6-84CF-42D2-9B30-518AB72A59CD}" srcOrd="2" destOrd="0" presId="urn:microsoft.com/office/officeart/2005/8/layout/vList4"/>
    <dgm:cxn modelId="{8BD71D63-F3EA-4AD6-A2F9-9890D35B500B}" type="presParOf" srcId="{3428D3F7-6FA6-4695-8631-0D2E88E5F3CC}" destId="{50DA7AB4-CAEA-4B17-A0C5-586875209809}" srcOrd="1" destOrd="0" presId="urn:microsoft.com/office/officeart/2005/8/layout/vList4"/>
    <dgm:cxn modelId="{2A397A8F-A3DB-48E5-A07B-C18309327F84}" type="presParOf" srcId="{3428D3F7-6FA6-4695-8631-0D2E88E5F3CC}" destId="{73738089-4333-438D-8234-0D94CC5B9565}" srcOrd="2" destOrd="0" presId="urn:microsoft.com/office/officeart/2005/8/layout/vList4"/>
    <dgm:cxn modelId="{812F4069-0B06-43D6-83DC-195E93BE1A60}" type="presParOf" srcId="{73738089-4333-438D-8234-0D94CC5B9565}" destId="{183A1459-AB18-4B0D-A871-6F204B32BB86}" srcOrd="0" destOrd="0" presId="urn:microsoft.com/office/officeart/2005/8/layout/vList4"/>
    <dgm:cxn modelId="{A6F11DBC-599E-466E-AB5E-A7DCC750246C}" type="presParOf" srcId="{73738089-4333-438D-8234-0D94CC5B9565}" destId="{8D6336F1-8274-4E53-9B9B-97F4172EEAF5}" srcOrd="1" destOrd="0" presId="urn:microsoft.com/office/officeart/2005/8/layout/vList4"/>
    <dgm:cxn modelId="{8CF49AC3-8720-42C9-A908-B4ED0F11D9A2}" type="presParOf" srcId="{73738089-4333-438D-8234-0D94CC5B9565}" destId="{02829547-F8EB-4C0B-8B1B-E25FDFF2DBA4}" srcOrd="2" destOrd="0" presId="urn:microsoft.com/office/officeart/2005/8/layout/vList4"/>
    <dgm:cxn modelId="{0F4E45A4-48E2-4A1F-9EC5-4F96EE85DAC5}" type="presParOf" srcId="{3428D3F7-6FA6-4695-8631-0D2E88E5F3CC}" destId="{63370479-6BCB-4FFD-9160-04C0C1C386D0}" srcOrd="3" destOrd="0" presId="urn:microsoft.com/office/officeart/2005/8/layout/vList4"/>
    <dgm:cxn modelId="{E1DD38F8-222D-4B0F-8549-15A606AE5C8F}" type="presParOf" srcId="{3428D3F7-6FA6-4695-8631-0D2E88E5F3CC}" destId="{854F7143-191A-45CA-8AFC-783944217AAA}" srcOrd="4" destOrd="0" presId="urn:microsoft.com/office/officeart/2005/8/layout/vList4"/>
    <dgm:cxn modelId="{1D1D8A6A-0184-47AB-ACEB-4502EBC95712}" type="presParOf" srcId="{854F7143-191A-45CA-8AFC-783944217AAA}" destId="{3F833D5F-4ABC-4DCD-9447-AE924DB0E8C0}" srcOrd="0" destOrd="0" presId="urn:microsoft.com/office/officeart/2005/8/layout/vList4"/>
    <dgm:cxn modelId="{0B823421-8D38-42DB-BAC0-4C159A08D69D}" type="presParOf" srcId="{854F7143-191A-45CA-8AFC-783944217AAA}" destId="{409DB9DF-6D6E-473C-AACD-490DAF92C41D}" srcOrd="1" destOrd="0" presId="urn:microsoft.com/office/officeart/2005/8/layout/vList4"/>
    <dgm:cxn modelId="{BF2FBEEA-D21F-4F41-9204-79014A05D9E6}" type="presParOf" srcId="{854F7143-191A-45CA-8AFC-783944217AAA}" destId="{22053A72-F77B-46DD-ABBD-6092529C11E5}"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E0FB20-24DF-4DA0-BCF5-2E16F26F5DF5}" type="doc">
      <dgm:prSet loTypeId="urn:microsoft.com/office/officeart/2005/8/layout/vList4" loCatId="list" qsTypeId="urn:microsoft.com/office/officeart/2005/8/quickstyle/3d2" qsCatId="3D" csTypeId="urn:microsoft.com/office/officeart/2005/8/colors/accent1_2" csCatId="accent1" phldr="1"/>
      <dgm:spPr/>
      <dgm:t>
        <a:bodyPr/>
        <a:lstStyle/>
        <a:p>
          <a:pPr rtl="1"/>
          <a:endParaRPr lang="fa-IR"/>
        </a:p>
      </dgm:t>
    </dgm:pt>
    <dgm:pt modelId="{F88A6B0D-66C2-4A94-AB46-974AD44938F7}">
      <dgm:prSet phldrT="[Text]" phldr="1">
        <dgm:style>
          <a:lnRef idx="1">
            <a:schemeClr val="accent4"/>
          </a:lnRef>
          <a:fillRef idx="2">
            <a:schemeClr val="accent4"/>
          </a:fillRef>
          <a:effectRef idx="1">
            <a:schemeClr val="accent4"/>
          </a:effectRef>
          <a:fontRef idx="minor">
            <a:schemeClr val="dk1"/>
          </a:fontRef>
        </dgm:style>
      </dgm:prSet>
      <dgm:spPr>
        <a:solidFill>
          <a:schemeClr val="bg2">
            <a:lumMod val="75000"/>
          </a:schemeClr>
        </a:solidFill>
      </dgm:spPr>
      <dgm:t>
        <a:bodyPr/>
        <a:lstStyle/>
        <a:p>
          <a:pPr rtl="1"/>
          <a:endParaRPr lang="fa-IR" sz="1800" dirty="0"/>
        </a:p>
      </dgm:t>
    </dgm:pt>
    <dgm:pt modelId="{E3E80FB7-B639-4575-BA1E-CD755F0ACDFA}" type="parTrans" cxnId="{28E121EE-9CC6-4322-9B9A-5A5E65951090}">
      <dgm:prSet/>
      <dgm:spPr/>
      <dgm:t>
        <a:bodyPr/>
        <a:lstStyle/>
        <a:p>
          <a:pPr rtl="1"/>
          <a:endParaRPr lang="fa-IR"/>
        </a:p>
      </dgm:t>
    </dgm:pt>
    <dgm:pt modelId="{305AB063-BD92-421F-97F6-82EF8E92D83F}" type="sibTrans" cxnId="{28E121EE-9CC6-4322-9B9A-5A5E65951090}">
      <dgm:prSet/>
      <dgm:spPr/>
      <dgm:t>
        <a:bodyPr/>
        <a:lstStyle/>
        <a:p>
          <a:pPr rtl="1"/>
          <a:endParaRPr lang="fa-IR"/>
        </a:p>
      </dgm:t>
    </dgm:pt>
    <dgm:pt modelId="{8680AF45-7FED-4B40-924E-F99AFA35441C}">
      <dgm:prSet phldrT="[Text]" custT="1">
        <dgm:style>
          <a:lnRef idx="1">
            <a:schemeClr val="accent4"/>
          </a:lnRef>
          <a:fillRef idx="2">
            <a:schemeClr val="accent4"/>
          </a:fillRef>
          <a:effectRef idx="1">
            <a:schemeClr val="accent4"/>
          </a:effectRef>
          <a:fontRef idx="minor">
            <a:schemeClr val="dk1"/>
          </a:fontRef>
        </dgm:style>
      </dgm:prSet>
      <dgm:spPr>
        <a:solidFill>
          <a:schemeClr val="bg2">
            <a:lumMod val="75000"/>
          </a:schemeClr>
        </a:solidFill>
      </dgm:spPr>
      <dgm:t>
        <a:bodyPr/>
        <a:lstStyle/>
        <a:p>
          <a:pPr rtl="1"/>
          <a:r>
            <a:rPr lang="en-US" sz="2400" b="0" i="0" dirty="0" smtClean="0">
              <a:effectLst/>
              <a:latin typeface="Times New Roman" pitchFamily="18" charset="0"/>
              <a:cs typeface="Times New Roman" pitchFamily="18" charset="0"/>
            </a:rPr>
            <a:t>5 (17%) apps on symptom monitoring</a:t>
          </a:r>
          <a:br>
            <a:rPr lang="en-US" sz="2400" b="0" i="0" dirty="0" smtClean="0">
              <a:effectLst/>
              <a:latin typeface="Times New Roman" pitchFamily="18" charset="0"/>
              <a:cs typeface="Times New Roman" pitchFamily="18" charset="0"/>
            </a:rPr>
          </a:br>
          <a:r>
            <a:rPr lang="en-US" sz="2400" b="0" i="0" dirty="0" smtClean="0">
              <a:effectLst/>
              <a:latin typeface="Times New Roman" pitchFamily="18" charset="0"/>
              <a:cs typeface="Times New Roman" pitchFamily="18" charset="0"/>
            </a:rPr>
            <a:t>alone</a:t>
          </a:r>
          <a:r>
            <a:rPr lang="en-US" sz="1400" dirty="0" smtClean="0">
              <a:latin typeface="Times New Roman" pitchFamily="18" charset="0"/>
              <a:cs typeface="Times New Roman" pitchFamily="18" charset="0"/>
            </a:rPr>
            <a:t/>
          </a:r>
          <a:br>
            <a:rPr lang="en-US" sz="1400" dirty="0" smtClean="0">
              <a:latin typeface="Times New Roman" pitchFamily="18" charset="0"/>
              <a:cs typeface="Times New Roman" pitchFamily="18" charset="0"/>
            </a:rPr>
          </a:br>
          <a:endParaRPr lang="fa-IR" sz="1400" dirty="0">
            <a:latin typeface="Times New Roman" pitchFamily="18" charset="0"/>
            <a:cs typeface="Times New Roman" pitchFamily="18" charset="0"/>
          </a:endParaRPr>
        </a:p>
      </dgm:t>
    </dgm:pt>
    <dgm:pt modelId="{7DFA395B-E31C-4481-A75E-67ECB8AD0EBB}" type="parTrans" cxnId="{35645D17-7D4C-420F-994A-160F4EF597FC}">
      <dgm:prSet/>
      <dgm:spPr/>
      <dgm:t>
        <a:bodyPr/>
        <a:lstStyle/>
        <a:p>
          <a:pPr rtl="1"/>
          <a:endParaRPr lang="fa-IR"/>
        </a:p>
      </dgm:t>
    </dgm:pt>
    <dgm:pt modelId="{C77001A7-742D-43F6-BE89-B26E70880AFB}" type="sibTrans" cxnId="{35645D17-7D4C-420F-994A-160F4EF597FC}">
      <dgm:prSet/>
      <dgm:spPr/>
      <dgm:t>
        <a:bodyPr/>
        <a:lstStyle/>
        <a:p>
          <a:pPr rtl="1"/>
          <a:endParaRPr lang="fa-IR"/>
        </a:p>
      </dgm:t>
    </dgm:pt>
    <dgm:pt modelId="{F77BFD96-3048-4D45-906B-8FF60029A89C}">
      <dgm:prSet phldrT="[Text]" phldr="1">
        <dgm:style>
          <a:lnRef idx="1">
            <a:schemeClr val="accent4"/>
          </a:lnRef>
          <a:fillRef idx="2">
            <a:schemeClr val="accent4"/>
          </a:fillRef>
          <a:effectRef idx="1">
            <a:schemeClr val="accent4"/>
          </a:effectRef>
          <a:fontRef idx="minor">
            <a:schemeClr val="dk1"/>
          </a:fontRef>
        </dgm:style>
      </dgm:prSet>
      <dgm:spPr>
        <a:solidFill>
          <a:schemeClr val="bg2">
            <a:lumMod val="75000"/>
          </a:schemeClr>
        </a:solidFill>
      </dgm:spPr>
      <dgm:t>
        <a:bodyPr/>
        <a:lstStyle/>
        <a:p>
          <a:pPr rtl="1"/>
          <a:endParaRPr lang="fa-IR" sz="1400" dirty="0"/>
        </a:p>
      </dgm:t>
    </dgm:pt>
    <dgm:pt modelId="{E8AE13EE-EDEC-4B33-A20C-A7C8B2D70CB7}" type="parTrans" cxnId="{CAB30347-808F-4677-A647-4147C5CAA8D1}">
      <dgm:prSet/>
      <dgm:spPr/>
      <dgm:t>
        <a:bodyPr/>
        <a:lstStyle/>
        <a:p>
          <a:pPr rtl="1"/>
          <a:endParaRPr lang="fa-IR"/>
        </a:p>
      </dgm:t>
    </dgm:pt>
    <dgm:pt modelId="{787A7B9D-84EC-4200-B1BD-2625C0419C7E}" type="sibTrans" cxnId="{CAB30347-808F-4677-A647-4147C5CAA8D1}">
      <dgm:prSet/>
      <dgm:spPr/>
      <dgm:t>
        <a:bodyPr/>
        <a:lstStyle/>
        <a:p>
          <a:pPr rtl="1"/>
          <a:endParaRPr lang="fa-IR"/>
        </a:p>
      </dgm:t>
    </dgm:pt>
    <dgm:pt modelId="{08D8CD8F-3801-4798-82B0-2A455AE073B8}">
      <dgm:prSet phldrT="[Text]" phldr="1"/>
      <dgm:spPr/>
      <dgm:t>
        <a:bodyPr/>
        <a:lstStyle/>
        <a:p>
          <a:pPr rtl="1"/>
          <a:endParaRPr lang="fa-IR" sz="1800" dirty="0"/>
        </a:p>
      </dgm:t>
    </dgm:pt>
    <dgm:pt modelId="{FBAF62BA-3993-4D5F-9335-F8524381E44F}" type="parTrans" cxnId="{A1B4DF9F-E14A-4994-B36E-EB079C725A53}">
      <dgm:prSet/>
      <dgm:spPr/>
      <dgm:t>
        <a:bodyPr/>
        <a:lstStyle/>
        <a:p>
          <a:pPr rtl="1"/>
          <a:endParaRPr lang="fa-IR"/>
        </a:p>
      </dgm:t>
    </dgm:pt>
    <dgm:pt modelId="{531BADDB-545B-4646-97F0-772A778CCA2E}" type="sibTrans" cxnId="{A1B4DF9F-E14A-4994-B36E-EB079C725A53}">
      <dgm:prSet/>
      <dgm:spPr/>
      <dgm:t>
        <a:bodyPr/>
        <a:lstStyle/>
        <a:p>
          <a:pPr rtl="1"/>
          <a:endParaRPr lang="fa-IR"/>
        </a:p>
      </dgm:t>
    </dgm:pt>
    <dgm:pt modelId="{E2302F46-09F4-48FD-BA5E-45D240284465}">
      <dgm:prSet phldrT="[Text]" custT="1"/>
      <dgm:spPr/>
      <dgm:t>
        <a:bodyPr/>
        <a:lstStyle/>
        <a:p>
          <a:pPr rtl="1"/>
          <a:r>
            <a:rPr lang="en-US" sz="2400" b="0" i="0" dirty="0" smtClean="0">
              <a:solidFill>
                <a:schemeClr val="bg1"/>
              </a:solidFill>
              <a:effectLst/>
              <a:latin typeface="Times New Roman" pitchFamily="18" charset="0"/>
              <a:cs typeface="Times New Roman" pitchFamily="18" charset="0"/>
            </a:rPr>
            <a:t>1 (3%) app with symptom monitoring feature and for research purposes</a:t>
          </a:r>
          <a:r>
            <a:rPr lang="en-US" sz="1400" dirty="0" smtClean="0"/>
            <a:t/>
          </a:r>
          <a:br>
            <a:rPr lang="en-US" sz="1400" dirty="0" smtClean="0"/>
          </a:br>
          <a:endParaRPr lang="fa-IR" sz="1400" dirty="0"/>
        </a:p>
      </dgm:t>
    </dgm:pt>
    <dgm:pt modelId="{0F096C29-E30F-4600-8D5C-00B044BBD23F}" type="parTrans" cxnId="{A7CB2AEB-49B1-409E-867B-FC5C3526D0A6}">
      <dgm:prSet/>
      <dgm:spPr/>
      <dgm:t>
        <a:bodyPr/>
        <a:lstStyle/>
        <a:p>
          <a:pPr rtl="1"/>
          <a:endParaRPr lang="fa-IR"/>
        </a:p>
      </dgm:t>
    </dgm:pt>
    <dgm:pt modelId="{F258B404-438E-482D-B764-B7AA92858E36}" type="sibTrans" cxnId="{A7CB2AEB-49B1-409E-867B-FC5C3526D0A6}">
      <dgm:prSet/>
      <dgm:spPr/>
      <dgm:t>
        <a:bodyPr/>
        <a:lstStyle/>
        <a:p>
          <a:pPr rtl="1"/>
          <a:endParaRPr lang="fa-IR"/>
        </a:p>
      </dgm:t>
    </dgm:pt>
    <dgm:pt modelId="{43B69303-E963-4670-AECA-70D8156530B3}">
      <dgm:prSet phldrT="[Text]" phldr="1"/>
      <dgm:spPr/>
      <dgm:t>
        <a:bodyPr/>
        <a:lstStyle/>
        <a:p>
          <a:pPr rtl="1"/>
          <a:endParaRPr lang="fa-IR" sz="1400" dirty="0"/>
        </a:p>
      </dgm:t>
    </dgm:pt>
    <dgm:pt modelId="{085BAD37-159A-41C4-A888-BA3A9E7CC99C}" type="parTrans" cxnId="{128FE10C-3315-4BF5-AF84-0E34FD92625E}">
      <dgm:prSet/>
      <dgm:spPr/>
      <dgm:t>
        <a:bodyPr/>
        <a:lstStyle/>
        <a:p>
          <a:pPr rtl="1"/>
          <a:endParaRPr lang="fa-IR"/>
        </a:p>
      </dgm:t>
    </dgm:pt>
    <dgm:pt modelId="{9A2B485E-4B6A-4636-9B30-DBD4E4178FB3}" type="sibTrans" cxnId="{128FE10C-3315-4BF5-AF84-0E34FD92625E}">
      <dgm:prSet/>
      <dgm:spPr/>
      <dgm:t>
        <a:bodyPr/>
        <a:lstStyle/>
        <a:p>
          <a:pPr rtl="1"/>
          <a:endParaRPr lang="fa-IR"/>
        </a:p>
      </dgm:t>
    </dgm:pt>
    <dgm:pt modelId="{EA33356C-C8F1-4FC5-B456-402812FEA656}">
      <dgm:prSet custT="1">
        <dgm:style>
          <a:lnRef idx="1">
            <a:schemeClr val="accent2"/>
          </a:lnRef>
          <a:fillRef idx="2">
            <a:schemeClr val="accent2"/>
          </a:fillRef>
          <a:effectRef idx="1">
            <a:schemeClr val="accent2"/>
          </a:effectRef>
          <a:fontRef idx="minor">
            <a:schemeClr val="dk1"/>
          </a:fontRef>
        </dgm:style>
      </dgm:prSet>
      <dgm:spPr/>
      <dgm:t>
        <a:bodyPr/>
        <a:lstStyle/>
        <a:p>
          <a:pPr algn="ctr" rtl="1"/>
          <a:r>
            <a:rPr lang="en-US" sz="2400" b="0" i="0" dirty="0" smtClean="0">
              <a:latin typeface="Times New Roman" pitchFamily="18" charset="0"/>
              <a:cs typeface="Times New Roman" pitchFamily="18" charset="0"/>
            </a:rPr>
            <a:t>1 (3%) app having both symptom monitoring and</a:t>
          </a:r>
          <a:br>
            <a:rPr lang="en-US" sz="2400" b="0" i="0" dirty="0" smtClean="0">
              <a:latin typeface="Times New Roman" pitchFamily="18" charset="0"/>
              <a:cs typeface="Times New Roman" pitchFamily="18" charset="0"/>
            </a:rPr>
          </a:br>
          <a:r>
            <a:rPr lang="en-US" sz="2400" b="0" i="0" dirty="0" smtClean="0">
              <a:latin typeface="Times New Roman" pitchFamily="18" charset="0"/>
              <a:cs typeface="Times New Roman" pitchFamily="18" charset="0"/>
            </a:rPr>
            <a:t>information provision feature  </a:t>
          </a:r>
          <a:r>
            <a:rPr lang="en-US" sz="2400" dirty="0" smtClean="0">
              <a:latin typeface="Times New Roman" pitchFamily="18" charset="0"/>
              <a:cs typeface="Times New Roman" pitchFamily="18" charset="0"/>
            </a:rPr>
            <a:t/>
          </a:r>
          <a:br>
            <a:rPr lang="en-US" sz="2400" dirty="0" smtClean="0">
              <a:latin typeface="Times New Roman" pitchFamily="18" charset="0"/>
              <a:cs typeface="Times New Roman" pitchFamily="18" charset="0"/>
            </a:rPr>
          </a:br>
          <a:endParaRPr lang="en-US" sz="2400" dirty="0">
            <a:latin typeface="Times New Roman" pitchFamily="18" charset="0"/>
            <a:cs typeface="Times New Roman" pitchFamily="18" charset="0"/>
          </a:endParaRPr>
        </a:p>
      </dgm:t>
    </dgm:pt>
    <dgm:pt modelId="{E32C1FDB-F8DF-4820-9AE3-FC774170E181}" type="parTrans" cxnId="{984BC833-A9AE-43C4-8454-C087BFE52325}">
      <dgm:prSet/>
      <dgm:spPr/>
      <dgm:t>
        <a:bodyPr/>
        <a:lstStyle/>
        <a:p>
          <a:pPr rtl="1"/>
          <a:endParaRPr lang="fa-IR"/>
        </a:p>
      </dgm:t>
    </dgm:pt>
    <dgm:pt modelId="{5DE01C78-011B-44FE-8739-FBBFB9305631}" type="sibTrans" cxnId="{984BC833-A9AE-43C4-8454-C087BFE52325}">
      <dgm:prSet/>
      <dgm:spPr/>
      <dgm:t>
        <a:bodyPr/>
        <a:lstStyle/>
        <a:p>
          <a:pPr rtl="1"/>
          <a:endParaRPr lang="fa-IR"/>
        </a:p>
      </dgm:t>
    </dgm:pt>
    <dgm:pt modelId="{14BD1617-6C55-4968-9069-D640DBC949CB}" type="pres">
      <dgm:prSet presAssocID="{29E0FB20-24DF-4DA0-BCF5-2E16F26F5DF5}" presName="linear" presStyleCnt="0">
        <dgm:presLayoutVars>
          <dgm:dir/>
          <dgm:resizeHandles val="exact"/>
        </dgm:presLayoutVars>
      </dgm:prSet>
      <dgm:spPr/>
      <dgm:t>
        <a:bodyPr/>
        <a:lstStyle/>
        <a:p>
          <a:pPr rtl="1"/>
          <a:endParaRPr lang="fa-IR"/>
        </a:p>
      </dgm:t>
    </dgm:pt>
    <dgm:pt modelId="{EB8EAFA6-41C3-4043-98A3-3FE18352190F}" type="pres">
      <dgm:prSet presAssocID="{F88A6B0D-66C2-4A94-AB46-974AD44938F7}" presName="comp" presStyleCnt="0"/>
      <dgm:spPr/>
    </dgm:pt>
    <dgm:pt modelId="{67A0FE2B-DF11-49A1-92CC-C4DCEFB6A085}" type="pres">
      <dgm:prSet presAssocID="{F88A6B0D-66C2-4A94-AB46-974AD44938F7}" presName="box" presStyleLbl="node1" presStyleIdx="0" presStyleCnt="3"/>
      <dgm:spPr/>
      <dgm:t>
        <a:bodyPr/>
        <a:lstStyle/>
        <a:p>
          <a:pPr rtl="1"/>
          <a:endParaRPr lang="fa-IR"/>
        </a:p>
      </dgm:t>
    </dgm:pt>
    <dgm:pt modelId="{070BA601-7A6F-49DB-9E27-E321EC32CB6A}" type="pres">
      <dgm:prSet presAssocID="{F88A6B0D-66C2-4A94-AB46-974AD44938F7}" presName="img" presStyleLbl="fgImgPlace1" presStyleIdx="0" presStyleCnt="3"/>
      <dgm:spPr/>
    </dgm:pt>
    <dgm:pt modelId="{4726C5F2-3BDE-4973-BEC0-5AEEF56150AF}" type="pres">
      <dgm:prSet presAssocID="{F88A6B0D-66C2-4A94-AB46-974AD44938F7}" presName="text" presStyleLbl="node1" presStyleIdx="0" presStyleCnt="3">
        <dgm:presLayoutVars>
          <dgm:bulletEnabled val="1"/>
        </dgm:presLayoutVars>
      </dgm:prSet>
      <dgm:spPr/>
      <dgm:t>
        <a:bodyPr/>
        <a:lstStyle/>
        <a:p>
          <a:pPr rtl="1"/>
          <a:endParaRPr lang="fa-IR"/>
        </a:p>
      </dgm:t>
    </dgm:pt>
    <dgm:pt modelId="{FE3BD3C4-0099-4FDF-B405-2DCC41E1C228}" type="pres">
      <dgm:prSet presAssocID="{305AB063-BD92-421F-97F6-82EF8E92D83F}" presName="spacer" presStyleCnt="0"/>
      <dgm:spPr/>
    </dgm:pt>
    <dgm:pt modelId="{262A8DE2-4BAE-4572-9E5E-BEDDD0D3E404}" type="pres">
      <dgm:prSet presAssocID="{EA33356C-C8F1-4FC5-B456-402812FEA656}" presName="comp" presStyleCnt="0"/>
      <dgm:spPr/>
    </dgm:pt>
    <dgm:pt modelId="{F13F94F1-3196-46A5-B598-AFC515607062}" type="pres">
      <dgm:prSet presAssocID="{EA33356C-C8F1-4FC5-B456-402812FEA656}" presName="box" presStyleLbl="node1" presStyleIdx="1" presStyleCnt="3"/>
      <dgm:spPr/>
      <dgm:t>
        <a:bodyPr/>
        <a:lstStyle/>
        <a:p>
          <a:pPr rtl="1"/>
          <a:endParaRPr lang="fa-IR"/>
        </a:p>
      </dgm:t>
    </dgm:pt>
    <dgm:pt modelId="{2F62C66C-E1F3-4B3E-BB9A-7105B7C501FE}" type="pres">
      <dgm:prSet presAssocID="{EA33356C-C8F1-4FC5-B456-402812FEA656}" presName="img" presStyleLbl="fgImgPlace1" presStyleIdx="1" presStyleCnt="3"/>
      <dgm:spPr/>
    </dgm:pt>
    <dgm:pt modelId="{E3015944-79DE-4E73-A830-3C625B2150AD}" type="pres">
      <dgm:prSet presAssocID="{EA33356C-C8F1-4FC5-B456-402812FEA656}" presName="text" presStyleLbl="node1" presStyleIdx="1" presStyleCnt="3">
        <dgm:presLayoutVars>
          <dgm:bulletEnabled val="1"/>
        </dgm:presLayoutVars>
      </dgm:prSet>
      <dgm:spPr/>
      <dgm:t>
        <a:bodyPr/>
        <a:lstStyle/>
        <a:p>
          <a:pPr rtl="1"/>
          <a:endParaRPr lang="fa-IR"/>
        </a:p>
      </dgm:t>
    </dgm:pt>
    <dgm:pt modelId="{D3A8BD78-DE48-4C28-BE08-CBC5A4B02723}" type="pres">
      <dgm:prSet presAssocID="{5DE01C78-011B-44FE-8739-FBBFB9305631}" presName="spacer" presStyleCnt="0"/>
      <dgm:spPr/>
    </dgm:pt>
    <dgm:pt modelId="{1F7ED595-7EE5-4FCB-9646-D7D810177D33}" type="pres">
      <dgm:prSet presAssocID="{08D8CD8F-3801-4798-82B0-2A455AE073B8}" presName="comp" presStyleCnt="0"/>
      <dgm:spPr/>
    </dgm:pt>
    <dgm:pt modelId="{95388092-24F5-4714-B204-672FDB837AED}" type="pres">
      <dgm:prSet presAssocID="{08D8CD8F-3801-4798-82B0-2A455AE073B8}" presName="box" presStyleLbl="node1" presStyleIdx="2" presStyleCnt="3" custLinFactNeighborX="1168" custLinFactNeighborY="1932"/>
      <dgm:spPr/>
      <dgm:t>
        <a:bodyPr/>
        <a:lstStyle/>
        <a:p>
          <a:pPr rtl="1"/>
          <a:endParaRPr lang="fa-IR"/>
        </a:p>
      </dgm:t>
    </dgm:pt>
    <dgm:pt modelId="{FB162B05-550E-4097-BDC4-F825AB23F4DA}" type="pres">
      <dgm:prSet presAssocID="{08D8CD8F-3801-4798-82B0-2A455AE073B8}" presName="img" presStyleLbl="fgImgPlace1" presStyleIdx="2" presStyleCnt="3"/>
      <dgm:spPr/>
    </dgm:pt>
    <dgm:pt modelId="{E1B96A96-3D24-4B0C-B317-3B00927F97E6}" type="pres">
      <dgm:prSet presAssocID="{08D8CD8F-3801-4798-82B0-2A455AE073B8}" presName="text" presStyleLbl="node1" presStyleIdx="2" presStyleCnt="3">
        <dgm:presLayoutVars>
          <dgm:bulletEnabled val="1"/>
        </dgm:presLayoutVars>
      </dgm:prSet>
      <dgm:spPr/>
      <dgm:t>
        <a:bodyPr/>
        <a:lstStyle/>
        <a:p>
          <a:pPr rtl="1"/>
          <a:endParaRPr lang="fa-IR"/>
        </a:p>
      </dgm:t>
    </dgm:pt>
  </dgm:ptLst>
  <dgm:cxnLst>
    <dgm:cxn modelId="{282DD000-CB42-4E09-9255-88A9A7722C15}" type="presOf" srcId="{43B69303-E963-4670-AECA-70D8156530B3}" destId="{E1B96A96-3D24-4B0C-B317-3B00927F97E6}" srcOrd="1" destOrd="2" presId="urn:microsoft.com/office/officeart/2005/8/layout/vList4"/>
    <dgm:cxn modelId="{A1B4DF9F-E14A-4994-B36E-EB079C725A53}" srcId="{29E0FB20-24DF-4DA0-BCF5-2E16F26F5DF5}" destId="{08D8CD8F-3801-4798-82B0-2A455AE073B8}" srcOrd="2" destOrd="0" parTransId="{FBAF62BA-3993-4D5F-9335-F8524381E44F}" sibTransId="{531BADDB-545B-4646-97F0-772A778CCA2E}"/>
    <dgm:cxn modelId="{5343A356-DECC-4FA2-BD99-27405EA73F28}" type="presOf" srcId="{8680AF45-7FED-4B40-924E-F99AFA35441C}" destId="{4726C5F2-3BDE-4973-BEC0-5AEEF56150AF}" srcOrd="1" destOrd="1" presId="urn:microsoft.com/office/officeart/2005/8/layout/vList4"/>
    <dgm:cxn modelId="{A08036C7-9514-4AA2-9E24-2D974F9B3A1E}" type="presOf" srcId="{E2302F46-09F4-48FD-BA5E-45D240284465}" destId="{E1B96A96-3D24-4B0C-B317-3B00927F97E6}" srcOrd="1" destOrd="1" presId="urn:microsoft.com/office/officeart/2005/8/layout/vList4"/>
    <dgm:cxn modelId="{A7CB2AEB-49B1-409E-867B-FC5C3526D0A6}" srcId="{08D8CD8F-3801-4798-82B0-2A455AE073B8}" destId="{E2302F46-09F4-48FD-BA5E-45D240284465}" srcOrd="0" destOrd="0" parTransId="{0F096C29-E30F-4600-8D5C-00B044BBD23F}" sibTransId="{F258B404-438E-482D-B764-B7AA92858E36}"/>
    <dgm:cxn modelId="{4A19DCD9-8BE1-498A-A8BD-FB1AB0D7DEB5}" type="presOf" srcId="{08D8CD8F-3801-4798-82B0-2A455AE073B8}" destId="{95388092-24F5-4714-B204-672FDB837AED}" srcOrd="0" destOrd="0" presId="urn:microsoft.com/office/officeart/2005/8/layout/vList4"/>
    <dgm:cxn modelId="{D6FF74A9-9576-466D-B36B-773926BC03F3}" type="presOf" srcId="{F88A6B0D-66C2-4A94-AB46-974AD44938F7}" destId="{4726C5F2-3BDE-4973-BEC0-5AEEF56150AF}" srcOrd="1" destOrd="0" presId="urn:microsoft.com/office/officeart/2005/8/layout/vList4"/>
    <dgm:cxn modelId="{28E121EE-9CC6-4322-9B9A-5A5E65951090}" srcId="{29E0FB20-24DF-4DA0-BCF5-2E16F26F5DF5}" destId="{F88A6B0D-66C2-4A94-AB46-974AD44938F7}" srcOrd="0" destOrd="0" parTransId="{E3E80FB7-B639-4575-BA1E-CD755F0ACDFA}" sibTransId="{305AB063-BD92-421F-97F6-82EF8E92D83F}"/>
    <dgm:cxn modelId="{979E4962-D2A0-42EC-B61E-CF935634B1AA}" type="presOf" srcId="{F88A6B0D-66C2-4A94-AB46-974AD44938F7}" destId="{67A0FE2B-DF11-49A1-92CC-C4DCEFB6A085}" srcOrd="0" destOrd="0" presId="urn:microsoft.com/office/officeart/2005/8/layout/vList4"/>
    <dgm:cxn modelId="{C1D79208-4A13-4C0E-9960-736F3714B78A}" type="presOf" srcId="{F77BFD96-3048-4D45-906B-8FF60029A89C}" destId="{4726C5F2-3BDE-4973-BEC0-5AEEF56150AF}" srcOrd="1" destOrd="2" presId="urn:microsoft.com/office/officeart/2005/8/layout/vList4"/>
    <dgm:cxn modelId="{C5938574-7D86-45D7-9A0E-387EAF958DCA}" type="presOf" srcId="{EA33356C-C8F1-4FC5-B456-402812FEA656}" destId="{F13F94F1-3196-46A5-B598-AFC515607062}" srcOrd="0" destOrd="0" presId="urn:microsoft.com/office/officeart/2005/8/layout/vList4"/>
    <dgm:cxn modelId="{984BC833-A9AE-43C4-8454-C087BFE52325}" srcId="{29E0FB20-24DF-4DA0-BCF5-2E16F26F5DF5}" destId="{EA33356C-C8F1-4FC5-B456-402812FEA656}" srcOrd="1" destOrd="0" parTransId="{E32C1FDB-F8DF-4820-9AE3-FC774170E181}" sibTransId="{5DE01C78-011B-44FE-8739-FBBFB9305631}"/>
    <dgm:cxn modelId="{CAB30347-808F-4677-A647-4147C5CAA8D1}" srcId="{F88A6B0D-66C2-4A94-AB46-974AD44938F7}" destId="{F77BFD96-3048-4D45-906B-8FF60029A89C}" srcOrd="1" destOrd="0" parTransId="{E8AE13EE-EDEC-4B33-A20C-A7C8B2D70CB7}" sibTransId="{787A7B9D-84EC-4200-B1BD-2625C0419C7E}"/>
    <dgm:cxn modelId="{35645D17-7D4C-420F-994A-160F4EF597FC}" srcId="{F88A6B0D-66C2-4A94-AB46-974AD44938F7}" destId="{8680AF45-7FED-4B40-924E-F99AFA35441C}" srcOrd="0" destOrd="0" parTransId="{7DFA395B-E31C-4481-A75E-67ECB8AD0EBB}" sibTransId="{C77001A7-742D-43F6-BE89-B26E70880AFB}"/>
    <dgm:cxn modelId="{93EE1148-BC4F-4E08-BACE-F527224B1CAE}" type="presOf" srcId="{08D8CD8F-3801-4798-82B0-2A455AE073B8}" destId="{E1B96A96-3D24-4B0C-B317-3B00927F97E6}" srcOrd="1" destOrd="0" presId="urn:microsoft.com/office/officeart/2005/8/layout/vList4"/>
    <dgm:cxn modelId="{F31D6526-4175-4B65-B206-2FCAB0A14495}" type="presOf" srcId="{43B69303-E963-4670-AECA-70D8156530B3}" destId="{95388092-24F5-4714-B204-672FDB837AED}" srcOrd="0" destOrd="2" presId="urn:microsoft.com/office/officeart/2005/8/layout/vList4"/>
    <dgm:cxn modelId="{BA811086-D253-4672-94CC-3461A5DDD239}" type="presOf" srcId="{EA33356C-C8F1-4FC5-B456-402812FEA656}" destId="{E3015944-79DE-4E73-A830-3C625B2150AD}" srcOrd="1" destOrd="0" presId="urn:microsoft.com/office/officeart/2005/8/layout/vList4"/>
    <dgm:cxn modelId="{128FE10C-3315-4BF5-AF84-0E34FD92625E}" srcId="{08D8CD8F-3801-4798-82B0-2A455AE073B8}" destId="{43B69303-E963-4670-AECA-70D8156530B3}" srcOrd="1" destOrd="0" parTransId="{085BAD37-159A-41C4-A888-BA3A9E7CC99C}" sibTransId="{9A2B485E-4B6A-4636-9B30-DBD4E4178FB3}"/>
    <dgm:cxn modelId="{30FA836E-14F6-454C-95CE-BD61F5F90D99}" type="presOf" srcId="{29E0FB20-24DF-4DA0-BCF5-2E16F26F5DF5}" destId="{14BD1617-6C55-4968-9069-D640DBC949CB}" srcOrd="0" destOrd="0" presId="urn:microsoft.com/office/officeart/2005/8/layout/vList4"/>
    <dgm:cxn modelId="{D07B38A3-0C19-4DEB-A557-87D2C2F0DB11}" type="presOf" srcId="{8680AF45-7FED-4B40-924E-F99AFA35441C}" destId="{67A0FE2B-DF11-49A1-92CC-C4DCEFB6A085}" srcOrd="0" destOrd="1" presId="urn:microsoft.com/office/officeart/2005/8/layout/vList4"/>
    <dgm:cxn modelId="{6D51788D-A511-4886-BB1C-391673AEFE27}" type="presOf" srcId="{F77BFD96-3048-4D45-906B-8FF60029A89C}" destId="{67A0FE2B-DF11-49A1-92CC-C4DCEFB6A085}" srcOrd="0" destOrd="2" presId="urn:microsoft.com/office/officeart/2005/8/layout/vList4"/>
    <dgm:cxn modelId="{A5342C25-4158-4051-AA44-98107C5E5E4F}" type="presOf" srcId="{E2302F46-09F4-48FD-BA5E-45D240284465}" destId="{95388092-24F5-4714-B204-672FDB837AED}" srcOrd="0" destOrd="1" presId="urn:microsoft.com/office/officeart/2005/8/layout/vList4"/>
    <dgm:cxn modelId="{2D146B58-5956-48D3-AA23-7129AAEE9EA2}" type="presParOf" srcId="{14BD1617-6C55-4968-9069-D640DBC949CB}" destId="{EB8EAFA6-41C3-4043-98A3-3FE18352190F}" srcOrd="0" destOrd="0" presId="urn:microsoft.com/office/officeart/2005/8/layout/vList4"/>
    <dgm:cxn modelId="{96B707B1-C196-43B6-9B8C-01F655702F77}" type="presParOf" srcId="{EB8EAFA6-41C3-4043-98A3-3FE18352190F}" destId="{67A0FE2B-DF11-49A1-92CC-C4DCEFB6A085}" srcOrd="0" destOrd="0" presId="urn:microsoft.com/office/officeart/2005/8/layout/vList4"/>
    <dgm:cxn modelId="{07F2844B-DF91-4B99-B322-EAE830149C4C}" type="presParOf" srcId="{EB8EAFA6-41C3-4043-98A3-3FE18352190F}" destId="{070BA601-7A6F-49DB-9E27-E321EC32CB6A}" srcOrd="1" destOrd="0" presId="urn:microsoft.com/office/officeart/2005/8/layout/vList4"/>
    <dgm:cxn modelId="{5F448B76-E100-428E-AEB3-C41D5308372C}" type="presParOf" srcId="{EB8EAFA6-41C3-4043-98A3-3FE18352190F}" destId="{4726C5F2-3BDE-4973-BEC0-5AEEF56150AF}" srcOrd="2" destOrd="0" presId="urn:microsoft.com/office/officeart/2005/8/layout/vList4"/>
    <dgm:cxn modelId="{6575A962-431A-4405-9199-8D91321AC67D}" type="presParOf" srcId="{14BD1617-6C55-4968-9069-D640DBC949CB}" destId="{FE3BD3C4-0099-4FDF-B405-2DCC41E1C228}" srcOrd="1" destOrd="0" presId="urn:microsoft.com/office/officeart/2005/8/layout/vList4"/>
    <dgm:cxn modelId="{76E101FB-08C4-433B-A586-EB9C413791D0}" type="presParOf" srcId="{14BD1617-6C55-4968-9069-D640DBC949CB}" destId="{262A8DE2-4BAE-4572-9E5E-BEDDD0D3E404}" srcOrd="2" destOrd="0" presId="urn:microsoft.com/office/officeart/2005/8/layout/vList4"/>
    <dgm:cxn modelId="{BC96F72C-615B-49B6-A0B3-9197F5A8E7C8}" type="presParOf" srcId="{262A8DE2-4BAE-4572-9E5E-BEDDD0D3E404}" destId="{F13F94F1-3196-46A5-B598-AFC515607062}" srcOrd="0" destOrd="0" presId="urn:microsoft.com/office/officeart/2005/8/layout/vList4"/>
    <dgm:cxn modelId="{78AD01D0-727F-4D40-8F61-7ADBEE5A391A}" type="presParOf" srcId="{262A8DE2-4BAE-4572-9E5E-BEDDD0D3E404}" destId="{2F62C66C-E1F3-4B3E-BB9A-7105B7C501FE}" srcOrd="1" destOrd="0" presId="urn:microsoft.com/office/officeart/2005/8/layout/vList4"/>
    <dgm:cxn modelId="{88AA481D-C383-4904-A4B6-8287C3CE9DB7}" type="presParOf" srcId="{262A8DE2-4BAE-4572-9E5E-BEDDD0D3E404}" destId="{E3015944-79DE-4E73-A830-3C625B2150AD}" srcOrd="2" destOrd="0" presId="urn:microsoft.com/office/officeart/2005/8/layout/vList4"/>
    <dgm:cxn modelId="{EC22172B-354A-446C-A647-A87000019B4F}" type="presParOf" srcId="{14BD1617-6C55-4968-9069-D640DBC949CB}" destId="{D3A8BD78-DE48-4C28-BE08-CBC5A4B02723}" srcOrd="3" destOrd="0" presId="urn:microsoft.com/office/officeart/2005/8/layout/vList4"/>
    <dgm:cxn modelId="{ABD87125-9869-47FC-A777-3B7CD18A1069}" type="presParOf" srcId="{14BD1617-6C55-4968-9069-D640DBC949CB}" destId="{1F7ED595-7EE5-4FCB-9646-D7D810177D33}" srcOrd="4" destOrd="0" presId="urn:microsoft.com/office/officeart/2005/8/layout/vList4"/>
    <dgm:cxn modelId="{AA99F1E2-43A8-4128-B200-3E11B3EA6006}" type="presParOf" srcId="{1F7ED595-7EE5-4FCB-9646-D7D810177D33}" destId="{95388092-24F5-4714-B204-672FDB837AED}" srcOrd="0" destOrd="0" presId="urn:microsoft.com/office/officeart/2005/8/layout/vList4"/>
    <dgm:cxn modelId="{CC8E7847-2498-4164-959A-E0C9CF17D130}" type="presParOf" srcId="{1F7ED595-7EE5-4FCB-9646-D7D810177D33}" destId="{FB162B05-550E-4097-BDC4-F825AB23F4DA}" srcOrd="1" destOrd="0" presId="urn:microsoft.com/office/officeart/2005/8/layout/vList4"/>
    <dgm:cxn modelId="{A25763EB-27B7-4AE0-8B94-B405347E14CC}" type="presParOf" srcId="{1F7ED595-7EE5-4FCB-9646-D7D810177D33}" destId="{E1B96A96-3D24-4B0C-B317-3B00927F97E6}"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A3CB51C-6CD8-4CBE-99C8-04E2DBAEF34E}" type="doc">
      <dgm:prSet loTypeId="urn:microsoft.com/office/officeart/2005/8/layout/vList2" loCatId="list" qsTypeId="urn:microsoft.com/office/officeart/2005/8/quickstyle/simple1" qsCatId="simple" csTypeId="urn:microsoft.com/office/officeart/2005/8/colors/accent1_2" csCatId="accent1" phldr="1"/>
      <dgm:spPr/>
      <dgm:t>
        <a:bodyPr/>
        <a:lstStyle/>
        <a:p>
          <a:pPr rtl="1"/>
          <a:endParaRPr lang="fa-IR"/>
        </a:p>
      </dgm:t>
    </dgm:pt>
    <dgm:pt modelId="{8918EBD7-FDE2-4C9B-A017-7B4DD80B8F0C}">
      <dgm:prSet custT="1">
        <dgm:style>
          <a:lnRef idx="1">
            <a:schemeClr val="accent2"/>
          </a:lnRef>
          <a:fillRef idx="2">
            <a:schemeClr val="accent2"/>
          </a:fillRef>
          <a:effectRef idx="1">
            <a:schemeClr val="accent2"/>
          </a:effectRef>
          <a:fontRef idx="minor">
            <a:schemeClr val="dk1"/>
          </a:fontRef>
        </dgm:style>
      </dgm:prSet>
      <dgm:spPr/>
      <dgm:t>
        <a:bodyPr/>
        <a:lstStyle/>
        <a:p>
          <a:pPr algn="ctr" rtl="1"/>
          <a:r>
            <a:rPr lang="en-US" sz="2400" b="0" i="0" dirty="0" smtClean="0">
              <a:latin typeface="Times New Roman" pitchFamily="18" charset="0"/>
              <a:cs typeface="Times New Roman" pitchFamily="18" charset="0"/>
            </a:rPr>
            <a:t>There were 20 (69%)apps released from governments</a:t>
          </a:r>
          <a:r>
            <a:rPr lang="en-US" sz="2400" dirty="0" smtClean="0"/>
            <a:t/>
          </a:r>
          <a:br>
            <a:rPr lang="en-US" sz="2400" dirty="0" smtClean="0"/>
          </a:br>
          <a:endParaRPr lang="en-US" sz="2400" dirty="0"/>
        </a:p>
      </dgm:t>
    </dgm:pt>
    <dgm:pt modelId="{1FB805C5-80EC-4723-AEF6-1A575B912F79}" type="parTrans" cxnId="{893AB48C-C49D-4989-BCD2-A641D4DCCD23}">
      <dgm:prSet/>
      <dgm:spPr/>
      <dgm:t>
        <a:bodyPr/>
        <a:lstStyle/>
        <a:p>
          <a:pPr rtl="1"/>
          <a:endParaRPr lang="fa-IR"/>
        </a:p>
      </dgm:t>
    </dgm:pt>
    <dgm:pt modelId="{4325D4DC-3D27-4DEB-821F-0F21BCA9D7D5}" type="sibTrans" cxnId="{893AB48C-C49D-4989-BCD2-A641D4DCCD23}">
      <dgm:prSet/>
      <dgm:spPr/>
      <dgm:t>
        <a:bodyPr/>
        <a:lstStyle/>
        <a:p>
          <a:pPr rtl="1"/>
          <a:endParaRPr lang="fa-IR"/>
        </a:p>
      </dgm:t>
    </dgm:pt>
    <dgm:pt modelId="{6168E095-7A16-4D7B-870F-CF6C2B7A2165}">
      <dgm:prSet custT="1">
        <dgm:style>
          <a:lnRef idx="1">
            <a:schemeClr val="accent1"/>
          </a:lnRef>
          <a:fillRef idx="2">
            <a:schemeClr val="accent1"/>
          </a:fillRef>
          <a:effectRef idx="1">
            <a:schemeClr val="accent1"/>
          </a:effectRef>
          <a:fontRef idx="minor">
            <a:schemeClr val="dk1"/>
          </a:fontRef>
        </dgm:style>
      </dgm:prSet>
      <dgm:spPr/>
      <dgm:t>
        <a:bodyPr/>
        <a:lstStyle/>
        <a:p>
          <a:pPr algn="ctr" rtl="1"/>
          <a:r>
            <a:rPr lang="en-US" sz="2400" b="0" i="0" dirty="0" smtClean="0">
              <a:latin typeface="Times New Roman" pitchFamily="18" charset="0"/>
              <a:cs typeface="Times New Roman" pitchFamily="18" charset="0"/>
            </a:rPr>
            <a:t>3 (10%) from private   organizations</a:t>
          </a:r>
          <a:r>
            <a:rPr lang="en-US" sz="1600" dirty="0" smtClean="0"/>
            <a:t/>
          </a:r>
          <a:br>
            <a:rPr lang="en-US" sz="1600" dirty="0" smtClean="0"/>
          </a:br>
          <a:endParaRPr lang="en-US" sz="1600" dirty="0"/>
        </a:p>
      </dgm:t>
    </dgm:pt>
    <dgm:pt modelId="{6CDABCD3-6538-4D10-A410-E89B162A5D9F}" type="sibTrans" cxnId="{74747B95-8558-4098-AA4A-0CD610E451D1}">
      <dgm:prSet/>
      <dgm:spPr/>
      <dgm:t>
        <a:bodyPr/>
        <a:lstStyle/>
        <a:p>
          <a:pPr rtl="1"/>
          <a:endParaRPr lang="fa-IR"/>
        </a:p>
      </dgm:t>
    </dgm:pt>
    <dgm:pt modelId="{99EABA43-85C9-4BF2-84B5-1B4359D025C7}" type="parTrans" cxnId="{74747B95-8558-4098-AA4A-0CD610E451D1}">
      <dgm:prSet/>
      <dgm:spPr/>
      <dgm:t>
        <a:bodyPr/>
        <a:lstStyle/>
        <a:p>
          <a:pPr rtl="1"/>
          <a:endParaRPr lang="fa-IR"/>
        </a:p>
      </dgm:t>
    </dgm:pt>
    <dgm:pt modelId="{65917DFD-448A-4985-895D-671945A70585}">
      <dgm:prSet custT="1">
        <dgm:style>
          <a:lnRef idx="1">
            <a:schemeClr val="accent2"/>
          </a:lnRef>
          <a:fillRef idx="2">
            <a:schemeClr val="accent2"/>
          </a:fillRef>
          <a:effectRef idx="1">
            <a:schemeClr val="accent2"/>
          </a:effectRef>
          <a:fontRef idx="minor">
            <a:schemeClr val="dk1"/>
          </a:fontRef>
        </dgm:style>
      </dgm:prSet>
      <dgm:spPr/>
      <dgm:t>
        <a:bodyPr/>
        <a:lstStyle/>
        <a:p>
          <a:pPr algn="ctr" rtl="1"/>
          <a:r>
            <a:rPr lang="en-US" sz="2400" b="0" i="0" dirty="0" smtClean="0">
              <a:latin typeface="Times New Roman" pitchFamily="18" charset="0"/>
              <a:cs typeface="Times New Roman" pitchFamily="18" charset="0"/>
            </a:rPr>
            <a:t>3 (10%) from universities</a:t>
          </a:r>
          <a:r>
            <a:rPr lang="en-US" sz="1800" dirty="0" smtClean="0"/>
            <a:t/>
          </a:r>
          <a:br>
            <a:rPr lang="en-US" sz="1800" dirty="0" smtClean="0"/>
          </a:br>
          <a:endParaRPr lang="en-US" sz="1800" dirty="0"/>
        </a:p>
      </dgm:t>
    </dgm:pt>
    <dgm:pt modelId="{1D2B4487-BB95-458C-9ABA-E6C4E05FA0A3}" type="sibTrans" cxnId="{D8017D4C-3086-43BD-8628-6774A4C5A2AF}">
      <dgm:prSet/>
      <dgm:spPr/>
      <dgm:t>
        <a:bodyPr/>
        <a:lstStyle/>
        <a:p>
          <a:pPr rtl="1"/>
          <a:endParaRPr lang="fa-IR"/>
        </a:p>
      </dgm:t>
    </dgm:pt>
    <dgm:pt modelId="{9A8F71B6-A6CE-4984-8120-403EE36817BA}" type="parTrans" cxnId="{D8017D4C-3086-43BD-8628-6774A4C5A2AF}">
      <dgm:prSet/>
      <dgm:spPr/>
      <dgm:t>
        <a:bodyPr/>
        <a:lstStyle/>
        <a:p>
          <a:pPr rtl="1"/>
          <a:endParaRPr lang="fa-IR"/>
        </a:p>
      </dgm:t>
    </dgm:pt>
    <dgm:pt modelId="{9DF2C997-BF2B-48F7-B415-6F338FBAFCB5}" type="pres">
      <dgm:prSet presAssocID="{DA3CB51C-6CD8-4CBE-99C8-04E2DBAEF34E}" presName="linear" presStyleCnt="0">
        <dgm:presLayoutVars>
          <dgm:animLvl val="lvl"/>
          <dgm:resizeHandles val="exact"/>
        </dgm:presLayoutVars>
      </dgm:prSet>
      <dgm:spPr/>
      <dgm:t>
        <a:bodyPr/>
        <a:lstStyle/>
        <a:p>
          <a:pPr rtl="1"/>
          <a:endParaRPr lang="fa-IR"/>
        </a:p>
      </dgm:t>
    </dgm:pt>
    <dgm:pt modelId="{A1A2558C-F6EE-4961-968C-CACCB226F57C}" type="pres">
      <dgm:prSet presAssocID="{65917DFD-448A-4985-895D-671945A70585}" presName="parentText" presStyleLbl="node1" presStyleIdx="0" presStyleCnt="3">
        <dgm:presLayoutVars>
          <dgm:chMax val="0"/>
          <dgm:bulletEnabled val="1"/>
        </dgm:presLayoutVars>
      </dgm:prSet>
      <dgm:spPr/>
      <dgm:t>
        <a:bodyPr/>
        <a:lstStyle/>
        <a:p>
          <a:pPr rtl="1"/>
          <a:endParaRPr lang="fa-IR"/>
        </a:p>
      </dgm:t>
    </dgm:pt>
    <dgm:pt modelId="{199FC9DE-0106-484C-AA45-7D176DE9E422}" type="pres">
      <dgm:prSet presAssocID="{1D2B4487-BB95-458C-9ABA-E6C4E05FA0A3}" presName="spacer" presStyleCnt="0"/>
      <dgm:spPr/>
    </dgm:pt>
    <dgm:pt modelId="{97FE0949-356A-4B00-8A7F-EFD9A8276727}" type="pres">
      <dgm:prSet presAssocID="{6168E095-7A16-4D7B-870F-CF6C2B7A2165}" presName="parentText" presStyleLbl="node1" presStyleIdx="1" presStyleCnt="3">
        <dgm:presLayoutVars>
          <dgm:chMax val="0"/>
          <dgm:bulletEnabled val="1"/>
        </dgm:presLayoutVars>
      </dgm:prSet>
      <dgm:spPr/>
      <dgm:t>
        <a:bodyPr/>
        <a:lstStyle/>
        <a:p>
          <a:pPr rtl="1"/>
          <a:endParaRPr lang="fa-IR"/>
        </a:p>
      </dgm:t>
    </dgm:pt>
    <dgm:pt modelId="{D9E9B0A6-FC71-4BFC-B632-6ECB7E137BFF}" type="pres">
      <dgm:prSet presAssocID="{6CDABCD3-6538-4D10-A410-E89B162A5D9F}" presName="spacer" presStyleCnt="0"/>
      <dgm:spPr/>
    </dgm:pt>
    <dgm:pt modelId="{ACB3E993-5CB5-4352-80DB-163CA9126E25}" type="pres">
      <dgm:prSet presAssocID="{8918EBD7-FDE2-4C9B-A017-7B4DD80B8F0C}" presName="parentText" presStyleLbl="node1" presStyleIdx="2" presStyleCnt="3">
        <dgm:presLayoutVars>
          <dgm:chMax val="0"/>
          <dgm:bulletEnabled val="1"/>
        </dgm:presLayoutVars>
      </dgm:prSet>
      <dgm:spPr/>
      <dgm:t>
        <a:bodyPr/>
        <a:lstStyle/>
        <a:p>
          <a:pPr rtl="1"/>
          <a:endParaRPr lang="fa-IR"/>
        </a:p>
      </dgm:t>
    </dgm:pt>
  </dgm:ptLst>
  <dgm:cxnLst>
    <dgm:cxn modelId="{5AA663CE-0E45-4D87-83DF-20323D9479C4}" type="presOf" srcId="{6168E095-7A16-4D7B-870F-CF6C2B7A2165}" destId="{97FE0949-356A-4B00-8A7F-EFD9A8276727}" srcOrd="0" destOrd="0" presId="urn:microsoft.com/office/officeart/2005/8/layout/vList2"/>
    <dgm:cxn modelId="{893AB48C-C49D-4989-BCD2-A641D4DCCD23}" srcId="{DA3CB51C-6CD8-4CBE-99C8-04E2DBAEF34E}" destId="{8918EBD7-FDE2-4C9B-A017-7B4DD80B8F0C}" srcOrd="2" destOrd="0" parTransId="{1FB805C5-80EC-4723-AEF6-1A575B912F79}" sibTransId="{4325D4DC-3D27-4DEB-821F-0F21BCA9D7D5}"/>
    <dgm:cxn modelId="{7AFBDF5F-CC5B-4DBF-94C8-F2135FCA8FCD}" type="presOf" srcId="{DA3CB51C-6CD8-4CBE-99C8-04E2DBAEF34E}" destId="{9DF2C997-BF2B-48F7-B415-6F338FBAFCB5}" srcOrd="0" destOrd="0" presId="urn:microsoft.com/office/officeart/2005/8/layout/vList2"/>
    <dgm:cxn modelId="{48315B3F-6B72-4DB9-8866-1D2DF89DA5AB}" type="presOf" srcId="{65917DFD-448A-4985-895D-671945A70585}" destId="{A1A2558C-F6EE-4961-968C-CACCB226F57C}" srcOrd="0" destOrd="0" presId="urn:microsoft.com/office/officeart/2005/8/layout/vList2"/>
    <dgm:cxn modelId="{30E508C0-F31C-4F70-A4FE-258924D3A9B6}" type="presOf" srcId="{8918EBD7-FDE2-4C9B-A017-7B4DD80B8F0C}" destId="{ACB3E993-5CB5-4352-80DB-163CA9126E25}" srcOrd="0" destOrd="0" presId="urn:microsoft.com/office/officeart/2005/8/layout/vList2"/>
    <dgm:cxn modelId="{D8017D4C-3086-43BD-8628-6774A4C5A2AF}" srcId="{DA3CB51C-6CD8-4CBE-99C8-04E2DBAEF34E}" destId="{65917DFD-448A-4985-895D-671945A70585}" srcOrd="0" destOrd="0" parTransId="{9A8F71B6-A6CE-4984-8120-403EE36817BA}" sibTransId="{1D2B4487-BB95-458C-9ABA-E6C4E05FA0A3}"/>
    <dgm:cxn modelId="{74747B95-8558-4098-AA4A-0CD610E451D1}" srcId="{DA3CB51C-6CD8-4CBE-99C8-04E2DBAEF34E}" destId="{6168E095-7A16-4D7B-870F-CF6C2B7A2165}" srcOrd="1" destOrd="0" parTransId="{99EABA43-85C9-4BF2-84B5-1B4359D025C7}" sibTransId="{6CDABCD3-6538-4D10-A410-E89B162A5D9F}"/>
    <dgm:cxn modelId="{8FFD94B4-276D-4A5C-9B94-09ED8EDFA7A6}" type="presParOf" srcId="{9DF2C997-BF2B-48F7-B415-6F338FBAFCB5}" destId="{A1A2558C-F6EE-4961-968C-CACCB226F57C}" srcOrd="0" destOrd="0" presId="urn:microsoft.com/office/officeart/2005/8/layout/vList2"/>
    <dgm:cxn modelId="{E2A07FEB-58E8-4F3F-80DC-3A581AB38F21}" type="presParOf" srcId="{9DF2C997-BF2B-48F7-B415-6F338FBAFCB5}" destId="{199FC9DE-0106-484C-AA45-7D176DE9E422}" srcOrd="1" destOrd="0" presId="urn:microsoft.com/office/officeart/2005/8/layout/vList2"/>
    <dgm:cxn modelId="{CBACA3C7-67B0-48C2-8D9B-3866814A5949}" type="presParOf" srcId="{9DF2C997-BF2B-48F7-B415-6F338FBAFCB5}" destId="{97FE0949-356A-4B00-8A7F-EFD9A8276727}" srcOrd="2" destOrd="0" presId="urn:microsoft.com/office/officeart/2005/8/layout/vList2"/>
    <dgm:cxn modelId="{8787992E-747E-4BB4-AD53-70E684E787C2}" type="presParOf" srcId="{9DF2C997-BF2B-48F7-B415-6F338FBAFCB5}" destId="{D9E9B0A6-FC71-4BFC-B632-6ECB7E137BFF}" srcOrd="3" destOrd="0" presId="urn:microsoft.com/office/officeart/2005/8/layout/vList2"/>
    <dgm:cxn modelId="{532C5772-91C8-4AED-B469-AD46FF5A63C0}" type="presParOf" srcId="{9DF2C997-BF2B-48F7-B415-6F338FBAFCB5}" destId="{ACB3E993-5CB5-4352-80DB-163CA9126E25}"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120F3D-6C94-42E8-A520-8ACF635D9B04}">
      <dsp:nvSpPr>
        <dsp:cNvPr id="0" name=""/>
        <dsp:cNvSpPr/>
      </dsp:nvSpPr>
      <dsp:spPr>
        <a:xfrm>
          <a:off x="0" y="139694"/>
          <a:ext cx="9783763" cy="1314648"/>
        </a:xfrm>
        <a:prstGeom prst="roundRect">
          <a:avLst>
            <a:gd name="adj" fmla="val 10000"/>
          </a:avLst>
        </a:prstGeom>
        <a:solidFill>
          <a:schemeClr val="accent3"/>
        </a:solidFill>
        <a:ln w="12700" cap="flat" cmpd="sng" algn="ctr">
          <a:solidFill>
            <a:schemeClr val="accent3">
              <a:shade val="50000"/>
            </a:schemeClr>
          </a:solidFill>
          <a:prstDash val="solid"/>
        </a:ln>
        <a:effectLst/>
        <a:scene3d>
          <a:camera prst="orthographicFront"/>
          <a:lightRig rig="threePt" dir="t">
            <a:rot lat="0" lon="0" rev="7500000"/>
          </a:lightRig>
        </a:scene3d>
        <a:sp3d/>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en-US" sz="2400" b="0" i="0" kern="1200" dirty="0" smtClean="0">
              <a:latin typeface="Times New Roman" pitchFamily="18" charset="0"/>
              <a:cs typeface="Times New Roman" pitchFamily="18" charset="0"/>
            </a:rPr>
            <a:t>1 (3%) app with both contact tracing and</a:t>
          </a:r>
          <a:br>
            <a:rPr lang="en-US" sz="2400" b="0" i="0" kern="1200" dirty="0" smtClean="0">
              <a:latin typeface="Times New Roman" pitchFamily="18" charset="0"/>
              <a:cs typeface="Times New Roman" pitchFamily="18" charset="0"/>
            </a:rPr>
          </a:br>
          <a:r>
            <a:rPr lang="en-US" sz="2400" b="0" i="0" kern="1200" dirty="0" smtClean="0">
              <a:latin typeface="Times New Roman" pitchFamily="18" charset="0"/>
              <a:cs typeface="Times New Roman" pitchFamily="18" charset="0"/>
            </a:rPr>
            <a:t>quarantine features</a:t>
          </a:r>
          <a:r>
            <a:rPr lang="en-US" sz="2000" kern="1200" dirty="0" smtClean="0">
              <a:latin typeface="Times New Roman" pitchFamily="18" charset="0"/>
              <a:cs typeface="Times New Roman" pitchFamily="18" charset="0"/>
            </a:rPr>
            <a:t/>
          </a:r>
          <a:br>
            <a:rPr lang="en-US" sz="2000" kern="1200" dirty="0" smtClean="0">
              <a:latin typeface="Times New Roman" pitchFamily="18" charset="0"/>
              <a:cs typeface="Times New Roman" pitchFamily="18" charset="0"/>
            </a:rPr>
          </a:br>
          <a:endParaRPr lang="en-US" sz="2000" kern="1200" dirty="0">
            <a:latin typeface="Times New Roman" pitchFamily="18" charset="0"/>
            <a:cs typeface="Times New Roman" pitchFamily="18" charset="0"/>
          </a:endParaRPr>
        </a:p>
      </dsp:txBody>
      <dsp:txXfrm>
        <a:off x="2088217" y="139694"/>
        <a:ext cx="7695545" cy="1314648"/>
      </dsp:txXfrm>
    </dsp:sp>
    <dsp:sp modelId="{37C847CD-A9FC-49D5-AE4E-5FF2053DFEC4}">
      <dsp:nvSpPr>
        <dsp:cNvPr id="0" name=""/>
        <dsp:cNvSpPr/>
      </dsp:nvSpPr>
      <dsp:spPr>
        <a:xfrm>
          <a:off x="131464" y="131464"/>
          <a:ext cx="1956752" cy="1051718"/>
        </a:xfrm>
        <a:prstGeom prst="roundRect">
          <a:avLst>
            <a:gd name="adj" fmla="val 10000"/>
          </a:avLst>
        </a:prstGeom>
        <a:solidFill>
          <a:schemeClr val="accent1">
            <a:tint val="50000"/>
            <a:hueOff val="0"/>
            <a:satOff val="0"/>
            <a:lumOff val="0"/>
            <a:alphaOff val="0"/>
          </a:schemeClr>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183A1459-AB18-4B0D-A871-6F204B32BB86}">
      <dsp:nvSpPr>
        <dsp:cNvPr id="0" name=""/>
        <dsp:cNvSpPr/>
      </dsp:nvSpPr>
      <dsp:spPr>
        <a:xfrm>
          <a:off x="0" y="1411971"/>
          <a:ext cx="9783763" cy="1314648"/>
        </a:xfrm>
        <a:prstGeom prst="roundRect">
          <a:avLst>
            <a:gd name="adj" fmla="val 10000"/>
          </a:avLst>
        </a:prstGeom>
        <a:gradFill rotWithShape="1">
          <a:gsLst>
            <a:gs pos="0">
              <a:schemeClr val="accent2">
                <a:tint val="65000"/>
                <a:satMod val="120000"/>
                <a:lumMod val="107000"/>
              </a:schemeClr>
            </a:gs>
            <a:gs pos="50000">
              <a:schemeClr val="accent2">
                <a:tint val="70000"/>
                <a:satMod val="124000"/>
                <a:lumMod val="103000"/>
              </a:schemeClr>
            </a:gs>
            <a:gs pos="100000">
              <a:schemeClr val="accent2">
                <a:tint val="85000"/>
                <a:satMod val="120000"/>
                <a:lumMod val="100000"/>
              </a:schemeClr>
            </a:gs>
          </a:gsLst>
          <a:lin ang="5400000" scaled="0"/>
        </a:gradFill>
        <a:ln w="9525" cap="flat" cmpd="sng" algn="ctr">
          <a:solidFill>
            <a:schemeClr val="accent2"/>
          </a:solidFill>
          <a:prstDash val="solid"/>
        </a:ln>
        <a:effectLst/>
        <a:scene3d>
          <a:camera prst="orthographicFront"/>
          <a:lightRig rig="threePt" dir="t">
            <a:rot lat="0" lon="0" rev="7500000"/>
          </a:lightRig>
        </a:scene3d>
        <a:sp3d/>
      </dsp:spPr>
      <dsp:style>
        <a:lnRef idx="1">
          <a:schemeClr val="accent2"/>
        </a:lnRef>
        <a:fillRef idx="2">
          <a:schemeClr val="accent2"/>
        </a:fillRef>
        <a:effectRef idx="1">
          <a:schemeClr val="accent2"/>
        </a:effectRef>
        <a:fontRef idx="minor">
          <a:schemeClr val="dk1"/>
        </a:fontRef>
      </dsp:style>
      <dsp:txBody>
        <a:bodyPr spcFirstLastPara="0" vert="horz" wrap="square" lIns="87630" tIns="87630" rIns="87630" bIns="87630" numCol="1" spcCol="1270" anchor="ctr" anchorCtr="0">
          <a:noAutofit/>
        </a:bodyPr>
        <a:lstStyle/>
        <a:p>
          <a:pPr lvl="0" algn="ctr" defTabSz="1022350" rtl="1">
            <a:lnSpc>
              <a:spcPct val="90000"/>
            </a:lnSpc>
            <a:spcBef>
              <a:spcPct val="0"/>
            </a:spcBef>
            <a:spcAft>
              <a:spcPct val="35000"/>
            </a:spcAft>
          </a:pPr>
          <a:r>
            <a:rPr lang="en-US" sz="2300" b="0" i="0" kern="1200" dirty="0" smtClean="0">
              <a:latin typeface="Times New Roman" pitchFamily="18" charset="0"/>
              <a:cs typeface="Times New Roman" pitchFamily="18" charset="0"/>
            </a:rPr>
            <a:t>Of all the apps evaluated (N=29), there were 14 (48%) apps on</a:t>
          </a:r>
          <a:br>
            <a:rPr lang="en-US" sz="2300" b="0" i="0" kern="1200" dirty="0" smtClean="0">
              <a:latin typeface="Times New Roman" pitchFamily="18" charset="0"/>
              <a:cs typeface="Times New Roman" pitchFamily="18" charset="0"/>
            </a:rPr>
          </a:br>
          <a:r>
            <a:rPr lang="en-US" sz="2300" b="0" i="0" kern="1200" dirty="0" smtClean="0">
              <a:latin typeface="Times New Roman" pitchFamily="18" charset="0"/>
              <a:cs typeface="Times New Roman" pitchFamily="18" charset="0"/>
            </a:rPr>
            <a:t>contact tracing alone</a:t>
          </a:r>
          <a:r>
            <a:rPr lang="en-US" sz="2300" kern="1200" dirty="0" smtClean="0">
              <a:latin typeface="Times New Roman" pitchFamily="18" charset="0"/>
              <a:cs typeface="Times New Roman" pitchFamily="18" charset="0"/>
            </a:rPr>
            <a:t/>
          </a:r>
          <a:br>
            <a:rPr lang="en-US" sz="2300" kern="1200" dirty="0" smtClean="0">
              <a:latin typeface="Times New Roman" pitchFamily="18" charset="0"/>
              <a:cs typeface="Times New Roman" pitchFamily="18" charset="0"/>
            </a:rPr>
          </a:br>
          <a:endParaRPr lang="en-US" sz="2300" kern="1200" dirty="0">
            <a:latin typeface="Times New Roman" pitchFamily="18" charset="0"/>
            <a:cs typeface="Times New Roman" pitchFamily="18" charset="0"/>
          </a:endParaRPr>
        </a:p>
      </dsp:txBody>
      <dsp:txXfrm>
        <a:off x="2088217" y="1411971"/>
        <a:ext cx="7695545" cy="1314648"/>
      </dsp:txXfrm>
    </dsp:sp>
    <dsp:sp modelId="{8D6336F1-8274-4E53-9B9B-97F4172EEAF5}">
      <dsp:nvSpPr>
        <dsp:cNvPr id="0" name=""/>
        <dsp:cNvSpPr/>
      </dsp:nvSpPr>
      <dsp:spPr>
        <a:xfrm>
          <a:off x="131464" y="1577578"/>
          <a:ext cx="1956752" cy="1051718"/>
        </a:xfrm>
        <a:prstGeom prst="roundRect">
          <a:avLst>
            <a:gd name="adj" fmla="val 10000"/>
          </a:avLst>
        </a:prstGeom>
        <a:solidFill>
          <a:schemeClr val="accent1">
            <a:tint val="50000"/>
            <a:hueOff val="0"/>
            <a:satOff val="0"/>
            <a:lumOff val="0"/>
            <a:alphaOff val="0"/>
          </a:schemeClr>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3F833D5F-4ABC-4DCD-9447-AE924DB0E8C0}">
      <dsp:nvSpPr>
        <dsp:cNvPr id="0" name=""/>
        <dsp:cNvSpPr/>
      </dsp:nvSpPr>
      <dsp:spPr>
        <a:xfrm>
          <a:off x="0" y="2892226"/>
          <a:ext cx="9783763" cy="1314648"/>
        </a:xfrm>
        <a:prstGeom prst="roundRect">
          <a:avLst>
            <a:gd name="adj" fmla="val 10000"/>
          </a:avLst>
        </a:prstGeom>
        <a:gradFill rotWithShape="0">
          <a:gsLst>
            <a:gs pos="0">
              <a:schemeClr val="accent1">
                <a:hueOff val="0"/>
                <a:satOff val="0"/>
                <a:lumOff val="0"/>
                <a:alphaOff val="0"/>
                <a:tint val="85000"/>
                <a:shade val="98000"/>
                <a:satMod val="110000"/>
                <a:lumMod val="103000"/>
              </a:schemeClr>
            </a:gs>
            <a:gs pos="50000">
              <a:schemeClr val="accent1">
                <a:hueOff val="0"/>
                <a:satOff val="0"/>
                <a:lumOff val="0"/>
                <a:alphaOff val="0"/>
                <a:shade val="85000"/>
                <a:satMod val="105000"/>
                <a:lumMod val="100000"/>
              </a:schemeClr>
            </a:gs>
            <a:gs pos="100000">
              <a:schemeClr val="accent1">
                <a:hueOff val="0"/>
                <a:satOff val="0"/>
                <a:lumOff val="0"/>
                <a:alphaOff val="0"/>
                <a:shade val="60000"/>
                <a:satMod val="120000"/>
                <a:lumMod val="100000"/>
              </a:schemeClr>
            </a:gs>
          </a:gsLst>
          <a:lin ang="5400000" scaled="0"/>
        </a:gradFill>
        <a:ln>
          <a:noFill/>
        </a:ln>
        <a:effectLst>
          <a:outerShdw blurRad="50800" dist="15875" dir="5400000" algn="ctr" rotWithShape="0">
            <a:srgbClr val="000000">
              <a:alpha val="6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r" defTabSz="1022350" rtl="1">
            <a:lnSpc>
              <a:spcPct val="90000"/>
            </a:lnSpc>
            <a:spcBef>
              <a:spcPct val="0"/>
            </a:spcBef>
            <a:spcAft>
              <a:spcPct val="35000"/>
            </a:spcAft>
          </a:pPr>
          <a:r>
            <a:rPr lang="en-US" sz="2300" b="0" i="0" kern="1200" dirty="0" smtClean="0">
              <a:latin typeface="Times New Roman" pitchFamily="18" charset="0"/>
              <a:cs typeface="Times New Roman" pitchFamily="18" charset="0"/>
            </a:rPr>
            <a:t>6 (21%) apps purely for enforcing</a:t>
          </a:r>
          <a:br>
            <a:rPr lang="en-US" sz="2300" b="0" i="0" kern="1200" dirty="0" smtClean="0">
              <a:latin typeface="Times New Roman" pitchFamily="18" charset="0"/>
              <a:cs typeface="Times New Roman" pitchFamily="18" charset="0"/>
            </a:rPr>
          </a:br>
          <a:r>
            <a:rPr lang="en-US" sz="2300" b="0" i="0" kern="1200" dirty="0" smtClean="0">
              <a:latin typeface="Times New Roman" pitchFamily="18" charset="0"/>
              <a:cs typeface="Times New Roman" pitchFamily="18" charset="0"/>
            </a:rPr>
            <a:t>quarantine (n=15 for contact tracing, n=7 for quarantine)</a:t>
          </a:r>
          <a:r>
            <a:rPr lang="en-US" sz="2300" kern="1200" dirty="0" smtClean="0">
              <a:latin typeface="Times New Roman" pitchFamily="18" charset="0"/>
              <a:cs typeface="Times New Roman" pitchFamily="18" charset="0"/>
            </a:rPr>
            <a:t/>
          </a:r>
          <a:br>
            <a:rPr lang="en-US" sz="2300" kern="1200" dirty="0" smtClean="0">
              <a:latin typeface="Times New Roman" pitchFamily="18" charset="0"/>
              <a:cs typeface="Times New Roman" pitchFamily="18" charset="0"/>
            </a:rPr>
          </a:br>
          <a:endParaRPr lang="en-US" sz="2300" kern="1200" dirty="0">
            <a:latin typeface="Times New Roman" pitchFamily="18" charset="0"/>
            <a:cs typeface="Times New Roman" pitchFamily="18" charset="0"/>
          </a:endParaRPr>
        </a:p>
      </dsp:txBody>
      <dsp:txXfrm>
        <a:off x="2088217" y="2892226"/>
        <a:ext cx="7695545" cy="1314648"/>
      </dsp:txXfrm>
    </dsp:sp>
    <dsp:sp modelId="{409DB9DF-6D6E-473C-AACD-490DAF92C41D}">
      <dsp:nvSpPr>
        <dsp:cNvPr id="0" name=""/>
        <dsp:cNvSpPr/>
      </dsp:nvSpPr>
      <dsp:spPr>
        <a:xfrm>
          <a:off x="131464" y="3023691"/>
          <a:ext cx="1956752" cy="1051718"/>
        </a:xfrm>
        <a:prstGeom prst="roundRect">
          <a:avLst>
            <a:gd name="adj" fmla="val 10000"/>
          </a:avLst>
        </a:prstGeom>
        <a:solidFill>
          <a:schemeClr val="accent1">
            <a:tint val="50000"/>
            <a:hueOff val="0"/>
            <a:satOff val="0"/>
            <a:lumOff val="0"/>
            <a:alphaOff val="0"/>
          </a:schemeClr>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A0FE2B-DF11-49A1-92CC-C4DCEFB6A085}">
      <dsp:nvSpPr>
        <dsp:cNvPr id="0" name=""/>
        <dsp:cNvSpPr/>
      </dsp:nvSpPr>
      <dsp:spPr>
        <a:xfrm>
          <a:off x="0" y="0"/>
          <a:ext cx="9783763" cy="1314648"/>
        </a:xfrm>
        <a:prstGeom prst="roundRect">
          <a:avLst>
            <a:gd name="adj" fmla="val 10000"/>
          </a:avLst>
        </a:prstGeom>
        <a:solidFill>
          <a:schemeClr val="bg2">
            <a:lumMod val="75000"/>
          </a:schemeClr>
        </a:solidFill>
        <a:ln w="9525" cap="flat" cmpd="sng" algn="ctr">
          <a:solidFill>
            <a:schemeClr val="accent4"/>
          </a:solidFill>
          <a:prstDash val="solid"/>
        </a:ln>
        <a:effectLst/>
        <a:scene3d>
          <a:camera prst="orthographicFront"/>
          <a:lightRig rig="threePt" dir="t">
            <a:rot lat="0" lon="0" rev="7500000"/>
          </a:lightRig>
        </a:scene3d>
        <a:sp3d/>
      </dsp:spPr>
      <dsp:style>
        <a:lnRef idx="1">
          <a:schemeClr val="accent4"/>
        </a:lnRef>
        <a:fillRef idx="2">
          <a:schemeClr val="accent4"/>
        </a:fillRef>
        <a:effectRef idx="1">
          <a:schemeClr val="accent4"/>
        </a:effectRef>
        <a:fontRef idx="minor">
          <a:schemeClr val="dk1"/>
        </a:fontRef>
      </dsp:style>
      <dsp:txBody>
        <a:bodyPr spcFirstLastPara="0" vert="horz" wrap="square" lIns="91440" tIns="91440" rIns="91440" bIns="91440" numCol="1" spcCol="1270" anchor="t" anchorCtr="0">
          <a:noAutofit/>
        </a:bodyPr>
        <a:lstStyle/>
        <a:p>
          <a:pPr lvl="0" algn="r" defTabSz="800100" rtl="1">
            <a:lnSpc>
              <a:spcPct val="90000"/>
            </a:lnSpc>
            <a:spcBef>
              <a:spcPct val="0"/>
            </a:spcBef>
            <a:spcAft>
              <a:spcPct val="35000"/>
            </a:spcAft>
          </a:pPr>
          <a:endParaRPr lang="fa-IR" sz="1800" kern="1200" dirty="0"/>
        </a:p>
        <a:p>
          <a:pPr marL="228600" lvl="1" indent="-228600" algn="r" defTabSz="1066800" rtl="1">
            <a:lnSpc>
              <a:spcPct val="90000"/>
            </a:lnSpc>
            <a:spcBef>
              <a:spcPct val="0"/>
            </a:spcBef>
            <a:spcAft>
              <a:spcPct val="15000"/>
            </a:spcAft>
            <a:buChar char="••"/>
          </a:pPr>
          <a:r>
            <a:rPr lang="en-US" sz="2400" b="0" i="0" kern="1200" dirty="0" smtClean="0">
              <a:effectLst/>
              <a:latin typeface="Times New Roman" pitchFamily="18" charset="0"/>
              <a:cs typeface="Times New Roman" pitchFamily="18" charset="0"/>
            </a:rPr>
            <a:t>5 (17%) apps on symptom monitoring</a:t>
          </a:r>
          <a:br>
            <a:rPr lang="en-US" sz="2400" b="0" i="0" kern="1200" dirty="0" smtClean="0">
              <a:effectLst/>
              <a:latin typeface="Times New Roman" pitchFamily="18" charset="0"/>
              <a:cs typeface="Times New Roman" pitchFamily="18" charset="0"/>
            </a:rPr>
          </a:br>
          <a:r>
            <a:rPr lang="en-US" sz="2400" b="0" i="0" kern="1200" dirty="0" smtClean="0">
              <a:effectLst/>
              <a:latin typeface="Times New Roman" pitchFamily="18" charset="0"/>
              <a:cs typeface="Times New Roman" pitchFamily="18" charset="0"/>
            </a:rPr>
            <a:t>alone</a:t>
          </a:r>
          <a:r>
            <a:rPr lang="en-US" sz="1400" kern="1200" dirty="0" smtClean="0">
              <a:latin typeface="Times New Roman" pitchFamily="18" charset="0"/>
              <a:cs typeface="Times New Roman" pitchFamily="18" charset="0"/>
            </a:rPr>
            <a:t/>
          </a:r>
          <a:br>
            <a:rPr lang="en-US" sz="1400" kern="1200" dirty="0" smtClean="0">
              <a:latin typeface="Times New Roman" pitchFamily="18" charset="0"/>
              <a:cs typeface="Times New Roman" pitchFamily="18" charset="0"/>
            </a:rPr>
          </a:br>
          <a:endParaRPr lang="fa-IR" sz="1400" kern="1200" dirty="0">
            <a:latin typeface="Times New Roman" pitchFamily="18" charset="0"/>
            <a:cs typeface="Times New Roman" pitchFamily="18" charset="0"/>
          </a:endParaRPr>
        </a:p>
        <a:p>
          <a:pPr marL="114300" lvl="1" indent="-114300" algn="r" defTabSz="622300" rtl="1">
            <a:lnSpc>
              <a:spcPct val="90000"/>
            </a:lnSpc>
            <a:spcBef>
              <a:spcPct val="0"/>
            </a:spcBef>
            <a:spcAft>
              <a:spcPct val="15000"/>
            </a:spcAft>
            <a:buChar char="••"/>
          </a:pPr>
          <a:endParaRPr lang="fa-IR" sz="1400" kern="1200" dirty="0"/>
        </a:p>
      </dsp:txBody>
      <dsp:txXfrm>
        <a:off x="2088217" y="0"/>
        <a:ext cx="7695545" cy="1314648"/>
      </dsp:txXfrm>
    </dsp:sp>
    <dsp:sp modelId="{070BA601-7A6F-49DB-9E27-E321EC32CB6A}">
      <dsp:nvSpPr>
        <dsp:cNvPr id="0" name=""/>
        <dsp:cNvSpPr/>
      </dsp:nvSpPr>
      <dsp:spPr>
        <a:xfrm>
          <a:off x="131464" y="131464"/>
          <a:ext cx="1956752" cy="1051718"/>
        </a:xfrm>
        <a:prstGeom prst="roundRect">
          <a:avLst>
            <a:gd name="adj" fmla="val 10000"/>
          </a:avLst>
        </a:prstGeom>
        <a:solidFill>
          <a:schemeClr val="accent1">
            <a:tint val="50000"/>
            <a:hueOff val="0"/>
            <a:satOff val="0"/>
            <a:lumOff val="0"/>
            <a:alphaOff val="0"/>
          </a:schemeClr>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F13F94F1-3196-46A5-B598-AFC515607062}">
      <dsp:nvSpPr>
        <dsp:cNvPr id="0" name=""/>
        <dsp:cNvSpPr/>
      </dsp:nvSpPr>
      <dsp:spPr>
        <a:xfrm>
          <a:off x="0" y="1446113"/>
          <a:ext cx="9783763" cy="1314648"/>
        </a:xfrm>
        <a:prstGeom prst="roundRect">
          <a:avLst>
            <a:gd name="adj" fmla="val 10000"/>
          </a:avLst>
        </a:prstGeom>
        <a:gradFill rotWithShape="1">
          <a:gsLst>
            <a:gs pos="0">
              <a:schemeClr val="accent2">
                <a:tint val="65000"/>
                <a:satMod val="120000"/>
                <a:lumMod val="107000"/>
              </a:schemeClr>
            </a:gs>
            <a:gs pos="50000">
              <a:schemeClr val="accent2">
                <a:tint val="70000"/>
                <a:satMod val="124000"/>
                <a:lumMod val="103000"/>
              </a:schemeClr>
            </a:gs>
            <a:gs pos="100000">
              <a:schemeClr val="accent2">
                <a:tint val="85000"/>
                <a:satMod val="120000"/>
                <a:lumMod val="100000"/>
              </a:schemeClr>
            </a:gs>
          </a:gsLst>
          <a:lin ang="5400000" scaled="0"/>
        </a:gradFill>
        <a:ln w="9525" cap="flat" cmpd="sng" algn="ctr">
          <a:solidFill>
            <a:schemeClr val="accent2"/>
          </a:solidFill>
          <a:prstDash val="solid"/>
        </a:ln>
        <a:effectLst/>
        <a:scene3d>
          <a:camera prst="orthographicFront"/>
          <a:lightRig rig="threePt" dir="t">
            <a:rot lat="0" lon="0" rev="7500000"/>
          </a:lightRig>
        </a:scene3d>
        <a:sp3d/>
      </dsp:spPr>
      <dsp:style>
        <a:lnRef idx="1">
          <a:schemeClr val="accent2"/>
        </a:lnRef>
        <a:fillRef idx="2">
          <a:schemeClr val="accent2"/>
        </a:fillRef>
        <a:effectRef idx="1">
          <a:schemeClr val="accent2"/>
        </a:effectRef>
        <a:fontRef idx="minor">
          <a:schemeClr val="dk1"/>
        </a:fontRef>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en-US" sz="2400" b="0" i="0" kern="1200" dirty="0" smtClean="0">
              <a:latin typeface="Times New Roman" pitchFamily="18" charset="0"/>
              <a:cs typeface="Times New Roman" pitchFamily="18" charset="0"/>
            </a:rPr>
            <a:t>1 (3%) app having both symptom monitoring and</a:t>
          </a:r>
          <a:br>
            <a:rPr lang="en-US" sz="2400" b="0" i="0" kern="1200" dirty="0" smtClean="0">
              <a:latin typeface="Times New Roman" pitchFamily="18" charset="0"/>
              <a:cs typeface="Times New Roman" pitchFamily="18" charset="0"/>
            </a:rPr>
          </a:br>
          <a:r>
            <a:rPr lang="en-US" sz="2400" b="0" i="0" kern="1200" dirty="0" smtClean="0">
              <a:latin typeface="Times New Roman" pitchFamily="18" charset="0"/>
              <a:cs typeface="Times New Roman" pitchFamily="18" charset="0"/>
            </a:rPr>
            <a:t>information provision feature  </a:t>
          </a:r>
          <a:r>
            <a:rPr lang="en-US" sz="2400" kern="1200" dirty="0" smtClean="0">
              <a:latin typeface="Times New Roman" pitchFamily="18" charset="0"/>
              <a:cs typeface="Times New Roman" pitchFamily="18" charset="0"/>
            </a:rPr>
            <a:t/>
          </a:r>
          <a:br>
            <a:rPr lang="en-US" sz="2400" kern="1200" dirty="0" smtClean="0">
              <a:latin typeface="Times New Roman" pitchFamily="18" charset="0"/>
              <a:cs typeface="Times New Roman" pitchFamily="18" charset="0"/>
            </a:rPr>
          </a:br>
          <a:endParaRPr lang="en-US" sz="2400" kern="1200" dirty="0">
            <a:latin typeface="Times New Roman" pitchFamily="18" charset="0"/>
            <a:cs typeface="Times New Roman" pitchFamily="18" charset="0"/>
          </a:endParaRPr>
        </a:p>
      </dsp:txBody>
      <dsp:txXfrm>
        <a:off x="2088217" y="1446113"/>
        <a:ext cx="7695545" cy="1314648"/>
      </dsp:txXfrm>
    </dsp:sp>
    <dsp:sp modelId="{2F62C66C-E1F3-4B3E-BB9A-7105B7C501FE}">
      <dsp:nvSpPr>
        <dsp:cNvPr id="0" name=""/>
        <dsp:cNvSpPr/>
      </dsp:nvSpPr>
      <dsp:spPr>
        <a:xfrm>
          <a:off x="131464" y="1577578"/>
          <a:ext cx="1956752" cy="1051718"/>
        </a:xfrm>
        <a:prstGeom prst="roundRect">
          <a:avLst>
            <a:gd name="adj" fmla="val 10000"/>
          </a:avLst>
        </a:prstGeom>
        <a:solidFill>
          <a:schemeClr val="accent1">
            <a:tint val="50000"/>
            <a:hueOff val="0"/>
            <a:satOff val="0"/>
            <a:lumOff val="0"/>
            <a:alphaOff val="0"/>
          </a:schemeClr>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95388092-24F5-4714-B204-672FDB837AED}">
      <dsp:nvSpPr>
        <dsp:cNvPr id="0" name=""/>
        <dsp:cNvSpPr/>
      </dsp:nvSpPr>
      <dsp:spPr>
        <a:xfrm>
          <a:off x="0" y="2892226"/>
          <a:ext cx="9783763" cy="1314648"/>
        </a:xfrm>
        <a:prstGeom prst="roundRect">
          <a:avLst>
            <a:gd name="adj" fmla="val 10000"/>
          </a:avLst>
        </a:prstGeom>
        <a:gradFill rotWithShape="0">
          <a:gsLst>
            <a:gs pos="0">
              <a:schemeClr val="accent1">
                <a:hueOff val="0"/>
                <a:satOff val="0"/>
                <a:lumOff val="0"/>
                <a:alphaOff val="0"/>
                <a:tint val="85000"/>
                <a:shade val="98000"/>
                <a:satMod val="110000"/>
                <a:lumMod val="103000"/>
              </a:schemeClr>
            </a:gs>
            <a:gs pos="50000">
              <a:schemeClr val="accent1">
                <a:hueOff val="0"/>
                <a:satOff val="0"/>
                <a:lumOff val="0"/>
                <a:alphaOff val="0"/>
                <a:shade val="85000"/>
                <a:satMod val="105000"/>
                <a:lumMod val="100000"/>
              </a:schemeClr>
            </a:gs>
            <a:gs pos="100000">
              <a:schemeClr val="accent1">
                <a:hueOff val="0"/>
                <a:satOff val="0"/>
                <a:lumOff val="0"/>
                <a:alphaOff val="0"/>
                <a:shade val="60000"/>
                <a:satMod val="120000"/>
                <a:lumMod val="100000"/>
              </a:schemeClr>
            </a:gs>
          </a:gsLst>
          <a:lin ang="5400000" scaled="0"/>
        </a:gradFill>
        <a:ln>
          <a:noFill/>
        </a:ln>
        <a:effectLst>
          <a:outerShdw blurRad="50800" dist="15875" dir="5400000" algn="ctr" rotWithShape="0">
            <a:srgbClr val="000000">
              <a:alpha val="6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t" anchorCtr="0">
          <a:noAutofit/>
        </a:bodyPr>
        <a:lstStyle/>
        <a:p>
          <a:pPr lvl="0" algn="r" defTabSz="800100" rtl="1">
            <a:lnSpc>
              <a:spcPct val="90000"/>
            </a:lnSpc>
            <a:spcBef>
              <a:spcPct val="0"/>
            </a:spcBef>
            <a:spcAft>
              <a:spcPct val="35000"/>
            </a:spcAft>
          </a:pPr>
          <a:endParaRPr lang="fa-IR" sz="1800" kern="1200" dirty="0"/>
        </a:p>
        <a:p>
          <a:pPr marL="228600" lvl="1" indent="-228600" algn="r" defTabSz="1066800" rtl="1">
            <a:lnSpc>
              <a:spcPct val="90000"/>
            </a:lnSpc>
            <a:spcBef>
              <a:spcPct val="0"/>
            </a:spcBef>
            <a:spcAft>
              <a:spcPct val="15000"/>
            </a:spcAft>
            <a:buChar char="••"/>
          </a:pPr>
          <a:r>
            <a:rPr lang="en-US" sz="2400" b="0" i="0" kern="1200" dirty="0" smtClean="0">
              <a:solidFill>
                <a:schemeClr val="bg1"/>
              </a:solidFill>
              <a:effectLst/>
              <a:latin typeface="Times New Roman" pitchFamily="18" charset="0"/>
              <a:cs typeface="Times New Roman" pitchFamily="18" charset="0"/>
            </a:rPr>
            <a:t>1 (3%) app with symptom monitoring feature and for research purposes</a:t>
          </a:r>
          <a:r>
            <a:rPr lang="en-US" sz="1400" kern="1200" dirty="0" smtClean="0"/>
            <a:t/>
          </a:r>
          <a:br>
            <a:rPr lang="en-US" sz="1400" kern="1200" dirty="0" smtClean="0"/>
          </a:br>
          <a:endParaRPr lang="fa-IR" sz="1400" kern="1200" dirty="0"/>
        </a:p>
        <a:p>
          <a:pPr marL="114300" lvl="1" indent="-114300" algn="r" defTabSz="622300" rtl="1">
            <a:lnSpc>
              <a:spcPct val="90000"/>
            </a:lnSpc>
            <a:spcBef>
              <a:spcPct val="0"/>
            </a:spcBef>
            <a:spcAft>
              <a:spcPct val="15000"/>
            </a:spcAft>
            <a:buChar char="••"/>
          </a:pPr>
          <a:endParaRPr lang="fa-IR" sz="1400" kern="1200" dirty="0"/>
        </a:p>
      </dsp:txBody>
      <dsp:txXfrm>
        <a:off x="2088217" y="2892226"/>
        <a:ext cx="7695545" cy="1314648"/>
      </dsp:txXfrm>
    </dsp:sp>
    <dsp:sp modelId="{FB162B05-550E-4097-BDC4-F825AB23F4DA}">
      <dsp:nvSpPr>
        <dsp:cNvPr id="0" name=""/>
        <dsp:cNvSpPr/>
      </dsp:nvSpPr>
      <dsp:spPr>
        <a:xfrm>
          <a:off x="131464" y="3023691"/>
          <a:ext cx="1956752" cy="1051718"/>
        </a:xfrm>
        <a:prstGeom prst="roundRect">
          <a:avLst>
            <a:gd name="adj" fmla="val 10000"/>
          </a:avLst>
        </a:prstGeom>
        <a:solidFill>
          <a:schemeClr val="accent1">
            <a:tint val="50000"/>
            <a:hueOff val="0"/>
            <a:satOff val="0"/>
            <a:lumOff val="0"/>
            <a:alphaOff val="0"/>
          </a:schemeClr>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A2558C-F6EE-4961-968C-CACCB226F57C}">
      <dsp:nvSpPr>
        <dsp:cNvPr id="0" name=""/>
        <dsp:cNvSpPr/>
      </dsp:nvSpPr>
      <dsp:spPr>
        <a:xfrm>
          <a:off x="0" y="91037"/>
          <a:ext cx="9783763" cy="1216800"/>
        </a:xfrm>
        <a:prstGeom prst="roundRect">
          <a:avLst/>
        </a:prstGeom>
        <a:gradFill rotWithShape="1">
          <a:gsLst>
            <a:gs pos="0">
              <a:schemeClr val="accent2">
                <a:tint val="65000"/>
                <a:satMod val="120000"/>
                <a:lumMod val="107000"/>
              </a:schemeClr>
            </a:gs>
            <a:gs pos="50000">
              <a:schemeClr val="accent2">
                <a:tint val="70000"/>
                <a:satMod val="124000"/>
                <a:lumMod val="103000"/>
              </a:schemeClr>
            </a:gs>
            <a:gs pos="100000">
              <a:schemeClr val="accent2">
                <a:tint val="85000"/>
                <a:satMod val="120000"/>
                <a:lumMod val="100000"/>
              </a:schemeClr>
            </a:gs>
          </a:gsLst>
          <a:lin ang="5400000" scaled="0"/>
        </a:gradFill>
        <a:ln w="9525" cap="flat" cmpd="sng" algn="ctr">
          <a:solidFill>
            <a:schemeClr val="accent2"/>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en-US" sz="2400" b="0" i="0" kern="1200" dirty="0" smtClean="0">
              <a:latin typeface="Times New Roman" pitchFamily="18" charset="0"/>
              <a:cs typeface="Times New Roman" pitchFamily="18" charset="0"/>
            </a:rPr>
            <a:t>3 (10%) from universities</a:t>
          </a:r>
          <a:r>
            <a:rPr lang="en-US" sz="1800" kern="1200" dirty="0" smtClean="0"/>
            <a:t/>
          </a:r>
          <a:br>
            <a:rPr lang="en-US" sz="1800" kern="1200" dirty="0" smtClean="0"/>
          </a:br>
          <a:endParaRPr lang="en-US" sz="1800" kern="1200" dirty="0"/>
        </a:p>
      </dsp:txBody>
      <dsp:txXfrm>
        <a:off x="59399" y="150436"/>
        <a:ext cx="9664965" cy="1098002"/>
      </dsp:txXfrm>
    </dsp:sp>
    <dsp:sp modelId="{97FE0949-356A-4B00-8A7F-EFD9A8276727}">
      <dsp:nvSpPr>
        <dsp:cNvPr id="0" name=""/>
        <dsp:cNvSpPr/>
      </dsp:nvSpPr>
      <dsp:spPr>
        <a:xfrm>
          <a:off x="0" y="1495037"/>
          <a:ext cx="9783763" cy="1216800"/>
        </a:xfrm>
        <a:prstGeom prst="roundRect">
          <a:avLst/>
        </a:prstGeom>
        <a:gradFill rotWithShape="1">
          <a:gsLst>
            <a:gs pos="0">
              <a:schemeClr val="accent1">
                <a:tint val="65000"/>
                <a:satMod val="120000"/>
                <a:lumMod val="107000"/>
              </a:schemeClr>
            </a:gs>
            <a:gs pos="50000">
              <a:schemeClr val="accent1">
                <a:tint val="70000"/>
                <a:satMod val="124000"/>
                <a:lumMod val="103000"/>
              </a:schemeClr>
            </a:gs>
            <a:gs pos="100000">
              <a:schemeClr val="accent1">
                <a:tint val="85000"/>
                <a:satMod val="120000"/>
                <a:lumMod val="100000"/>
              </a:schemeClr>
            </a:gs>
          </a:gsLst>
          <a:lin ang="5400000" scaled="0"/>
        </a:gradFill>
        <a:ln w="9525" cap="flat" cmpd="sng" algn="ctr">
          <a:solidFill>
            <a:schemeClr val="accent1"/>
          </a:solidFill>
          <a:prstDash val="solid"/>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en-US" sz="2400" b="0" i="0" kern="1200" dirty="0" smtClean="0">
              <a:latin typeface="Times New Roman" pitchFamily="18" charset="0"/>
              <a:cs typeface="Times New Roman" pitchFamily="18" charset="0"/>
            </a:rPr>
            <a:t>3 (10%) from private   organizations</a:t>
          </a:r>
          <a:r>
            <a:rPr lang="en-US" sz="1600" kern="1200" dirty="0" smtClean="0"/>
            <a:t/>
          </a:r>
          <a:br>
            <a:rPr lang="en-US" sz="1600" kern="1200" dirty="0" smtClean="0"/>
          </a:br>
          <a:endParaRPr lang="en-US" sz="1600" kern="1200" dirty="0"/>
        </a:p>
      </dsp:txBody>
      <dsp:txXfrm>
        <a:off x="59399" y="1554436"/>
        <a:ext cx="9664965" cy="1098002"/>
      </dsp:txXfrm>
    </dsp:sp>
    <dsp:sp modelId="{ACB3E993-5CB5-4352-80DB-163CA9126E25}">
      <dsp:nvSpPr>
        <dsp:cNvPr id="0" name=""/>
        <dsp:cNvSpPr/>
      </dsp:nvSpPr>
      <dsp:spPr>
        <a:xfrm>
          <a:off x="0" y="2899037"/>
          <a:ext cx="9783763" cy="1216800"/>
        </a:xfrm>
        <a:prstGeom prst="roundRect">
          <a:avLst/>
        </a:prstGeom>
        <a:gradFill rotWithShape="1">
          <a:gsLst>
            <a:gs pos="0">
              <a:schemeClr val="accent2">
                <a:tint val="65000"/>
                <a:satMod val="120000"/>
                <a:lumMod val="107000"/>
              </a:schemeClr>
            </a:gs>
            <a:gs pos="50000">
              <a:schemeClr val="accent2">
                <a:tint val="70000"/>
                <a:satMod val="124000"/>
                <a:lumMod val="103000"/>
              </a:schemeClr>
            </a:gs>
            <a:gs pos="100000">
              <a:schemeClr val="accent2">
                <a:tint val="85000"/>
                <a:satMod val="120000"/>
                <a:lumMod val="100000"/>
              </a:schemeClr>
            </a:gs>
          </a:gsLst>
          <a:lin ang="5400000" scaled="0"/>
        </a:gradFill>
        <a:ln w="9525" cap="flat" cmpd="sng" algn="ctr">
          <a:solidFill>
            <a:schemeClr val="accent2"/>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en-US" sz="2400" b="0" i="0" kern="1200" dirty="0" smtClean="0">
              <a:latin typeface="Times New Roman" pitchFamily="18" charset="0"/>
              <a:cs typeface="Times New Roman" pitchFamily="18" charset="0"/>
            </a:rPr>
            <a:t>There were 20 (69%)apps released from governments</a:t>
          </a:r>
          <a:r>
            <a:rPr lang="en-US" sz="2400" kern="1200" dirty="0" smtClean="0"/>
            <a:t/>
          </a:r>
          <a:br>
            <a:rPr lang="en-US" sz="2400" kern="1200" dirty="0" smtClean="0"/>
          </a:br>
          <a:endParaRPr lang="en-US" sz="2400" kern="1200" dirty="0"/>
        </a:p>
      </dsp:txBody>
      <dsp:txXfrm>
        <a:off x="59399" y="2958436"/>
        <a:ext cx="9664965" cy="1098002"/>
      </dsp:txXfrm>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sz="quarter" idx="1"/>
          </p:nvPr>
        </p:nvSpPr>
        <p:spPr>
          <a:xfrm>
            <a:off x="1588" y="0"/>
            <a:ext cx="2971800" cy="457200"/>
          </a:xfrm>
          <a:prstGeom prst="rect">
            <a:avLst/>
          </a:prstGeom>
        </p:spPr>
        <p:txBody>
          <a:bodyPr vert="horz" lIns="91440" tIns="45720" rIns="91440" bIns="45720" rtlCol="1"/>
          <a:lstStyle>
            <a:lvl1pPr algn="l">
              <a:defRPr sz="1200"/>
            </a:lvl1pPr>
          </a:lstStyle>
          <a:p>
            <a:fld id="{C94DDB47-1F13-4731-970E-197F73B150B3}" type="datetimeFigureOut">
              <a:rPr lang="fa-IR" smtClean="0"/>
              <a:t>11/12/1442</a:t>
            </a:fld>
            <a:endParaRPr lang="fa-IR"/>
          </a:p>
        </p:txBody>
      </p:sp>
      <p:sp>
        <p:nvSpPr>
          <p:cNvPr id="4" name="Footer Placeholder 3"/>
          <p:cNvSpPr>
            <a:spLocks noGrp="1"/>
          </p:cNvSpPr>
          <p:nvPr>
            <p:ph type="ftr" sz="quarter" idx="2"/>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5" name="Slide Number Placeholder 4"/>
          <p:cNvSpPr>
            <a:spLocks noGrp="1"/>
          </p:cNvSpPr>
          <p:nvPr>
            <p:ph type="sldNum" sz="quarter" idx="3"/>
          </p:nvPr>
        </p:nvSpPr>
        <p:spPr>
          <a:xfrm>
            <a:off x="1588" y="8685213"/>
            <a:ext cx="2971800" cy="457200"/>
          </a:xfrm>
          <a:prstGeom prst="rect">
            <a:avLst/>
          </a:prstGeom>
        </p:spPr>
        <p:txBody>
          <a:bodyPr vert="horz" lIns="91440" tIns="45720" rIns="91440" bIns="45720" rtlCol="1" anchor="b"/>
          <a:lstStyle>
            <a:lvl1pPr algn="l">
              <a:defRPr sz="1200"/>
            </a:lvl1pPr>
          </a:lstStyle>
          <a:p>
            <a:fld id="{8A37B726-0CEB-49AE-94E4-C6A8C6E7A357}" type="slidenum">
              <a:rPr lang="fa-IR" smtClean="0"/>
              <a:t>‹#›</a:t>
            </a:fld>
            <a:endParaRPr lang="fa-IR"/>
          </a:p>
        </p:txBody>
      </p:sp>
    </p:spTree>
    <p:extLst>
      <p:ext uri="{BB962C8B-B14F-4D97-AF65-F5344CB8AC3E}">
        <p14:creationId xmlns:p14="http://schemas.microsoft.com/office/powerpoint/2010/main" val="392976344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418240-42F5-4D66-AD81-92E022F3CED7}" type="datetimeFigureOut">
              <a:rPr lang="en-US" smtClean="0"/>
              <a:t>6/21/2021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61BC55-00B1-4BDA-9DC6-6EB3FB8E35FF}" type="slidenum">
              <a:rPr lang="en-US" smtClean="0"/>
              <a:t>‹#›</a:t>
            </a:fld>
            <a:endParaRPr lang="en-US"/>
          </a:p>
        </p:txBody>
      </p:sp>
    </p:spTree>
    <p:extLst>
      <p:ext uri="{BB962C8B-B14F-4D97-AF65-F5344CB8AC3E}">
        <p14:creationId xmlns:p14="http://schemas.microsoft.com/office/powerpoint/2010/main" val="87274441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1BC55-00B1-4BDA-9DC6-6EB3FB8E35FF}" type="slidenum">
              <a:rPr lang="en-US" smtClean="0"/>
              <a:t>1</a:t>
            </a:fld>
            <a:endParaRPr lang="en-US"/>
          </a:p>
        </p:txBody>
      </p:sp>
    </p:spTree>
    <p:extLst>
      <p:ext uri="{BB962C8B-B14F-4D97-AF65-F5344CB8AC3E}">
        <p14:creationId xmlns:p14="http://schemas.microsoft.com/office/powerpoint/2010/main" val="14602176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2D61BC55-00B1-4BDA-9DC6-6EB3FB8E35FF}" type="slidenum">
              <a:rPr lang="en-US" smtClean="0"/>
              <a:t>5</a:t>
            </a:fld>
            <a:endParaRPr lang="en-US"/>
          </a:p>
        </p:txBody>
      </p:sp>
    </p:spTree>
    <p:extLst>
      <p:ext uri="{BB962C8B-B14F-4D97-AF65-F5344CB8AC3E}">
        <p14:creationId xmlns:p14="http://schemas.microsoft.com/office/powerpoint/2010/main" val="2738807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2D61BC55-00B1-4BDA-9DC6-6EB3FB8E35FF}" type="slidenum">
              <a:rPr lang="en-US" smtClean="0"/>
              <a:t>16</a:t>
            </a:fld>
            <a:endParaRPr lang="en-US"/>
          </a:p>
        </p:txBody>
      </p:sp>
    </p:spTree>
    <p:extLst>
      <p:ext uri="{BB962C8B-B14F-4D97-AF65-F5344CB8AC3E}">
        <p14:creationId xmlns:p14="http://schemas.microsoft.com/office/powerpoint/2010/main" val="24748838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1BC55-00B1-4BDA-9DC6-6EB3FB8E35FF}" type="slidenum">
              <a:rPr lang="en-US" smtClean="0"/>
              <a:t>40</a:t>
            </a:fld>
            <a:endParaRPr lang="en-US"/>
          </a:p>
        </p:txBody>
      </p:sp>
    </p:spTree>
    <p:extLst>
      <p:ext uri="{BB962C8B-B14F-4D97-AF65-F5344CB8AC3E}">
        <p14:creationId xmlns:p14="http://schemas.microsoft.com/office/powerpoint/2010/main" val="10780479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en-US" smtClean="0"/>
              <a:t>Click to edit Master title style</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r>
              <a:rPr lang="fa-IR" smtClean="0"/>
              <a:t>Slide NO ‹#›</a:t>
            </a:r>
            <a:endParaRPr lang="en-US" dirty="0"/>
          </a:p>
        </p:txBody>
      </p:sp>
      <p:sp>
        <p:nvSpPr>
          <p:cNvPr id="5" name="Footer Placeholder 4"/>
          <p:cNvSpPr>
            <a:spLocks noGrp="1"/>
          </p:cNvSpPr>
          <p:nvPr>
            <p:ph type="ftr" sz="quarter" idx="11"/>
          </p:nvPr>
        </p:nvSpPr>
        <p:spPr/>
        <p:txBody>
          <a:bodyPr/>
          <a:lstStyle/>
          <a:p>
            <a:r>
              <a:rPr lang="en-US" smtClean="0"/>
              <a:t>Topic</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13104479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fa-IR" smtClean="0"/>
              <a:t>Slide NO ‹#›</a:t>
            </a:r>
            <a:endParaRPr lang="en-US" dirty="0"/>
          </a:p>
        </p:txBody>
      </p:sp>
      <p:sp>
        <p:nvSpPr>
          <p:cNvPr id="5" name="Footer Placeholder 4"/>
          <p:cNvSpPr>
            <a:spLocks noGrp="1"/>
          </p:cNvSpPr>
          <p:nvPr>
            <p:ph type="ftr" sz="quarter" idx="11"/>
          </p:nvPr>
        </p:nvSpPr>
        <p:spPr/>
        <p:txBody>
          <a:bodyPr/>
          <a:lstStyle/>
          <a:p>
            <a:r>
              <a:rPr lang="en-US" smtClean="0"/>
              <a:t>Topic</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5548022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38200" y="6422854"/>
            <a:ext cx="2743196" cy="365125"/>
          </a:xfrm>
        </p:spPr>
        <p:txBody>
          <a:bodyPr/>
          <a:lstStyle/>
          <a:p>
            <a:r>
              <a:rPr lang="fa-IR" smtClean="0"/>
              <a:t>Slide NO ‹#›</a:t>
            </a:r>
            <a:endParaRPr lang="en-US" dirty="0"/>
          </a:p>
        </p:txBody>
      </p:sp>
      <p:sp>
        <p:nvSpPr>
          <p:cNvPr id="5" name="Footer Placeholder 4"/>
          <p:cNvSpPr>
            <a:spLocks noGrp="1"/>
          </p:cNvSpPr>
          <p:nvPr>
            <p:ph type="ftr" sz="quarter" idx="11"/>
          </p:nvPr>
        </p:nvSpPr>
        <p:spPr>
          <a:xfrm>
            <a:off x="3776135" y="6422854"/>
            <a:ext cx="4279669" cy="365125"/>
          </a:xfrm>
        </p:spPr>
        <p:txBody>
          <a:bodyPr/>
          <a:lstStyle/>
          <a:p>
            <a:r>
              <a:rPr lang="en-US" smtClean="0"/>
              <a:t>Topic</a:t>
            </a:r>
            <a:endParaRPr lang="en-US" dirty="0"/>
          </a:p>
        </p:txBody>
      </p:sp>
      <p:sp>
        <p:nvSpPr>
          <p:cNvPr id="6" name="Slide Number Placeholder 5"/>
          <p:cNvSpPr>
            <a:spLocks noGrp="1"/>
          </p:cNvSpPr>
          <p:nvPr>
            <p:ph type="sldNum" sz="quarter" idx="12"/>
          </p:nvPr>
        </p:nvSpPr>
        <p:spPr>
          <a:xfrm>
            <a:off x="8073048" y="6422854"/>
            <a:ext cx="879759" cy="365125"/>
          </a:xfrm>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93714144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21020" y="6283041"/>
            <a:ext cx="12213020" cy="457200"/>
          </a:xfrm>
          <a:prstGeom prst="rect">
            <a:avLst/>
          </a:prstGeom>
          <a:solidFill>
            <a:schemeClr val="tx1">
              <a:lumMod val="75000"/>
            </a:schemeClr>
          </a:solidFill>
          <a:ln>
            <a:solidFill>
              <a:schemeClr val="bg2"/>
            </a:solidFill>
          </a:ln>
          <a:effectLst/>
          <a:scene3d>
            <a:camera prst="orthographicFront">
              <a:rot lat="0" lon="0" rev="0"/>
            </a:camera>
            <a:lightRig rig="chilly" dir="t">
              <a:rot lat="0" lon="0" rev="18480000"/>
            </a:lightRig>
          </a:scene3d>
          <a:sp3d prstMaterial="clear">
            <a:bevelT/>
          </a:sp3d>
        </p:spPr>
        <p:style>
          <a:lnRef idx="1">
            <a:schemeClr val="dk1"/>
          </a:lnRef>
          <a:fillRef idx="2">
            <a:schemeClr val="dk1"/>
          </a:fillRef>
          <a:effectRef idx="1">
            <a:schemeClr val="dk1"/>
          </a:effectRef>
          <a:fontRef idx="minor">
            <a:schemeClr val="dk1"/>
          </a:fontRef>
        </p:style>
        <p:txBody>
          <a:bodyPr anchor="ctr"/>
          <a:lstStyle/>
          <a:p>
            <a:pPr algn="ctr" rtl="1" eaLnBrk="1" fontAlgn="auto" hangingPunct="1">
              <a:spcBef>
                <a:spcPts val="0"/>
              </a:spcBef>
              <a:spcAft>
                <a:spcPts val="0"/>
              </a:spcAft>
              <a:defRPr/>
            </a:pPr>
            <a:endParaRPr lang="en-US" sz="1200" dirty="0">
              <a:solidFill>
                <a:schemeClr val="tx1">
                  <a:lumMod val="50000"/>
                  <a:lumOff val="50000"/>
                </a:schemeClr>
              </a:solidFill>
              <a:cs typeface="B Nazanin" pitchFamily="2" charset="-78"/>
            </a:endParaRPr>
          </a:p>
        </p:txBody>
      </p:sp>
      <p:sp>
        <p:nvSpPr>
          <p:cNvPr id="2" name="Title 1"/>
          <p:cNvSpPr>
            <a:spLocks noGrp="1"/>
          </p:cNvSpPr>
          <p:nvPr>
            <p:ph type="title" hasCustomPrompt="1"/>
          </p:nvPr>
        </p:nvSpPr>
        <p:spPr/>
        <p:txBody>
          <a:bodyPr/>
          <a:lstStyle>
            <a:lvl1pPr algn="l" rtl="0">
              <a:defRPr b="0" baseline="0">
                <a:cs typeface="B Titr" panose="00000700000000000000" pitchFamily="2" charset="-78"/>
              </a:defRPr>
            </a:lvl1pPr>
          </a:lstStyle>
          <a:p>
            <a:r>
              <a:rPr lang="en-US" dirty="0" smtClean="0"/>
              <a:t>Click to add title</a:t>
            </a:r>
            <a:endParaRPr lang="en-US" dirty="0"/>
          </a:p>
        </p:txBody>
      </p:sp>
      <p:sp>
        <p:nvSpPr>
          <p:cNvPr id="3" name="Content Placeholder 2"/>
          <p:cNvSpPr>
            <a:spLocks noGrp="1"/>
          </p:cNvSpPr>
          <p:nvPr>
            <p:ph idx="1" hasCustomPrompt="1"/>
          </p:nvPr>
        </p:nvSpPr>
        <p:spPr/>
        <p:txBody>
          <a:bodyPr/>
          <a:lstStyle>
            <a:lvl1pPr algn="l" rtl="0">
              <a:defRPr b="0" baseline="0">
                <a:solidFill>
                  <a:schemeClr val="tx1"/>
                </a:solidFill>
                <a:cs typeface="B Nazanin" panose="00000400000000000000" pitchFamily="2" charset="-78"/>
              </a:defRPr>
            </a:lvl1pPr>
            <a:lvl2pPr algn="r" rtl="1">
              <a:defRPr b="0">
                <a:solidFill>
                  <a:schemeClr val="tx1"/>
                </a:solidFill>
                <a:cs typeface="B Nazanin" panose="00000400000000000000" pitchFamily="2" charset="-78"/>
              </a:defRPr>
            </a:lvl2pPr>
            <a:lvl3pPr>
              <a:defRPr b="1">
                <a:solidFill>
                  <a:schemeClr val="tx1"/>
                </a:solidFill>
              </a:defRPr>
            </a:lvl3pPr>
            <a:lvl4pPr>
              <a:defRPr b="1">
                <a:solidFill>
                  <a:schemeClr val="tx1"/>
                </a:solidFill>
              </a:defRPr>
            </a:lvl4pPr>
            <a:lvl5pPr>
              <a:defRPr b="1">
                <a:solidFill>
                  <a:schemeClr val="tx1"/>
                </a:solidFill>
              </a:defRPr>
            </a:lvl5pPr>
          </a:lstStyle>
          <a:p>
            <a:pPr lvl="0"/>
            <a:r>
              <a:rPr lang="en-US" dirty="0" smtClean="0"/>
              <a:t>Click to add text</a:t>
            </a:r>
            <a:endParaRPr lang="fa-IR" dirty="0" smtClean="0"/>
          </a:p>
          <a:p>
            <a:pPr lvl="0"/>
            <a:endParaRPr lang="en-US" dirty="0" smtClean="0"/>
          </a:p>
        </p:txBody>
      </p:sp>
      <p:sp>
        <p:nvSpPr>
          <p:cNvPr id="4" name="Date Placeholder 3"/>
          <p:cNvSpPr>
            <a:spLocks noGrp="1"/>
          </p:cNvSpPr>
          <p:nvPr>
            <p:ph type="dt" sz="half" idx="10"/>
          </p:nvPr>
        </p:nvSpPr>
        <p:spPr>
          <a:xfrm>
            <a:off x="1202265" y="6333954"/>
            <a:ext cx="1972733" cy="365125"/>
          </a:xfrm>
        </p:spPr>
        <p:txBody>
          <a:bodyPr/>
          <a:lstStyle>
            <a:lvl1pPr>
              <a:defRPr sz="1400" b="0">
                <a:solidFill>
                  <a:schemeClr val="tx1"/>
                </a:solidFill>
                <a:cs typeface="B Nazanin" panose="00000400000000000000" pitchFamily="2" charset="-78"/>
              </a:defRPr>
            </a:lvl1pPr>
          </a:lstStyle>
          <a:p>
            <a:r>
              <a:rPr lang="fa-IR" smtClean="0"/>
              <a:t>Slide NO ‹#›</a:t>
            </a:r>
            <a:endParaRPr lang="en-US" dirty="0"/>
          </a:p>
        </p:txBody>
      </p:sp>
      <p:sp>
        <p:nvSpPr>
          <p:cNvPr id="5" name="Footer Placeholder 4"/>
          <p:cNvSpPr>
            <a:spLocks noGrp="1"/>
          </p:cNvSpPr>
          <p:nvPr>
            <p:ph type="ftr" sz="quarter" idx="11"/>
          </p:nvPr>
        </p:nvSpPr>
        <p:spPr>
          <a:xfrm>
            <a:off x="3441699" y="6333954"/>
            <a:ext cx="5232401" cy="365125"/>
          </a:xfrm>
        </p:spPr>
        <p:txBody>
          <a:bodyPr/>
          <a:lstStyle>
            <a:lvl1pPr algn="ctr">
              <a:defRPr sz="1400" b="0">
                <a:solidFill>
                  <a:schemeClr val="tx1"/>
                </a:solidFill>
                <a:cs typeface="B Nazanin" panose="00000400000000000000" pitchFamily="2" charset="-78"/>
              </a:defRPr>
            </a:lvl1pPr>
          </a:lstStyle>
          <a:p>
            <a:r>
              <a:rPr lang="en-US" dirty="0" smtClean="0"/>
              <a:t>Topic</a:t>
            </a:r>
            <a:endParaRPr lang="en-US" dirty="0"/>
          </a:p>
        </p:txBody>
      </p:sp>
      <p:sp>
        <p:nvSpPr>
          <p:cNvPr id="6" name="Slide Number Placeholder 5"/>
          <p:cNvSpPr>
            <a:spLocks noGrp="1"/>
          </p:cNvSpPr>
          <p:nvPr>
            <p:ph type="sldNum" sz="quarter" idx="12"/>
          </p:nvPr>
        </p:nvSpPr>
        <p:spPr>
          <a:xfrm>
            <a:off x="8940800" y="6343308"/>
            <a:ext cx="2080191" cy="365125"/>
          </a:xfrm>
        </p:spPr>
        <p:txBody>
          <a:bodyPr/>
          <a:lstStyle>
            <a:lvl1pPr marL="0" marR="0" indent="0" algn="r" defTabSz="457200" rtl="0" eaLnBrk="1" fontAlgn="auto" latinLnBrk="0" hangingPunct="1">
              <a:lnSpc>
                <a:spcPct val="100000"/>
              </a:lnSpc>
              <a:spcBef>
                <a:spcPts val="0"/>
              </a:spcBef>
              <a:spcAft>
                <a:spcPts val="0"/>
              </a:spcAft>
              <a:buClrTx/>
              <a:buSzTx/>
              <a:buFontTx/>
              <a:buNone/>
              <a:tabLst/>
              <a:defRPr sz="1400">
                <a:solidFill>
                  <a:schemeClr val="tx1"/>
                </a:solidFill>
                <a:cs typeface="B Nazanin" panose="00000400000000000000" pitchFamily="2" charset="-78"/>
              </a:defRPr>
            </a:lvl1pPr>
          </a:lstStyle>
          <a:p>
            <a:r>
              <a:rPr lang="en-US" dirty="0" smtClean="0"/>
              <a:t>Lecturer Name</a:t>
            </a:r>
            <a:endParaRPr lang="en-US" dirty="0"/>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l="11483" t="10983" r="12553" b="15935"/>
          <a:stretch/>
        </p:blipFill>
        <p:spPr>
          <a:xfrm>
            <a:off x="9921271" y="288084"/>
            <a:ext cx="2078966" cy="1414379"/>
          </a:xfrm>
          <a:prstGeom prst="rect">
            <a:avLst/>
          </a:prstGeom>
          <a:noFill/>
          <a:ln>
            <a:noFill/>
          </a:ln>
        </p:spPr>
      </p:pic>
    </p:spTree>
    <p:extLst>
      <p:ext uri="{BB962C8B-B14F-4D97-AF65-F5344CB8AC3E}">
        <p14:creationId xmlns:p14="http://schemas.microsoft.com/office/powerpoint/2010/main" val="372078731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r>
              <a:rPr lang="fa-IR" smtClean="0"/>
              <a:t>Slide NO ‹#›</a:t>
            </a:r>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r>
              <a:rPr lang="en-US" smtClean="0"/>
              <a:t>Topic</a:t>
            </a:r>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8025947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r>
              <a:rPr lang="fa-IR" smtClean="0"/>
              <a:t>Slide NO ‹#›</a:t>
            </a:r>
            <a:endParaRPr lang="en-US" dirty="0"/>
          </a:p>
        </p:txBody>
      </p:sp>
      <p:sp>
        <p:nvSpPr>
          <p:cNvPr id="6" name="Footer Placeholder 5"/>
          <p:cNvSpPr>
            <a:spLocks noGrp="1"/>
          </p:cNvSpPr>
          <p:nvPr>
            <p:ph type="ftr" sz="quarter" idx="11"/>
          </p:nvPr>
        </p:nvSpPr>
        <p:spPr/>
        <p:txBody>
          <a:bodyPr/>
          <a:lstStyle/>
          <a:p>
            <a:r>
              <a:rPr lang="en-US" smtClean="0"/>
              <a:t>Topic</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1249846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r>
              <a:rPr lang="fa-IR" smtClean="0"/>
              <a:t>Slide NO ‹#›</a:t>
            </a:r>
            <a:endParaRPr lang="en-US" dirty="0"/>
          </a:p>
        </p:txBody>
      </p:sp>
      <p:sp>
        <p:nvSpPr>
          <p:cNvPr id="8" name="Footer Placeholder 7"/>
          <p:cNvSpPr>
            <a:spLocks noGrp="1"/>
          </p:cNvSpPr>
          <p:nvPr>
            <p:ph type="ftr" sz="quarter" idx="11"/>
          </p:nvPr>
        </p:nvSpPr>
        <p:spPr/>
        <p:txBody>
          <a:bodyPr/>
          <a:lstStyle/>
          <a:p>
            <a:r>
              <a:rPr lang="en-US" smtClean="0"/>
              <a:t>Topic</a:t>
            </a:r>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7146773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r>
              <a:rPr lang="fa-IR" smtClean="0"/>
              <a:t>Slide NO ‹#›</a:t>
            </a:r>
            <a:endParaRPr lang="en-US" dirty="0"/>
          </a:p>
        </p:txBody>
      </p:sp>
      <p:sp>
        <p:nvSpPr>
          <p:cNvPr id="4" name="Footer Placeholder 3"/>
          <p:cNvSpPr>
            <a:spLocks noGrp="1"/>
          </p:cNvSpPr>
          <p:nvPr>
            <p:ph type="ftr" sz="quarter" idx="11"/>
          </p:nvPr>
        </p:nvSpPr>
        <p:spPr/>
        <p:txBody>
          <a:bodyPr/>
          <a:lstStyle/>
          <a:p>
            <a:r>
              <a:rPr lang="en-US" smtClean="0"/>
              <a:t>Topic</a:t>
            </a:r>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0617612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fa-IR" smtClean="0"/>
              <a:t>Slide NO ‹#›</a:t>
            </a:r>
            <a:endParaRPr lang="en-US" dirty="0"/>
          </a:p>
        </p:txBody>
      </p:sp>
      <p:sp>
        <p:nvSpPr>
          <p:cNvPr id="3" name="Footer Placeholder 2"/>
          <p:cNvSpPr>
            <a:spLocks noGrp="1"/>
          </p:cNvSpPr>
          <p:nvPr>
            <p:ph type="ftr" sz="quarter" idx="11"/>
          </p:nvPr>
        </p:nvSpPr>
        <p:spPr/>
        <p:txBody>
          <a:bodyPr/>
          <a:lstStyle/>
          <a:p>
            <a:r>
              <a:rPr lang="en-US" smtClean="0"/>
              <a:t>Topic</a:t>
            </a:r>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8581945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fa-IR" smtClean="0"/>
              <a:t>Slide NO ‹#›</a:t>
            </a:r>
            <a:endParaRPr lang="en-US" dirty="0"/>
          </a:p>
        </p:txBody>
      </p:sp>
      <p:sp>
        <p:nvSpPr>
          <p:cNvPr id="6" name="Footer Placeholder 5"/>
          <p:cNvSpPr>
            <a:spLocks noGrp="1"/>
          </p:cNvSpPr>
          <p:nvPr>
            <p:ph type="ftr" sz="quarter" idx="11"/>
          </p:nvPr>
        </p:nvSpPr>
        <p:spPr/>
        <p:txBody>
          <a:bodyPr/>
          <a:lstStyle/>
          <a:p>
            <a:r>
              <a:rPr lang="en-US" smtClean="0"/>
              <a:t>Topic</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6636086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fa-IR" smtClean="0"/>
              <a:t>Slide NO ‹#›</a:t>
            </a:r>
            <a:endParaRPr lang="en-US" dirty="0"/>
          </a:p>
        </p:txBody>
      </p:sp>
      <p:sp>
        <p:nvSpPr>
          <p:cNvPr id="6" name="Footer Placeholder 5"/>
          <p:cNvSpPr>
            <a:spLocks noGrp="1"/>
          </p:cNvSpPr>
          <p:nvPr>
            <p:ph type="ftr" sz="quarter" idx="11"/>
          </p:nvPr>
        </p:nvSpPr>
        <p:spPr/>
        <p:txBody>
          <a:bodyPr/>
          <a:lstStyle/>
          <a:p>
            <a:r>
              <a:rPr lang="en-US" smtClean="0"/>
              <a:t>Topic</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1696273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r>
              <a:rPr lang="fa-IR" smtClean="0"/>
              <a:t>Slide NO ‹#›</a:t>
            </a:r>
            <a:endParaRPr lang="en-US" dirty="0"/>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r>
              <a:rPr lang="en-US" smtClean="0"/>
              <a:t>Topic</a:t>
            </a:r>
            <a:endParaRPr lang="en-US" dirty="0"/>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475297926"/>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sldNum="0" hdr="0" ftr="0" dt="0"/>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BFAFF"/>
        </a:solidFill>
        <a:effectLst/>
      </p:bgPr>
    </p:bg>
    <p:spTree>
      <p:nvGrpSpPr>
        <p:cNvPr id="1" name=""/>
        <p:cNvGrpSpPr/>
        <p:nvPr/>
      </p:nvGrpSpPr>
      <p:grpSpPr>
        <a:xfrm>
          <a:off x="0" y="0"/>
          <a:ext cx="0" cy="0"/>
          <a:chOff x="0" y="0"/>
          <a:chExt cx="0" cy="0"/>
        </a:xfrm>
      </p:grpSpPr>
      <p:sp>
        <p:nvSpPr>
          <p:cNvPr id="11" name="Rectangle 10"/>
          <p:cNvSpPr/>
          <p:nvPr/>
        </p:nvSpPr>
        <p:spPr>
          <a:xfrm>
            <a:off x="-16282" y="6277929"/>
            <a:ext cx="12209706" cy="587837"/>
          </a:xfrm>
          <a:prstGeom prst="rect">
            <a:avLst/>
          </a:prstGeom>
          <a:noFill/>
          <a:ln>
            <a:noFill/>
          </a:ln>
          <a:effectLst/>
        </p:spPr>
        <p:style>
          <a:lnRef idx="1">
            <a:schemeClr val="dk1"/>
          </a:lnRef>
          <a:fillRef idx="2">
            <a:schemeClr val="dk1"/>
          </a:fillRef>
          <a:effectRef idx="1">
            <a:schemeClr val="dk1"/>
          </a:effectRef>
          <a:fontRef idx="minor">
            <a:schemeClr val="dk1"/>
          </a:fontRef>
        </p:style>
        <p:txBody>
          <a:bodyPr anchor="ctr"/>
          <a:lstStyle/>
          <a:p>
            <a:pPr algn="ctr" rtl="1" eaLnBrk="1" fontAlgn="auto" hangingPunct="1">
              <a:spcBef>
                <a:spcPts val="0"/>
              </a:spcBef>
              <a:spcAft>
                <a:spcPts val="0"/>
              </a:spcAft>
              <a:defRPr/>
            </a:pPr>
            <a:endParaRPr lang="en-US" sz="1200" dirty="0">
              <a:solidFill>
                <a:schemeClr val="tx1">
                  <a:lumMod val="50000"/>
                  <a:lumOff val="50000"/>
                </a:schemeClr>
              </a:solidFill>
              <a:cs typeface="B Nazanin" pitchFamily="2" charset="-78"/>
            </a:endParaRPr>
          </a:p>
        </p:txBody>
      </p:sp>
      <p:sp>
        <p:nvSpPr>
          <p:cNvPr id="2" name="Title 1"/>
          <p:cNvSpPr>
            <a:spLocks noGrp="1"/>
          </p:cNvSpPr>
          <p:nvPr>
            <p:ph type="ctrTitle"/>
          </p:nvPr>
        </p:nvSpPr>
        <p:spPr>
          <a:xfrm>
            <a:off x="1" y="1990104"/>
            <a:ext cx="12192000" cy="1915608"/>
          </a:xfrm>
          <a:solidFill>
            <a:srgbClr val="00B0F0"/>
          </a:solidFill>
          <a:ln>
            <a:solidFill>
              <a:srgbClr val="259297"/>
            </a:solidFill>
          </a:ln>
        </p:spPr>
        <p:txBody>
          <a:bodyPr>
            <a:normAutofit/>
          </a:bodyPr>
          <a:lstStyle/>
          <a:p>
            <a:r>
              <a:rPr lang="en-US" sz="2000" b="1" dirty="0">
                <a:solidFill>
                  <a:schemeClr val="bg1"/>
                </a:solidFill>
                <a:latin typeface="Times-Bold"/>
              </a:rPr>
              <a:t>Mobile Health Apps That Help With COVID-19 Management:</a:t>
            </a:r>
            <a:br>
              <a:rPr lang="en-US" sz="2000" b="1" dirty="0">
                <a:solidFill>
                  <a:schemeClr val="bg1"/>
                </a:solidFill>
                <a:latin typeface="Times-Bold"/>
              </a:rPr>
            </a:br>
            <a:r>
              <a:rPr lang="en-US" sz="2000" dirty="0">
                <a:solidFill>
                  <a:schemeClr val="bg1"/>
                </a:solidFill>
                <a:latin typeface="Times-Bold"/>
              </a:rPr>
              <a:t>Scoping Review </a:t>
            </a:r>
            <a:r>
              <a:rPr lang="en-US" sz="2000" dirty="0"/>
              <a:t/>
            </a:r>
            <a:br>
              <a:rPr lang="en-US" sz="2000" dirty="0"/>
            </a:br>
            <a:endParaRPr lang="en-US" sz="2000" b="1" dirty="0">
              <a:solidFill>
                <a:schemeClr val="tx2">
                  <a:lumMod val="50000"/>
                </a:schemeClr>
              </a:solidFill>
              <a:latin typeface="Sylfaen" panose="010A0502050306030303" pitchFamily="18" charset="0"/>
              <a:cs typeface="Times New Roman" panose="02020603050405020304" pitchFamily="18" charset="0"/>
            </a:endParaRPr>
          </a:p>
        </p:txBody>
      </p:sp>
      <p:sp>
        <p:nvSpPr>
          <p:cNvPr id="3" name="Subtitle 2"/>
          <p:cNvSpPr>
            <a:spLocks noGrp="1"/>
          </p:cNvSpPr>
          <p:nvPr>
            <p:ph type="subTitle" idx="1"/>
          </p:nvPr>
        </p:nvSpPr>
        <p:spPr>
          <a:xfrm>
            <a:off x="1524000" y="3996250"/>
            <a:ext cx="9144000" cy="1947350"/>
          </a:xfrm>
        </p:spPr>
        <p:txBody>
          <a:bodyPr>
            <a:noAutofit/>
          </a:bodyPr>
          <a:lstStyle/>
          <a:p>
            <a:r>
              <a:rPr lang="en-US" sz="1600" dirty="0" err="1" smtClean="0">
                <a:solidFill>
                  <a:schemeClr val="accent4"/>
                </a:solidFill>
                <a:latin typeface="+mj-lt"/>
                <a:cs typeface="Urdu Typesetting" panose="03020402040406030203" pitchFamily="66" charset="-78"/>
              </a:rPr>
              <a:t>Motahareh</a:t>
            </a:r>
            <a:r>
              <a:rPr lang="en-US" sz="1600" dirty="0" smtClean="0">
                <a:solidFill>
                  <a:schemeClr val="accent4"/>
                </a:solidFill>
                <a:latin typeface="+mj-lt"/>
                <a:cs typeface="Urdu Typesetting" panose="03020402040406030203" pitchFamily="66" charset="-78"/>
              </a:rPr>
              <a:t> </a:t>
            </a:r>
            <a:r>
              <a:rPr lang="en-US" sz="1600" dirty="0" err="1" smtClean="0">
                <a:solidFill>
                  <a:schemeClr val="accent4"/>
                </a:solidFill>
                <a:latin typeface="+mj-lt"/>
                <a:cs typeface="Urdu Typesetting" panose="03020402040406030203" pitchFamily="66" charset="-78"/>
              </a:rPr>
              <a:t>siasar</a:t>
            </a:r>
            <a:endParaRPr lang="en-US" sz="1600" dirty="0" smtClean="0">
              <a:solidFill>
                <a:schemeClr val="accent4"/>
              </a:solidFill>
              <a:latin typeface="+mj-lt"/>
              <a:cs typeface="Urdu Typesetting" panose="03020402040406030203" pitchFamily="66" charset="-78"/>
            </a:endParaRPr>
          </a:p>
          <a:p>
            <a:r>
              <a:rPr lang="en-US" dirty="0" err="1" smtClean="0">
                <a:solidFill>
                  <a:schemeClr val="accent4"/>
                </a:solidFill>
                <a:latin typeface="+mj-lt"/>
                <a:cs typeface="Urdu Typesetting" panose="03020402040406030203" pitchFamily="66" charset="-78"/>
              </a:rPr>
              <a:t>Dr</a:t>
            </a:r>
            <a:r>
              <a:rPr lang="en-US" dirty="0" smtClean="0">
                <a:solidFill>
                  <a:schemeClr val="accent4"/>
                </a:solidFill>
                <a:latin typeface="+mj-lt"/>
                <a:cs typeface="Urdu Typesetting" panose="03020402040406030203" pitchFamily="66" charset="-78"/>
              </a:rPr>
              <a:t> </a:t>
            </a:r>
            <a:r>
              <a:rPr lang="en-US" dirty="0" err="1" smtClean="0">
                <a:solidFill>
                  <a:schemeClr val="accent4"/>
                </a:solidFill>
                <a:latin typeface="+mj-lt"/>
                <a:cs typeface="Urdu Typesetting" panose="03020402040406030203" pitchFamily="66" charset="-78"/>
              </a:rPr>
              <a:t>Meraji</a:t>
            </a:r>
            <a:endParaRPr lang="en-US" dirty="0" smtClean="0">
              <a:solidFill>
                <a:schemeClr val="accent4"/>
              </a:solidFill>
              <a:latin typeface="+mj-lt"/>
              <a:cs typeface="Urdu Typesetting" panose="03020402040406030203" pitchFamily="66" charset="-78"/>
            </a:endParaRPr>
          </a:p>
          <a:p>
            <a:r>
              <a:rPr lang="en-US" dirty="0" smtClean="0">
                <a:solidFill>
                  <a:schemeClr val="accent4"/>
                </a:solidFill>
                <a:latin typeface="+mj-lt"/>
                <a:cs typeface="Urdu Typesetting" panose="03020402040406030203" pitchFamily="66" charset="-78"/>
              </a:rPr>
              <a:t>siahsarm992@mumc.ac.ir</a:t>
            </a:r>
          </a:p>
        </p:txBody>
      </p: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941" t="872" r="1410" b="1445"/>
          <a:stretch/>
        </p:blipFill>
        <p:spPr>
          <a:xfrm>
            <a:off x="359433" y="172869"/>
            <a:ext cx="2329133" cy="1647646"/>
          </a:xfrm>
          <a:prstGeom prst="rect">
            <a:avLst/>
          </a:prstGeom>
          <a:solidFill>
            <a:schemeClr val="accent2">
              <a:lumMod val="40000"/>
              <a:lumOff val="60000"/>
            </a:schemeClr>
          </a:solidFill>
          <a:effectLst>
            <a:innerShdw blurRad="114300">
              <a:prstClr val="black"/>
            </a:innerShdw>
          </a:effectLst>
        </p:spPr>
      </p:pic>
      <p:sp>
        <p:nvSpPr>
          <p:cNvPr id="5" name="Rectangle 4"/>
          <p:cNvSpPr/>
          <p:nvPr/>
        </p:nvSpPr>
        <p:spPr>
          <a:xfrm>
            <a:off x="4865716" y="596582"/>
            <a:ext cx="2588722" cy="461665"/>
          </a:xfrm>
          <a:prstGeom prst="rect">
            <a:avLst/>
          </a:prstGeom>
          <a:noFill/>
        </p:spPr>
        <p:txBody>
          <a:bodyPr wrap="none" lIns="91440" tIns="45720" rIns="91440" bIns="45720">
            <a:spAutoFit/>
          </a:bodyPr>
          <a:lstStyle/>
          <a:p>
            <a:pPr algn="ctr"/>
            <a:r>
              <a:rPr lang="en-US" sz="2400" dirty="0">
                <a:solidFill>
                  <a:schemeClr val="accent4"/>
                </a:solidFill>
                <a:latin typeface="Tw Cen MT" panose="020B0602020104020603" pitchFamily="34" charset="0"/>
              </a:rPr>
              <a:t>In the name of God</a:t>
            </a:r>
            <a:endParaRPr lang="en-US" sz="2400" b="0" cap="none" spc="0" dirty="0">
              <a:ln w="0"/>
              <a:solidFill>
                <a:schemeClr val="accent4"/>
              </a:solidFill>
              <a:effectLst>
                <a:outerShdw blurRad="38100" dist="19050" dir="2700000" algn="tl" rotWithShape="0">
                  <a:schemeClr val="dk1">
                    <a:alpha val="40000"/>
                  </a:schemeClr>
                </a:outerShdw>
              </a:effectLst>
              <a:latin typeface="Tw Cen MT" panose="020B0602020104020603" pitchFamily="34" charset="0"/>
              <a:cs typeface="B Nazanin" panose="00000400000000000000" pitchFamily="2" charset="-78"/>
            </a:endParaRPr>
          </a:p>
        </p:txBody>
      </p:sp>
      <p:pic>
        <p:nvPicPr>
          <p:cNvPr id="13" name="Picture 2" descr="C:\Users\mohtashamifarf2\Pictures\th75KJOCVH.jpg"/>
          <p:cNvPicPr>
            <a:picLocks noChangeAspect="1" noChangeArrowheads="1"/>
          </p:cNvPicPr>
          <p:nvPr/>
        </p:nvPicPr>
        <p:blipFill rotWithShape="1">
          <a:blip r:embed="rId4">
            <a:duotone>
              <a:schemeClr val="accent5">
                <a:shade val="45000"/>
                <a:satMod val="135000"/>
              </a:schemeClr>
              <a:prstClr val="white"/>
            </a:duotone>
            <a:extLst>
              <a:ext uri="{28A0092B-C50C-407E-A947-70E740481C1C}">
                <a14:useLocalDpi xmlns:a14="http://schemas.microsoft.com/office/drawing/2010/main" val="0"/>
              </a:ext>
            </a:extLst>
          </a:blip>
          <a:srcRect b="15090"/>
          <a:stretch/>
        </p:blipFill>
        <p:spPr bwMode="auto">
          <a:xfrm>
            <a:off x="10195034" y="186608"/>
            <a:ext cx="1681655" cy="1469166"/>
          </a:xfrm>
          <a:prstGeom prst="rect">
            <a:avLst/>
          </a:prstGeom>
          <a:solidFill>
            <a:schemeClr val="tx2">
              <a:lumMod val="40000"/>
              <a:lumOff val="60000"/>
            </a:schemeClr>
          </a:solidFill>
          <a:effectLst>
            <a:innerShdw blurRad="114300">
              <a:prstClr val="black"/>
            </a:innerShdw>
          </a:effectLst>
          <a:extLst/>
        </p:spPr>
      </p:pic>
    </p:spTree>
    <p:extLst>
      <p:ext uri="{BB962C8B-B14F-4D97-AF65-F5344CB8AC3E}">
        <p14:creationId xmlns:p14="http://schemas.microsoft.com/office/powerpoint/2010/main" val="906820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6731"/>
          </a:xfrm>
          <a:solidFill>
            <a:schemeClr val="tx2">
              <a:lumMod val="60000"/>
              <a:lumOff val="40000"/>
            </a:schemeClr>
          </a:solidFill>
        </p:spPr>
        <p:txBody>
          <a:bodyPr/>
          <a:lstStyle/>
          <a:p>
            <a:endParaRPr lang="en-US" dirty="0"/>
          </a:p>
        </p:txBody>
      </p:sp>
      <p:sp>
        <p:nvSpPr>
          <p:cNvPr id="3" name="Content Placeholder 2"/>
          <p:cNvSpPr>
            <a:spLocks noGrp="1"/>
          </p:cNvSpPr>
          <p:nvPr>
            <p:ph idx="1"/>
          </p:nvPr>
        </p:nvSpPr>
        <p:spPr>
          <a:xfrm>
            <a:off x="731521" y="2604749"/>
            <a:ext cx="10944664" cy="3338851"/>
          </a:xfrm>
        </p:spPr>
        <p:txBody>
          <a:bodyPr>
            <a:noAutofit/>
          </a:bodyPr>
          <a:lstStyle/>
          <a:p>
            <a:pPr marL="0" indent="0">
              <a:buNone/>
            </a:pP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endParaRPr lang="en-US" sz="2000" dirty="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endParaRPr lang="en-US" sz="2000" dirty="0" smtClean="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endParaRPr lang="en-US" sz="2000" dirty="0">
              <a:solidFill>
                <a:schemeClr val="bg1"/>
              </a:solidFill>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rotWithShape="1">
          <a:blip r:embed="rId2">
            <a:clrChange>
              <a:clrFrom>
                <a:srgbClr val="FEFEFE"/>
              </a:clrFrom>
              <a:clrTo>
                <a:srgbClr val="FEFEFE">
                  <a:alpha val="0"/>
                </a:srgbClr>
              </a:clrTo>
            </a:clrChange>
            <a:extLst>
              <a:ext uri="{28A0092B-C50C-407E-A947-70E740481C1C}">
                <a14:useLocalDpi xmlns:a14="http://schemas.microsoft.com/office/drawing/2010/main" val="0"/>
              </a:ext>
            </a:extLst>
          </a:blip>
          <a:srcRect l="4036" t="7633" r="3931" b="7659"/>
          <a:stretch/>
        </p:blipFill>
        <p:spPr>
          <a:xfrm>
            <a:off x="10128493" y="267292"/>
            <a:ext cx="1788160" cy="1198881"/>
          </a:xfrm>
          <a:prstGeom prst="rect">
            <a:avLst/>
          </a:prstGeom>
          <a:effectLst>
            <a:innerShdw blurRad="114300">
              <a:prstClr val="black"/>
            </a:innerShdw>
          </a:effectLst>
        </p:spPr>
      </p:pic>
      <p:sp>
        <p:nvSpPr>
          <p:cNvPr id="10" name="Pentagon 9"/>
          <p:cNvSpPr/>
          <p:nvPr/>
        </p:nvSpPr>
        <p:spPr>
          <a:xfrm>
            <a:off x="104504" y="267292"/>
            <a:ext cx="4611188" cy="1240971"/>
          </a:xfrm>
          <a:prstGeom prst="homePlate">
            <a:avLst/>
          </a:prstGeom>
          <a:solidFill>
            <a:srgbClr val="92D050"/>
          </a:solid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smtClean="0">
              <a:effectLst>
                <a:outerShdw blurRad="50800" dist="38100" dir="2700000" algn="tl" rotWithShape="0">
                  <a:prstClr val="black">
                    <a:alpha val="40000"/>
                  </a:prstClr>
                </a:outerShdw>
                <a:reflection blurRad="6350" stA="55000" endA="300" endPos="45500" dir="5400000" sy="-100000" algn="bl" rotWithShape="0"/>
              </a:effectLst>
            </a:endParaRPr>
          </a:p>
          <a:p>
            <a:pPr algn="ctr"/>
            <a:endParaRPr lang="en-US" sz="2400" b="1" dirty="0">
              <a:effectLst>
                <a:outerShdw blurRad="50800" dist="38100" dir="2700000" algn="tl" rotWithShape="0">
                  <a:prstClr val="black">
                    <a:alpha val="40000"/>
                  </a:prstClr>
                </a:outerShdw>
                <a:reflection blurRad="6350" stA="55000" endA="300" endPos="45500" dir="5400000" sy="-100000" algn="bl" rotWithShape="0"/>
              </a:effectLst>
            </a:endParaRPr>
          </a:p>
          <a:p>
            <a:pPr algn="ctr"/>
            <a:r>
              <a:rPr lang="en-US" sz="2400" b="1" dirty="0" smtClean="0">
                <a:effectLst>
                  <a:outerShdw blurRad="50800" dist="38100" dir="2700000" algn="tl" rotWithShape="0">
                    <a:prstClr val="black">
                      <a:alpha val="40000"/>
                    </a:prstClr>
                  </a:outerShdw>
                  <a:reflection blurRad="6350" stA="55000" endA="300" endPos="45500" dir="5400000" sy="-100000" algn="bl" rotWithShape="0"/>
                </a:effectLst>
              </a:rPr>
              <a:t>Methods</a:t>
            </a:r>
          </a:p>
          <a:p>
            <a:pPr algn="ctr"/>
            <a:r>
              <a:rPr lang="en-US" sz="2400" b="1" dirty="0" smtClean="0">
                <a:effectLst>
                  <a:outerShdw blurRad="50800" dist="38100" dir="2700000" algn="tl" rotWithShape="0">
                    <a:prstClr val="black">
                      <a:alpha val="40000"/>
                    </a:prstClr>
                  </a:outerShdw>
                  <a:reflection blurRad="6350" stA="55000" endA="300" endPos="45500" dir="5400000" sy="-100000" algn="bl" rotWithShape="0"/>
                </a:effectLst>
              </a:rPr>
              <a:t> </a:t>
            </a:r>
            <a:br>
              <a:rPr lang="en-US" sz="2400" b="1" dirty="0" smtClean="0">
                <a:effectLst>
                  <a:outerShdw blurRad="50800" dist="38100" dir="2700000" algn="tl" rotWithShape="0">
                    <a:prstClr val="black">
                      <a:alpha val="40000"/>
                    </a:prstClr>
                  </a:outerShdw>
                  <a:reflection blurRad="6350" stA="55000" endA="300" endPos="45500" dir="5400000" sy="-100000" algn="bl" rotWithShape="0"/>
                </a:effectLst>
              </a:rPr>
            </a:br>
            <a:endParaRPr lang="en-US" sz="2400" b="1" dirty="0">
              <a:solidFill>
                <a:schemeClr val="bg1"/>
              </a:solidFill>
              <a:effectLst>
                <a:outerShdw blurRad="50800" dist="38100" dir="2700000" algn="tl" rotWithShape="0">
                  <a:prstClr val="black">
                    <a:alpha val="40000"/>
                  </a:prstClr>
                </a:outerShdw>
                <a:reflection blurRad="6350" stA="55000" endA="300" endPos="45500" dir="5400000" sy="-100000" algn="bl" rotWithShape="0"/>
              </a:effectLst>
              <a:latin typeface="Tw Cen MT" panose="020B0602020104020603" pitchFamily="34" charset="0"/>
            </a:endParaRPr>
          </a:p>
        </p:txBody>
      </p:sp>
      <p:sp>
        <p:nvSpPr>
          <p:cNvPr id="8" name="Rectangle 7"/>
          <p:cNvSpPr/>
          <p:nvPr/>
        </p:nvSpPr>
        <p:spPr>
          <a:xfrm>
            <a:off x="3048000" y="3105835"/>
            <a:ext cx="6096000" cy="646331"/>
          </a:xfrm>
          <a:prstGeom prst="rect">
            <a:avLst/>
          </a:prstGeom>
        </p:spPr>
        <p:txBody>
          <a:bodyPr>
            <a:spAutoFit/>
          </a:bodyPr>
          <a:lstStyle/>
          <a:p>
            <a:r>
              <a:rPr lang="en-US" dirty="0"/>
              <a:t/>
            </a:r>
            <a:br>
              <a:rPr lang="en-US" dirty="0"/>
            </a:br>
            <a:endParaRPr lang="en-US" dirty="0"/>
          </a:p>
        </p:txBody>
      </p:sp>
      <p:sp>
        <p:nvSpPr>
          <p:cNvPr id="6" name="Rectangle 5"/>
          <p:cNvSpPr/>
          <p:nvPr/>
        </p:nvSpPr>
        <p:spPr>
          <a:xfrm>
            <a:off x="354330" y="1166842"/>
            <a:ext cx="10458450" cy="646331"/>
          </a:xfrm>
          <a:prstGeom prst="rect">
            <a:avLst/>
          </a:prstGeom>
        </p:spPr>
        <p:txBody>
          <a:bodyPr wrap="square">
            <a:spAutoFit/>
          </a:bodyPr>
          <a:lstStyle/>
          <a:p>
            <a:pPr algn="ctr"/>
            <a:r>
              <a:rPr lang="en-US" dirty="0"/>
              <a:t/>
            </a:r>
            <a:br>
              <a:rPr lang="en-US" dirty="0"/>
            </a:br>
            <a:endParaRPr lang="fa-IR" dirty="0"/>
          </a:p>
        </p:txBody>
      </p:sp>
      <p:sp>
        <p:nvSpPr>
          <p:cNvPr id="9" name="Rectangle 8"/>
          <p:cNvSpPr/>
          <p:nvPr/>
        </p:nvSpPr>
        <p:spPr>
          <a:xfrm>
            <a:off x="537210" y="2057400"/>
            <a:ext cx="9932670" cy="2616101"/>
          </a:xfrm>
          <a:prstGeom prst="rect">
            <a:avLst/>
          </a:prstGeom>
        </p:spPr>
        <p:txBody>
          <a:bodyPr wrap="square">
            <a:spAutoFit/>
          </a:bodyPr>
          <a:lstStyle/>
          <a:p>
            <a:endParaRPr lang="en-US" dirty="0" smtClean="0">
              <a:solidFill>
                <a:srgbClr val="000000"/>
              </a:solidFill>
              <a:latin typeface="Times New Roman" pitchFamily="18" charset="0"/>
              <a:cs typeface="Times New Roman" pitchFamily="18" charset="0"/>
            </a:endParaRPr>
          </a:p>
          <a:p>
            <a:r>
              <a:rPr lang="en-US" dirty="0" smtClean="0">
                <a:solidFill>
                  <a:srgbClr val="000000"/>
                </a:solidFill>
                <a:latin typeface="Times New Roman" pitchFamily="18" charset="0"/>
                <a:cs typeface="Times New Roman" pitchFamily="18" charset="0"/>
              </a:rPr>
              <a:t>Articles </a:t>
            </a:r>
            <a:r>
              <a:rPr lang="en-US" dirty="0">
                <a:solidFill>
                  <a:srgbClr val="000000"/>
                </a:solidFill>
                <a:latin typeface="Times New Roman" pitchFamily="18" charset="0"/>
                <a:cs typeface="Times New Roman" pitchFamily="18" charset="0"/>
              </a:rPr>
              <a:t>from December </a:t>
            </a:r>
            <a:r>
              <a:rPr lang="en-US" dirty="0" smtClean="0">
                <a:solidFill>
                  <a:srgbClr val="000000"/>
                </a:solidFill>
                <a:latin typeface="Times New Roman" pitchFamily="18" charset="0"/>
                <a:cs typeface="Times New Roman" pitchFamily="18" charset="0"/>
              </a:rPr>
              <a:t>9,2019</a:t>
            </a:r>
            <a:r>
              <a:rPr lang="en-US" dirty="0">
                <a:solidFill>
                  <a:srgbClr val="000000"/>
                </a:solidFill>
                <a:latin typeface="Times New Roman" pitchFamily="18" charset="0"/>
                <a:cs typeface="Times New Roman" pitchFamily="18" charset="0"/>
              </a:rPr>
              <a:t>, to May 5, 2020, were included. </a:t>
            </a:r>
            <a:endParaRPr lang="en-US" dirty="0" smtClean="0">
              <a:solidFill>
                <a:srgbClr val="000000"/>
              </a:solidFill>
              <a:latin typeface="Times New Roman" pitchFamily="18" charset="0"/>
              <a:cs typeface="Times New Roman" pitchFamily="18" charset="0"/>
            </a:endParaRPr>
          </a:p>
          <a:p>
            <a:endParaRPr lang="en-US" dirty="0">
              <a:solidFill>
                <a:srgbClr val="000000"/>
              </a:solidFill>
              <a:latin typeface="Times New Roman" pitchFamily="18" charset="0"/>
              <a:cs typeface="Times New Roman" pitchFamily="18" charset="0"/>
            </a:endParaRPr>
          </a:p>
          <a:p>
            <a:endParaRPr lang="en-US" dirty="0" smtClean="0">
              <a:solidFill>
                <a:srgbClr val="000000"/>
              </a:solidFill>
              <a:latin typeface="Times New Roman" pitchFamily="18" charset="0"/>
              <a:cs typeface="Times New Roman" pitchFamily="18" charset="0"/>
            </a:endParaRPr>
          </a:p>
          <a:p>
            <a:r>
              <a:rPr lang="en-US" dirty="0" smtClean="0">
                <a:solidFill>
                  <a:srgbClr val="000000"/>
                </a:solidFill>
                <a:latin typeface="Times New Roman" pitchFamily="18" charset="0"/>
                <a:cs typeface="Times New Roman" pitchFamily="18" charset="0"/>
              </a:rPr>
              <a:t>Apps </a:t>
            </a:r>
            <a:r>
              <a:rPr lang="en-US" dirty="0">
                <a:solidFill>
                  <a:srgbClr val="000000"/>
                </a:solidFill>
                <a:latin typeface="Times New Roman" pitchFamily="18" charset="0"/>
                <a:cs typeface="Times New Roman" pitchFamily="18" charset="0"/>
              </a:rPr>
              <a:t>that were </a:t>
            </a:r>
            <a:r>
              <a:rPr lang="en-US" dirty="0" smtClean="0">
                <a:solidFill>
                  <a:srgbClr val="000000"/>
                </a:solidFill>
                <a:latin typeface="Times New Roman" pitchFamily="18" charset="0"/>
                <a:cs typeface="Times New Roman" pitchFamily="18" charset="0"/>
              </a:rPr>
              <a:t>not relevant </a:t>
            </a:r>
            <a:r>
              <a:rPr lang="en-US" dirty="0">
                <a:solidFill>
                  <a:srgbClr val="000000"/>
                </a:solidFill>
                <a:latin typeface="Times New Roman" pitchFamily="18" charset="0"/>
                <a:cs typeface="Times New Roman" pitchFamily="18" charset="0"/>
              </a:rPr>
              <a:t>to the disease and those that were in a language </a:t>
            </a:r>
            <a:r>
              <a:rPr lang="en-US" dirty="0" smtClean="0">
                <a:solidFill>
                  <a:srgbClr val="000000"/>
                </a:solidFill>
                <a:latin typeface="Times New Roman" pitchFamily="18" charset="0"/>
                <a:cs typeface="Times New Roman" pitchFamily="18" charset="0"/>
              </a:rPr>
              <a:t>other than </a:t>
            </a:r>
            <a:r>
              <a:rPr lang="en-US" dirty="0">
                <a:solidFill>
                  <a:srgbClr val="000000"/>
                </a:solidFill>
                <a:latin typeface="Times New Roman" pitchFamily="18" charset="0"/>
                <a:cs typeface="Times New Roman" pitchFamily="18" charset="0"/>
              </a:rPr>
              <a:t>English were excluded. If the articles had </a:t>
            </a:r>
            <a:r>
              <a:rPr lang="en-US" dirty="0" smtClean="0">
                <a:solidFill>
                  <a:srgbClr val="000000"/>
                </a:solidFill>
                <a:latin typeface="Times New Roman" pitchFamily="18" charset="0"/>
                <a:cs typeface="Times New Roman" pitchFamily="18" charset="0"/>
              </a:rPr>
              <a:t>limited information </a:t>
            </a:r>
            <a:r>
              <a:rPr lang="en-US" dirty="0">
                <a:solidFill>
                  <a:srgbClr val="000000"/>
                </a:solidFill>
                <a:latin typeface="Times New Roman" pitchFamily="18" charset="0"/>
                <a:cs typeface="Times New Roman" pitchFamily="18" charset="0"/>
              </a:rPr>
              <a:t>about the app, such as type of feature used, a </a:t>
            </a:r>
            <a:r>
              <a:rPr lang="en-US" dirty="0" smtClean="0">
                <a:solidFill>
                  <a:srgbClr val="000000"/>
                </a:solidFill>
                <a:latin typeface="Times New Roman" pitchFamily="18" charset="0"/>
                <a:cs typeface="Times New Roman" pitchFamily="18" charset="0"/>
              </a:rPr>
              <a:t>second Google </a:t>
            </a:r>
            <a:r>
              <a:rPr lang="en-US" dirty="0">
                <a:solidFill>
                  <a:srgbClr val="000000"/>
                </a:solidFill>
                <a:latin typeface="Times New Roman" pitchFamily="18" charset="0"/>
                <a:cs typeface="Times New Roman" pitchFamily="18" charset="0"/>
              </a:rPr>
              <a:t>search was conducted with the specific </a:t>
            </a:r>
            <a:r>
              <a:rPr lang="en-US" dirty="0" smtClean="0">
                <a:solidFill>
                  <a:srgbClr val="000000"/>
                </a:solidFill>
                <a:latin typeface="Times New Roman" pitchFamily="18" charset="0"/>
                <a:cs typeface="Times New Roman" pitchFamily="18" charset="0"/>
              </a:rPr>
              <a:t>app-related parameters </a:t>
            </a:r>
            <a:r>
              <a:rPr lang="en-US" dirty="0">
                <a:solidFill>
                  <a:srgbClr val="000000"/>
                </a:solidFill>
                <a:latin typeface="Times New Roman" pitchFamily="18" charset="0"/>
                <a:cs typeface="Times New Roman" pitchFamily="18" charset="0"/>
              </a:rPr>
              <a:t>to source for </a:t>
            </a:r>
            <a:r>
              <a:rPr lang="en-US" dirty="0" smtClean="0">
                <a:solidFill>
                  <a:srgbClr val="000000"/>
                </a:solidFill>
                <a:latin typeface="Times New Roman" pitchFamily="18" charset="0"/>
                <a:cs typeface="Times New Roman" pitchFamily="18" charset="0"/>
              </a:rPr>
              <a:t>further information</a:t>
            </a:r>
            <a:r>
              <a:rPr lang="en-US" dirty="0">
                <a:solidFill>
                  <a:srgbClr val="000000"/>
                </a:solidFill>
                <a:latin typeface="Times New Roman" pitchFamily="18" charset="0"/>
                <a:cs typeface="Times New Roman" pitchFamily="18" charset="0"/>
              </a:rPr>
              <a:t>. This ensured </a:t>
            </a:r>
            <a:r>
              <a:rPr lang="en-US" dirty="0" smtClean="0">
                <a:solidFill>
                  <a:srgbClr val="000000"/>
                </a:solidFill>
                <a:latin typeface="Times New Roman" pitchFamily="18" charset="0"/>
                <a:cs typeface="Times New Roman" pitchFamily="18" charset="0"/>
              </a:rPr>
              <a:t>that a </a:t>
            </a:r>
            <a:r>
              <a:rPr lang="en-US" dirty="0">
                <a:solidFill>
                  <a:srgbClr val="000000"/>
                </a:solidFill>
                <a:latin typeface="Times New Roman" pitchFamily="18" charset="0"/>
                <a:cs typeface="Times New Roman" pitchFamily="18" charset="0"/>
              </a:rPr>
              <a:t>complete profile of each app was obtained</a:t>
            </a:r>
            <a:r>
              <a:rPr lang="en-US" sz="2000" dirty="0">
                <a:latin typeface="Times New Roman" pitchFamily="18" charset="0"/>
                <a:cs typeface="Times New Roman" pitchFamily="18" charset="0"/>
              </a:rPr>
              <a:t> </a:t>
            </a:r>
            <a:r>
              <a:rPr lang="en-US" dirty="0"/>
              <a:t/>
            </a:r>
            <a:br>
              <a:rPr lang="en-US" dirty="0"/>
            </a:br>
            <a:endParaRPr lang="fa-IR" dirty="0"/>
          </a:p>
        </p:txBody>
      </p:sp>
    </p:spTree>
    <p:extLst>
      <p:ext uri="{BB962C8B-B14F-4D97-AF65-F5344CB8AC3E}">
        <p14:creationId xmlns:p14="http://schemas.microsoft.com/office/powerpoint/2010/main" val="26831318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27000"/>
            <a:ext cx="9918699" cy="1600200"/>
          </a:xfrm>
          <a:solidFill>
            <a:schemeClr val="tx2">
              <a:lumMod val="40000"/>
              <a:lumOff val="60000"/>
            </a:schemeClr>
          </a:solidFill>
          <a:ln>
            <a:solidFill>
              <a:schemeClr val="accent2">
                <a:lumMod val="75000"/>
              </a:schemeClr>
            </a:solidFill>
          </a:ln>
        </p:spPr>
        <p:txBody>
          <a:bodyPr/>
          <a:lstStyle/>
          <a:p>
            <a:pPr algn="r"/>
            <a:endParaRPr lang="fa-IR" dirty="0"/>
          </a:p>
        </p:txBody>
      </p:sp>
      <p:sp>
        <p:nvSpPr>
          <p:cNvPr id="3" name="Content Placeholder 2"/>
          <p:cNvSpPr>
            <a:spLocks noGrp="1"/>
          </p:cNvSpPr>
          <p:nvPr>
            <p:ph idx="1"/>
          </p:nvPr>
        </p:nvSpPr>
        <p:spPr/>
        <p:txBody>
          <a:bodyPr/>
          <a:lstStyle/>
          <a:p>
            <a:pPr marL="0" lvl="0" indent="0">
              <a:buClr>
                <a:srgbClr val="3B748D"/>
              </a:buClr>
              <a:buNone/>
            </a:pPr>
            <a:endParaRPr lang="en-US" sz="2000" dirty="0" smtClean="0">
              <a:solidFill>
                <a:srgbClr val="2C2C2C"/>
              </a:solidFill>
              <a:latin typeface="Times New Roman" panose="02020603050405020304" pitchFamily="18" charset="0"/>
              <a:cs typeface="Times New Roman" panose="02020603050405020304" pitchFamily="18" charset="0"/>
            </a:endParaRPr>
          </a:p>
          <a:p>
            <a:pPr marL="0" lvl="0" indent="0">
              <a:buClr>
                <a:srgbClr val="3B748D"/>
              </a:buClr>
              <a:buNone/>
            </a:pPr>
            <a:endParaRPr lang="en-US" sz="2000" dirty="0">
              <a:solidFill>
                <a:srgbClr val="2C2C2C"/>
              </a:solidFill>
              <a:latin typeface="Times New Roman" panose="02020603050405020304" pitchFamily="18" charset="0"/>
              <a:cs typeface="Times New Roman" panose="02020603050405020304" pitchFamily="18" charset="0"/>
            </a:endParaRPr>
          </a:p>
          <a:p>
            <a:pPr marL="0" lvl="0" indent="0">
              <a:buClr>
                <a:srgbClr val="3B748D"/>
              </a:buClr>
              <a:buNone/>
            </a:pPr>
            <a:endParaRPr lang="en-US" sz="2000" dirty="0" smtClean="0">
              <a:solidFill>
                <a:srgbClr val="2C2C2C"/>
              </a:solidFill>
              <a:latin typeface="Times New Roman" panose="02020603050405020304" pitchFamily="18" charset="0"/>
              <a:cs typeface="Times New Roman" panose="02020603050405020304" pitchFamily="18" charset="0"/>
            </a:endParaRPr>
          </a:p>
          <a:p>
            <a:pPr marL="0" lvl="0" indent="0">
              <a:buClr>
                <a:srgbClr val="3B748D"/>
              </a:buClr>
              <a:buNone/>
            </a:pPr>
            <a:r>
              <a:rPr lang="en-US" sz="2000" dirty="0" smtClean="0">
                <a:solidFill>
                  <a:srgbClr val="2C2C2C"/>
                </a:solidFill>
                <a:latin typeface="Times New Roman" panose="02020603050405020304" pitchFamily="18" charset="0"/>
                <a:cs typeface="Times New Roman" panose="02020603050405020304" pitchFamily="18" charset="0"/>
              </a:rPr>
              <a:t>A total of </a:t>
            </a:r>
            <a:r>
              <a:rPr lang="en-US" sz="2000" dirty="0" smtClean="0">
                <a:solidFill>
                  <a:srgbClr val="FF0000"/>
                </a:solidFill>
                <a:latin typeface="Times New Roman" panose="02020603050405020304" pitchFamily="18" charset="0"/>
                <a:cs typeface="Times New Roman" panose="02020603050405020304" pitchFamily="18" charset="0"/>
              </a:rPr>
              <a:t>46</a:t>
            </a:r>
            <a:r>
              <a:rPr lang="en-US" sz="2000" dirty="0" smtClean="0">
                <a:solidFill>
                  <a:srgbClr val="2C2C2C"/>
                </a:solidFill>
                <a:latin typeface="Times New Roman" panose="02020603050405020304" pitchFamily="18" charset="0"/>
                <a:cs typeface="Times New Roman" panose="02020603050405020304" pitchFamily="18" charset="0"/>
              </a:rPr>
              <a:t> articles that described apps from </a:t>
            </a:r>
            <a:r>
              <a:rPr lang="en-US" sz="2000" dirty="0" smtClean="0">
                <a:solidFill>
                  <a:schemeClr val="accent4"/>
                </a:solidFill>
                <a:latin typeface="Times New Roman" panose="02020603050405020304" pitchFamily="18" charset="0"/>
                <a:cs typeface="Times New Roman" panose="02020603050405020304" pitchFamily="18" charset="0"/>
              </a:rPr>
              <a:t>19 </a:t>
            </a:r>
            <a:r>
              <a:rPr lang="en-US" sz="2000" dirty="0" err="1" smtClean="0">
                <a:solidFill>
                  <a:schemeClr val="accent4"/>
                </a:solidFill>
                <a:latin typeface="Times New Roman" panose="02020603050405020304" pitchFamily="18" charset="0"/>
                <a:cs typeface="Times New Roman" panose="02020603050405020304" pitchFamily="18" charset="0"/>
              </a:rPr>
              <a:t>differentcountries</a:t>
            </a:r>
            <a:r>
              <a:rPr lang="en-US" sz="2000" dirty="0" smtClean="0">
                <a:solidFill>
                  <a:schemeClr val="accent4"/>
                </a:solidFill>
                <a:latin typeface="Times New Roman" panose="02020603050405020304" pitchFamily="18" charset="0"/>
                <a:cs typeface="Times New Roman" panose="02020603050405020304" pitchFamily="18" charset="0"/>
              </a:rPr>
              <a:t> </a:t>
            </a:r>
            <a:r>
              <a:rPr lang="en-US" sz="2000" dirty="0" smtClean="0">
                <a:solidFill>
                  <a:srgbClr val="2C2C2C"/>
                </a:solidFill>
                <a:latin typeface="Times New Roman" panose="02020603050405020304" pitchFamily="18" charset="0"/>
                <a:cs typeface="Times New Roman" panose="02020603050405020304" pitchFamily="18" charset="0"/>
              </a:rPr>
              <a:t>were reviewed. Most of the articles were from news sites, health care organizations, and government sites. The majority (13/19, 68.4%) of the countries studied either already had contact tracing apps or the apps were </a:t>
            </a:r>
            <a:r>
              <a:rPr lang="en-US" sz="2000" dirty="0" err="1" smtClean="0">
                <a:solidFill>
                  <a:srgbClr val="2C2C2C"/>
                </a:solidFill>
                <a:latin typeface="Times New Roman" panose="02020603050405020304" pitchFamily="18" charset="0"/>
                <a:cs typeface="Times New Roman" panose="02020603050405020304" pitchFamily="18" charset="0"/>
              </a:rPr>
              <a:t>unde</a:t>
            </a:r>
            <a:r>
              <a:rPr lang="en-US" sz="2000" dirty="0" smtClean="0">
                <a:solidFill>
                  <a:srgbClr val="2C2C2C"/>
                </a:solidFill>
                <a:latin typeface="Times New Roman" panose="02020603050405020304" pitchFamily="18" charset="0"/>
                <a:cs typeface="Times New Roman" panose="02020603050405020304" pitchFamily="18" charset="0"/>
              </a:rPr>
              <a:t> development, followed by symptom monitoring apps (6/19,31.6%). There was 1 app from Malaysia that had both symptom monitoring and information providing abilities </a:t>
            </a:r>
          </a:p>
          <a:p>
            <a:pPr marL="0" lvl="0" indent="0">
              <a:buClr>
                <a:srgbClr val="3B748D"/>
              </a:buClr>
              <a:buNone/>
            </a:pPr>
            <a:r>
              <a:rPr lang="en-US" sz="2000" dirty="0" smtClean="0">
                <a:solidFill>
                  <a:srgbClr val="2C2C2C"/>
                </a:solidFill>
                <a:latin typeface="Times New Roman" panose="02020603050405020304" pitchFamily="18" charset="0"/>
                <a:cs typeface="Times New Roman" panose="02020603050405020304" pitchFamily="18" charset="0"/>
              </a:rPr>
              <a:t>Some countries like Italy, France, Germany, and 1 app from Malaysia were in the process of developing apps for contact tracing</a:t>
            </a:r>
            <a:endParaRPr lang="fa-IR" dirty="0"/>
          </a:p>
        </p:txBody>
      </p:sp>
      <p:sp>
        <p:nvSpPr>
          <p:cNvPr id="4" name="Pentagon 3"/>
          <p:cNvSpPr/>
          <p:nvPr/>
        </p:nvSpPr>
        <p:spPr>
          <a:xfrm>
            <a:off x="-406400" y="241300"/>
            <a:ext cx="5727700" cy="965200"/>
          </a:xfrm>
          <a:prstGeom prst="homePlate">
            <a:avLst/>
          </a:prstGeom>
          <a:solidFill>
            <a:srgbClr val="92D050"/>
          </a:solidFill>
          <a:ln>
            <a:noFill/>
          </a:ln>
          <a:effectLst>
            <a:outerShdw blurRad="44450" dist="27940" dir="5400000" algn="ctr">
              <a:srgbClr val="000000">
                <a:alpha val="32000"/>
              </a:srgbClr>
            </a:outerShdw>
          </a:effectLst>
          <a:scene3d>
            <a:camera prst="perspectiveContrastingRightFacing"/>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400" b="1" dirty="0" smtClean="0"/>
              <a:t>Result</a:t>
            </a:r>
            <a:endParaRPr lang="fa-IR" sz="2400" b="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91025" y="2047875"/>
            <a:ext cx="2444750" cy="804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789203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14300"/>
            <a:ext cx="9906000" cy="1714500"/>
          </a:xfrm>
          <a:solidFill>
            <a:schemeClr val="tx2">
              <a:lumMod val="40000"/>
              <a:lumOff val="60000"/>
            </a:schemeClr>
          </a:solidFill>
        </p:spPr>
        <p:txBody>
          <a:bodyPr/>
          <a:lstStyle/>
          <a:p>
            <a:endParaRPr lang="fa-IR"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03899480"/>
              </p:ext>
            </p:extLst>
          </p:nvPr>
        </p:nvGraphicFramePr>
        <p:xfrm>
          <a:off x="1203325" y="2011363"/>
          <a:ext cx="9783763" cy="4206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Pentagon 2"/>
          <p:cNvSpPr/>
          <p:nvPr/>
        </p:nvSpPr>
        <p:spPr>
          <a:xfrm>
            <a:off x="-228600" y="101600"/>
            <a:ext cx="5676900" cy="1206500"/>
          </a:xfrm>
          <a:prstGeom prst="homePlate">
            <a:avLst/>
          </a:prstGeom>
          <a:ln>
            <a:noFill/>
          </a:ln>
          <a:effectLst>
            <a:outerShdw blurRad="190500" dist="228600" dir="2700000" algn="ctr">
              <a:srgbClr val="000000">
                <a:alpha val="30000"/>
              </a:srgbClr>
            </a:outerShdw>
          </a:effectLst>
          <a:scene3d>
            <a:camera prst="perspectiveContrastingRightFacing"/>
            <a:lightRig rig="glow" dir="t">
              <a:rot lat="0" lon="0" rev="4800000"/>
            </a:lightRig>
          </a:scene3d>
          <a:sp3d prstMaterial="matte">
            <a:bevelT w="127000" h="63500"/>
          </a:sp3d>
        </p:spPr>
        <p:style>
          <a:lnRef idx="1">
            <a:schemeClr val="accent2"/>
          </a:lnRef>
          <a:fillRef idx="3">
            <a:schemeClr val="accent2"/>
          </a:fillRef>
          <a:effectRef idx="2">
            <a:schemeClr val="accent2"/>
          </a:effectRef>
          <a:fontRef idx="minor">
            <a:schemeClr val="lt1"/>
          </a:fontRef>
        </p:style>
        <p:txBody>
          <a:bodyPr rtlCol="1" anchor="ctr"/>
          <a:lstStyle/>
          <a:p>
            <a:pPr algn="ctr"/>
            <a:r>
              <a:rPr lang="en-US" sz="2400" b="1" dirty="0" smtClean="0"/>
              <a:t>Result</a:t>
            </a:r>
            <a:endParaRPr lang="fa-IR" sz="2400" b="1" dirty="0"/>
          </a:p>
        </p:txBody>
      </p:sp>
    </p:spTree>
    <p:extLst>
      <p:ext uri="{BB962C8B-B14F-4D97-AF65-F5344CB8AC3E}">
        <p14:creationId xmlns:p14="http://schemas.microsoft.com/office/powerpoint/2010/main" val="4079111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8776"/>
            <a:ext cx="9905999" cy="1493824"/>
          </a:xfrm>
          <a:solidFill>
            <a:schemeClr val="tx2">
              <a:lumMod val="40000"/>
              <a:lumOff val="60000"/>
            </a:schemeClr>
          </a:solidFill>
        </p:spPr>
        <p:txBody>
          <a:bodyPr/>
          <a:lstStyle/>
          <a:p>
            <a:endParaRPr lang="fa-IR"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85054442"/>
              </p:ext>
            </p:extLst>
          </p:nvPr>
        </p:nvGraphicFramePr>
        <p:xfrm>
          <a:off x="1203325" y="2011363"/>
          <a:ext cx="9783763" cy="4206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Pentagon 2"/>
          <p:cNvSpPr/>
          <p:nvPr/>
        </p:nvSpPr>
        <p:spPr>
          <a:xfrm>
            <a:off x="-228600" y="342900"/>
            <a:ext cx="5194300" cy="1130300"/>
          </a:xfrm>
          <a:prstGeom prst="homePlate">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0">
            <a:schemeClr val="accent2"/>
          </a:lnRef>
          <a:fillRef idx="3">
            <a:schemeClr val="accent2"/>
          </a:fillRef>
          <a:effectRef idx="3">
            <a:schemeClr val="accent2"/>
          </a:effectRef>
          <a:fontRef idx="minor">
            <a:schemeClr val="lt1"/>
          </a:fontRef>
        </p:style>
        <p:txBody>
          <a:bodyPr rtlCol="1" anchor="ctr"/>
          <a:lstStyle/>
          <a:p>
            <a:pPr algn="ctr"/>
            <a:r>
              <a:rPr lang="en-US" sz="2400" b="1" dirty="0" smtClean="0"/>
              <a:t>Result</a:t>
            </a:r>
            <a:endParaRPr lang="fa-IR" sz="2400" b="1" dirty="0"/>
          </a:p>
        </p:txBody>
      </p:sp>
    </p:spTree>
    <p:extLst>
      <p:ext uri="{BB962C8B-B14F-4D97-AF65-F5344CB8AC3E}">
        <p14:creationId xmlns:p14="http://schemas.microsoft.com/office/powerpoint/2010/main" val="27506002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599" y="207976"/>
            <a:ext cx="10020300" cy="1506524"/>
          </a:xfrm>
          <a:solidFill>
            <a:schemeClr val="tx2">
              <a:lumMod val="40000"/>
              <a:lumOff val="60000"/>
            </a:schemeClr>
          </a:solidFill>
        </p:spPr>
        <p:txBody>
          <a:bodyPr/>
          <a:lstStyle/>
          <a:p>
            <a:endParaRPr lang="fa-IR" dirty="0">
              <a:solidFill>
                <a:schemeClr val="tx2">
                  <a:lumMod val="40000"/>
                  <a:lumOff val="60000"/>
                </a:schemeClr>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87630395"/>
              </p:ext>
            </p:extLst>
          </p:nvPr>
        </p:nvGraphicFramePr>
        <p:xfrm>
          <a:off x="1203325" y="2011363"/>
          <a:ext cx="9783763" cy="4206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Pentagon 2"/>
          <p:cNvSpPr/>
          <p:nvPr/>
        </p:nvSpPr>
        <p:spPr>
          <a:xfrm>
            <a:off x="127000" y="381000"/>
            <a:ext cx="4368800" cy="1117600"/>
          </a:xfrm>
          <a:prstGeom prst="homePlate">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0">
            <a:schemeClr val="accent2"/>
          </a:lnRef>
          <a:fillRef idx="3">
            <a:schemeClr val="accent2"/>
          </a:fillRef>
          <a:effectRef idx="3">
            <a:schemeClr val="accent2"/>
          </a:effectRef>
          <a:fontRef idx="minor">
            <a:schemeClr val="lt1"/>
          </a:fontRef>
        </p:style>
        <p:txBody>
          <a:bodyPr rtlCol="1" anchor="ctr"/>
          <a:lstStyle/>
          <a:p>
            <a:pPr algn="ctr"/>
            <a:r>
              <a:rPr lang="en-US" sz="2400" b="1" dirty="0" smtClean="0"/>
              <a:t>Result</a:t>
            </a:r>
            <a:endParaRPr lang="fa-IR" sz="2400" b="1" dirty="0"/>
          </a:p>
        </p:txBody>
      </p:sp>
    </p:spTree>
    <p:extLst>
      <p:ext uri="{BB962C8B-B14F-4D97-AF65-F5344CB8AC3E}">
        <p14:creationId xmlns:p14="http://schemas.microsoft.com/office/powerpoint/2010/main" val="33550235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6731"/>
          </a:xfrm>
          <a:solidFill>
            <a:schemeClr val="tx2">
              <a:lumMod val="60000"/>
              <a:lumOff val="40000"/>
            </a:schemeClr>
          </a:solidFill>
        </p:spPr>
        <p:txBody>
          <a:bodyPr/>
          <a:lstStyle/>
          <a:p>
            <a:endParaRPr lang="en-US" dirty="0"/>
          </a:p>
        </p:txBody>
      </p:sp>
      <p:pic>
        <p:nvPicPr>
          <p:cNvPr id="7" name="Picture 6"/>
          <p:cNvPicPr>
            <a:picLocks noChangeAspect="1"/>
          </p:cNvPicPr>
          <p:nvPr/>
        </p:nvPicPr>
        <p:blipFill rotWithShape="1">
          <a:blip r:embed="rId2">
            <a:clrChange>
              <a:clrFrom>
                <a:srgbClr val="FEFEFE"/>
              </a:clrFrom>
              <a:clrTo>
                <a:srgbClr val="FEFEFE">
                  <a:alpha val="0"/>
                </a:srgbClr>
              </a:clrTo>
            </a:clrChange>
            <a:extLst>
              <a:ext uri="{28A0092B-C50C-407E-A947-70E740481C1C}">
                <a14:useLocalDpi xmlns:a14="http://schemas.microsoft.com/office/drawing/2010/main" val="0"/>
              </a:ext>
            </a:extLst>
          </a:blip>
          <a:srcRect l="4036" t="7633" r="3931" b="7659"/>
          <a:stretch/>
        </p:blipFill>
        <p:spPr>
          <a:xfrm>
            <a:off x="10128493" y="267292"/>
            <a:ext cx="1788160" cy="1198881"/>
          </a:xfrm>
          <a:prstGeom prst="rect">
            <a:avLst/>
          </a:prstGeom>
          <a:effectLst>
            <a:innerShdw blurRad="114300">
              <a:prstClr val="black"/>
            </a:innerShdw>
          </a:effectLst>
        </p:spPr>
      </p:pic>
      <p:sp>
        <p:nvSpPr>
          <p:cNvPr id="10" name="Pentagon 9"/>
          <p:cNvSpPr/>
          <p:nvPr/>
        </p:nvSpPr>
        <p:spPr>
          <a:xfrm>
            <a:off x="104504" y="267292"/>
            <a:ext cx="5000896" cy="1240971"/>
          </a:xfrm>
          <a:prstGeom prst="homePlate">
            <a:avLst/>
          </a:prstGeom>
          <a:solidFill>
            <a:srgbClr val="92D050"/>
          </a:solid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smtClean="0">
              <a:effectLst>
                <a:outerShdw blurRad="50800" dist="38100" dir="2700000" algn="tl" rotWithShape="0">
                  <a:prstClr val="black">
                    <a:alpha val="40000"/>
                  </a:prstClr>
                </a:outerShdw>
                <a:reflection blurRad="6350" stA="55000" endA="300" endPos="45500" dir="5400000" sy="-100000" algn="bl" rotWithShape="0"/>
              </a:effectLst>
            </a:endParaRPr>
          </a:p>
          <a:p>
            <a:pPr algn="ctr"/>
            <a:endParaRPr lang="en-US" sz="2400" b="1" dirty="0">
              <a:effectLst>
                <a:outerShdw blurRad="50800" dist="38100" dir="2700000" algn="tl" rotWithShape="0">
                  <a:prstClr val="black">
                    <a:alpha val="40000"/>
                  </a:prstClr>
                </a:outerShdw>
                <a:reflection blurRad="6350" stA="55000" endA="300" endPos="45500" dir="5400000" sy="-100000" algn="bl" rotWithShape="0"/>
              </a:effectLst>
            </a:endParaRPr>
          </a:p>
          <a:p>
            <a:pPr algn="ctr"/>
            <a:r>
              <a:rPr lang="en-US" sz="2400" b="1" dirty="0" smtClean="0">
                <a:effectLst>
                  <a:outerShdw blurRad="50800" dist="38100" dir="2700000" algn="tl" rotWithShape="0">
                    <a:prstClr val="black">
                      <a:alpha val="40000"/>
                    </a:prstClr>
                  </a:outerShdw>
                  <a:reflection blurRad="6350" stA="55000" endA="300" endPos="45500" dir="5400000" sy="-100000" algn="bl" rotWithShape="0"/>
                </a:effectLst>
              </a:rPr>
              <a:t>Result</a:t>
            </a:r>
          </a:p>
          <a:p>
            <a:pPr algn="ctr"/>
            <a:endParaRPr lang="en-US" sz="2400" b="1" dirty="0" smtClean="0">
              <a:effectLst>
                <a:outerShdw blurRad="50800" dist="38100" dir="2700000" algn="tl" rotWithShape="0">
                  <a:prstClr val="black">
                    <a:alpha val="40000"/>
                  </a:prstClr>
                </a:outerShdw>
                <a:reflection blurRad="6350" stA="55000" endA="300" endPos="45500" dir="5400000" sy="-100000" algn="bl" rotWithShape="0"/>
              </a:effectLst>
            </a:endParaRPr>
          </a:p>
          <a:p>
            <a:pPr algn="ctr"/>
            <a:r>
              <a:rPr lang="en-US" sz="2400" b="1" dirty="0" smtClean="0">
                <a:effectLst>
                  <a:outerShdw blurRad="50800" dist="38100" dir="2700000" algn="tl" rotWithShape="0">
                    <a:prstClr val="black">
                      <a:alpha val="40000"/>
                    </a:prstClr>
                  </a:outerShdw>
                  <a:reflection blurRad="6350" stA="55000" endA="300" endPos="45500" dir="5400000" sy="-100000" algn="bl" rotWithShape="0"/>
                </a:effectLst>
              </a:rPr>
              <a:t> </a:t>
            </a:r>
            <a:br>
              <a:rPr lang="en-US" sz="2400" b="1" dirty="0" smtClean="0">
                <a:effectLst>
                  <a:outerShdw blurRad="50800" dist="38100" dir="2700000" algn="tl" rotWithShape="0">
                    <a:prstClr val="black">
                      <a:alpha val="40000"/>
                    </a:prstClr>
                  </a:outerShdw>
                  <a:reflection blurRad="6350" stA="55000" endA="300" endPos="45500" dir="5400000" sy="-100000" algn="bl" rotWithShape="0"/>
                </a:effectLst>
              </a:rPr>
            </a:br>
            <a:endParaRPr lang="en-US" sz="2400" b="1" dirty="0">
              <a:solidFill>
                <a:schemeClr val="bg1"/>
              </a:solidFill>
              <a:effectLst>
                <a:outerShdw blurRad="50800" dist="38100" dir="2700000" algn="tl" rotWithShape="0">
                  <a:prstClr val="black">
                    <a:alpha val="40000"/>
                  </a:prstClr>
                </a:outerShdw>
                <a:reflection blurRad="6350" stA="55000" endA="300" endPos="45500" dir="5400000" sy="-100000" algn="bl" rotWithShape="0"/>
              </a:effectLst>
              <a:latin typeface="Tw Cen MT" panose="020B0602020104020603" pitchFamily="34" charset="0"/>
            </a:endParaRPr>
          </a:p>
        </p:txBody>
      </p:sp>
      <p:sp>
        <p:nvSpPr>
          <p:cNvPr id="8" name="Rectangle 7"/>
          <p:cNvSpPr/>
          <p:nvPr/>
        </p:nvSpPr>
        <p:spPr>
          <a:xfrm>
            <a:off x="3048000" y="3148038"/>
            <a:ext cx="6096000" cy="646331"/>
          </a:xfrm>
          <a:prstGeom prst="rect">
            <a:avLst/>
          </a:prstGeom>
        </p:spPr>
        <p:txBody>
          <a:bodyPr>
            <a:spAutoFit/>
          </a:bodyPr>
          <a:lstStyle/>
          <a:p>
            <a:r>
              <a:rPr lang="en-US" dirty="0"/>
              <a:t/>
            </a:r>
            <a:br>
              <a:rPr lang="en-US" dirty="0"/>
            </a:br>
            <a:endParaRPr lang="en-US" dirty="0"/>
          </a:p>
        </p:txBody>
      </p:sp>
      <p:pic>
        <p:nvPicPr>
          <p:cNvPr id="4" name="Content Placeholder 3"/>
          <p:cNvPicPr>
            <a:picLocks noGrp="1" noChangeAspect="1"/>
          </p:cNvPicPr>
          <p:nvPr>
            <p:ph idx="1"/>
          </p:nvPr>
        </p:nvPicPr>
        <p:blipFill>
          <a:blip r:embed="rId3">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1510584" y="2159000"/>
            <a:ext cx="8776416" cy="4053512"/>
          </a:xfrm>
          <a:prstGeom prst="rect">
            <a:avLst/>
          </a:prstGeom>
          <a:ln>
            <a:noFill/>
          </a:ln>
          <a:effectLst>
            <a:softEdge rad="112500"/>
          </a:effectLst>
        </p:spPr>
      </p:pic>
    </p:spTree>
    <p:extLst>
      <p:ext uri="{BB962C8B-B14F-4D97-AF65-F5344CB8AC3E}">
        <p14:creationId xmlns:p14="http://schemas.microsoft.com/office/powerpoint/2010/main" val="29681181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841863"/>
          </a:xfrm>
          <a:solidFill>
            <a:schemeClr val="tx2">
              <a:lumMod val="60000"/>
              <a:lumOff val="40000"/>
            </a:schemeClr>
          </a:solidFill>
        </p:spPr>
        <p:txBody>
          <a:bodyPr/>
          <a:lstStyle/>
          <a:p>
            <a:r>
              <a:rPr lang="en-US" dirty="0" err="1" smtClean="0"/>
              <a:t>hhhbb</a:t>
            </a:r>
            <a:endParaRPr lang="en-US" dirty="0"/>
          </a:p>
        </p:txBody>
      </p:sp>
      <p:pic>
        <p:nvPicPr>
          <p:cNvPr id="7" name="Picture 6"/>
          <p:cNvPicPr>
            <a:picLocks noChangeAspect="1"/>
          </p:cNvPicPr>
          <p:nvPr/>
        </p:nvPicPr>
        <p:blipFill rotWithShape="1">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l="4036" t="7633" r="3931" b="7659"/>
          <a:stretch/>
        </p:blipFill>
        <p:spPr>
          <a:xfrm>
            <a:off x="10128493" y="267292"/>
            <a:ext cx="1788160" cy="1198881"/>
          </a:xfrm>
          <a:prstGeom prst="rect">
            <a:avLst/>
          </a:prstGeom>
          <a:effectLst>
            <a:innerShdw blurRad="114300">
              <a:prstClr val="black"/>
            </a:innerShdw>
          </a:effectLst>
        </p:spPr>
      </p:pic>
      <p:sp>
        <p:nvSpPr>
          <p:cNvPr id="10" name="Pentagon 9"/>
          <p:cNvSpPr/>
          <p:nvPr/>
        </p:nvSpPr>
        <p:spPr>
          <a:xfrm>
            <a:off x="174841" y="225202"/>
            <a:ext cx="4791053" cy="1240971"/>
          </a:xfrm>
          <a:prstGeom prst="homePlate">
            <a:avLst/>
          </a:prstGeom>
          <a:solidFill>
            <a:srgbClr val="92D050"/>
          </a:solid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smtClean="0">
              <a:effectLst>
                <a:outerShdw blurRad="50800" dist="38100" dir="2700000" algn="tl" rotWithShape="0">
                  <a:prstClr val="black">
                    <a:alpha val="40000"/>
                  </a:prstClr>
                </a:outerShdw>
                <a:reflection blurRad="6350" stA="55000" endA="300" endPos="45500" dir="5400000" sy="-100000" algn="bl" rotWithShape="0"/>
              </a:effectLst>
            </a:endParaRPr>
          </a:p>
          <a:p>
            <a:pPr algn="ctr"/>
            <a:endParaRPr lang="en-US" sz="2400" b="1" dirty="0">
              <a:effectLst>
                <a:outerShdw blurRad="50800" dist="38100" dir="2700000" algn="tl" rotWithShape="0">
                  <a:prstClr val="black">
                    <a:alpha val="40000"/>
                  </a:prstClr>
                </a:outerShdw>
                <a:reflection blurRad="6350" stA="55000" endA="300" endPos="45500" dir="5400000" sy="-100000" algn="bl" rotWithShape="0"/>
              </a:effectLst>
            </a:endParaRPr>
          </a:p>
          <a:p>
            <a:pPr algn="ctr"/>
            <a:r>
              <a:rPr lang="en-US" sz="2800" b="1" dirty="0" smtClean="0">
                <a:effectLst>
                  <a:outerShdw blurRad="50800" dist="38100" dir="2700000" algn="tl" rotWithShape="0">
                    <a:prstClr val="black">
                      <a:alpha val="40000"/>
                    </a:prstClr>
                  </a:outerShdw>
                  <a:reflection blurRad="6350" stA="55000" endA="300" endPos="45500" dir="5400000" sy="-100000" algn="bl" rotWithShape="0"/>
                </a:effectLst>
              </a:rPr>
              <a:t>Result </a:t>
            </a:r>
            <a:r>
              <a:rPr lang="en-US" sz="2400" b="1" dirty="0" smtClean="0">
                <a:effectLst>
                  <a:outerShdw blurRad="50800" dist="38100" dir="2700000" algn="tl" rotWithShape="0">
                    <a:prstClr val="black">
                      <a:alpha val="40000"/>
                    </a:prstClr>
                  </a:outerShdw>
                  <a:reflection blurRad="6350" stA="55000" endA="300" endPos="45500" dir="5400000" sy="-100000" algn="bl" rotWithShape="0"/>
                </a:effectLst>
              </a:rPr>
              <a:t/>
            </a:r>
            <a:br>
              <a:rPr lang="en-US" sz="2400" b="1" dirty="0" smtClean="0">
                <a:effectLst>
                  <a:outerShdw blurRad="50800" dist="38100" dir="2700000" algn="tl" rotWithShape="0">
                    <a:prstClr val="black">
                      <a:alpha val="40000"/>
                    </a:prstClr>
                  </a:outerShdw>
                  <a:reflection blurRad="6350" stA="55000" endA="300" endPos="45500" dir="5400000" sy="-100000" algn="bl" rotWithShape="0"/>
                </a:effectLst>
              </a:rPr>
            </a:br>
            <a:endParaRPr lang="en-US" sz="2400" b="1" dirty="0">
              <a:solidFill>
                <a:schemeClr val="bg1"/>
              </a:solidFill>
              <a:effectLst>
                <a:outerShdw blurRad="50800" dist="38100" dir="2700000" algn="tl" rotWithShape="0">
                  <a:prstClr val="black">
                    <a:alpha val="40000"/>
                  </a:prstClr>
                </a:outerShdw>
                <a:reflection blurRad="6350" stA="55000" endA="300" endPos="45500" dir="5400000" sy="-100000" algn="bl" rotWithShape="0"/>
              </a:effectLst>
              <a:latin typeface="Tw Cen MT" panose="020B0602020104020603" pitchFamily="34" charset="0"/>
            </a:endParaRPr>
          </a:p>
        </p:txBody>
      </p:sp>
      <p:sp>
        <p:nvSpPr>
          <p:cNvPr id="11" name="Rectangle 10"/>
          <p:cNvSpPr/>
          <p:nvPr/>
        </p:nvSpPr>
        <p:spPr>
          <a:xfrm>
            <a:off x="744824" y="3322561"/>
            <a:ext cx="10481194" cy="369332"/>
          </a:xfrm>
          <a:prstGeom prst="rect">
            <a:avLst/>
          </a:prstGeom>
        </p:spPr>
        <p:txBody>
          <a:bodyPr wrap="square">
            <a:spAutoFit/>
          </a:bodyPr>
          <a:lstStyle/>
          <a:p>
            <a:endParaRPr lang="en-US" dirty="0"/>
          </a:p>
        </p:txBody>
      </p:sp>
      <p:pic>
        <p:nvPicPr>
          <p:cNvPr id="1029" name="Picture 5" descr="C:\Users\Emamat\Desktop\ggah.png"/>
          <p:cNvPicPr>
            <a:picLocks noChangeAspect="1" noChangeArrowheads="1"/>
          </p:cNvPicPr>
          <p:nvPr/>
        </p:nvPicPr>
        <p:blipFill>
          <a:blip r:embed="rId4">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1703388" y="2377440"/>
            <a:ext cx="8783637" cy="36004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34774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927274"/>
          </a:xfrm>
          <a:solidFill>
            <a:schemeClr val="tx2">
              <a:lumMod val="60000"/>
              <a:lumOff val="40000"/>
            </a:schemeClr>
          </a:solidFill>
        </p:spPr>
        <p:txBody>
          <a:bodyPr/>
          <a:lstStyle/>
          <a:p>
            <a:endParaRPr lang="en-US" dirty="0"/>
          </a:p>
        </p:txBody>
      </p:sp>
      <p:sp>
        <p:nvSpPr>
          <p:cNvPr id="3" name="Content Placeholder 2"/>
          <p:cNvSpPr>
            <a:spLocks noGrp="1"/>
          </p:cNvSpPr>
          <p:nvPr>
            <p:ph idx="1"/>
          </p:nvPr>
        </p:nvSpPr>
        <p:spPr>
          <a:xfrm>
            <a:off x="0" y="2169780"/>
            <a:ext cx="11712358" cy="4206240"/>
          </a:xfrm>
        </p:spPr>
        <p:txBody>
          <a:bodyPr>
            <a:noAutofit/>
          </a:bodyPr>
          <a:lstStyle/>
          <a:p>
            <a:pPr marL="0" indent="0">
              <a:buNone/>
            </a:pPr>
            <a:r>
              <a:rPr lang="en-US" dirty="0"/>
              <a:t/>
            </a:r>
            <a:br>
              <a:rPr lang="en-US" dirty="0"/>
            </a:br>
            <a:r>
              <a:rPr lang="en-US" sz="2400" dirty="0"/>
              <a:t/>
            </a:r>
            <a:br>
              <a:rPr lang="en-US" sz="2400" dirty="0"/>
            </a:br>
            <a:endParaRPr lang="en-US" sz="2400" dirty="0">
              <a:solidFill>
                <a:schemeClr val="bg1"/>
              </a:solidFill>
            </a:endParaRPr>
          </a:p>
        </p:txBody>
      </p:sp>
      <p:pic>
        <p:nvPicPr>
          <p:cNvPr id="7" name="Picture 6"/>
          <p:cNvPicPr>
            <a:picLocks noChangeAspect="1"/>
          </p:cNvPicPr>
          <p:nvPr/>
        </p:nvPicPr>
        <p:blipFill rotWithShape="1">
          <a:blip r:embed="rId2">
            <a:clrChange>
              <a:clrFrom>
                <a:srgbClr val="FEFEFE"/>
              </a:clrFrom>
              <a:clrTo>
                <a:srgbClr val="FEFEFE">
                  <a:alpha val="0"/>
                </a:srgbClr>
              </a:clrTo>
            </a:clrChange>
            <a:extLst>
              <a:ext uri="{28A0092B-C50C-407E-A947-70E740481C1C}">
                <a14:useLocalDpi xmlns:a14="http://schemas.microsoft.com/office/drawing/2010/main" val="0"/>
              </a:ext>
            </a:extLst>
          </a:blip>
          <a:srcRect l="4036" t="7633" r="3931" b="7659"/>
          <a:stretch/>
        </p:blipFill>
        <p:spPr>
          <a:xfrm>
            <a:off x="10128493" y="267292"/>
            <a:ext cx="1788160" cy="1198881"/>
          </a:xfrm>
          <a:prstGeom prst="rect">
            <a:avLst/>
          </a:prstGeom>
          <a:effectLst>
            <a:innerShdw blurRad="114300">
              <a:prstClr val="black"/>
            </a:innerShdw>
          </a:effectLst>
        </p:spPr>
      </p:pic>
      <p:sp>
        <p:nvSpPr>
          <p:cNvPr id="10" name="Pentagon 9"/>
          <p:cNvSpPr/>
          <p:nvPr/>
        </p:nvSpPr>
        <p:spPr>
          <a:xfrm>
            <a:off x="160775" y="225202"/>
            <a:ext cx="4611188" cy="1240971"/>
          </a:xfrm>
          <a:prstGeom prst="homePlate">
            <a:avLst/>
          </a:prstGeom>
          <a:solidFill>
            <a:srgbClr val="92D050"/>
          </a:solid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smtClean="0">
              <a:effectLst>
                <a:outerShdw blurRad="50800" dist="38100" dir="2700000" algn="tl" rotWithShape="0">
                  <a:prstClr val="black">
                    <a:alpha val="40000"/>
                  </a:prstClr>
                </a:outerShdw>
                <a:reflection blurRad="6350" stA="55000" endA="300" endPos="45500" dir="5400000" sy="-100000" algn="bl" rotWithShape="0"/>
              </a:effectLst>
            </a:endParaRPr>
          </a:p>
          <a:p>
            <a:pPr algn="ctr"/>
            <a:r>
              <a:rPr lang="en-US" sz="2400" b="1" dirty="0">
                <a:effectLst>
                  <a:outerShdw blurRad="50800" dist="38100" dir="2700000" algn="tl" rotWithShape="0">
                    <a:prstClr val="black">
                      <a:alpha val="40000"/>
                    </a:prstClr>
                  </a:outerShdw>
                  <a:reflection blurRad="6350" stA="55000" endA="300" endPos="45500" dir="5400000" sy="-100000" algn="bl" rotWithShape="0"/>
                </a:effectLst>
              </a:rPr>
              <a:t>R</a:t>
            </a:r>
            <a:r>
              <a:rPr lang="en-US" sz="2400" b="1" dirty="0" smtClean="0">
                <a:effectLst>
                  <a:outerShdw blurRad="50800" dist="38100" dir="2700000" algn="tl" rotWithShape="0">
                    <a:prstClr val="black">
                      <a:alpha val="40000"/>
                    </a:prstClr>
                  </a:outerShdw>
                  <a:reflection blurRad="6350" stA="55000" endA="300" endPos="45500" dir="5400000" sy="-100000" algn="bl" rotWithShape="0"/>
                </a:effectLst>
              </a:rPr>
              <a:t>esult</a:t>
            </a:r>
          </a:p>
          <a:p>
            <a:pPr algn="ctr"/>
            <a:r>
              <a:rPr lang="en-US" sz="2400" b="1" dirty="0" smtClean="0">
                <a:effectLst>
                  <a:outerShdw blurRad="50800" dist="38100" dir="2700000" algn="tl" rotWithShape="0">
                    <a:prstClr val="black">
                      <a:alpha val="40000"/>
                    </a:prstClr>
                  </a:outerShdw>
                  <a:reflection blurRad="6350" stA="55000" endA="300" endPos="45500" dir="5400000" sy="-100000" algn="bl" rotWithShape="0"/>
                </a:effectLst>
              </a:rPr>
              <a:t> </a:t>
            </a:r>
            <a:br>
              <a:rPr lang="en-US" sz="2400" b="1" dirty="0" smtClean="0">
                <a:effectLst>
                  <a:outerShdw blurRad="50800" dist="38100" dir="2700000" algn="tl" rotWithShape="0">
                    <a:prstClr val="black">
                      <a:alpha val="40000"/>
                    </a:prstClr>
                  </a:outerShdw>
                  <a:reflection blurRad="6350" stA="55000" endA="300" endPos="45500" dir="5400000" sy="-100000" algn="bl" rotWithShape="0"/>
                </a:effectLst>
              </a:rPr>
            </a:br>
            <a:endParaRPr lang="en-US" sz="2400" b="1" dirty="0">
              <a:solidFill>
                <a:schemeClr val="bg1"/>
              </a:solidFill>
              <a:effectLst>
                <a:outerShdw blurRad="50800" dist="38100" dir="2700000" algn="tl" rotWithShape="0">
                  <a:prstClr val="black">
                    <a:alpha val="40000"/>
                  </a:prstClr>
                </a:outerShdw>
                <a:reflection blurRad="6350" stA="55000" endA="300" endPos="45500" dir="5400000" sy="-100000" algn="bl" rotWithShape="0"/>
              </a:effectLst>
              <a:latin typeface="Tw Cen MT" panose="020B0602020104020603" pitchFamily="34" charset="0"/>
            </a:endParaRPr>
          </a:p>
        </p:txBody>
      </p:sp>
      <p:sp>
        <p:nvSpPr>
          <p:cNvPr id="8" name="Rectangle 7"/>
          <p:cNvSpPr/>
          <p:nvPr/>
        </p:nvSpPr>
        <p:spPr>
          <a:xfrm>
            <a:off x="3048000" y="3148038"/>
            <a:ext cx="6096000" cy="646331"/>
          </a:xfrm>
          <a:prstGeom prst="rect">
            <a:avLst/>
          </a:prstGeom>
        </p:spPr>
        <p:txBody>
          <a:bodyPr>
            <a:spAutoFit/>
          </a:bodyPr>
          <a:lstStyle/>
          <a:p>
            <a:r>
              <a:rPr lang="en-US" dirty="0"/>
              <a:t/>
            </a:r>
            <a:br>
              <a:rPr lang="en-US" dirty="0"/>
            </a:br>
            <a:endParaRPr lang="en-US" dirty="0"/>
          </a:p>
        </p:txBody>
      </p:sp>
      <p:pic>
        <p:nvPicPr>
          <p:cNvPr id="4" name="Picture 3"/>
          <p:cNvPicPr>
            <a:picLocks noChangeAspect="1"/>
          </p:cNvPicPr>
          <p:nvPr/>
        </p:nvPicPr>
        <p:blipFill>
          <a:blip r:embed="rId3">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1223011" y="2117043"/>
            <a:ext cx="7418070" cy="3934458"/>
          </a:xfrm>
          <a:prstGeom prst="rect">
            <a:avLst/>
          </a:prstGeom>
        </p:spPr>
      </p:pic>
    </p:spTree>
    <p:extLst>
      <p:ext uri="{BB962C8B-B14F-4D97-AF65-F5344CB8AC3E}">
        <p14:creationId xmlns:p14="http://schemas.microsoft.com/office/powerpoint/2010/main" val="30473013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37160"/>
            <a:ext cx="9864090" cy="1634490"/>
          </a:xfrm>
          <a:solidFill>
            <a:schemeClr val="tx2">
              <a:lumMod val="60000"/>
              <a:lumOff val="40000"/>
            </a:schemeClr>
          </a:solidFill>
        </p:spPr>
        <p:txBody>
          <a:bodyPr/>
          <a:lstStyle/>
          <a:p>
            <a:endParaRPr lang="fa-IR" dirty="0"/>
          </a:p>
        </p:txBody>
      </p:sp>
      <p:pic>
        <p:nvPicPr>
          <p:cNvPr id="4" name="Content Placeholder 3"/>
          <p:cNvPicPr>
            <a:picLocks noGrp="1" noChangeAspect="1"/>
          </p:cNvPicPr>
          <p:nvPr>
            <p:ph idx="1"/>
          </p:nvPr>
        </p:nvPicPr>
        <p:blipFill>
          <a:blip r:embed="rId2">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1203325" y="2275896"/>
            <a:ext cx="9783763" cy="3677809"/>
          </a:xfrm>
          <a:prstGeom prst="rect">
            <a:avLst/>
          </a:prstGeom>
          <a:ln>
            <a:noFill/>
          </a:ln>
          <a:effectLst>
            <a:softEdge rad="112500"/>
          </a:effectLst>
        </p:spPr>
      </p:pic>
      <p:sp>
        <p:nvSpPr>
          <p:cNvPr id="5" name="Pentagon 4"/>
          <p:cNvSpPr/>
          <p:nvPr/>
        </p:nvSpPr>
        <p:spPr>
          <a:xfrm>
            <a:off x="248920" y="504825"/>
            <a:ext cx="5046980" cy="1177290"/>
          </a:xfrm>
          <a:prstGeom prst="homePlate">
            <a:avLst/>
          </a:prstGeom>
          <a:solidFill>
            <a:srgbClr val="92D050"/>
          </a:solid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1">
            <a:schemeClr val="accent2"/>
          </a:lnRef>
          <a:fillRef idx="3">
            <a:schemeClr val="accent2"/>
          </a:fillRef>
          <a:effectRef idx="2">
            <a:schemeClr val="accent2"/>
          </a:effectRef>
          <a:fontRef idx="minor">
            <a:schemeClr val="lt1"/>
          </a:fontRef>
        </p:style>
        <p:txBody>
          <a:bodyPr rtlCol="1" anchor="ctr"/>
          <a:lstStyle/>
          <a:p>
            <a:pPr algn="ctr"/>
            <a:r>
              <a:rPr lang="en-US" sz="2000" dirty="0" smtClean="0">
                <a:ln w="17780" cmpd="sng">
                  <a:solidFill>
                    <a:schemeClr val="bg1"/>
                  </a:solidFill>
                  <a:prstDash val="solid"/>
                  <a:miter lim="800000"/>
                </a:ln>
                <a:solidFill>
                  <a:schemeClr val="bg1"/>
                </a:solidFill>
                <a:effectLst>
                  <a:outerShdw blurRad="50800" algn="tl" rotWithShape="0">
                    <a:srgbClr val="000000"/>
                  </a:outerShdw>
                </a:effectLst>
              </a:rPr>
              <a:t>Result</a:t>
            </a:r>
            <a:endParaRPr lang="fa-IR" sz="2000" dirty="0">
              <a:ln w="17780" cmpd="sng">
                <a:solidFill>
                  <a:schemeClr val="bg1"/>
                </a:solidFill>
                <a:prstDash val="solid"/>
                <a:miter lim="800000"/>
              </a:ln>
              <a:solidFill>
                <a:schemeClr val="bg1"/>
              </a:solidFill>
              <a:effectLst>
                <a:outerShdw blurRad="50800" algn="tl" rotWithShape="0">
                  <a:srgbClr val="000000"/>
                </a:outerShdw>
              </a:effectLst>
            </a:endParaRPr>
          </a:p>
        </p:txBody>
      </p:sp>
    </p:spTree>
    <p:extLst>
      <p:ext uri="{BB962C8B-B14F-4D97-AF65-F5344CB8AC3E}">
        <p14:creationId xmlns:p14="http://schemas.microsoft.com/office/powerpoint/2010/main" val="530674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84176"/>
            <a:ext cx="9921240" cy="1453184"/>
          </a:xfrm>
          <a:solidFill>
            <a:schemeClr val="tx2">
              <a:lumMod val="60000"/>
              <a:lumOff val="40000"/>
            </a:schemeClr>
          </a:solidFill>
        </p:spPr>
        <p:txBody>
          <a:bodyPr/>
          <a:lstStyle/>
          <a:p>
            <a:endParaRPr lang="fa-IR" dirty="0"/>
          </a:p>
        </p:txBody>
      </p:sp>
      <p:pic>
        <p:nvPicPr>
          <p:cNvPr id="4" name="Content Placeholder 3"/>
          <p:cNvPicPr>
            <a:picLocks noGrp="1" noChangeAspect="1"/>
          </p:cNvPicPr>
          <p:nvPr>
            <p:ph idx="1"/>
          </p:nvPr>
        </p:nvPicPr>
        <p:blipFill>
          <a:blip r:embed="rId2">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1203325" y="2334450"/>
            <a:ext cx="9783763" cy="35607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Pentagon 4"/>
          <p:cNvSpPr/>
          <p:nvPr/>
        </p:nvSpPr>
        <p:spPr>
          <a:xfrm>
            <a:off x="163830" y="381000"/>
            <a:ext cx="5055870" cy="1174750"/>
          </a:xfrm>
          <a:prstGeom prst="homePlate">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r>
              <a:rPr lang="en-US" sz="2800" b="1" dirty="0" smtClean="0"/>
              <a:t>Result</a:t>
            </a:r>
            <a:endParaRPr lang="fa-IR" sz="2800" b="1" dirty="0"/>
          </a:p>
        </p:txBody>
      </p:sp>
    </p:spTree>
    <p:extLst>
      <p:ext uri="{BB962C8B-B14F-4D97-AF65-F5344CB8AC3E}">
        <p14:creationId xmlns:p14="http://schemas.microsoft.com/office/powerpoint/2010/main" val="33190899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895645"/>
          </a:xfrm>
          <a:solidFill>
            <a:schemeClr val="tx2">
              <a:lumMod val="60000"/>
              <a:lumOff val="40000"/>
            </a:schemeClr>
          </a:solidFill>
        </p:spPr>
        <p:txBody>
          <a:bodyPr/>
          <a:lstStyle/>
          <a:p>
            <a:endParaRPr lang="en-US" dirty="0"/>
          </a:p>
        </p:txBody>
      </p:sp>
      <p:sp>
        <p:nvSpPr>
          <p:cNvPr id="3" name="Content Placeholder 2"/>
          <p:cNvSpPr>
            <a:spLocks noGrp="1"/>
          </p:cNvSpPr>
          <p:nvPr>
            <p:ph idx="1"/>
          </p:nvPr>
        </p:nvSpPr>
        <p:spPr>
          <a:xfrm>
            <a:off x="-31489" y="1725727"/>
            <a:ext cx="12192000" cy="5000736"/>
          </a:xfrm>
          <a:solidFill>
            <a:srgbClr val="00B050"/>
          </a:solidFill>
          <a:effectLst>
            <a:glow rad="127000">
              <a:schemeClr val="accent2">
                <a:lumMod val="75000"/>
              </a:schemeClr>
            </a:glow>
          </a:effectLst>
        </p:spPr>
        <p:txBody>
          <a:bodyPr/>
          <a:lstStyle/>
          <a:p>
            <a:pPr marL="0" indent="0">
              <a:buNone/>
            </a:pPr>
            <a:endParaRPr kumimoji="1" lang="ja-JP" altLang="en-US" sz="2000" dirty="0">
              <a:solidFill>
                <a:schemeClr val="tx1">
                  <a:lumMod val="75000"/>
                </a:schemeClr>
              </a:solidFill>
              <a:latin typeface="Times New Roman" panose="02020603050405020304" pitchFamily="18" charset="0"/>
              <a:cs typeface="Times New Roman" panose="02020603050405020304" pitchFamily="18" charset="0"/>
            </a:endParaRPr>
          </a:p>
          <a:p>
            <a:pPr marL="0" indent="0">
              <a:lnSpc>
                <a:spcPct val="100000"/>
              </a:lnSpc>
              <a:buNone/>
            </a:pPr>
            <a:r>
              <a:rPr lang="en-US" sz="2000" dirty="0" smtClean="0">
                <a:solidFill>
                  <a:schemeClr val="tx1">
                    <a:lumMod val="75000"/>
                  </a:schemeClr>
                </a:solidFill>
              </a:rPr>
              <a:t>                     title                                   </a:t>
            </a:r>
            <a:r>
              <a:rPr lang="en-US" b="1" dirty="0" smtClean="0">
                <a:solidFill>
                  <a:schemeClr val="tx1">
                    <a:lumMod val="75000"/>
                  </a:schemeClr>
                </a:solidFill>
              </a:rPr>
              <a:t>JMIR nursing2020</a:t>
            </a:r>
            <a:r>
              <a:rPr lang="en-US" dirty="0">
                <a:solidFill>
                  <a:schemeClr val="tx1">
                    <a:lumMod val="75000"/>
                  </a:schemeClr>
                </a:solidFill>
              </a:rPr>
              <a:t> </a:t>
            </a:r>
            <a:endParaRPr lang="fa-IR" sz="2000" dirty="0" smtClean="0">
              <a:solidFill>
                <a:schemeClr val="tx1">
                  <a:lumMod val="75000"/>
                </a:schemeClr>
              </a:solidFill>
            </a:endParaRPr>
          </a:p>
          <a:p>
            <a:endParaRPr lang="fa-IR" dirty="0" smtClean="0">
              <a:solidFill>
                <a:schemeClr val="tx1">
                  <a:lumMod val="75000"/>
                </a:schemeClr>
              </a:solidFill>
            </a:endParaRPr>
          </a:p>
          <a:p>
            <a:pPr marL="0" indent="0">
              <a:buNone/>
            </a:pPr>
            <a:r>
              <a:rPr kumimoji="1" lang="en-US" altLang="ja-JP" sz="2000" dirty="0" smtClean="0">
                <a:solidFill>
                  <a:schemeClr val="tx1">
                    <a:lumMod val="75000"/>
                  </a:schemeClr>
                </a:solidFill>
                <a:latin typeface="Times New Roman" panose="02020603050405020304" pitchFamily="18" charset="0"/>
                <a:cs typeface="Times New Roman" panose="02020603050405020304" pitchFamily="18" charset="0"/>
              </a:rPr>
              <a:t>         Impact Factor                    </a:t>
            </a:r>
            <a:r>
              <a:rPr kumimoji="1" lang="en-US" altLang="ja-JP" sz="2000" b="1" dirty="0" smtClean="0">
                <a:solidFill>
                  <a:schemeClr val="tx1">
                    <a:lumMod val="75000"/>
                  </a:schemeClr>
                </a:solidFill>
                <a:latin typeface="Times New Roman" panose="02020603050405020304" pitchFamily="18" charset="0"/>
                <a:cs typeface="Times New Roman" panose="02020603050405020304" pitchFamily="18" charset="0"/>
              </a:rPr>
              <a:t>4.31</a:t>
            </a:r>
          </a:p>
          <a:p>
            <a:pPr marL="0" indent="0">
              <a:buNone/>
            </a:pPr>
            <a:endParaRPr kumimoji="1" lang="en-US" altLang="ja-JP" sz="2000" dirty="0" smtClean="0">
              <a:solidFill>
                <a:schemeClr val="tx1">
                  <a:lumMod val="75000"/>
                </a:schemeClr>
              </a:solidFill>
              <a:latin typeface="Times New Roman" panose="02020603050405020304" pitchFamily="18" charset="0"/>
              <a:cs typeface="Times New Roman" panose="02020603050405020304" pitchFamily="18" charset="0"/>
            </a:endParaRPr>
          </a:p>
          <a:p>
            <a:pPr marL="0" indent="0">
              <a:lnSpc>
                <a:spcPct val="100000"/>
              </a:lnSpc>
              <a:buNone/>
            </a:pPr>
            <a:r>
              <a:rPr kumimoji="1" lang="en-US" altLang="ja-JP" sz="2000" dirty="0" smtClean="0">
                <a:solidFill>
                  <a:schemeClr val="tx1">
                    <a:lumMod val="75000"/>
                  </a:schemeClr>
                </a:solidFill>
                <a:latin typeface="Times New Roman" panose="02020603050405020304" pitchFamily="18" charset="0"/>
                <a:cs typeface="Times New Roman" panose="02020603050405020304" pitchFamily="18" charset="0"/>
              </a:rPr>
              <a:t>           Indexing                          </a:t>
            </a:r>
            <a:r>
              <a:rPr kumimoji="1" lang="en-US" altLang="ja-JP" sz="2000" b="1" dirty="0" err="1" smtClean="0">
                <a:solidFill>
                  <a:schemeClr val="tx1">
                    <a:lumMod val="75000"/>
                  </a:schemeClr>
                </a:solidFill>
                <a:cs typeface="Times New Roman" panose="02020603050405020304" pitchFamily="18" charset="0"/>
              </a:rPr>
              <a:t>MEDlINE,pubmed,pubmed</a:t>
            </a:r>
            <a:r>
              <a:rPr kumimoji="1" lang="en-US" altLang="ja-JP" sz="2000" b="1" dirty="0" smtClean="0">
                <a:solidFill>
                  <a:schemeClr val="tx1">
                    <a:lumMod val="75000"/>
                  </a:schemeClr>
                </a:solidFill>
                <a:cs typeface="Times New Roman" panose="02020603050405020304" pitchFamily="18" charset="0"/>
              </a:rPr>
              <a:t> </a:t>
            </a:r>
            <a:r>
              <a:rPr kumimoji="1" lang="en-US" altLang="ja-JP" sz="2000" b="1" dirty="0" err="1" smtClean="0">
                <a:solidFill>
                  <a:schemeClr val="tx1">
                    <a:lumMod val="75000"/>
                  </a:schemeClr>
                </a:solidFill>
                <a:cs typeface="Times New Roman" panose="02020603050405020304" pitchFamily="18" charset="0"/>
              </a:rPr>
              <a:t>central,scopus</a:t>
            </a:r>
            <a:endParaRPr kumimoji="1" lang="ja-JP" altLang="en-US" sz="2000" b="1" dirty="0" smtClean="0">
              <a:solidFill>
                <a:schemeClr val="tx1">
                  <a:lumMod val="75000"/>
                </a:schemeClr>
              </a:solidFill>
              <a:cs typeface="Times New Roman" panose="02020603050405020304" pitchFamily="18" charset="0"/>
            </a:endParaRPr>
          </a:p>
          <a:p>
            <a:endParaRPr lang="fa-IR" dirty="0" smtClean="0">
              <a:solidFill>
                <a:schemeClr val="tx1">
                  <a:lumMod val="75000"/>
                </a:schemeClr>
              </a:solidFill>
            </a:endParaRPr>
          </a:p>
        </p:txBody>
      </p:sp>
      <p:sp>
        <p:nvSpPr>
          <p:cNvPr id="10" name="Pentagon 9"/>
          <p:cNvSpPr/>
          <p:nvPr/>
        </p:nvSpPr>
        <p:spPr>
          <a:xfrm>
            <a:off x="124682" y="244691"/>
            <a:ext cx="4827146" cy="1240971"/>
          </a:xfrm>
          <a:prstGeom prst="homePlate">
            <a:avLst/>
          </a:prstGeom>
          <a:solidFill>
            <a:schemeClr val="accent3">
              <a:lumMod val="20000"/>
              <a:lumOff val="80000"/>
            </a:schemeClr>
          </a:solid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a-IR" sz="2800" b="1" dirty="0" smtClean="0">
              <a:effectLst>
                <a:outerShdw blurRad="50800" dist="38100" dir="5400000" algn="t" rotWithShape="0">
                  <a:prstClr val="black">
                    <a:alpha val="40000"/>
                  </a:prstClr>
                </a:outerShdw>
              </a:effectLst>
              <a:latin typeface="Times New Roman" panose="02020603050405020304" pitchFamily="18" charset="0"/>
              <a:cs typeface="Times New Roman" panose="02020603050405020304" pitchFamily="18" charset="0"/>
            </a:endParaRPr>
          </a:p>
          <a:p>
            <a:pPr algn="ctr"/>
            <a:r>
              <a:rPr lang="en-US" sz="2800" b="1" dirty="0" smtClean="0">
                <a:effectLst>
                  <a:outerShdw blurRad="50800" dist="38100" dir="5400000" algn="t" rotWithShape="0">
                    <a:prstClr val="black">
                      <a:alpha val="40000"/>
                    </a:prstClr>
                  </a:outerShdw>
                </a:effectLst>
                <a:latin typeface="Tw Cen MT" panose="020B0602020104020603" pitchFamily="34" charset="0"/>
                <a:cs typeface="Times New Roman" panose="02020603050405020304" pitchFamily="18" charset="0"/>
              </a:rPr>
              <a:t>journal's </a:t>
            </a:r>
            <a:r>
              <a:rPr lang="en-US" sz="2800" b="1" dirty="0">
                <a:effectLst>
                  <a:outerShdw blurRad="50800" dist="38100" dir="5400000" algn="t" rotWithShape="0">
                    <a:prstClr val="black">
                      <a:alpha val="40000"/>
                    </a:prstClr>
                  </a:outerShdw>
                </a:effectLst>
                <a:latin typeface="Tw Cen MT" panose="020B0602020104020603" pitchFamily="34" charset="0"/>
                <a:cs typeface="Times New Roman" panose="02020603050405020304" pitchFamily="18" charset="0"/>
              </a:rPr>
              <a:t>specifications</a:t>
            </a:r>
          </a:p>
          <a:p>
            <a:pPr algn="ctr"/>
            <a:endParaRPr lang="en-US" sz="2800" b="1" dirty="0">
              <a:effectLst>
                <a:outerShdw blurRad="50800" dist="38100" dir="5400000" algn="t" rotWithShape="0">
                  <a:prstClr val="black">
                    <a:alpha val="40000"/>
                  </a:prstClr>
                </a:outerShdw>
              </a:effectLst>
            </a:endParaRPr>
          </a:p>
        </p:txBody>
      </p:sp>
      <p:pic>
        <p:nvPicPr>
          <p:cNvPr id="12" name="Picture 11"/>
          <p:cNvPicPr>
            <a:picLocks noChangeAspect="1"/>
          </p:cNvPicPr>
          <p:nvPr/>
        </p:nvPicPr>
        <p:blipFill rotWithShape="1">
          <a:blip r:embed="rId2">
            <a:clrChange>
              <a:clrFrom>
                <a:srgbClr val="FEFEFE"/>
              </a:clrFrom>
              <a:clrTo>
                <a:srgbClr val="FEFEFE">
                  <a:alpha val="0"/>
                </a:srgbClr>
              </a:clrTo>
            </a:clrChange>
            <a:extLst>
              <a:ext uri="{28A0092B-C50C-407E-A947-70E740481C1C}">
                <a14:useLocalDpi xmlns:a14="http://schemas.microsoft.com/office/drawing/2010/main" val="0"/>
              </a:ext>
            </a:extLst>
          </a:blip>
          <a:srcRect l="4036" t="7633" r="3931" b="7659"/>
          <a:stretch/>
        </p:blipFill>
        <p:spPr>
          <a:xfrm>
            <a:off x="10128493" y="267292"/>
            <a:ext cx="1788160" cy="1198881"/>
          </a:xfrm>
          <a:prstGeom prst="rect">
            <a:avLst/>
          </a:prstGeom>
          <a:effectLst>
            <a:innerShdw blurRad="114300">
              <a:prstClr val="black"/>
            </a:innerShdw>
          </a:effectLst>
        </p:spPr>
      </p:pic>
      <p:sp>
        <p:nvSpPr>
          <p:cNvPr id="8" name="Frame 7"/>
          <p:cNvSpPr/>
          <p:nvPr/>
        </p:nvSpPr>
        <p:spPr>
          <a:xfrm>
            <a:off x="409385" y="2099030"/>
            <a:ext cx="2025747" cy="661180"/>
          </a:xfrm>
          <a:prstGeom prst="frame">
            <a:avLst/>
          </a:prstGeom>
          <a:solidFill>
            <a:schemeClr val="tx2">
              <a:lumMod val="60000"/>
              <a:lumOff val="40000"/>
            </a:schemeClr>
          </a:solidFill>
          <a:effectLst>
            <a:glow rad="127000">
              <a:schemeClr val="accent2">
                <a:lumMod val="75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Frame 8"/>
          <p:cNvSpPr/>
          <p:nvPr/>
        </p:nvSpPr>
        <p:spPr>
          <a:xfrm>
            <a:off x="371871" y="3022638"/>
            <a:ext cx="2025747" cy="723289"/>
          </a:xfrm>
          <a:prstGeom prst="frame">
            <a:avLst/>
          </a:prstGeom>
          <a:solidFill>
            <a:schemeClr val="tx2">
              <a:lumMod val="60000"/>
              <a:lumOff val="40000"/>
            </a:schemeClr>
          </a:solidFill>
          <a:effectLst>
            <a:glow rad="127000">
              <a:schemeClr val="accent2">
                <a:lumMod val="75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Frame 12"/>
          <p:cNvSpPr/>
          <p:nvPr/>
        </p:nvSpPr>
        <p:spPr>
          <a:xfrm>
            <a:off x="371871" y="3985054"/>
            <a:ext cx="2025747" cy="634206"/>
          </a:xfrm>
          <a:prstGeom prst="frame">
            <a:avLst/>
          </a:prstGeom>
          <a:solidFill>
            <a:schemeClr val="tx2">
              <a:lumMod val="60000"/>
              <a:lumOff val="40000"/>
            </a:schemeClr>
          </a:solidFill>
          <a:effectLst>
            <a:glow rad="127000">
              <a:schemeClr val="accent2">
                <a:lumMod val="75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Chevron 13"/>
          <p:cNvSpPr/>
          <p:nvPr/>
        </p:nvSpPr>
        <p:spPr>
          <a:xfrm>
            <a:off x="2719834" y="2172797"/>
            <a:ext cx="484632" cy="484632"/>
          </a:xfrm>
          <a:prstGeom prst="chevron">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Chevron 14"/>
          <p:cNvSpPr/>
          <p:nvPr/>
        </p:nvSpPr>
        <p:spPr>
          <a:xfrm>
            <a:off x="2719834" y="3140143"/>
            <a:ext cx="484632" cy="484632"/>
          </a:xfrm>
          <a:prstGeom prst="chevron">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Chevron 15"/>
          <p:cNvSpPr/>
          <p:nvPr/>
        </p:nvSpPr>
        <p:spPr>
          <a:xfrm>
            <a:off x="2719834" y="4024131"/>
            <a:ext cx="437900" cy="484632"/>
          </a:xfrm>
          <a:prstGeom prst="chevron">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Rectangle 16"/>
          <p:cNvSpPr/>
          <p:nvPr/>
        </p:nvSpPr>
        <p:spPr>
          <a:xfrm>
            <a:off x="4312924" y="2455516"/>
            <a:ext cx="6096000" cy="646331"/>
          </a:xfrm>
          <a:prstGeom prst="rect">
            <a:avLst/>
          </a:prstGeom>
        </p:spPr>
        <p:txBody>
          <a:bodyPr>
            <a:spAutoFit/>
          </a:bodyPr>
          <a:lstStyle/>
          <a:p>
            <a:r>
              <a:rPr lang="en-US" b="1" dirty="0"/>
              <a:t/>
            </a:r>
            <a:br>
              <a:rPr lang="en-US" b="1" dirty="0"/>
            </a:br>
            <a:endParaRPr lang="en-US" b="1" dirty="0"/>
          </a:p>
        </p:txBody>
      </p:sp>
    </p:spTree>
    <p:extLst>
      <p:ext uri="{BB962C8B-B14F-4D97-AF65-F5344CB8AC3E}">
        <p14:creationId xmlns:p14="http://schemas.microsoft.com/office/powerpoint/2010/main" val="11404148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1316"/>
            <a:ext cx="9875520" cy="1508760"/>
          </a:xfrm>
          <a:solidFill>
            <a:schemeClr val="tx2">
              <a:lumMod val="60000"/>
              <a:lumOff val="40000"/>
            </a:schemeClr>
          </a:solidFill>
        </p:spPr>
        <p:txBody>
          <a:bodyPr/>
          <a:lstStyle/>
          <a:p>
            <a:endParaRPr lang="fa-IR" dirty="0"/>
          </a:p>
        </p:txBody>
      </p:sp>
      <p:pic>
        <p:nvPicPr>
          <p:cNvPr id="4" name="Content Placeholder 3"/>
          <p:cNvPicPr>
            <a:picLocks noGrp="1" noChangeAspect="1"/>
          </p:cNvPicPr>
          <p:nvPr>
            <p:ph idx="1"/>
          </p:nvPr>
        </p:nvPicPr>
        <p:blipFill>
          <a:blip r:embed="rId2">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1203325" y="2191429"/>
            <a:ext cx="9783763" cy="384674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Pentagon 4"/>
          <p:cNvSpPr/>
          <p:nvPr/>
        </p:nvSpPr>
        <p:spPr>
          <a:xfrm>
            <a:off x="100330" y="330200"/>
            <a:ext cx="4624070" cy="1207770"/>
          </a:xfrm>
          <a:prstGeom prst="homePlate">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r>
              <a:rPr lang="en-US" sz="2400" b="1" dirty="0" smtClean="0"/>
              <a:t>Result</a:t>
            </a:r>
            <a:endParaRPr lang="fa-IR" sz="2400" b="1" dirty="0"/>
          </a:p>
        </p:txBody>
      </p:sp>
    </p:spTree>
    <p:extLst>
      <p:ext uri="{BB962C8B-B14F-4D97-AF65-F5344CB8AC3E}">
        <p14:creationId xmlns:p14="http://schemas.microsoft.com/office/powerpoint/2010/main" val="987370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61316"/>
            <a:ext cx="9898380" cy="1544624"/>
          </a:xfrm>
          <a:solidFill>
            <a:schemeClr val="tx2">
              <a:lumMod val="60000"/>
              <a:lumOff val="40000"/>
            </a:schemeClr>
          </a:solidFill>
        </p:spPr>
        <p:txBody>
          <a:bodyPr/>
          <a:lstStyle/>
          <a:p>
            <a:endParaRPr lang="fa-IR" dirty="0"/>
          </a:p>
        </p:txBody>
      </p:sp>
      <p:pic>
        <p:nvPicPr>
          <p:cNvPr id="4" name="Content Placeholder 3"/>
          <p:cNvPicPr>
            <a:picLocks noGrp="1" noChangeAspect="1"/>
          </p:cNvPicPr>
          <p:nvPr>
            <p:ph idx="1"/>
          </p:nvPr>
        </p:nvPicPr>
        <p:blipFill>
          <a:blip r:embed="rId2">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1613643" y="2011363"/>
            <a:ext cx="8963126" cy="4206875"/>
          </a:xfrm>
          <a:prstGeom prst="rect">
            <a:avLst/>
          </a:prstGeom>
          <a:ln>
            <a:noFill/>
          </a:ln>
          <a:effectLst>
            <a:outerShdw blurRad="292100" dist="139700" dir="2700000" algn="tl" rotWithShape="0">
              <a:srgbClr val="333333">
                <a:alpha val="65000"/>
              </a:srgbClr>
            </a:outerShdw>
          </a:effectLst>
        </p:spPr>
      </p:pic>
      <p:sp>
        <p:nvSpPr>
          <p:cNvPr id="5" name="Pentagon 4"/>
          <p:cNvSpPr/>
          <p:nvPr/>
        </p:nvSpPr>
        <p:spPr>
          <a:xfrm>
            <a:off x="0" y="355600"/>
            <a:ext cx="4711700" cy="1290320"/>
          </a:xfrm>
          <a:prstGeom prst="homePlate">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r>
              <a:rPr lang="en-US" sz="2400" b="1" dirty="0" smtClean="0"/>
              <a:t>Result</a:t>
            </a:r>
            <a:endParaRPr lang="fa-IR" sz="2400" b="1" dirty="0"/>
          </a:p>
        </p:txBody>
      </p:sp>
    </p:spTree>
    <p:extLst>
      <p:ext uri="{BB962C8B-B14F-4D97-AF65-F5344CB8AC3E}">
        <p14:creationId xmlns:p14="http://schemas.microsoft.com/office/powerpoint/2010/main" val="36338966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84176"/>
            <a:ext cx="9909810" cy="1476044"/>
          </a:xfrm>
          <a:solidFill>
            <a:schemeClr val="tx2">
              <a:lumMod val="40000"/>
              <a:lumOff val="60000"/>
            </a:schemeClr>
          </a:solidFill>
        </p:spPr>
        <p:txBody>
          <a:bodyPr/>
          <a:lstStyle/>
          <a:p>
            <a:endParaRPr lang="fa-IR" dirty="0"/>
          </a:p>
        </p:txBody>
      </p:sp>
      <p:pic>
        <p:nvPicPr>
          <p:cNvPr id="4" name="Content Placeholder 3"/>
          <p:cNvPicPr>
            <a:picLocks noGrp="1" noChangeAspect="1"/>
          </p:cNvPicPr>
          <p:nvPr>
            <p:ph idx="1"/>
          </p:nvPr>
        </p:nvPicPr>
        <p:blipFill>
          <a:blip r:embed="rId2">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1203325" y="2231073"/>
            <a:ext cx="9783763" cy="3767454"/>
          </a:xfrm>
          <a:prstGeom prst="rect">
            <a:avLst/>
          </a:prstGeom>
          <a:ln>
            <a:noFill/>
          </a:ln>
          <a:effectLst>
            <a:softEdge rad="112500"/>
          </a:effectLst>
        </p:spPr>
      </p:pic>
      <p:sp>
        <p:nvSpPr>
          <p:cNvPr id="5" name="Pentagon 4"/>
          <p:cNvSpPr/>
          <p:nvPr/>
        </p:nvSpPr>
        <p:spPr>
          <a:xfrm>
            <a:off x="241300" y="596900"/>
            <a:ext cx="4838700" cy="1143000"/>
          </a:xfrm>
          <a:prstGeom prst="homePlate">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r>
              <a:rPr lang="en-US" sz="2400" b="1" dirty="0" smtClean="0"/>
              <a:t>Result</a:t>
            </a:r>
            <a:endParaRPr lang="fa-IR" sz="2400" b="1" dirty="0"/>
          </a:p>
        </p:txBody>
      </p:sp>
    </p:spTree>
    <p:extLst>
      <p:ext uri="{BB962C8B-B14F-4D97-AF65-F5344CB8AC3E}">
        <p14:creationId xmlns:p14="http://schemas.microsoft.com/office/powerpoint/2010/main" val="2656757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5100"/>
            <a:ext cx="9906000" cy="1615136"/>
          </a:xfrm>
          <a:solidFill>
            <a:schemeClr val="tx2">
              <a:lumMod val="40000"/>
              <a:lumOff val="60000"/>
            </a:schemeClr>
          </a:solidFill>
        </p:spPr>
        <p:txBody>
          <a:bodyPr/>
          <a:lstStyle/>
          <a:p>
            <a:endParaRPr lang="fa-IR" dirty="0"/>
          </a:p>
        </p:txBody>
      </p:sp>
      <p:sp>
        <p:nvSpPr>
          <p:cNvPr id="3" name="Content Placeholder 2"/>
          <p:cNvSpPr>
            <a:spLocks noGrp="1"/>
          </p:cNvSpPr>
          <p:nvPr>
            <p:ph idx="1"/>
          </p:nvPr>
        </p:nvSpPr>
        <p:spPr/>
        <p:txBody>
          <a:bodyPr>
            <a:normAutofit/>
          </a:bodyPr>
          <a:lstStyle/>
          <a:p>
            <a:pPr algn="justLow"/>
            <a:endParaRPr lang="en-US" sz="2000" dirty="0" smtClean="0">
              <a:solidFill>
                <a:schemeClr val="bg1"/>
              </a:solidFill>
              <a:latin typeface="Times New Roman" pitchFamily="18" charset="0"/>
              <a:cs typeface="Times New Roman" pitchFamily="18" charset="0"/>
            </a:endParaRPr>
          </a:p>
          <a:p>
            <a:pPr algn="justLow"/>
            <a:endParaRPr lang="en-US" sz="2000" dirty="0">
              <a:solidFill>
                <a:schemeClr val="bg1"/>
              </a:solidFill>
              <a:latin typeface="Times New Roman" pitchFamily="18" charset="0"/>
              <a:cs typeface="Times New Roman" pitchFamily="18" charset="0"/>
            </a:endParaRPr>
          </a:p>
          <a:p>
            <a:pPr algn="justLow"/>
            <a:r>
              <a:rPr lang="en-US" sz="2000" dirty="0" smtClean="0">
                <a:solidFill>
                  <a:schemeClr val="bg1"/>
                </a:solidFill>
                <a:latin typeface="Times New Roman" pitchFamily="18" charset="0"/>
                <a:cs typeface="Times New Roman" pitchFamily="18" charset="0"/>
              </a:rPr>
              <a:t>There </a:t>
            </a:r>
            <a:r>
              <a:rPr lang="en-US" sz="2000" dirty="0">
                <a:solidFill>
                  <a:schemeClr val="bg1"/>
                </a:solidFill>
                <a:latin typeface="Times New Roman" pitchFamily="18" charset="0"/>
                <a:cs typeface="Times New Roman" pitchFamily="18" charset="0"/>
              </a:rPr>
              <a:t>were many varieties of contact tracing apps. </a:t>
            </a:r>
            <a:r>
              <a:rPr lang="en-US" sz="2000" dirty="0">
                <a:solidFill>
                  <a:schemeClr val="accent4"/>
                </a:solidFill>
                <a:latin typeface="Times New Roman" pitchFamily="18" charset="0"/>
                <a:cs typeface="Times New Roman" pitchFamily="18" charset="0"/>
              </a:rPr>
              <a:t>China</a:t>
            </a:r>
            <a:r>
              <a:rPr lang="en-US" sz="2000" dirty="0">
                <a:solidFill>
                  <a:schemeClr val="bg1"/>
                </a:solidFill>
                <a:latin typeface="Times New Roman" pitchFamily="18" charset="0"/>
                <a:cs typeface="Times New Roman" pitchFamily="18" charset="0"/>
              </a:rPr>
              <a:t> </a:t>
            </a:r>
            <a:r>
              <a:rPr lang="en-US" sz="2000" dirty="0" smtClean="0">
                <a:solidFill>
                  <a:schemeClr val="bg1"/>
                </a:solidFill>
                <a:latin typeface="Times New Roman" pitchFamily="18" charset="0"/>
                <a:cs typeface="Times New Roman" pitchFamily="18" charset="0"/>
              </a:rPr>
              <a:t>was the </a:t>
            </a:r>
            <a:r>
              <a:rPr lang="en-US" sz="2000" dirty="0">
                <a:solidFill>
                  <a:schemeClr val="bg1"/>
                </a:solidFill>
                <a:latin typeface="Times New Roman" pitchFamily="18" charset="0"/>
                <a:cs typeface="Times New Roman" pitchFamily="18" charset="0"/>
              </a:rPr>
              <a:t>first country to develop an app specific for contact </a:t>
            </a:r>
            <a:r>
              <a:rPr lang="en-US" sz="2000" dirty="0" smtClean="0">
                <a:solidFill>
                  <a:schemeClr val="bg1"/>
                </a:solidFill>
                <a:latin typeface="Times New Roman" pitchFamily="18" charset="0"/>
                <a:cs typeface="Times New Roman" pitchFamily="18" charset="0"/>
              </a:rPr>
              <a:t>tracing by </a:t>
            </a:r>
            <a:r>
              <a:rPr lang="en-US" sz="2000" dirty="0">
                <a:solidFill>
                  <a:schemeClr val="bg1"/>
                </a:solidFill>
                <a:latin typeface="Times New Roman" pitchFamily="18" charset="0"/>
                <a:cs typeface="Times New Roman" pitchFamily="18" charset="0"/>
              </a:rPr>
              <a:t>using sophisticated tracking and surveillance </a:t>
            </a:r>
            <a:r>
              <a:rPr lang="en-US" sz="2000" dirty="0" smtClean="0">
                <a:solidFill>
                  <a:schemeClr val="bg1"/>
                </a:solidFill>
                <a:latin typeface="Times New Roman" pitchFamily="18" charset="0"/>
                <a:cs typeface="Times New Roman" pitchFamily="18" charset="0"/>
              </a:rPr>
              <a:t>methods They </a:t>
            </a:r>
            <a:r>
              <a:rPr lang="en-US" sz="2000" dirty="0">
                <a:solidFill>
                  <a:schemeClr val="bg1"/>
                </a:solidFill>
                <a:latin typeface="Times New Roman" pitchFamily="18" charset="0"/>
                <a:cs typeface="Times New Roman" pitchFamily="18" charset="0"/>
              </a:rPr>
              <a:t>involved tracking of infected individuals and </a:t>
            </a:r>
            <a:r>
              <a:rPr lang="en-US" sz="2000" dirty="0" smtClean="0">
                <a:solidFill>
                  <a:schemeClr val="bg1"/>
                </a:solidFill>
                <a:latin typeface="Times New Roman" pitchFamily="18" charset="0"/>
                <a:cs typeface="Times New Roman" pitchFamily="18" charset="0"/>
              </a:rPr>
              <a:t>their contacts</a:t>
            </a:r>
            <a:r>
              <a:rPr lang="en-US" sz="2000" dirty="0">
                <a:solidFill>
                  <a:schemeClr val="bg1"/>
                </a:solidFill>
                <a:latin typeface="Times New Roman" pitchFamily="18" charset="0"/>
                <a:cs typeface="Times New Roman" pitchFamily="18" charset="0"/>
              </a:rPr>
              <a:t>, while others were allowed to carry on with their </a:t>
            </a:r>
            <a:r>
              <a:rPr lang="en-US" sz="2000" dirty="0" smtClean="0">
                <a:solidFill>
                  <a:schemeClr val="bg1"/>
                </a:solidFill>
                <a:latin typeface="Times New Roman" pitchFamily="18" charset="0"/>
                <a:cs typeface="Times New Roman" pitchFamily="18" charset="0"/>
              </a:rPr>
              <a:t>normal lives</a:t>
            </a:r>
          </a:p>
          <a:p>
            <a:pPr algn="justLow"/>
            <a:endParaRPr lang="en-US" sz="2000" dirty="0">
              <a:solidFill>
                <a:schemeClr val="bg1"/>
              </a:solidFill>
              <a:latin typeface="Times New Roman" pitchFamily="18" charset="0"/>
              <a:cs typeface="Times New Roman" pitchFamily="18" charset="0"/>
            </a:endParaRPr>
          </a:p>
          <a:p>
            <a:pPr algn="justLow"/>
            <a:r>
              <a:rPr lang="en-US" sz="2000" dirty="0">
                <a:solidFill>
                  <a:schemeClr val="bg1"/>
                </a:solidFill>
                <a:latin typeface="Times New Roman" pitchFamily="18" charset="0"/>
                <a:cs typeface="Times New Roman" pitchFamily="18" charset="0"/>
              </a:rPr>
              <a:t>Of the </a:t>
            </a:r>
            <a:r>
              <a:rPr lang="en-US" sz="2000" dirty="0">
                <a:solidFill>
                  <a:schemeClr val="accent4"/>
                </a:solidFill>
                <a:latin typeface="Times New Roman" pitchFamily="18" charset="0"/>
                <a:cs typeface="Times New Roman" pitchFamily="18" charset="0"/>
              </a:rPr>
              <a:t>15 contact tracing </a:t>
            </a:r>
            <a:r>
              <a:rPr lang="en-US" sz="2000" dirty="0">
                <a:solidFill>
                  <a:schemeClr val="bg1"/>
                </a:solidFill>
                <a:latin typeface="Times New Roman" pitchFamily="18" charset="0"/>
                <a:cs typeface="Times New Roman" pitchFamily="18" charset="0"/>
              </a:rPr>
              <a:t>apps analyzed, </a:t>
            </a:r>
            <a:r>
              <a:rPr lang="en-US" sz="2000" dirty="0">
                <a:solidFill>
                  <a:schemeClr val="accent4"/>
                </a:solidFill>
                <a:latin typeface="Times New Roman" pitchFamily="18" charset="0"/>
                <a:cs typeface="Times New Roman" pitchFamily="18" charset="0"/>
              </a:rPr>
              <a:t>6 (40%) </a:t>
            </a:r>
            <a:r>
              <a:rPr lang="en-US" sz="2000" dirty="0">
                <a:solidFill>
                  <a:schemeClr val="bg1"/>
                </a:solidFill>
                <a:latin typeface="Times New Roman" pitchFamily="18" charset="0"/>
                <a:cs typeface="Times New Roman" pitchFamily="18" charset="0"/>
              </a:rPr>
              <a:t>apps had </a:t>
            </a:r>
            <a:r>
              <a:rPr lang="en-US" sz="2000" dirty="0" smtClean="0">
                <a:solidFill>
                  <a:schemeClr val="bg1"/>
                </a:solidFill>
                <a:latin typeface="Times New Roman" pitchFamily="18" charset="0"/>
                <a:cs typeface="Times New Roman" pitchFamily="18" charset="0"/>
              </a:rPr>
              <a:t>used </a:t>
            </a:r>
            <a:r>
              <a:rPr lang="en-US" sz="2000" dirty="0" smtClean="0">
                <a:solidFill>
                  <a:schemeClr val="accent4"/>
                </a:solidFill>
                <a:latin typeface="Times New Roman" pitchFamily="18" charset="0"/>
                <a:cs typeface="Times New Roman" pitchFamily="18" charset="0"/>
              </a:rPr>
              <a:t>GPS</a:t>
            </a:r>
            <a:r>
              <a:rPr lang="en-US" sz="2000" dirty="0" smtClean="0">
                <a:solidFill>
                  <a:schemeClr val="bg1"/>
                </a:solidFill>
                <a:latin typeface="Times New Roman" pitchFamily="18" charset="0"/>
                <a:cs typeface="Times New Roman" pitchFamily="18" charset="0"/>
              </a:rPr>
              <a:t> </a:t>
            </a:r>
            <a:r>
              <a:rPr lang="en-US" sz="2000" dirty="0">
                <a:solidFill>
                  <a:schemeClr val="bg1"/>
                </a:solidFill>
                <a:latin typeface="Times New Roman" pitchFamily="18" charset="0"/>
                <a:cs typeface="Times New Roman" pitchFamily="18" charset="0"/>
              </a:rPr>
              <a:t>technology. South Korea’s Corona 100m app used </a:t>
            </a:r>
            <a:r>
              <a:rPr lang="en-US" sz="2000" dirty="0" smtClean="0">
                <a:solidFill>
                  <a:schemeClr val="bg1"/>
                </a:solidFill>
                <a:latin typeface="Times New Roman" pitchFamily="18" charset="0"/>
                <a:cs typeface="Times New Roman" pitchFamily="18" charset="0"/>
              </a:rPr>
              <a:t>data such </a:t>
            </a:r>
            <a:r>
              <a:rPr lang="en-US" sz="2000" dirty="0">
                <a:solidFill>
                  <a:schemeClr val="bg1"/>
                </a:solidFill>
                <a:latin typeface="Times New Roman" pitchFamily="18" charset="0"/>
                <a:cs typeface="Times New Roman" pitchFamily="18" charset="0"/>
              </a:rPr>
              <a:t>as the user’s last GPS history and a range of </a:t>
            </a:r>
            <a:r>
              <a:rPr lang="en-US" sz="2000" dirty="0" smtClean="0">
                <a:solidFill>
                  <a:schemeClr val="bg1"/>
                </a:solidFill>
                <a:latin typeface="Times New Roman" pitchFamily="18" charset="0"/>
                <a:cs typeface="Times New Roman" pitchFamily="18" charset="0"/>
              </a:rPr>
              <a:t>information from </a:t>
            </a:r>
            <a:r>
              <a:rPr lang="en-US" sz="2000" dirty="0">
                <a:solidFill>
                  <a:schemeClr val="bg1"/>
                </a:solidFill>
                <a:latin typeface="Times New Roman" pitchFamily="18" charset="0"/>
                <a:cs typeface="Times New Roman" pitchFamily="18" charset="0"/>
              </a:rPr>
              <a:t>government information systems, surveillance </a:t>
            </a:r>
            <a:r>
              <a:rPr lang="en-US" sz="2000" dirty="0" err="1">
                <a:solidFill>
                  <a:schemeClr val="bg1"/>
                </a:solidFill>
                <a:latin typeface="Times New Roman" pitchFamily="18" charset="0"/>
                <a:cs typeface="Times New Roman" pitchFamily="18" charset="0"/>
              </a:rPr>
              <a:t>footageand</a:t>
            </a:r>
            <a:r>
              <a:rPr lang="en-US" sz="2000" dirty="0">
                <a:solidFill>
                  <a:schemeClr val="bg1"/>
                </a:solidFill>
                <a:latin typeface="Times New Roman" pitchFamily="18" charset="0"/>
                <a:cs typeface="Times New Roman" pitchFamily="18" charset="0"/>
              </a:rPr>
              <a:t> credit card transactions</a:t>
            </a:r>
            <a:endParaRPr lang="fa-IR" sz="2000" dirty="0">
              <a:solidFill>
                <a:schemeClr val="bg1"/>
              </a:solidFill>
              <a:latin typeface="Times New Roman" pitchFamily="18" charset="0"/>
              <a:cs typeface="Times New Roman" pitchFamily="18" charset="0"/>
            </a:endParaRPr>
          </a:p>
        </p:txBody>
      </p:sp>
      <p:sp>
        <p:nvSpPr>
          <p:cNvPr id="5" name="Rectangle 4"/>
          <p:cNvSpPr/>
          <p:nvPr/>
        </p:nvSpPr>
        <p:spPr>
          <a:xfrm>
            <a:off x="4216400" y="1981200"/>
            <a:ext cx="3403600" cy="863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a:solidFill>
                  <a:srgbClr val="000000"/>
                </a:solidFill>
                <a:latin typeface="Times-Bold"/>
              </a:rPr>
              <a:t>Contact Tracing Apps</a:t>
            </a:r>
            <a:r>
              <a:rPr lang="en-US" dirty="0"/>
              <a:t> </a:t>
            </a:r>
            <a:br>
              <a:rPr lang="en-US" dirty="0"/>
            </a:br>
            <a:endParaRPr lang="fa-IR" dirty="0"/>
          </a:p>
        </p:txBody>
      </p:sp>
      <p:sp>
        <p:nvSpPr>
          <p:cNvPr id="6" name="Pentagon 5"/>
          <p:cNvSpPr/>
          <p:nvPr/>
        </p:nvSpPr>
        <p:spPr>
          <a:xfrm>
            <a:off x="215900" y="469900"/>
            <a:ext cx="4483100" cy="1206500"/>
          </a:xfrm>
          <a:prstGeom prst="homePlate">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0">
            <a:schemeClr val="accent2"/>
          </a:lnRef>
          <a:fillRef idx="3">
            <a:schemeClr val="accent2"/>
          </a:fillRef>
          <a:effectRef idx="3">
            <a:schemeClr val="accent2"/>
          </a:effectRef>
          <a:fontRef idx="minor">
            <a:schemeClr val="lt1"/>
          </a:fontRef>
        </p:style>
        <p:txBody>
          <a:bodyPr rtlCol="1" anchor="ctr"/>
          <a:lstStyle/>
          <a:p>
            <a:pPr algn="ctr"/>
            <a:r>
              <a:rPr lang="en-US" sz="2400" b="1" dirty="0" smtClean="0"/>
              <a:t>Result</a:t>
            </a:r>
            <a:endParaRPr lang="fa-IR" sz="2400" b="1" dirty="0"/>
          </a:p>
        </p:txBody>
      </p:sp>
    </p:spTree>
    <p:extLst>
      <p:ext uri="{BB962C8B-B14F-4D97-AF65-F5344CB8AC3E}">
        <p14:creationId xmlns:p14="http://schemas.microsoft.com/office/powerpoint/2010/main" val="37677812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099" y="177800"/>
            <a:ext cx="10058400" cy="1587500"/>
          </a:xfrm>
          <a:solidFill>
            <a:schemeClr val="tx2">
              <a:lumMod val="60000"/>
              <a:lumOff val="40000"/>
            </a:schemeClr>
          </a:solidFill>
        </p:spPr>
        <p:txBody>
          <a:bodyPr/>
          <a:lstStyle/>
          <a:p>
            <a:endParaRPr lang="fa-IR" dirty="0"/>
          </a:p>
        </p:txBody>
      </p:sp>
      <p:sp>
        <p:nvSpPr>
          <p:cNvPr id="3" name="Content Placeholder 2"/>
          <p:cNvSpPr>
            <a:spLocks noGrp="1"/>
          </p:cNvSpPr>
          <p:nvPr>
            <p:ph idx="1"/>
          </p:nvPr>
        </p:nvSpPr>
        <p:spPr/>
        <p:txBody>
          <a:bodyPr>
            <a:normAutofit/>
          </a:bodyPr>
          <a:lstStyle/>
          <a:p>
            <a:r>
              <a:rPr lang="en-US" sz="2000" dirty="0">
                <a:solidFill>
                  <a:srgbClr val="000000"/>
                </a:solidFill>
                <a:latin typeface="Times New Roman" pitchFamily="18" charset="0"/>
                <a:cs typeface="Times New Roman" pitchFamily="18" charset="0"/>
              </a:rPr>
              <a:t>The most </a:t>
            </a:r>
            <a:r>
              <a:rPr lang="en-US" sz="2000" dirty="0" smtClean="0">
                <a:solidFill>
                  <a:srgbClr val="000000"/>
                </a:solidFill>
                <a:latin typeface="Times New Roman" pitchFamily="18" charset="0"/>
                <a:cs typeface="Times New Roman" pitchFamily="18" charset="0"/>
              </a:rPr>
              <a:t>common method </a:t>
            </a:r>
            <a:r>
              <a:rPr lang="en-US" sz="2000" dirty="0">
                <a:solidFill>
                  <a:srgbClr val="000000"/>
                </a:solidFill>
                <a:latin typeface="Times New Roman" pitchFamily="18" charset="0"/>
                <a:cs typeface="Times New Roman" pitchFamily="18" charset="0"/>
              </a:rPr>
              <a:t>for contact tracing apps was </a:t>
            </a:r>
            <a:r>
              <a:rPr lang="en-US" sz="2000" dirty="0">
                <a:solidFill>
                  <a:schemeClr val="accent4"/>
                </a:solidFill>
                <a:latin typeface="Times New Roman" pitchFamily="18" charset="0"/>
                <a:cs typeface="Times New Roman" pitchFamily="18" charset="0"/>
              </a:rPr>
              <a:t>Bluetooth</a:t>
            </a:r>
            <a:r>
              <a:rPr lang="en-US" sz="2000" dirty="0">
                <a:solidFill>
                  <a:srgbClr val="000000"/>
                </a:solidFill>
                <a:latin typeface="Times New Roman" pitchFamily="18" charset="0"/>
                <a:cs typeface="Times New Roman" pitchFamily="18" charset="0"/>
              </a:rPr>
              <a:t> (n=9, 60%).</a:t>
            </a:r>
            <a:br>
              <a:rPr lang="en-US" sz="2000" dirty="0">
                <a:solidFill>
                  <a:srgbClr val="000000"/>
                </a:solidFill>
                <a:latin typeface="Times New Roman" pitchFamily="18" charset="0"/>
                <a:cs typeface="Times New Roman" pitchFamily="18" charset="0"/>
              </a:rPr>
            </a:br>
            <a:r>
              <a:rPr lang="en-US" sz="2000" dirty="0">
                <a:solidFill>
                  <a:srgbClr val="000000"/>
                </a:solidFill>
                <a:latin typeface="Times New Roman" pitchFamily="18" charset="0"/>
                <a:cs typeface="Times New Roman" pitchFamily="18" charset="0"/>
              </a:rPr>
              <a:t>These apps anonymously notified healthy individuals if </a:t>
            </a:r>
            <a:r>
              <a:rPr lang="en-US" sz="2000" dirty="0" smtClean="0">
                <a:solidFill>
                  <a:srgbClr val="000000"/>
                </a:solidFill>
                <a:latin typeface="Times New Roman" pitchFamily="18" charset="0"/>
                <a:cs typeface="Times New Roman" pitchFamily="18" charset="0"/>
              </a:rPr>
              <a:t>they had </a:t>
            </a:r>
            <a:r>
              <a:rPr lang="en-US" sz="2000" dirty="0">
                <a:solidFill>
                  <a:srgbClr val="000000"/>
                </a:solidFill>
                <a:latin typeface="Times New Roman" pitchFamily="18" charset="0"/>
                <a:cs typeface="Times New Roman" pitchFamily="18" charset="0"/>
              </a:rPr>
              <a:t>been in close contact with an infected individual. This </a:t>
            </a:r>
            <a:r>
              <a:rPr lang="en-US" sz="2000" dirty="0" smtClean="0">
                <a:solidFill>
                  <a:srgbClr val="000000"/>
                </a:solidFill>
                <a:latin typeface="Times New Roman" pitchFamily="18" charset="0"/>
                <a:cs typeface="Times New Roman" pitchFamily="18" charset="0"/>
              </a:rPr>
              <a:t>was in </a:t>
            </a:r>
            <a:r>
              <a:rPr lang="en-US" sz="2000" dirty="0">
                <a:solidFill>
                  <a:srgbClr val="000000"/>
                </a:solidFill>
                <a:latin typeface="Times New Roman" pitchFamily="18" charset="0"/>
                <a:cs typeface="Times New Roman" pitchFamily="18" charset="0"/>
              </a:rPr>
              <a:t>contrast to other techniques, such as the one used by </a:t>
            </a:r>
            <a:r>
              <a:rPr lang="en-US" sz="2000" dirty="0" smtClean="0">
                <a:solidFill>
                  <a:srgbClr val="000000"/>
                </a:solidFill>
                <a:latin typeface="Times New Roman" pitchFamily="18" charset="0"/>
                <a:cs typeface="Times New Roman" pitchFamily="18" charset="0"/>
              </a:rPr>
              <a:t>China, using </a:t>
            </a:r>
            <a:r>
              <a:rPr lang="en-US" sz="2000" dirty="0">
                <a:solidFill>
                  <a:srgbClr val="000000"/>
                </a:solidFill>
                <a:latin typeface="Times New Roman" pitchFamily="18" charset="0"/>
                <a:cs typeface="Times New Roman" pitchFamily="18" charset="0"/>
              </a:rPr>
              <a:t>strict surveillance methods that raised privacy </a:t>
            </a:r>
            <a:r>
              <a:rPr lang="en-US" sz="2000" dirty="0" smtClean="0">
                <a:solidFill>
                  <a:srgbClr val="000000"/>
                </a:solidFill>
                <a:latin typeface="Times New Roman" pitchFamily="18" charset="0"/>
                <a:cs typeface="Times New Roman" pitchFamily="18" charset="0"/>
              </a:rPr>
              <a:t>concerns since </a:t>
            </a:r>
            <a:r>
              <a:rPr lang="en-US" sz="2000" dirty="0">
                <a:solidFill>
                  <a:srgbClr val="000000"/>
                </a:solidFill>
                <a:latin typeface="Times New Roman" pitchFamily="18" charset="0"/>
                <a:cs typeface="Times New Roman" pitchFamily="18" charset="0"/>
              </a:rPr>
              <a:t>the technologies could track the person’s location </a:t>
            </a:r>
            <a:r>
              <a:rPr lang="en-US" sz="2000" dirty="0" smtClean="0">
                <a:solidFill>
                  <a:srgbClr val="000000"/>
                </a:solidFill>
                <a:latin typeface="Times New Roman" pitchFamily="18" charset="0"/>
                <a:cs typeface="Times New Roman" pitchFamily="18" charset="0"/>
              </a:rPr>
              <a:t>and obtain </a:t>
            </a:r>
            <a:r>
              <a:rPr lang="en-US" sz="2000" dirty="0">
                <a:solidFill>
                  <a:srgbClr val="000000"/>
                </a:solidFill>
                <a:latin typeface="Times New Roman" pitchFamily="18" charset="0"/>
                <a:cs typeface="Times New Roman" pitchFamily="18" charset="0"/>
              </a:rPr>
              <a:t>personal data as </a:t>
            </a:r>
            <a:r>
              <a:rPr lang="en-US" sz="2000" dirty="0" smtClean="0">
                <a:solidFill>
                  <a:srgbClr val="000000"/>
                </a:solidFill>
                <a:latin typeface="Times New Roman" pitchFamily="18" charset="0"/>
                <a:cs typeface="Times New Roman" pitchFamily="18" charset="0"/>
              </a:rPr>
              <a:t>well. </a:t>
            </a:r>
            <a:r>
              <a:rPr lang="en-US" sz="2000" dirty="0">
                <a:solidFill>
                  <a:srgbClr val="000000"/>
                </a:solidFill>
                <a:latin typeface="Times New Roman" pitchFamily="18" charset="0"/>
                <a:cs typeface="Times New Roman" pitchFamily="18" charset="0"/>
              </a:rPr>
              <a:t>GPS and Bluetooth </a:t>
            </a:r>
            <a:r>
              <a:rPr lang="en-US" sz="2000" dirty="0" smtClean="0">
                <a:solidFill>
                  <a:srgbClr val="000000"/>
                </a:solidFill>
                <a:latin typeface="Times New Roman" pitchFamily="18" charset="0"/>
                <a:cs typeface="Times New Roman" pitchFamily="18" charset="0"/>
              </a:rPr>
              <a:t>were used </a:t>
            </a:r>
            <a:r>
              <a:rPr lang="en-US" sz="2000" dirty="0">
                <a:solidFill>
                  <a:srgbClr val="000000"/>
                </a:solidFill>
                <a:latin typeface="Times New Roman" pitchFamily="18" charset="0"/>
                <a:cs typeface="Times New Roman" pitchFamily="18" charset="0"/>
              </a:rPr>
              <a:t>in combination by three contact tracing apps released by</a:t>
            </a:r>
            <a:br>
              <a:rPr lang="en-US" sz="2000" dirty="0">
                <a:solidFill>
                  <a:srgbClr val="000000"/>
                </a:solidFill>
                <a:latin typeface="Times New Roman" pitchFamily="18" charset="0"/>
                <a:cs typeface="Times New Roman" pitchFamily="18" charset="0"/>
              </a:rPr>
            </a:br>
            <a:r>
              <a:rPr lang="en-US" sz="2000" dirty="0">
                <a:solidFill>
                  <a:srgbClr val="000000"/>
                </a:solidFill>
                <a:latin typeface="Times New Roman" pitchFamily="18" charset="0"/>
                <a:cs typeface="Times New Roman" pitchFamily="18" charset="0"/>
              </a:rPr>
              <a:t>the United States, India, and Turkey </a:t>
            </a:r>
            <a:endParaRPr lang="en-US" sz="2000" dirty="0" smtClean="0">
              <a:solidFill>
                <a:srgbClr val="000000"/>
              </a:solidFill>
              <a:latin typeface="Times New Roman" pitchFamily="18" charset="0"/>
              <a:cs typeface="Times New Roman" pitchFamily="18" charset="0"/>
            </a:endParaRPr>
          </a:p>
          <a:p>
            <a:r>
              <a:rPr lang="en-US" sz="2000" dirty="0" smtClean="0">
                <a:solidFill>
                  <a:srgbClr val="000000"/>
                </a:solidFill>
                <a:latin typeface="Times New Roman" pitchFamily="18" charset="0"/>
                <a:cs typeface="Times New Roman" pitchFamily="18" charset="0"/>
              </a:rPr>
              <a:t>All these apps </a:t>
            </a:r>
            <a:r>
              <a:rPr lang="en-US" sz="2000" dirty="0">
                <a:solidFill>
                  <a:srgbClr val="000000"/>
                </a:solidFill>
                <a:latin typeface="Times New Roman" pitchFamily="18" charset="0"/>
                <a:cs typeface="Times New Roman" pitchFamily="18" charset="0"/>
              </a:rPr>
              <a:t>were either supported by the government or from</a:t>
            </a:r>
            <a:br>
              <a:rPr lang="en-US" sz="2000" dirty="0">
                <a:solidFill>
                  <a:srgbClr val="000000"/>
                </a:solidFill>
                <a:latin typeface="Times New Roman" pitchFamily="18" charset="0"/>
                <a:cs typeface="Times New Roman" pitchFamily="18" charset="0"/>
              </a:rPr>
            </a:br>
            <a:r>
              <a:rPr lang="en-US" sz="2000" dirty="0">
                <a:solidFill>
                  <a:srgbClr val="000000"/>
                </a:solidFill>
                <a:latin typeface="Times New Roman" pitchFamily="18" charset="0"/>
                <a:cs typeface="Times New Roman" pitchFamily="18" charset="0"/>
              </a:rPr>
              <a:t>recognized health organizations after restrictions were imposed</a:t>
            </a:r>
            <a:br>
              <a:rPr lang="en-US" sz="2000" dirty="0">
                <a:solidFill>
                  <a:srgbClr val="000000"/>
                </a:solidFill>
                <a:latin typeface="Times New Roman" pitchFamily="18" charset="0"/>
                <a:cs typeface="Times New Roman" pitchFamily="18" charset="0"/>
              </a:rPr>
            </a:br>
            <a:r>
              <a:rPr lang="en-US" sz="2000" dirty="0">
                <a:solidFill>
                  <a:srgbClr val="000000"/>
                </a:solidFill>
                <a:latin typeface="Times New Roman" pitchFamily="18" charset="0"/>
                <a:cs typeface="Times New Roman" pitchFamily="18" charset="0"/>
              </a:rPr>
              <a:t>by the Apple and Google Play Stores.</a:t>
            </a:r>
            <a:r>
              <a:rPr lang="en-US" sz="2000" dirty="0">
                <a:latin typeface="Times New Roman" pitchFamily="18" charset="0"/>
                <a:cs typeface="Times New Roman" pitchFamily="18" charset="0"/>
              </a:rPr>
              <a:t> </a:t>
            </a:r>
            <a:br>
              <a:rPr lang="en-US" sz="2000" dirty="0">
                <a:latin typeface="Times New Roman" pitchFamily="18" charset="0"/>
                <a:cs typeface="Times New Roman" pitchFamily="18" charset="0"/>
              </a:rPr>
            </a:br>
            <a:endParaRPr lang="fa-IR" sz="2000" dirty="0">
              <a:latin typeface="Times New Roman" pitchFamily="18" charset="0"/>
              <a:cs typeface="Times New Roman" pitchFamily="18" charset="0"/>
            </a:endParaRPr>
          </a:p>
        </p:txBody>
      </p:sp>
      <p:sp>
        <p:nvSpPr>
          <p:cNvPr id="4" name="Pentagon 3"/>
          <p:cNvSpPr/>
          <p:nvPr/>
        </p:nvSpPr>
        <p:spPr>
          <a:xfrm>
            <a:off x="215900" y="381000"/>
            <a:ext cx="4902200" cy="1143000"/>
          </a:xfrm>
          <a:prstGeom prst="homePlate">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1">
            <a:schemeClr val="accent2"/>
          </a:lnRef>
          <a:fillRef idx="3">
            <a:schemeClr val="accent2"/>
          </a:fillRef>
          <a:effectRef idx="2">
            <a:schemeClr val="accent2"/>
          </a:effectRef>
          <a:fontRef idx="minor">
            <a:schemeClr val="lt1"/>
          </a:fontRef>
        </p:style>
        <p:txBody>
          <a:bodyPr rtlCol="1" anchor="ctr"/>
          <a:lstStyle/>
          <a:p>
            <a:pPr algn="ctr"/>
            <a:r>
              <a:rPr lang="en-US" sz="2400" b="1" dirty="0" smtClean="0"/>
              <a:t>Result</a:t>
            </a:r>
            <a:endParaRPr lang="fa-IR" sz="2400" b="1" dirty="0"/>
          </a:p>
        </p:txBody>
      </p:sp>
    </p:spTree>
    <p:extLst>
      <p:ext uri="{BB962C8B-B14F-4D97-AF65-F5344CB8AC3E}">
        <p14:creationId xmlns:p14="http://schemas.microsoft.com/office/powerpoint/2010/main" val="17162582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65100"/>
            <a:ext cx="9880599" cy="1600200"/>
          </a:xfrm>
          <a:solidFill>
            <a:schemeClr val="tx2">
              <a:lumMod val="40000"/>
              <a:lumOff val="60000"/>
            </a:schemeClr>
          </a:solidFill>
        </p:spPr>
        <p:txBody>
          <a:bodyPr/>
          <a:lstStyle/>
          <a:p>
            <a:endParaRPr lang="fa-IR" dirty="0"/>
          </a:p>
        </p:txBody>
      </p:sp>
      <p:sp>
        <p:nvSpPr>
          <p:cNvPr id="3" name="Content Placeholder 2"/>
          <p:cNvSpPr>
            <a:spLocks noGrp="1"/>
          </p:cNvSpPr>
          <p:nvPr>
            <p:ph idx="1"/>
          </p:nvPr>
        </p:nvSpPr>
        <p:spPr/>
        <p:txBody>
          <a:bodyPr>
            <a:normAutofit/>
          </a:bodyPr>
          <a:lstStyle/>
          <a:p>
            <a:endParaRPr lang="en-US" sz="2400" dirty="0" smtClean="0">
              <a:solidFill>
                <a:srgbClr val="000000"/>
              </a:solidFill>
              <a:latin typeface="Times-Roman"/>
            </a:endParaRPr>
          </a:p>
          <a:p>
            <a:endParaRPr lang="en-US" sz="2400" dirty="0">
              <a:solidFill>
                <a:srgbClr val="000000"/>
              </a:solidFill>
              <a:latin typeface="Times-Roman"/>
            </a:endParaRPr>
          </a:p>
          <a:p>
            <a:r>
              <a:rPr lang="en-US" sz="2000" dirty="0" smtClean="0">
                <a:solidFill>
                  <a:srgbClr val="000000"/>
                </a:solidFill>
                <a:latin typeface="Times New Roman" pitchFamily="18" charset="0"/>
                <a:cs typeface="Times New Roman" pitchFamily="18" charset="0"/>
              </a:rPr>
              <a:t>In </a:t>
            </a:r>
            <a:r>
              <a:rPr lang="en-US" sz="2000" dirty="0">
                <a:solidFill>
                  <a:srgbClr val="000000"/>
                </a:solidFill>
                <a:latin typeface="Times New Roman" pitchFamily="18" charset="0"/>
                <a:cs typeface="Times New Roman" pitchFamily="18" charset="0"/>
              </a:rPr>
              <a:t>addition to </a:t>
            </a:r>
            <a:r>
              <a:rPr lang="en-US" sz="2000" dirty="0">
                <a:solidFill>
                  <a:schemeClr val="accent4"/>
                </a:solidFill>
                <a:latin typeface="Times New Roman" pitchFamily="18" charset="0"/>
                <a:cs typeface="Times New Roman" pitchFamily="18" charset="0"/>
              </a:rPr>
              <a:t>contact tracing </a:t>
            </a:r>
            <a:r>
              <a:rPr lang="en-US" sz="2000" dirty="0">
                <a:solidFill>
                  <a:srgbClr val="000000"/>
                </a:solidFill>
                <a:latin typeface="Times New Roman" pitchFamily="18" charset="0"/>
                <a:cs typeface="Times New Roman" pitchFamily="18" charset="0"/>
              </a:rPr>
              <a:t>apps, various countries have </a:t>
            </a:r>
            <a:r>
              <a:rPr lang="en-US" sz="2000" dirty="0" smtClean="0">
                <a:solidFill>
                  <a:srgbClr val="000000"/>
                </a:solidFill>
                <a:latin typeface="Times New Roman" pitchFamily="18" charset="0"/>
                <a:cs typeface="Times New Roman" pitchFamily="18" charset="0"/>
              </a:rPr>
              <a:t>also come </a:t>
            </a:r>
            <a:r>
              <a:rPr lang="en-US" sz="2000" dirty="0">
                <a:solidFill>
                  <a:srgbClr val="000000"/>
                </a:solidFill>
                <a:latin typeface="Times New Roman" pitchFamily="18" charset="0"/>
                <a:cs typeface="Times New Roman" pitchFamily="18" charset="0"/>
              </a:rPr>
              <a:t>up with quarantine apps to ensure that quarantine </a:t>
            </a:r>
            <a:r>
              <a:rPr lang="en-US" sz="2000" dirty="0" smtClean="0">
                <a:solidFill>
                  <a:srgbClr val="000000"/>
                </a:solidFill>
                <a:latin typeface="Times New Roman" pitchFamily="18" charset="0"/>
                <a:cs typeface="Times New Roman" pitchFamily="18" charset="0"/>
              </a:rPr>
              <a:t>measures are </a:t>
            </a:r>
            <a:r>
              <a:rPr lang="en-US" sz="2000" dirty="0">
                <a:solidFill>
                  <a:srgbClr val="000000"/>
                </a:solidFill>
                <a:latin typeface="Times New Roman" pitchFamily="18" charset="0"/>
                <a:cs typeface="Times New Roman" pitchFamily="18" charset="0"/>
              </a:rPr>
              <a:t>being followed. For example, </a:t>
            </a:r>
            <a:r>
              <a:rPr lang="en-US" sz="2000" dirty="0" err="1">
                <a:solidFill>
                  <a:srgbClr val="000000"/>
                </a:solidFill>
                <a:latin typeface="Times New Roman" pitchFamily="18" charset="0"/>
                <a:cs typeface="Times New Roman" pitchFamily="18" charset="0"/>
              </a:rPr>
              <a:t>geofencing</a:t>
            </a:r>
            <a:r>
              <a:rPr lang="en-US" sz="2000" dirty="0">
                <a:solidFill>
                  <a:srgbClr val="000000"/>
                </a:solidFill>
                <a:latin typeface="Times New Roman" pitchFamily="18" charset="0"/>
                <a:cs typeface="Times New Roman" pitchFamily="18" charset="0"/>
              </a:rPr>
              <a:t> apps enforce </a:t>
            </a:r>
            <a:r>
              <a:rPr lang="en-US" sz="2000" dirty="0" smtClean="0">
                <a:solidFill>
                  <a:srgbClr val="000000"/>
                </a:solidFill>
                <a:latin typeface="Times New Roman" pitchFamily="18" charset="0"/>
                <a:cs typeface="Times New Roman" pitchFamily="18" charset="0"/>
              </a:rPr>
              <a:t>the quarantine </a:t>
            </a:r>
            <a:r>
              <a:rPr lang="en-US" sz="2000" dirty="0">
                <a:solidFill>
                  <a:srgbClr val="000000"/>
                </a:solidFill>
                <a:latin typeface="Times New Roman" pitchFamily="18" charset="0"/>
                <a:cs typeface="Times New Roman" pitchFamily="18" charset="0"/>
              </a:rPr>
              <a:t>by using mobile phone signals and GPS to track </a:t>
            </a:r>
            <a:r>
              <a:rPr lang="en-US" sz="2000" dirty="0" smtClean="0">
                <a:solidFill>
                  <a:srgbClr val="000000"/>
                </a:solidFill>
                <a:latin typeface="Times New Roman" pitchFamily="18" charset="0"/>
                <a:cs typeface="Times New Roman" pitchFamily="18" charset="0"/>
              </a:rPr>
              <a:t>the movements </a:t>
            </a:r>
            <a:r>
              <a:rPr lang="en-US" sz="2000" dirty="0">
                <a:solidFill>
                  <a:srgbClr val="000000"/>
                </a:solidFill>
                <a:latin typeface="Times New Roman" pitchFamily="18" charset="0"/>
                <a:cs typeface="Times New Roman" pitchFamily="18" charset="0"/>
              </a:rPr>
              <a:t>of users. The concept is to create a virtual </a:t>
            </a:r>
            <a:r>
              <a:rPr lang="en-US" sz="2000" dirty="0" smtClean="0">
                <a:solidFill>
                  <a:srgbClr val="000000"/>
                </a:solidFill>
                <a:latin typeface="Times New Roman" pitchFamily="18" charset="0"/>
                <a:cs typeface="Times New Roman" pitchFamily="18" charset="0"/>
              </a:rPr>
              <a:t>fence</a:t>
            </a:r>
          </a:p>
          <a:p>
            <a:r>
              <a:rPr lang="en-US" sz="2000" dirty="0" smtClean="0">
                <a:latin typeface="Times New Roman" pitchFamily="18" charset="0"/>
                <a:cs typeface="Times New Roman" pitchFamily="18" charset="0"/>
              </a:rPr>
              <a:t> </a:t>
            </a:r>
            <a:r>
              <a:rPr lang="en-US" sz="2000" dirty="0">
                <a:solidFill>
                  <a:srgbClr val="000000"/>
                </a:solidFill>
                <a:latin typeface="Times New Roman" pitchFamily="18" charset="0"/>
                <a:cs typeface="Times New Roman" pitchFamily="18" charset="0"/>
              </a:rPr>
              <a:t>around people’s houses so that when they disobey </a:t>
            </a:r>
            <a:r>
              <a:rPr lang="en-US" sz="2000" dirty="0" smtClean="0">
                <a:solidFill>
                  <a:srgbClr val="000000"/>
                </a:solidFill>
                <a:latin typeface="Times New Roman" pitchFamily="18" charset="0"/>
                <a:cs typeface="Times New Roman" pitchFamily="18" charset="0"/>
              </a:rPr>
              <a:t>the regulations </a:t>
            </a:r>
            <a:r>
              <a:rPr lang="en-US" sz="2000" dirty="0">
                <a:solidFill>
                  <a:srgbClr val="000000"/>
                </a:solidFill>
                <a:latin typeface="Times New Roman" pitchFamily="18" charset="0"/>
                <a:cs typeface="Times New Roman" pitchFamily="18" charset="0"/>
              </a:rPr>
              <a:t>and go outside their houses, the authorities will </a:t>
            </a:r>
            <a:r>
              <a:rPr lang="en-US" sz="2000" dirty="0" smtClean="0">
                <a:solidFill>
                  <a:srgbClr val="000000"/>
                </a:solidFill>
                <a:latin typeface="Times New Roman" pitchFamily="18" charset="0"/>
                <a:cs typeface="Times New Roman" pitchFamily="18" charset="0"/>
              </a:rPr>
              <a:t>be notified .One </a:t>
            </a:r>
            <a:r>
              <a:rPr lang="en-US" sz="2000" dirty="0">
                <a:solidFill>
                  <a:srgbClr val="000000"/>
                </a:solidFill>
                <a:latin typeface="Times New Roman" pitchFamily="18" charset="0"/>
                <a:cs typeface="Times New Roman" pitchFamily="18" charset="0"/>
              </a:rPr>
              <a:t>of the countries that has adopted </a:t>
            </a:r>
            <a:r>
              <a:rPr lang="en-US" sz="2000" dirty="0" smtClean="0">
                <a:solidFill>
                  <a:srgbClr val="000000"/>
                </a:solidFill>
                <a:latin typeface="Times New Roman" pitchFamily="18" charset="0"/>
                <a:cs typeface="Times New Roman" pitchFamily="18" charset="0"/>
              </a:rPr>
              <a:t>this technique </a:t>
            </a:r>
            <a:r>
              <a:rPr lang="en-US" sz="2000" dirty="0">
                <a:solidFill>
                  <a:srgbClr val="000000"/>
                </a:solidFill>
                <a:latin typeface="Times New Roman" pitchFamily="18" charset="0"/>
                <a:cs typeface="Times New Roman" pitchFamily="18" charset="0"/>
              </a:rPr>
              <a:t>is India </a:t>
            </a:r>
            <a:r>
              <a:rPr lang="en-US" sz="2000" dirty="0" smtClean="0">
                <a:solidFill>
                  <a:srgbClr val="000000"/>
                </a:solidFill>
                <a:latin typeface="Times New Roman" pitchFamily="18" charset="0"/>
                <a:cs typeface="Times New Roman" pitchFamily="18" charset="0"/>
              </a:rPr>
              <a:t>,Taiwan </a:t>
            </a:r>
            <a:r>
              <a:rPr lang="en-US" sz="2000" dirty="0">
                <a:solidFill>
                  <a:srgbClr val="000000"/>
                </a:solidFill>
                <a:latin typeface="Times New Roman" pitchFamily="18" charset="0"/>
                <a:cs typeface="Times New Roman" pitchFamily="18" charset="0"/>
              </a:rPr>
              <a:t>also uses the </a:t>
            </a:r>
            <a:r>
              <a:rPr lang="en-US" sz="2000" dirty="0" smtClean="0">
                <a:solidFill>
                  <a:srgbClr val="000000"/>
                </a:solidFill>
                <a:latin typeface="Times New Roman" pitchFamily="18" charset="0"/>
                <a:cs typeface="Times New Roman" pitchFamily="18" charset="0"/>
              </a:rPr>
              <a:t>same technology </a:t>
            </a:r>
            <a:r>
              <a:rPr lang="en-US" sz="2000" dirty="0">
                <a:solidFill>
                  <a:srgbClr val="000000"/>
                </a:solidFill>
                <a:latin typeface="Times New Roman" pitchFamily="18" charset="0"/>
                <a:cs typeface="Times New Roman" pitchFamily="18" charset="0"/>
              </a:rPr>
              <a:t>to </a:t>
            </a:r>
            <a:r>
              <a:rPr lang="en-US" sz="2000" dirty="0" err="1">
                <a:solidFill>
                  <a:srgbClr val="000000"/>
                </a:solidFill>
                <a:latin typeface="Times New Roman" pitchFamily="18" charset="0"/>
                <a:cs typeface="Times New Roman" pitchFamily="18" charset="0"/>
              </a:rPr>
              <a:t>geofence</a:t>
            </a:r>
            <a:r>
              <a:rPr lang="en-US" sz="2000" dirty="0">
                <a:solidFill>
                  <a:srgbClr val="000000"/>
                </a:solidFill>
                <a:latin typeface="Times New Roman" pitchFamily="18" charset="0"/>
                <a:cs typeface="Times New Roman" pitchFamily="18" charset="0"/>
              </a:rPr>
              <a:t> affected individuals who are </a:t>
            </a:r>
            <a:r>
              <a:rPr lang="en-US" sz="2000" dirty="0" smtClean="0">
                <a:solidFill>
                  <a:srgbClr val="000000"/>
                </a:solidFill>
                <a:latin typeface="Times New Roman" pitchFamily="18" charset="0"/>
                <a:cs typeface="Times New Roman" pitchFamily="18" charset="0"/>
              </a:rPr>
              <a:t>required to </a:t>
            </a:r>
            <a:r>
              <a:rPr lang="en-US" sz="2000" dirty="0">
                <a:solidFill>
                  <a:srgbClr val="000000"/>
                </a:solidFill>
                <a:latin typeface="Times New Roman" pitchFamily="18" charset="0"/>
                <a:cs typeface="Times New Roman" pitchFamily="18" charset="0"/>
              </a:rPr>
              <a:t>self-isolate or quarantine at home</a:t>
            </a:r>
            <a:r>
              <a:rPr lang="en-US" sz="2000" dirty="0">
                <a:latin typeface="Times New Roman" pitchFamily="18" charset="0"/>
                <a:cs typeface="Times New Roman" pitchFamily="18" charset="0"/>
              </a:rPr>
              <a:t> </a:t>
            </a:r>
            <a:r>
              <a:rPr lang="en-US" dirty="0"/>
              <a:t/>
            </a:r>
            <a:br>
              <a:rPr lang="en-US" dirty="0"/>
            </a:br>
            <a:r>
              <a:rPr lang="en-US" dirty="0"/>
              <a:t/>
            </a:r>
            <a:br>
              <a:rPr lang="en-US" dirty="0"/>
            </a:br>
            <a:endParaRPr lang="fa-IR" dirty="0"/>
          </a:p>
        </p:txBody>
      </p:sp>
      <p:sp>
        <p:nvSpPr>
          <p:cNvPr id="4" name="Rectangle 3"/>
          <p:cNvSpPr/>
          <p:nvPr/>
        </p:nvSpPr>
        <p:spPr>
          <a:xfrm>
            <a:off x="4533900" y="2159000"/>
            <a:ext cx="2768600" cy="736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a:solidFill>
                  <a:srgbClr val="000000"/>
                </a:solidFill>
                <a:latin typeface="Times-Bold"/>
              </a:rPr>
              <a:t>Quarantine Apps</a:t>
            </a:r>
            <a:r>
              <a:rPr lang="en-US" dirty="0"/>
              <a:t> </a:t>
            </a:r>
            <a:br>
              <a:rPr lang="en-US" dirty="0"/>
            </a:br>
            <a:endParaRPr lang="fa-IR" dirty="0"/>
          </a:p>
        </p:txBody>
      </p:sp>
      <p:sp>
        <p:nvSpPr>
          <p:cNvPr id="5" name="Pentagon 4"/>
          <p:cNvSpPr/>
          <p:nvPr/>
        </p:nvSpPr>
        <p:spPr>
          <a:xfrm>
            <a:off x="584200" y="469900"/>
            <a:ext cx="4546600" cy="1104900"/>
          </a:xfrm>
          <a:prstGeom prst="homePlate">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0">
            <a:schemeClr val="accent2"/>
          </a:lnRef>
          <a:fillRef idx="3">
            <a:schemeClr val="accent2"/>
          </a:fillRef>
          <a:effectRef idx="3">
            <a:schemeClr val="accent2"/>
          </a:effectRef>
          <a:fontRef idx="minor">
            <a:schemeClr val="lt1"/>
          </a:fontRef>
        </p:style>
        <p:txBody>
          <a:bodyPr rtlCol="1" anchor="ctr"/>
          <a:lstStyle/>
          <a:p>
            <a:pPr algn="ctr"/>
            <a:r>
              <a:rPr lang="en-US" sz="2400" b="1" dirty="0" smtClean="0"/>
              <a:t>Result</a:t>
            </a:r>
            <a:endParaRPr lang="fa-IR" sz="2400" b="1" dirty="0"/>
          </a:p>
        </p:txBody>
      </p:sp>
    </p:spTree>
    <p:extLst>
      <p:ext uri="{BB962C8B-B14F-4D97-AF65-F5344CB8AC3E}">
        <p14:creationId xmlns:p14="http://schemas.microsoft.com/office/powerpoint/2010/main" val="38252511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77800"/>
            <a:ext cx="9906000" cy="1615136"/>
          </a:xfrm>
          <a:solidFill>
            <a:schemeClr val="tx2">
              <a:lumMod val="40000"/>
              <a:lumOff val="60000"/>
            </a:schemeClr>
          </a:solidFill>
        </p:spPr>
        <p:txBody>
          <a:bodyPr/>
          <a:lstStyle/>
          <a:p>
            <a:endParaRPr lang="fa-IR" dirty="0"/>
          </a:p>
        </p:txBody>
      </p:sp>
      <p:sp>
        <p:nvSpPr>
          <p:cNvPr id="3" name="Content Placeholder 2"/>
          <p:cNvSpPr>
            <a:spLocks noGrp="1"/>
          </p:cNvSpPr>
          <p:nvPr>
            <p:ph idx="1"/>
          </p:nvPr>
        </p:nvSpPr>
        <p:spPr/>
        <p:txBody>
          <a:bodyPr>
            <a:normAutofit fontScale="92500" lnSpcReduction="10000"/>
          </a:bodyPr>
          <a:lstStyle/>
          <a:p>
            <a:endParaRPr lang="en-US" dirty="0" smtClean="0"/>
          </a:p>
          <a:p>
            <a:endParaRPr lang="en-US" dirty="0" smtClean="0"/>
          </a:p>
          <a:p>
            <a:pPr marL="0" indent="0">
              <a:buNone/>
            </a:pPr>
            <a:r>
              <a:rPr lang="en-US" sz="2000" dirty="0" smtClean="0">
                <a:solidFill>
                  <a:srgbClr val="000000"/>
                </a:solidFill>
                <a:latin typeface="Times New Roman" pitchFamily="18" charset="0"/>
                <a:cs typeface="Times New Roman" pitchFamily="18" charset="0"/>
              </a:rPr>
              <a:t>One </a:t>
            </a:r>
            <a:r>
              <a:rPr lang="en-US" sz="2000" dirty="0">
                <a:solidFill>
                  <a:srgbClr val="000000"/>
                </a:solidFill>
                <a:latin typeface="Times New Roman" pitchFamily="18" charset="0"/>
                <a:cs typeface="Times New Roman" pitchFamily="18" charset="0"/>
              </a:rPr>
              <a:t>of the global apps for symptom monitoring is the </a:t>
            </a:r>
            <a:r>
              <a:rPr lang="en-US" sz="2000" dirty="0" smtClean="0">
                <a:solidFill>
                  <a:schemeClr val="accent4"/>
                </a:solidFill>
                <a:latin typeface="Times New Roman" pitchFamily="18" charset="0"/>
                <a:cs typeface="Times New Roman" pitchFamily="18" charset="0"/>
              </a:rPr>
              <a:t>iPhone</a:t>
            </a:r>
            <a:r>
              <a:rPr lang="en-US" sz="2000" dirty="0" smtClean="0">
                <a:solidFill>
                  <a:srgbClr val="000000"/>
                </a:solidFill>
                <a:latin typeface="Times New Roman" pitchFamily="18" charset="0"/>
                <a:cs typeface="Times New Roman" pitchFamily="18" charset="0"/>
              </a:rPr>
              <a:t> and </a:t>
            </a:r>
            <a:r>
              <a:rPr lang="en-US" sz="2000" dirty="0">
                <a:solidFill>
                  <a:schemeClr val="accent4"/>
                </a:solidFill>
                <a:latin typeface="Times New Roman" pitchFamily="18" charset="0"/>
                <a:cs typeface="Times New Roman" pitchFamily="18" charset="0"/>
              </a:rPr>
              <a:t>web-based COVID-19 </a:t>
            </a:r>
            <a:r>
              <a:rPr lang="en-US" sz="2000" dirty="0">
                <a:solidFill>
                  <a:srgbClr val="000000"/>
                </a:solidFill>
                <a:latin typeface="Times New Roman" pitchFamily="18" charset="0"/>
                <a:cs typeface="Times New Roman" pitchFamily="18" charset="0"/>
              </a:rPr>
              <a:t>Screening Tool app developed </a:t>
            </a:r>
            <a:r>
              <a:rPr lang="en-US" sz="2000" dirty="0" smtClean="0">
                <a:solidFill>
                  <a:srgbClr val="000000"/>
                </a:solidFill>
                <a:latin typeface="Times New Roman" pitchFamily="18" charset="0"/>
                <a:cs typeface="Times New Roman" pitchFamily="18" charset="0"/>
              </a:rPr>
              <a:t>by Apple This </a:t>
            </a:r>
            <a:r>
              <a:rPr lang="en-US" sz="2000" dirty="0">
                <a:solidFill>
                  <a:srgbClr val="000000"/>
                </a:solidFill>
                <a:latin typeface="Times New Roman" pitchFamily="18" charset="0"/>
                <a:cs typeface="Times New Roman" pitchFamily="18" charset="0"/>
              </a:rPr>
              <a:t>is available for all iPhone users, </a:t>
            </a:r>
            <a:r>
              <a:rPr lang="en-US" sz="2000" dirty="0" smtClean="0">
                <a:solidFill>
                  <a:srgbClr val="000000"/>
                </a:solidFill>
                <a:latin typeface="Times New Roman" pitchFamily="18" charset="0"/>
                <a:cs typeface="Times New Roman" pitchFamily="18" charset="0"/>
              </a:rPr>
              <a:t>irrespective of </a:t>
            </a:r>
            <a:r>
              <a:rPr lang="en-US" sz="2000" dirty="0">
                <a:solidFill>
                  <a:srgbClr val="000000"/>
                </a:solidFill>
                <a:latin typeface="Times New Roman" pitchFamily="18" charset="0"/>
                <a:cs typeface="Times New Roman" pitchFamily="18" charset="0"/>
              </a:rPr>
              <a:t>their location. Furthermore, countries such as Spain, </a:t>
            </a:r>
            <a:r>
              <a:rPr lang="en-US" sz="2000" dirty="0" smtClean="0">
                <a:solidFill>
                  <a:srgbClr val="000000"/>
                </a:solidFill>
                <a:latin typeface="Times New Roman" pitchFamily="18" charset="0"/>
                <a:cs typeface="Times New Roman" pitchFamily="18" charset="0"/>
              </a:rPr>
              <a:t>the United </a:t>
            </a:r>
            <a:r>
              <a:rPr lang="en-US" sz="2000" dirty="0">
                <a:solidFill>
                  <a:srgbClr val="000000"/>
                </a:solidFill>
                <a:latin typeface="Times New Roman" pitchFamily="18" charset="0"/>
                <a:cs typeface="Times New Roman" pitchFamily="18" charset="0"/>
              </a:rPr>
              <a:t>Kingdom, Germany, Singapore, and Malaysia have </a:t>
            </a:r>
            <a:r>
              <a:rPr lang="en-US" sz="2000" dirty="0" smtClean="0">
                <a:solidFill>
                  <a:srgbClr val="000000"/>
                </a:solidFill>
                <a:latin typeface="Times New Roman" pitchFamily="18" charset="0"/>
                <a:cs typeface="Times New Roman" pitchFamily="18" charset="0"/>
              </a:rPr>
              <a:t>also developed </a:t>
            </a:r>
            <a:r>
              <a:rPr lang="en-US" sz="2000" dirty="0">
                <a:solidFill>
                  <a:srgbClr val="000000"/>
                </a:solidFill>
                <a:latin typeface="Times New Roman" pitchFamily="18" charset="0"/>
                <a:cs typeface="Times New Roman" pitchFamily="18" charset="0"/>
              </a:rPr>
              <a:t>symptom monitoring </a:t>
            </a:r>
            <a:r>
              <a:rPr lang="en-US" sz="2000" dirty="0" smtClean="0">
                <a:solidFill>
                  <a:srgbClr val="000000"/>
                </a:solidFill>
                <a:latin typeface="Times New Roman" pitchFamily="18" charset="0"/>
                <a:cs typeface="Times New Roman" pitchFamily="18" charset="0"/>
              </a:rPr>
              <a:t>apps</a:t>
            </a:r>
          </a:p>
          <a:p>
            <a:pPr marL="0" indent="0">
              <a:buNone/>
            </a:pPr>
            <a:r>
              <a:rPr lang="en-US" sz="2000" dirty="0" smtClean="0">
                <a:latin typeface="Times New Roman" pitchFamily="18" charset="0"/>
                <a:cs typeface="Times New Roman" pitchFamily="18" charset="0"/>
              </a:rPr>
              <a:t> </a:t>
            </a:r>
            <a:r>
              <a:rPr lang="en-US" dirty="0">
                <a:solidFill>
                  <a:srgbClr val="000000"/>
                </a:solidFill>
                <a:latin typeface="Times New Roman" pitchFamily="18" charset="0"/>
                <a:cs typeface="Times New Roman" pitchFamily="18" charset="0"/>
              </a:rPr>
              <a:t>apps identify if the user is experiencing symptoms related </a:t>
            </a:r>
            <a:r>
              <a:rPr lang="en-US" dirty="0" smtClean="0">
                <a:solidFill>
                  <a:srgbClr val="000000"/>
                </a:solidFill>
                <a:latin typeface="Times New Roman" pitchFamily="18" charset="0"/>
                <a:cs typeface="Times New Roman" pitchFamily="18" charset="0"/>
              </a:rPr>
              <a:t>to </a:t>
            </a:r>
            <a:r>
              <a:rPr lang="en-US" dirty="0" smtClean="0">
                <a:solidFill>
                  <a:schemeClr val="accent4"/>
                </a:solidFill>
                <a:latin typeface="Times New Roman" pitchFamily="18" charset="0"/>
                <a:cs typeface="Times New Roman" pitchFamily="18" charset="0"/>
              </a:rPr>
              <a:t>COVID-19</a:t>
            </a:r>
            <a:r>
              <a:rPr lang="en-US" dirty="0">
                <a:solidFill>
                  <a:srgbClr val="000000"/>
                </a:solidFill>
                <a:latin typeface="Times New Roman" pitchFamily="18" charset="0"/>
                <a:cs typeface="Times New Roman" pitchFamily="18" charset="0"/>
              </a:rPr>
              <a:t>. If the user’s responses indicate that the user </a:t>
            </a:r>
            <a:r>
              <a:rPr lang="en-US" dirty="0" smtClean="0">
                <a:solidFill>
                  <a:srgbClr val="000000"/>
                </a:solidFill>
                <a:latin typeface="Times New Roman" pitchFamily="18" charset="0"/>
                <a:cs typeface="Times New Roman" pitchFamily="18" charset="0"/>
              </a:rPr>
              <a:t>may have </a:t>
            </a:r>
            <a:r>
              <a:rPr lang="en-US" dirty="0">
                <a:solidFill>
                  <a:srgbClr val="000000"/>
                </a:solidFill>
                <a:latin typeface="Times New Roman" pitchFamily="18" charset="0"/>
                <a:cs typeface="Times New Roman" pitchFamily="18" charset="0"/>
              </a:rPr>
              <a:t>COVID-19, they are provided with simple </a:t>
            </a:r>
            <a:r>
              <a:rPr lang="en-US" dirty="0" smtClean="0">
                <a:solidFill>
                  <a:srgbClr val="000000"/>
                </a:solidFill>
                <a:latin typeface="Times New Roman" pitchFamily="18" charset="0"/>
                <a:cs typeface="Times New Roman" pitchFamily="18" charset="0"/>
              </a:rPr>
              <a:t>management advice </a:t>
            </a:r>
            <a:r>
              <a:rPr lang="en-US" dirty="0">
                <a:solidFill>
                  <a:srgbClr val="000000"/>
                </a:solidFill>
                <a:latin typeface="Times New Roman" pitchFamily="18" charset="0"/>
                <a:cs typeface="Times New Roman" pitchFamily="18" charset="0"/>
              </a:rPr>
              <a:t>to follow. Generally, these apps pose a series </a:t>
            </a:r>
            <a:r>
              <a:rPr lang="en-US" dirty="0" smtClean="0">
                <a:solidFill>
                  <a:srgbClr val="000000"/>
                </a:solidFill>
                <a:latin typeface="Times New Roman" pitchFamily="18" charset="0"/>
                <a:cs typeface="Times New Roman" pitchFamily="18" charset="0"/>
              </a:rPr>
              <a:t>of diagnostic </a:t>
            </a:r>
            <a:r>
              <a:rPr lang="en-US" dirty="0">
                <a:solidFill>
                  <a:srgbClr val="000000"/>
                </a:solidFill>
                <a:latin typeface="Times New Roman" pitchFamily="18" charset="0"/>
                <a:cs typeface="Times New Roman" pitchFamily="18" charset="0"/>
              </a:rPr>
              <a:t>questions that include symptoms like fever, type </a:t>
            </a:r>
            <a:r>
              <a:rPr lang="en-US" dirty="0" smtClean="0">
                <a:solidFill>
                  <a:srgbClr val="000000"/>
                </a:solidFill>
                <a:latin typeface="Times New Roman" pitchFamily="18" charset="0"/>
                <a:cs typeface="Times New Roman" pitchFamily="18" charset="0"/>
              </a:rPr>
              <a:t>of cough</a:t>
            </a:r>
            <a:r>
              <a:rPr lang="en-US" dirty="0">
                <a:solidFill>
                  <a:srgbClr val="000000"/>
                </a:solidFill>
                <a:latin typeface="Times New Roman" pitchFamily="18" charset="0"/>
                <a:cs typeface="Times New Roman" pitchFamily="18" charset="0"/>
              </a:rPr>
              <a:t>, body aches, contact with any infected individual, </a:t>
            </a:r>
            <a:r>
              <a:rPr lang="en-US" dirty="0" smtClean="0">
                <a:solidFill>
                  <a:srgbClr val="000000"/>
                </a:solidFill>
                <a:latin typeface="Times New Roman" pitchFamily="18" charset="0"/>
                <a:cs typeface="Times New Roman" pitchFamily="18" charset="0"/>
              </a:rPr>
              <a:t>and recent </a:t>
            </a:r>
            <a:r>
              <a:rPr lang="en-US" dirty="0">
                <a:solidFill>
                  <a:srgbClr val="000000"/>
                </a:solidFill>
                <a:latin typeface="Times New Roman" pitchFamily="18" charset="0"/>
                <a:cs typeface="Times New Roman" pitchFamily="18" charset="0"/>
              </a:rPr>
              <a:t>travel, among others, which help identify via a back </a:t>
            </a:r>
            <a:r>
              <a:rPr lang="en-US" dirty="0" smtClean="0">
                <a:solidFill>
                  <a:srgbClr val="000000"/>
                </a:solidFill>
                <a:latin typeface="Times New Roman" pitchFamily="18" charset="0"/>
                <a:cs typeface="Times New Roman" pitchFamily="18" charset="0"/>
              </a:rPr>
              <a:t>end algorithm </a:t>
            </a:r>
            <a:r>
              <a:rPr lang="en-US" dirty="0">
                <a:solidFill>
                  <a:srgbClr val="000000"/>
                </a:solidFill>
                <a:latin typeface="Times New Roman" pitchFamily="18" charset="0"/>
                <a:cs typeface="Times New Roman" pitchFamily="18" charset="0"/>
              </a:rPr>
              <a:t>whether the user is suspected to have COVID-19</a:t>
            </a:r>
            <a:r>
              <a:rPr lang="en-US" dirty="0">
                <a:latin typeface="Times New Roman" pitchFamily="18" charset="0"/>
                <a:cs typeface="Times New Roman" pitchFamily="18" charset="0"/>
              </a:rPr>
              <a:t> </a:t>
            </a:r>
            <a:r>
              <a:rPr lang="en-US" dirty="0"/>
              <a:t/>
            </a:r>
            <a:br>
              <a:rPr lang="en-US" dirty="0"/>
            </a:br>
            <a:r>
              <a:rPr lang="en-US" dirty="0"/>
              <a:t/>
            </a:r>
            <a:br>
              <a:rPr lang="en-US" dirty="0"/>
            </a:br>
            <a:endParaRPr lang="fa-IR" dirty="0"/>
          </a:p>
        </p:txBody>
      </p:sp>
      <p:sp>
        <p:nvSpPr>
          <p:cNvPr id="4" name="Rectangle 3"/>
          <p:cNvSpPr/>
          <p:nvPr/>
        </p:nvSpPr>
        <p:spPr>
          <a:xfrm>
            <a:off x="4051300" y="1943100"/>
            <a:ext cx="3098800" cy="647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a:solidFill>
                  <a:srgbClr val="000000"/>
                </a:solidFill>
                <a:latin typeface="Times-Bold"/>
              </a:rPr>
              <a:t>Symptom Monitoring Apps</a:t>
            </a:r>
            <a:r>
              <a:rPr lang="en-US" dirty="0"/>
              <a:t> </a:t>
            </a:r>
            <a:br>
              <a:rPr lang="en-US" dirty="0"/>
            </a:br>
            <a:endParaRPr lang="fa-IR" dirty="0"/>
          </a:p>
        </p:txBody>
      </p:sp>
      <p:sp>
        <p:nvSpPr>
          <p:cNvPr id="5" name="Pentagon 4"/>
          <p:cNvSpPr/>
          <p:nvPr/>
        </p:nvSpPr>
        <p:spPr>
          <a:xfrm>
            <a:off x="279400" y="368300"/>
            <a:ext cx="4318000" cy="1346200"/>
          </a:xfrm>
          <a:prstGeom prst="homePlate">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0">
            <a:schemeClr val="accent2"/>
          </a:lnRef>
          <a:fillRef idx="3">
            <a:schemeClr val="accent2"/>
          </a:fillRef>
          <a:effectRef idx="3">
            <a:schemeClr val="accent2"/>
          </a:effectRef>
          <a:fontRef idx="minor">
            <a:schemeClr val="lt1"/>
          </a:fontRef>
        </p:style>
        <p:txBody>
          <a:bodyPr rtlCol="1" anchor="ctr"/>
          <a:lstStyle/>
          <a:p>
            <a:pPr algn="ctr"/>
            <a:r>
              <a:rPr lang="en-US" dirty="0" smtClean="0"/>
              <a:t>Result</a:t>
            </a:r>
            <a:endParaRPr lang="fa-IR" dirty="0"/>
          </a:p>
        </p:txBody>
      </p:sp>
    </p:spTree>
    <p:extLst>
      <p:ext uri="{BB962C8B-B14F-4D97-AF65-F5344CB8AC3E}">
        <p14:creationId xmlns:p14="http://schemas.microsoft.com/office/powerpoint/2010/main" val="19761723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6731"/>
          </a:xfrm>
          <a:solidFill>
            <a:schemeClr val="tx2">
              <a:lumMod val="60000"/>
              <a:lumOff val="40000"/>
            </a:schemeClr>
          </a:solidFill>
        </p:spPr>
        <p:txBody>
          <a:bodyPr/>
          <a:lstStyle/>
          <a:p>
            <a:r>
              <a:rPr lang="en-US" dirty="0" smtClean="0"/>
              <a:t>re</a:t>
            </a:r>
            <a:endParaRPr lang="en-US" dirty="0"/>
          </a:p>
        </p:txBody>
      </p:sp>
      <p:sp>
        <p:nvSpPr>
          <p:cNvPr id="3" name="Content Placeholder 2"/>
          <p:cNvSpPr>
            <a:spLocks noGrp="1"/>
          </p:cNvSpPr>
          <p:nvPr>
            <p:ph idx="1"/>
          </p:nvPr>
        </p:nvSpPr>
        <p:spPr>
          <a:xfrm>
            <a:off x="768454" y="2319675"/>
            <a:ext cx="10596232" cy="4440824"/>
          </a:xfrm>
        </p:spPr>
        <p:txBody>
          <a:bodyPr>
            <a:noAutofit/>
          </a:bodyPr>
          <a:lstStyle/>
          <a:p>
            <a:pPr marL="0" indent="0">
              <a:buNone/>
            </a:pPr>
            <a:endParaRPr lang="en-US" sz="2000" dirty="0">
              <a:solidFill>
                <a:schemeClr val="bg1"/>
              </a:solidFill>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rotWithShape="1">
          <a:blip r:embed="rId2">
            <a:clrChange>
              <a:clrFrom>
                <a:srgbClr val="FEFEFE"/>
              </a:clrFrom>
              <a:clrTo>
                <a:srgbClr val="FEFEFE">
                  <a:alpha val="0"/>
                </a:srgbClr>
              </a:clrTo>
            </a:clrChange>
            <a:extLst>
              <a:ext uri="{28A0092B-C50C-407E-A947-70E740481C1C}">
                <a14:useLocalDpi xmlns:a14="http://schemas.microsoft.com/office/drawing/2010/main" val="0"/>
              </a:ext>
            </a:extLst>
          </a:blip>
          <a:srcRect l="4036" t="7633" r="3931" b="7659"/>
          <a:stretch/>
        </p:blipFill>
        <p:spPr>
          <a:xfrm>
            <a:off x="10128493" y="267292"/>
            <a:ext cx="1788160" cy="1198881"/>
          </a:xfrm>
          <a:prstGeom prst="rect">
            <a:avLst/>
          </a:prstGeom>
          <a:effectLst>
            <a:innerShdw blurRad="114300">
              <a:prstClr val="black"/>
            </a:innerShdw>
          </a:effectLst>
        </p:spPr>
      </p:pic>
      <p:sp>
        <p:nvSpPr>
          <p:cNvPr id="8" name="Rectangle 7"/>
          <p:cNvSpPr/>
          <p:nvPr/>
        </p:nvSpPr>
        <p:spPr>
          <a:xfrm>
            <a:off x="337380" y="1996510"/>
            <a:ext cx="9791113" cy="646331"/>
          </a:xfrm>
          <a:prstGeom prst="rect">
            <a:avLst/>
          </a:prstGeom>
        </p:spPr>
        <p:txBody>
          <a:bodyPr wrap="square">
            <a:spAutoFit/>
          </a:bodyPr>
          <a:lstStyle/>
          <a:p>
            <a:r>
              <a:rPr lang="en-US" dirty="0" smtClean="0"/>
              <a:t> </a:t>
            </a:r>
            <a:r>
              <a:rPr lang="en-US" dirty="0"/>
              <a:t/>
            </a:r>
            <a:br>
              <a:rPr lang="en-US" dirty="0"/>
            </a:br>
            <a:endParaRPr lang="en-US" dirty="0"/>
          </a:p>
        </p:txBody>
      </p:sp>
      <p:sp>
        <p:nvSpPr>
          <p:cNvPr id="9" name="Pentagon 8"/>
          <p:cNvSpPr/>
          <p:nvPr/>
        </p:nvSpPr>
        <p:spPr>
          <a:xfrm>
            <a:off x="104504" y="267292"/>
            <a:ext cx="4611188" cy="1240971"/>
          </a:xfrm>
          <a:prstGeom prst="homePlate">
            <a:avLst/>
          </a:prstGeom>
          <a:solidFill>
            <a:srgbClr val="92D050"/>
          </a:solid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b="1" dirty="0" smtClean="0">
              <a:latin typeface="Times New Roman" panose="02020603050405020304" pitchFamily="18" charset="0"/>
              <a:cs typeface="Times New Roman" panose="02020603050405020304" pitchFamily="18" charset="0"/>
            </a:endParaRPr>
          </a:p>
          <a:p>
            <a:endParaRPr lang="en-US" sz="2400" b="1" dirty="0">
              <a:latin typeface="Times New Roman" panose="02020603050405020304" pitchFamily="18" charset="0"/>
              <a:cs typeface="Times New Roman" panose="02020603050405020304" pitchFamily="18" charset="0"/>
            </a:endParaRPr>
          </a:p>
          <a:p>
            <a:r>
              <a:rPr lang="en-US" sz="2400" b="1" dirty="0" smtClean="0">
                <a:latin typeface="Times New Roman" panose="02020603050405020304" pitchFamily="18" charset="0"/>
                <a:cs typeface="Times New Roman" panose="02020603050405020304" pitchFamily="18" charset="0"/>
              </a:rPr>
              <a:t>                         </a:t>
            </a:r>
            <a:r>
              <a:rPr lang="en-US" sz="2400" b="1" dirty="0" smtClean="0">
                <a:ln/>
                <a:pattFill prst="dkUpDiag">
                  <a:fgClr>
                    <a:schemeClr val="bg1">
                      <a:lumMod val="50000"/>
                    </a:schemeClr>
                  </a:fgClr>
                  <a:bgClr>
                    <a:schemeClr val="tx1">
                      <a:lumMod val="75000"/>
                      <a:lumOff val="25000"/>
                    </a:schemeClr>
                  </a:bgClr>
                </a:pattFill>
                <a:effectLst>
                  <a:innerShdw blurRad="114300">
                    <a:prstClr val="black"/>
                  </a:innerShdw>
                </a:effectLst>
                <a:latin typeface="Times New Roman" panose="02020603050405020304" pitchFamily="18" charset="0"/>
                <a:cs typeface="Times New Roman" panose="02020603050405020304" pitchFamily="18" charset="0"/>
              </a:rPr>
              <a:t>Result</a:t>
            </a:r>
            <a:endParaRPr lang="en-US" sz="2400" b="1" dirty="0">
              <a:ln/>
              <a:pattFill prst="dkUpDiag">
                <a:fgClr>
                  <a:schemeClr val="bg1">
                    <a:lumMod val="50000"/>
                  </a:schemeClr>
                </a:fgClr>
                <a:bgClr>
                  <a:schemeClr val="tx1">
                    <a:lumMod val="75000"/>
                    <a:lumOff val="25000"/>
                  </a:schemeClr>
                </a:bgClr>
              </a:pattFill>
              <a:effectLst>
                <a:innerShdw blurRad="114300">
                  <a:prstClr val="black"/>
                </a:innerShdw>
              </a:effectLst>
              <a:latin typeface="Times New Roman" panose="02020603050405020304" pitchFamily="18" charset="0"/>
              <a:cs typeface="Times New Roman" panose="02020603050405020304" pitchFamily="18" charset="0"/>
            </a:endParaRPr>
          </a:p>
          <a:p>
            <a:r>
              <a:rPr lang="en-US" sz="2400" b="1" dirty="0" smtClean="0">
                <a:effectLst>
                  <a:innerShdw blurRad="114300">
                    <a:prstClr val="black"/>
                  </a:innerShdw>
                </a:effectLst>
                <a:latin typeface="Times New Roman" panose="02020603050405020304" pitchFamily="18" charset="0"/>
                <a:cs typeface="Times New Roman" panose="02020603050405020304" pitchFamily="18" charset="0"/>
              </a:rPr>
              <a:t> </a:t>
            </a:r>
            <a:br>
              <a:rPr lang="en-US" sz="2400" b="1" dirty="0" smtClean="0">
                <a:effectLst>
                  <a:innerShdw blurRad="114300">
                    <a:prstClr val="black"/>
                  </a:innerShdw>
                </a:effectLst>
                <a:latin typeface="Times New Roman" panose="02020603050405020304" pitchFamily="18" charset="0"/>
                <a:cs typeface="Times New Roman" panose="02020603050405020304" pitchFamily="18" charset="0"/>
              </a:rPr>
            </a:br>
            <a:endParaRPr lang="en-US" sz="2400" b="1" dirty="0">
              <a:solidFill>
                <a:schemeClr val="bg1"/>
              </a:solidFill>
              <a:effectLst>
                <a:innerShdw blurRad="114300">
                  <a:prstClr val="black"/>
                </a:innerShdw>
              </a:effectLst>
              <a:latin typeface="Times New Roman" panose="02020603050405020304" pitchFamily="18" charset="0"/>
              <a:cs typeface="Times New Roman" panose="02020603050405020304" pitchFamily="18" charset="0"/>
            </a:endParaRPr>
          </a:p>
        </p:txBody>
      </p:sp>
      <p:sp>
        <p:nvSpPr>
          <p:cNvPr id="5" name="Rectangle 4"/>
          <p:cNvSpPr/>
          <p:nvPr/>
        </p:nvSpPr>
        <p:spPr>
          <a:xfrm>
            <a:off x="834390" y="2308151"/>
            <a:ext cx="10332720" cy="1477328"/>
          </a:xfrm>
          <a:prstGeom prst="rect">
            <a:avLst/>
          </a:prstGeom>
        </p:spPr>
        <p:txBody>
          <a:bodyPr wrap="square">
            <a:spAutoFit/>
          </a:bodyPr>
          <a:lstStyle/>
          <a:p>
            <a:r>
              <a:rPr lang="en-US" dirty="0" smtClean="0">
                <a:solidFill>
                  <a:schemeClr val="bg1"/>
                </a:solidFill>
                <a:latin typeface="Times New Roman" pitchFamily="18" charset="0"/>
                <a:cs typeface="Times New Roman" pitchFamily="18" charset="0"/>
              </a:rPr>
              <a:t>United Kingdom’s symptom </a:t>
            </a:r>
            <a:r>
              <a:rPr lang="en-US" dirty="0">
                <a:solidFill>
                  <a:schemeClr val="bg1"/>
                </a:solidFill>
                <a:latin typeface="Times New Roman" pitchFamily="18" charset="0"/>
                <a:cs typeface="Times New Roman" pitchFamily="18" charset="0"/>
              </a:rPr>
              <a:t>monitoring app, called C-19 COVID </a:t>
            </a:r>
            <a:r>
              <a:rPr lang="en-US" dirty="0" smtClean="0">
                <a:solidFill>
                  <a:schemeClr val="bg1"/>
                </a:solidFill>
                <a:latin typeface="Times New Roman" pitchFamily="18" charset="0"/>
                <a:cs typeface="Times New Roman" pitchFamily="18" charset="0"/>
              </a:rPr>
              <a:t>Symptom Tracker </a:t>
            </a:r>
            <a:r>
              <a:rPr lang="en-US" dirty="0">
                <a:solidFill>
                  <a:schemeClr val="bg1"/>
                </a:solidFill>
                <a:latin typeface="Times New Roman" pitchFamily="18" charset="0"/>
                <a:cs typeface="Times New Roman" pitchFamily="18" charset="0"/>
              </a:rPr>
              <a:t>was made by a private developer </a:t>
            </a:r>
            <a:r>
              <a:rPr lang="en-US" dirty="0" smtClean="0">
                <a:solidFill>
                  <a:schemeClr val="bg1"/>
                </a:solidFill>
                <a:latin typeface="Times New Roman" pitchFamily="18" charset="0"/>
                <a:cs typeface="Times New Roman" pitchFamily="18" charset="0"/>
              </a:rPr>
              <a:t>.It </a:t>
            </a:r>
            <a:r>
              <a:rPr lang="en-US" dirty="0">
                <a:solidFill>
                  <a:schemeClr val="bg1"/>
                </a:solidFill>
                <a:latin typeface="Times New Roman" pitchFamily="18" charset="0"/>
                <a:cs typeface="Times New Roman" pitchFamily="18" charset="0"/>
              </a:rPr>
              <a:t>was </a:t>
            </a:r>
            <a:r>
              <a:rPr lang="en-US" dirty="0" smtClean="0">
                <a:solidFill>
                  <a:schemeClr val="bg1"/>
                </a:solidFill>
                <a:latin typeface="Times New Roman" pitchFamily="18" charset="0"/>
                <a:cs typeface="Times New Roman" pitchFamily="18" charset="0"/>
              </a:rPr>
              <a:t>highly welcomed </a:t>
            </a:r>
            <a:r>
              <a:rPr lang="en-US" dirty="0">
                <a:solidFill>
                  <a:schemeClr val="bg1"/>
                </a:solidFill>
                <a:latin typeface="Times New Roman" pitchFamily="18" charset="0"/>
                <a:cs typeface="Times New Roman" pitchFamily="18" charset="0"/>
              </a:rPr>
              <a:t>by the public with 2,979,018 contributors as of </a:t>
            </a:r>
            <a:r>
              <a:rPr lang="en-US" dirty="0" smtClean="0">
                <a:solidFill>
                  <a:schemeClr val="bg1"/>
                </a:solidFill>
                <a:latin typeface="Times New Roman" pitchFamily="18" charset="0"/>
                <a:cs typeface="Times New Roman" pitchFamily="18" charset="0"/>
              </a:rPr>
              <a:t>May 6</a:t>
            </a:r>
            <a:r>
              <a:rPr lang="en-US" dirty="0">
                <a:solidFill>
                  <a:schemeClr val="bg1"/>
                </a:solidFill>
                <a:latin typeface="Times New Roman" pitchFamily="18" charset="0"/>
                <a:cs typeface="Times New Roman" pitchFamily="18" charset="0"/>
              </a:rPr>
              <a:t>, 2020 </a:t>
            </a:r>
            <a:r>
              <a:rPr lang="en-US" dirty="0" smtClean="0">
                <a:solidFill>
                  <a:schemeClr val="bg1"/>
                </a:solidFill>
                <a:latin typeface="Times New Roman" pitchFamily="18" charset="0"/>
                <a:cs typeface="Times New Roman" pitchFamily="18" charset="0"/>
              </a:rPr>
              <a:t>The </a:t>
            </a:r>
            <a:r>
              <a:rPr lang="en-US" dirty="0">
                <a:solidFill>
                  <a:schemeClr val="bg1"/>
                </a:solidFill>
                <a:latin typeface="Times New Roman" pitchFamily="18" charset="0"/>
                <a:cs typeface="Times New Roman" pitchFamily="18" charset="0"/>
              </a:rPr>
              <a:t>app was also helpful in identifying that 1 </a:t>
            </a:r>
            <a:r>
              <a:rPr lang="en-US" dirty="0" smtClean="0">
                <a:solidFill>
                  <a:schemeClr val="bg1"/>
                </a:solidFill>
                <a:latin typeface="Times New Roman" pitchFamily="18" charset="0"/>
                <a:cs typeface="Times New Roman" pitchFamily="18" charset="0"/>
              </a:rPr>
              <a:t>in 10 </a:t>
            </a:r>
            <a:r>
              <a:rPr lang="en-US" dirty="0">
                <a:solidFill>
                  <a:schemeClr val="bg1"/>
                </a:solidFill>
                <a:latin typeface="Times New Roman" pitchFamily="18" charset="0"/>
                <a:cs typeface="Times New Roman" pitchFamily="18" charset="0"/>
              </a:rPr>
              <a:t>people in the United Kingdom had coronavirus symptoms</a:t>
            </a:r>
            <a:br>
              <a:rPr lang="en-US" dirty="0">
                <a:solidFill>
                  <a:schemeClr val="bg1"/>
                </a:solidFill>
                <a:latin typeface="Times New Roman" pitchFamily="18" charset="0"/>
                <a:cs typeface="Times New Roman" pitchFamily="18" charset="0"/>
              </a:rPr>
            </a:br>
            <a:r>
              <a:rPr lang="en-US" dirty="0" smtClean="0">
                <a:solidFill>
                  <a:schemeClr val="bg1"/>
                </a:solidFill>
                <a:latin typeface="Times New Roman" pitchFamily="18" charset="0"/>
                <a:cs typeface="Times New Roman" pitchFamily="18" charset="0"/>
              </a:rPr>
              <a:t>In </a:t>
            </a:r>
            <a:r>
              <a:rPr lang="en-US" dirty="0">
                <a:solidFill>
                  <a:schemeClr val="bg1"/>
                </a:solidFill>
                <a:latin typeface="Times New Roman" pitchFamily="18" charset="0"/>
                <a:cs typeface="Times New Roman" pitchFamily="18" charset="0"/>
              </a:rPr>
              <a:t>addition, Spain’s app could also alert officials </a:t>
            </a:r>
            <a:r>
              <a:rPr lang="en-US" dirty="0" smtClean="0">
                <a:solidFill>
                  <a:schemeClr val="bg1"/>
                </a:solidFill>
                <a:latin typeface="Times New Roman" pitchFamily="18" charset="0"/>
                <a:cs typeface="Times New Roman" pitchFamily="18" charset="0"/>
              </a:rPr>
              <a:t>on whether </a:t>
            </a:r>
            <a:r>
              <a:rPr lang="en-US" dirty="0">
                <a:solidFill>
                  <a:schemeClr val="bg1"/>
                </a:solidFill>
                <a:latin typeface="Times New Roman" pitchFamily="18" charset="0"/>
                <a:cs typeface="Times New Roman" pitchFamily="18" charset="0"/>
              </a:rPr>
              <a:t>quarantine measures were being followed by the </a:t>
            </a:r>
            <a:r>
              <a:rPr lang="en-US" dirty="0" smtClean="0">
                <a:solidFill>
                  <a:schemeClr val="bg1"/>
                </a:solidFill>
                <a:latin typeface="Times New Roman" pitchFamily="18" charset="0"/>
                <a:cs typeface="Times New Roman" pitchFamily="18" charset="0"/>
              </a:rPr>
              <a:t>public</a:t>
            </a:r>
            <a:r>
              <a:rPr lang="en-US" dirty="0">
                <a:solidFill>
                  <a:schemeClr val="bg1"/>
                </a:solidFill>
                <a:latin typeface="Times New Roman" pitchFamily="18" charset="0"/>
                <a:cs typeface="Times New Roman" pitchFamily="18" charset="0"/>
              </a:rPr>
              <a:t> </a:t>
            </a:r>
            <a:r>
              <a:rPr lang="en-US" dirty="0" smtClean="0">
                <a:solidFill>
                  <a:schemeClr val="bg1"/>
                </a:solidFill>
                <a:latin typeface="Times New Roman" pitchFamily="18" charset="0"/>
                <a:cs typeface="Times New Roman" pitchFamily="18" charset="0"/>
              </a:rPr>
              <a:t>in </a:t>
            </a:r>
            <a:r>
              <a:rPr lang="en-US" dirty="0">
                <a:solidFill>
                  <a:schemeClr val="bg1"/>
                </a:solidFill>
                <a:latin typeface="Times New Roman" pitchFamily="18" charset="0"/>
                <a:cs typeface="Times New Roman" pitchFamily="18" charset="0"/>
              </a:rPr>
              <a:t>an </a:t>
            </a:r>
            <a:r>
              <a:rPr lang="en-US" dirty="0" smtClean="0">
                <a:solidFill>
                  <a:schemeClr val="bg1"/>
                </a:solidFill>
                <a:latin typeface="Times New Roman" pitchFamily="18" charset="0"/>
                <a:cs typeface="Times New Roman" pitchFamily="18" charset="0"/>
              </a:rPr>
              <a:t>area</a:t>
            </a:r>
            <a:endParaRPr lang="fa-IR" dirty="0"/>
          </a:p>
        </p:txBody>
      </p:sp>
      <p:sp>
        <p:nvSpPr>
          <p:cNvPr id="6" name="Rectangle 5"/>
          <p:cNvSpPr/>
          <p:nvPr/>
        </p:nvSpPr>
        <p:spPr>
          <a:xfrm>
            <a:off x="753136" y="4898302"/>
            <a:ext cx="10573994" cy="1200329"/>
          </a:xfrm>
          <a:prstGeom prst="rect">
            <a:avLst/>
          </a:prstGeom>
        </p:spPr>
        <p:txBody>
          <a:bodyPr wrap="square">
            <a:spAutoFit/>
          </a:bodyPr>
          <a:lstStyle/>
          <a:p>
            <a:r>
              <a:rPr lang="en-US" dirty="0">
                <a:solidFill>
                  <a:srgbClr val="000000"/>
                </a:solidFill>
                <a:latin typeface="Times New Roman" pitchFamily="18" charset="0"/>
                <a:cs typeface="Times New Roman" pitchFamily="18" charset="0"/>
              </a:rPr>
              <a:t>An advanced variation of symptom monitoring apps </a:t>
            </a:r>
            <a:r>
              <a:rPr lang="en-US" dirty="0" smtClean="0">
                <a:solidFill>
                  <a:srgbClr val="000000"/>
                </a:solidFill>
                <a:latin typeface="Times New Roman" pitchFamily="18" charset="0"/>
                <a:cs typeface="Times New Roman" pitchFamily="18" charset="0"/>
              </a:rPr>
              <a:t>is Germany’s </a:t>
            </a:r>
            <a:r>
              <a:rPr lang="en-US" dirty="0">
                <a:solidFill>
                  <a:srgbClr val="000000"/>
                </a:solidFill>
                <a:latin typeface="Times New Roman" pitchFamily="18" charset="0"/>
                <a:cs typeface="Times New Roman" pitchFamily="18" charset="0"/>
              </a:rPr>
              <a:t>Corona-</a:t>
            </a:r>
            <a:r>
              <a:rPr lang="en-US" dirty="0" err="1">
                <a:solidFill>
                  <a:srgbClr val="000000"/>
                </a:solidFill>
                <a:latin typeface="Times New Roman" pitchFamily="18" charset="0"/>
                <a:cs typeface="Times New Roman" pitchFamily="18" charset="0"/>
              </a:rPr>
              <a:t>Datenspende</a:t>
            </a:r>
            <a:r>
              <a:rPr lang="en-US" dirty="0">
                <a:solidFill>
                  <a:srgbClr val="000000"/>
                </a:solidFill>
                <a:latin typeface="Times New Roman" pitchFamily="18" charset="0"/>
                <a:cs typeface="Times New Roman" pitchFamily="18" charset="0"/>
              </a:rPr>
              <a:t> </a:t>
            </a:r>
            <a:r>
              <a:rPr lang="en-US" dirty="0" err="1" smtClean="0">
                <a:solidFill>
                  <a:srgbClr val="000000"/>
                </a:solidFill>
                <a:latin typeface="Times New Roman" pitchFamily="18" charset="0"/>
                <a:cs typeface="Times New Roman" pitchFamily="18" charset="0"/>
              </a:rPr>
              <a:t>app,which</a:t>
            </a:r>
            <a:r>
              <a:rPr lang="en-US" dirty="0" smtClean="0">
                <a:solidFill>
                  <a:srgbClr val="000000"/>
                </a:solidFill>
                <a:latin typeface="Times New Roman" pitchFamily="18" charset="0"/>
                <a:cs typeface="Times New Roman" pitchFamily="18" charset="0"/>
              </a:rPr>
              <a:t> </a:t>
            </a:r>
            <a:r>
              <a:rPr lang="en-US" dirty="0">
                <a:solidFill>
                  <a:srgbClr val="000000"/>
                </a:solidFill>
                <a:latin typeface="Times New Roman" pitchFamily="18" charset="0"/>
                <a:cs typeface="Times New Roman" pitchFamily="18" charset="0"/>
              </a:rPr>
              <a:t>uses </a:t>
            </a:r>
            <a:r>
              <a:rPr lang="en-US" dirty="0" err="1" smtClean="0">
                <a:solidFill>
                  <a:srgbClr val="000000"/>
                </a:solidFill>
                <a:latin typeface="Times New Roman" pitchFamily="18" charset="0"/>
                <a:cs typeface="Times New Roman" pitchFamily="18" charset="0"/>
              </a:rPr>
              <a:t>smartwatches</a:t>
            </a:r>
            <a:r>
              <a:rPr lang="en-US" dirty="0">
                <a:solidFill>
                  <a:srgbClr val="000000"/>
                </a:solidFill>
                <a:latin typeface="Times New Roman" pitchFamily="18" charset="0"/>
                <a:cs typeface="Times New Roman" pitchFamily="18" charset="0"/>
              </a:rPr>
              <a:t> </a:t>
            </a:r>
            <a:r>
              <a:rPr lang="en-US" dirty="0" smtClean="0">
                <a:solidFill>
                  <a:srgbClr val="000000"/>
                </a:solidFill>
                <a:latin typeface="Times New Roman" pitchFamily="18" charset="0"/>
                <a:cs typeface="Times New Roman" pitchFamily="18" charset="0"/>
              </a:rPr>
              <a:t>or </a:t>
            </a:r>
            <a:r>
              <a:rPr lang="en-US" dirty="0">
                <a:solidFill>
                  <a:srgbClr val="000000"/>
                </a:solidFill>
                <a:latin typeface="Times New Roman" pitchFamily="18" charset="0"/>
                <a:cs typeface="Times New Roman" pitchFamily="18" charset="0"/>
              </a:rPr>
              <a:t>smart bands to collect data on the user’s biometrics such </a:t>
            </a:r>
            <a:r>
              <a:rPr lang="en-US" dirty="0" smtClean="0">
                <a:solidFill>
                  <a:srgbClr val="000000"/>
                </a:solidFill>
                <a:latin typeface="Times New Roman" pitchFamily="18" charset="0"/>
                <a:cs typeface="Times New Roman" pitchFamily="18" charset="0"/>
              </a:rPr>
              <a:t>as temperature </a:t>
            </a:r>
            <a:r>
              <a:rPr lang="en-US" dirty="0">
                <a:solidFill>
                  <a:srgbClr val="000000"/>
                </a:solidFill>
                <a:latin typeface="Times New Roman" pitchFamily="18" charset="0"/>
                <a:cs typeface="Times New Roman" pitchFamily="18" charset="0"/>
              </a:rPr>
              <a:t>and pulse that are then assessed for </a:t>
            </a:r>
            <a:r>
              <a:rPr lang="en-US" dirty="0" smtClean="0">
                <a:solidFill>
                  <a:srgbClr val="000000"/>
                </a:solidFill>
                <a:latin typeface="Times New Roman" pitchFamily="18" charset="0"/>
                <a:cs typeface="Times New Roman" pitchFamily="18" charset="0"/>
              </a:rPr>
              <a:t>possible COVID-19 infections.</a:t>
            </a:r>
            <a:r>
              <a:rPr lang="en-US" dirty="0">
                <a:latin typeface="Times New Roman" pitchFamily="18" charset="0"/>
                <a:cs typeface="Times New Roman" pitchFamily="18" charset="0"/>
              </a:rPr>
              <a:t/>
            </a:r>
            <a:br>
              <a:rPr lang="en-US" dirty="0">
                <a:latin typeface="Times New Roman" pitchFamily="18" charset="0"/>
                <a:cs typeface="Times New Roman" pitchFamily="18" charset="0"/>
              </a:rPr>
            </a:br>
            <a:endParaRPr lang="fa-IR" dirty="0">
              <a:latin typeface="Times New Roman" pitchFamily="18" charset="0"/>
              <a:cs typeface="Times New Roman" pitchFamily="18" charset="0"/>
            </a:endParaRPr>
          </a:p>
        </p:txBody>
      </p:sp>
    </p:spTree>
    <p:extLst>
      <p:ext uri="{BB962C8B-B14F-4D97-AF65-F5344CB8AC3E}">
        <p14:creationId xmlns:p14="http://schemas.microsoft.com/office/powerpoint/2010/main" val="50885647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915763"/>
          </a:xfrm>
          <a:solidFill>
            <a:schemeClr val="tx2">
              <a:lumMod val="60000"/>
              <a:lumOff val="40000"/>
            </a:schemeClr>
          </a:solidFill>
        </p:spPr>
        <p:txBody>
          <a:bodyPr/>
          <a:lstStyle/>
          <a:p>
            <a:r>
              <a:rPr lang="en-US" dirty="0" smtClean="0"/>
              <a:t>re</a:t>
            </a:r>
            <a:endParaRPr lang="en-US" dirty="0"/>
          </a:p>
        </p:txBody>
      </p:sp>
      <p:sp>
        <p:nvSpPr>
          <p:cNvPr id="3" name="Content Placeholder 2"/>
          <p:cNvSpPr>
            <a:spLocks noGrp="1"/>
          </p:cNvSpPr>
          <p:nvPr>
            <p:ph idx="1"/>
          </p:nvPr>
        </p:nvSpPr>
        <p:spPr>
          <a:xfrm>
            <a:off x="251460" y="2137068"/>
            <a:ext cx="11460898" cy="3829392"/>
          </a:xfrm>
        </p:spPr>
        <p:txBody>
          <a:bodyPr>
            <a:noAutofit/>
          </a:bodyPr>
          <a:lstStyle/>
          <a:p>
            <a:pPr marL="0" indent="0">
              <a:buNone/>
            </a:pPr>
            <a:endParaRPr lang="en-US" sz="2000" dirty="0">
              <a:solidFill>
                <a:schemeClr val="bg1"/>
              </a:solidFill>
            </a:endParaRPr>
          </a:p>
        </p:txBody>
      </p:sp>
      <p:pic>
        <p:nvPicPr>
          <p:cNvPr id="7" name="Picture 6"/>
          <p:cNvPicPr>
            <a:picLocks noChangeAspect="1"/>
          </p:cNvPicPr>
          <p:nvPr/>
        </p:nvPicPr>
        <p:blipFill rotWithShape="1">
          <a:blip r:embed="rId2">
            <a:clrChange>
              <a:clrFrom>
                <a:srgbClr val="FEFEFE"/>
              </a:clrFrom>
              <a:clrTo>
                <a:srgbClr val="FEFEFE">
                  <a:alpha val="0"/>
                </a:srgbClr>
              </a:clrTo>
            </a:clrChange>
            <a:extLst>
              <a:ext uri="{28A0092B-C50C-407E-A947-70E740481C1C}">
                <a14:useLocalDpi xmlns:a14="http://schemas.microsoft.com/office/drawing/2010/main" val="0"/>
              </a:ext>
            </a:extLst>
          </a:blip>
          <a:srcRect l="4036" t="7633" r="3931" b="7659"/>
          <a:stretch/>
        </p:blipFill>
        <p:spPr>
          <a:xfrm>
            <a:off x="10128493" y="267292"/>
            <a:ext cx="1788160" cy="1198881"/>
          </a:xfrm>
          <a:prstGeom prst="rect">
            <a:avLst/>
          </a:prstGeom>
          <a:effectLst>
            <a:innerShdw blurRad="114300">
              <a:prstClr val="black"/>
            </a:innerShdw>
          </a:effectLst>
        </p:spPr>
      </p:pic>
      <p:sp>
        <p:nvSpPr>
          <p:cNvPr id="8" name="Pentagon 7"/>
          <p:cNvSpPr/>
          <p:nvPr/>
        </p:nvSpPr>
        <p:spPr>
          <a:xfrm>
            <a:off x="104504" y="267292"/>
            <a:ext cx="4611188" cy="1240971"/>
          </a:xfrm>
          <a:prstGeom prst="homePlate">
            <a:avLst/>
          </a:prstGeom>
          <a:solidFill>
            <a:srgbClr val="92D050"/>
          </a:solid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b="1" dirty="0" smtClean="0">
              <a:latin typeface="Times New Roman" panose="02020603050405020304" pitchFamily="18" charset="0"/>
              <a:cs typeface="Times New Roman" panose="02020603050405020304" pitchFamily="18" charset="0"/>
            </a:endParaRPr>
          </a:p>
          <a:p>
            <a:endParaRPr lang="en-US" sz="2400" b="1" dirty="0">
              <a:latin typeface="Times New Roman" panose="02020603050405020304" pitchFamily="18" charset="0"/>
              <a:cs typeface="Times New Roman" panose="02020603050405020304" pitchFamily="18" charset="0"/>
            </a:endParaRPr>
          </a:p>
          <a:p>
            <a:r>
              <a:rPr lang="en-US" sz="2400" b="1" dirty="0" smtClean="0">
                <a:latin typeface="Times New Roman" panose="02020603050405020304" pitchFamily="18" charset="0"/>
                <a:cs typeface="Times New Roman" panose="02020603050405020304" pitchFamily="18" charset="0"/>
              </a:rPr>
              <a:t>                         </a:t>
            </a:r>
            <a:r>
              <a:rPr lang="en-US" sz="2400" b="1" dirty="0" smtClean="0">
                <a:ln/>
                <a:pattFill prst="dkUpDiag">
                  <a:fgClr>
                    <a:schemeClr val="bg1">
                      <a:lumMod val="50000"/>
                    </a:schemeClr>
                  </a:fgClr>
                  <a:bgClr>
                    <a:schemeClr val="tx1">
                      <a:lumMod val="75000"/>
                      <a:lumOff val="25000"/>
                    </a:schemeClr>
                  </a:bgClr>
                </a:pattFill>
                <a:effectLst>
                  <a:innerShdw blurRad="114300">
                    <a:prstClr val="black"/>
                  </a:innerShdw>
                </a:effectLst>
                <a:latin typeface="Times New Roman" panose="02020603050405020304" pitchFamily="18" charset="0"/>
                <a:cs typeface="Times New Roman" panose="02020603050405020304" pitchFamily="18" charset="0"/>
              </a:rPr>
              <a:t>Result</a:t>
            </a:r>
            <a:endParaRPr lang="en-US" sz="2400" b="1" dirty="0">
              <a:ln/>
              <a:pattFill prst="dkUpDiag">
                <a:fgClr>
                  <a:schemeClr val="bg1">
                    <a:lumMod val="50000"/>
                  </a:schemeClr>
                </a:fgClr>
                <a:bgClr>
                  <a:schemeClr val="tx1">
                    <a:lumMod val="75000"/>
                    <a:lumOff val="25000"/>
                  </a:schemeClr>
                </a:bgClr>
              </a:pattFill>
              <a:effectLst>
                <a:innerShdw blurRad="114300">
                  <a:prstClr val="black"/>
                </a:innerShdw>
              </a:effectLst>
              <a:latin typeface="Times New Roman" panose="02020603050405020304" pitchFamily="18" charset="0"/>
              <a:cs typeface="Times New Roman" panose="02020603050405020304" pitchFamily="18" charset="0"/>
            </a:endParaRPr>
          </a:p>
          <a:p>
            <a:r>
              <a:rPr lang="en-US" sz="2400" b="1" dirty="0" smtClean="0">
                <a:effectLst>
                  <a:innerShdw blurRad="114300">
                    <a:prstClr val="black"/>
                  </a:innerShdw>
                </a:effectLst>
                <a:latin typeface="Times New Roman" panose="02020603050405020304" pitchFamily="18" charset="0"/>
                <a:cs typeface="Times New Roman" panose="02020603050405020304" pitchFamily="18" charset="0"/>
              </a:rPr>
              <a:t> </a:t>
            </a:r>
            <a:br>
              <a:rPr lang="en-US" sz="2400" b="1" dirty="0" smtClean="0">
                <a:effectLst>
                  <a:innerShdw blurRad="114300">
                    <a:prstClr val="black"/>
                  </a:innerShdw>
                </a:effectLst>
                <a:latin typeface="Times New Roman" panose="02020603050405020304" pitchFamily="18" charset="0"/>
                <a:cs typeface="Times New Roman" panose="02020603050405020304" pitchFamily="18" charset="0"/>
              </a:rPr>
            </a:br>
            <a:endParaRPr lang="en-US" sz="2400" b="1" dirty="0">
              <a:solidFill>
                <a:schemeClr val="bg1"/>
              </a:solidFill>
              <a:effectLst>
                <a:innerShdw blurRad="114300">
                  <a:prstClr val="black"/>
                </a:innerShdw>
              </a:effectLst>
              <a:latin typeface="Times New Roman" panose="02020603050405020304" pitchFamily="18" charset="0"/>
              <a:cs typeface="Times New Roman" panose="02020603050405020304" pitchFamily="18" charset="0"/>
            </a:endParaRPr>
          </a:p>
        </p:txBody>
      </p:sp>
      <p:sp>
        <p:nvSpPr>
          <p:cNvPr id="4" name="Rectangle 3"/>
          <p:cNvSpPr/>
          <p:nvPr/>
        </p:nvSpPr>
        <p:spPr>
          <a:xfrm>
            <a:off x="613409" y="2220367"/>
            <a:ext cx="11303243" cy="923330"/>
          </a:xfrm>
          <a:prstGeom prst="rect">
            <a:avLst/>
          </a:prstGeom>
        </p:spPr>
        <p:txBody>
          <a:bodyPr wrap="square">
            <a:spAutoFit/>
          </a:bodyPr>
          <a:lstStyle/>
          <a:p>
            <a:r>
              <a:rPr lang="en-US" dirty="0" err="1">
                <a:solidFill>
                  <a:schemeClr val="bg1"/>
                </a:solidFill>
                <a:latin typeface="Times New Roman" pitchFamily="18" charset="0"/>
                <a:cs typeface="Times New Roman" pitchFamily="18" charset="0"/>
              </a:rPr>
              <a:t>imilarly</a:t>
            </a:r>
            <a:r>
              <a:rPr lang="en-US" dirty="0">
                <a:solidFill>
                  <a:schemeClr val="bg1"/>
                </a:solidFill>
                <a:latin typeface="Times New Roman" pitchFamily="18" charset="0"/>
                <a:cs typeface="Times New Roman" pitchFamily="18" charset="0"/>
              </a:rPr>
              <a:t>, the COVID-19 </a:t>
            </a:r>
            <a:r>
              <a:rPr lang="en-US" dirty="0" smtClean="0">
                <a:solidFill>
                  <a:schemeClr val="bg1"/>
                </a:solidFill>
                <a:latin typeface="Times New Roman" pitchFamily="18" charset="0"/>
                <a:cs typeface="Times New Roman" pitchFamily="18" charset="0"/>
              </a:rPr>
              <a:t>Sounds App </a:t>
            </a:r>
            <a:r>
              <a:rPr lang="en-US" dirty="0">
                <a:solidFill>
                  <a:schemeClr val="bg1"/>
                </a:solidFill>
                <a:latin typeface="Times New Roman" pitchFamily="18" charset="0"/>
                <a:cs typeface="Times New Roman" pitchFamily="18" charset="0"/>
              </a:rPr>
              <a:t>is a web-based </a:t>
            </a:r>
            <a:r>
              <a:rPr lang="en-US" dirty="0" smtClean="0">
                <a:solidFill>
                  <a:schemeClr val="bg1"/>
                </a:solidFill>
                <a:latin typeface="Times New Roman" pitchFamily="18" charset="0"/>
                <a:cs typeface="Times New Roman" pitchFamily="18" charset="0"/>
              </a:rPr>
              <a:t>app developed </a:t>
            </a:r>
            <a:r>
              <a:rPr lang="en-US" dirty="0">
                <a:solidFill>
                  <a:schemeClr val="bg1"/>
                </a:solidFill>
                <a:latin typeface="Times New Roman" pitchFamily="18" charset="0"/>
                <a:cs typeface="Times New Roman" pitchFamily="18" charset="0"/>
              </a:rPr>
              <a:t>in the United Kingdom </a:t>
            </a:r>
            <a:r>
              <a:rPr lang="en-US" dirty="0" smtClean="0">
                <a:solidFill>
                  <a:schemeClr val="bg1"/>
                </a:solidFill>
                <a:latin typeface="Times New Roman" pitchFamily="18" charset="0"/>
                <a:cs typeface="Times New Roman" pitchFamily="18" charset="0"/>
              </a:rPr>
              <a:t>that is </a:t>
            </a:r>
            <a:r>
              <a:rPr lang="en-US" dirty="0">
                <a:solidFill>
                  <a:schemeClr val="bg1"/>
                </a:solidFill>
                <a:latin typeface="Times New Roman" pitchFamily="18" charset="0"/>
                <a:cs typeface="Times New Roman" pitchFamily="18" charset="0"/>
              </a:rPr>
              <a:t>able to record a user’s cough sounds and detect whether </a:t>
            </a:r>
            <a:r>
              <a:rPr lang="en-US" dirty="0" smtClean="0">
                <a:solidFill>
                  <a:schemeClr val="bg1"/>
                </a:solidFill>
                <a:latin typeface="Times New Roman" pitchFamily="18" charset="0"/>
                <a:cs typeface="Times New Roman" pitchFamily="18" charset="0"/>
              </a:rPr>
              <a:t>the user </a:t>
            </a:r>
            <a:r>
              <a:rPr lang="en-US" dirty="0">
                <a:solidFill>
                  <a:schemeClr val="bg1"/>
                </a:solidFill>
                <a:latin typeface="Times New Roman" pitchFamily="18" charset="0"/>
                <a:cs typeface="Times New Roman" pitchFamily="18" charset="0"/>
              </a:rPr>
              <a:t>is infected with the coronavirus based on machine </a:t>
            </a:r>
            <a:r>
              <a:rPr lang="en-US" dirty="0" smtClean="0">
                <a:solidFill>
                  <a:schemeClr val="bg1"/>
                </a:solidFill>
                <a:latin typeface="Times New Roman" pitchFamily="18" charset="0"/>
                <a:cs typeface="Times New Roman" pitchFamily="18" charset="0"/>
              </a:rPr>
              <a:t>learning of </a:t>
            </a:r>
            <a:r>
              <a:rPr lang="en-US" dirty="0">
                <a:solidFill>
                  <a:schemeClr val="bg1"/>
                </a:solidFill>
                <a:latin typeface="Times New Roman" pitchFamily="18" charset="0"/>
                <a:cs typeface="Times New Roman" pitchFamily="18" charset="0"/>
              </a:rPr>
              <a:t>their cough </a:t>
            </a:r>
            <a:r>
              <a:rPr lang="en-US" dirty="0" smtClean="0">
                <a:solidFill>
                  <a:schemeClr val="bg1"/>
                </a:solidFill>
                <a:latin typeface="Times New Roman" pitchFamily="18" charset="0"/>
                <a:cs typeface="Times New Roman" pitchFamily="18" charset="0"/>
              </a:rPr>
              <a:t>sounds.</a:t>
            </a:r>
            <a:endParaRPr lang="fa-IR" dirty="0">
              <a:solidFill>
                <a:schemeClr val="bg1"/>
              </a:solidFill>
              <a:latin typeface="Times New Roman" pitchFamily="18" charset="0"/>
              <a:cs typeface="Times New Roman" pitchFamily="18" charset="0"/>
            </a:endParaRPr>
          </a:p>
        </p:txBody>
      </p:sp>
      <p:sp>
        <p:nvSpPr>
          <p:cNvPr id="5" name="Rectangle 4"/>
          <p:cNvSpPr/>
          <p:nvPr/>
        </p:nvSpPr>
        <p:spPr>
          <a:xfrm>
            <a:off x="613410" y="3708768"/>
            <a:ext cx="11102340" cy="1723549"/>
          </a:xfrm>
          <a:prstGeom prst="rect">
            <a:avLst/>
          </a:prstGeom>
        </p:spPr>
        <p:txBody>
          <a:bodyPr wrap="square">
            <a:spAutoFit/>
          </a:bodyPr>
          <a:lstStyle/>
          <a:p>
            <a:r>
              <a:rPr lang="en-US" dirty="0">
                <a:solidFill>
                  <a:schemeClr val="bg1"/>
                </a:solidFill>
                <a:latin typeface="Times New Roman" pitchFamily="18" charset="0"/>
                <a:cs typeface="Times New Roman" pitchFamily="18" charset="0"/>
              </a:rPr>
              <a:t>Among all the symptom monitoring apps reviewed in this </a:t>
            </a:r>
            <a:r>
              <a:rPr lang="en-US" dirty="0" smtClean="0">
                <a:solidFill>
                  <a:schemeClr val="bg1"/>
                </a:solidFill>
                <a:latin typeface="Times New Roman" pitchFamily="18" charset="0"/>
                <a:cs typeface="Times New Roman" pitchFamily="18" charset="0"/>
              </a:rPr>
              <a:t>study, besides </a:t>
            </a:r>
            <a:r>
              <a:rPr lang="en-US" dirty="0">
                <a:solidFill>
                  <a:schemeClr val="bg1"/>
                </a:solidFill>
                <a:latin typeface="Times New Roman" pitchFamily="18" charset="0"/>
                <a:cs typeface="Times New Roman" pitchFamily="18" charset="0"/>
              </a:rPr>
              <a:t>the apps from Germany and the United Kingdom </a:t>
            </a:r>
            <a:r>
              <a:rPr lang="en-US" dirty="0" smtClean="0">
                <a:solidFill>
                  <a:schemeClr val="bg1"/>
                </a:solidFill>
                <a:latin typeface="Times New Roman" pitchFamily="18" charset="0"/>
                <a:cs typeface="Times New Roman" pitchFamily="18" charset="0"/>
              </a:rPr>
              <a:t>that were </a:t>
            </a:r>
            <a:r>
              <a:rPr lang="en-US" dirty="0">
                <a:solidFill>
                  <a:schemeClr val="bg1"/>
                </a:solidFill>
                <a:latin typeface="Times New Roman" pitchFamily="18" charset="0"/>
                <a:cs typeface="Times New Roman" pitchFamily="18" charset="0"/>
              </a:rPr>
              <a:t>able to automatically monitor and record the </a:t>
            </a:r>
            <a:r>
              <a:rPr lang="en-US" dirty="0" smtClean="0">
                <a:solidFill>
                  <a:schemeClr val="bg1"/>
                </a:solidFill>
                <a:latin typeface="Times New Roman" pitchFamily="18" charset="0"/>
                <a:cs typeface="Times New Roman" pitchFamily="18" charset="0"/>
              </a:rPr>
              <a:t>patient’s health </a:t>
            </a:r>
            <a:r>
              <a:rPr lang="en-US" dirty="0">
                <a:solidFill>
                  <a:schemeClr val="bg1"/>
                </a:solidFill>
                <a:latin typeface="Times New Roman" pitchFamily="18" charset="0"/>
                <a:cs typeface="Times New Roman" pitchFamily="18" charset="0"/>
              </a:rPr>
              <a:t>parameters, all of the other apps involved </a:t>
            </a:r>
            <a:r>
              <a:rPr lang="en-US" dirty="0" smtClean="0">
                <a:solidFill>
                  <a:schemeClr val="bg1"/>
                </a:solidFill>
                <a:latin typeface="Times New Roman" pitchFamily="18" charset="0"/>
                <a:cs typeface="Times New Roman" pitchFamily="18" charset="0"/>
              </a:rPr>
              <a:t>manual recording </a:t>
            </a:r>
            <a:r>
              <a:rPr lang="en-US" dirty="0">
                <a:solidFill>
                  <a:schemeClr val="bg1"/>
                </a:solidFill>
                <a:latin typeface="Times New Roman" pitchFamily="18" charset="0"/>
                <a:cs typeface="Times New Roman" pitchFamily="18" charset="0"/>
              </a:rPr>
              <a:t>of symptoms or answering questionnaires </a:t>
            </a:r>
            <a:r>
              <a:rPr lang="en-US" dirty="0" smtClean="0">
                <a:solidFill>
                  <a:schemeClr val="bg1"/>
                </a:solidFill>
                <a:latin typeface="Times New Roman" pitchFamily="18" charset="0"/>
                <a:cs typeface="Times New Roman" pitchFamily="18" charset="0"/>
              </a:rPr>
              <a:t>provided by </a:t>
            </a:r>
            <a:r>
              <a:rPr lang="en-US" dirty="0">
                <a:solidFill>
                  <a:schemeClr val="bg1"/>
                </a:solidFill>
                <a:latin typeface="Times New Roman" pitchFamily="18" charset="0"/>
                <a:cs typeface="Times New Roman" pitchFamily="18" charset="0"/>
              </a:rPr>
              <a:t>the app. Another app, called AC19, was released by </a:t>
            </a:r>
            <a:r>
              <a:rPr lang="en-US" dirty="0" smtClean="0">
                <a:solidFill>
                  <a:schemeClr val="bg1"/>
                </a:solidFill>
                <a:latin typeface="Times New Roman" pitchFamily="18" charset="0"/>
                <a:cs typeface="Times New Roman" pitchFamily="18" charset="0"/>
              </a:rPr>
              <a:t>the Iranian </a:t>
            </a:r>
            <a:r>
              <a:rPr lang="en-US" dirty="0">
                <a:solidFill>
                  <a:schemeClr val="bg1"/>
                </a:solidFill>
                <a:latin typeface="Times New Roman" pitchFamily="18" charset="0"/>
                <a:cs typeface="Times New Roman" pitchFamily="18" charset="0"/>
              </a:rPr>
              <a:t>government in the Android app store for </a:t>
            </a:r>
            <a:r>
              <a:rPr lang="en-US" dirty="0" smtClean="0">
                <a:solidFill>
                  <a:schemeClr val="bg1"/>
                </a:solidFill>
                <a:latin typeface="Times New Roman" pitchFamily="18" charset="0"/>
                <a:cs typeface="Times New Roman" pitchFamily="18" charset="0"/>
              </a:rPr>
              <a:t>symptom</a:t>
            </a:r>
            <a:r>
              <a:rPr lang="en-US" dirty="0">
                <a:solidFill>
                  <a:schemeClr val="bg1"/>
                </a:solidFill>
                <a:latin typeface="Times New Roman" pitchFamily="18" charset="0"/>
                <a:cs typeface="Times New Roman" pitchFamily="18" charset="0"/>
              </a:rPr>
              <a:t> </a:t>
            </a:r>
            <a:r>
              <a:rPr lang="en-US" dirty="0" smtClean="0">
                <a:solidFill>
                  <a:schemeClr val="bg1"/>
                </a:solidFill>
                <a:latin typeface="Times New Roman" pitchFamily="18" charset="0"/>
                <a:cs typeface="Times New Roman" pitchFamily="18" charset="0"/>
              </a:rPr>
              <a:t>monitoring </a:t>
            </a:r>
            <a:r>
              <a:rPr lang="en-US" dirty="0">
                <a:solidFill>
                  <a:schemeClr val="bg1"/>
                </a:solidFill>
                <a:latin typeface="Times New Roman" pitchFamily="18" charset="0"/>
                <a:cs typeface="Times New Roman" pitchFamily="18" charset="0"/>
              </a:rPr>
              <a:t>but was later found to be using GPS technology </a:t>
            </a:r>
            <a:r>
              <a:rPr lang="en-US" dirty="0" smtClean="0">
                <a:solidFill>
                  <a:schemeClr val="bg1"/>
                </a:solidFill>
                <a:latin typeface="Times New Roman" pitchFamily="18" charset="0"/>
                <a:cs typeface="Times New Roman" pitchFamily="18" charset="0"/>
              </a:rPr>
              <a:t>to track </a:t>
            </a:r>
            <a:r>
              <a:rPr lang="en-US" dirty="0">
                <a:solidFill>
                  <a:schemeClr val="bg1"/>
                </a:solidFill>
                <a:latin typeface="Times New Roman" pitchFamily="18" charset="0"/>
                <a:cs typeface="Times New Roman" pitchFamily="18" charset="0"/>
              </a:rPr>
              <a:t>suspected infected individuals</a:t>
            </a:r>
            <a:r>
              <a:rPr lang="en-US" dirty="0" smtClean="0">
                <a:solidFill>
                  <a:schemeClr val="bg1"/>
                </a:solidFill>
                <a:latin typeface="Times New Roman" pitchFamily="18" charset="0"/>
                <a:cs typeface="Times New Roman" pitchFamily="18" charset="0"/>
              </a:rPr>
              <a:t>.</a:t>
            </a:r>
            <a:r>
              <a:rPr lang="en-US" sz="1600" dirty="0">
                <a:solidFill>
                  <a:schemeClr val="bg1"/>
                </a:solidFill>
                <a:latin typeface="Times New Roman" pitchFamily="18" charset="0"/>
                <a:cs typeface="Times New Roman" pitchFamily="18" charset="0"/>
              </a:rPr>
              <a:t/>
            </a:r>
            <a:br>
              <a:rPr lang="en-US" sz="1600" dirty="0">
                <a:solidFill>
                  <a:schemeClr val="bg1"/>
                </a:solidFill>
                <a:latin typeface="Times New Roman" pitchFamily="18" charset="0"/>
                <a:cs typeface="Times New Roman" pitchFamily="18" charset="0"/>
              </a:rPr>
            </a:br>
            <a:endParaRPr lang="fa-IR" sz="1600"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113756439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782396"/>
          </a:xfrm>
          <a:solidFill>
            <a:schemeClr val="tx2">
              <a:lumMod val="60000"/>
              <a:lumOff val="40000"/>
            </a:schemeClr>
          </a:solidFill>
        </p:spPr>
        <p:txBody>
          <a:bodyPr/>
          <a:lstStyle/>
          <a:p>
            <a:r>
              <a:rPr lang="en-US" dirty="0" smtClean="0"/>
              <a:t>re</a:t>
            </a:r>
            <a:endParaRPr lang="en-US" dirty="0"/>
          </a:p>
        </p:txBody>
      </p:sp>
      <p:pic>
        <p:nvPicPr>
          <p:cNvPr id="7" name="Picture 6"/>
          <p:cNvPicPr>
            <a:picLocks noChangeAspect="1"/>
          </p:cNvPicPr>
          <p:nvPr/>
        </p:nvPicPr>
        <p:blipFill rotWithShape="1">
          <a:blip r:embed="rId2">
            <a:clrChange>
              <a:clrFrom>
                <a:srgbClr val="FEFEFE"/>
              </a:clrFrom>
              <a:clrTo>
                <a:srgbClr val="FEFEFE">
                  <a:alpha val="0"/>
                </a:srgbClr>
              </a:clrTo>
            </a:clrChange>
            <a:extLst>
              <a:ext uri="{28A0092B-C50C-407E-A947-70E740481C1C}">
                <a14:useLocalDpi xmlns:a14="http://schemas.microsoft.com/office/drawing/2010/main" val="0"/>
              </a:ext>
            </a:extLst>
          </a:blip>
          <a:srcRect l="4036" t="7633" r="3931" b="7659"/>
          <a:stretch/>
        </p:blipFill>
        <p:spPr>
          <a:xfrm>
            <a:off x="10128493" y="267292"/>
            <a:ext cx="1788160" cy="1198881"/>
          </a:xfrm>
          <a:prstGeom prst="rect">
            <a:avLst/>
          </a:prstGeom>
          <a:effectLst>
            <a:innerShdw blurRad="114300">
              <a:prstClr val="black"/>
            </a:innerShdw>
          </a:effectLst>
        </p:spPr>
      </p:pic>
      <p:sp>
        <p:nvSpPr>
          <p:cNvPr id="3" name="Rectangle 2"/>
          <p:cNvSpPr/>
          <p:nvPr/>
        </p:nvSpPr>
        <p:spPr>
          <a:xfrm>
            <a:off x="513804" y="2252846"/>
            <a:ext cx="10119361" cy="369332"/>
          </a:xfrm>
          <a:prstGeom prst="rect">
            <a:avLst/>
          </a:prstGeom>
        </p:spPr>
        <p:txBody>
          <a:bodyPr wrap="square">
            <a:spAutoFit/>
          </a:bodyPr>
          <a:lstStyle/>
          <a:p>
            <a:endParaRPr lang="en-US" dirty="0"/>
          </a:p>
        </p:txBody>
      </p:sp>
      <p:sp>
        <p:nvSpPr>
          <p:cNvPr id="8" name="Pentagon 7"/>
          <p:cNvSpPr/>
          <p:nvPr/>
        </p:nvSpPr>
        <p:spPr>
          <a:xfrm>
            <a:off x="104504" y="267292"/>
            <a:ext cx="4611188" cy="1240971"/>
          </a:xfrm>
          <a:prstGeom prst="homePlate">
            <a:avLst/>
          </a:prstGeom>
          <a:solidFill>
            <a:srgbClr val="92D050"/>
          </a:solid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b="1" dirty="0" smtClean="0">
              <a:latin typeface="Times New Roman" panose="02020603050405020304" pitchFamily="18" charset="0"/>
              <a:cs typeface="Times New Roman" panose="02020603050405020304" pitchFamily="18" charset="0"/>
            </a:endParaRPr>
          </a:p>
          <a:p>
            <a:endParaRPr lang="en-US" sz="2400" b="1" dirty="0">
              <a:latin typeface="Times New Roman" panose="02020603050405020304" pitchFamily="18" charset="0"/>
              <a:cs typeface="Times New Roman" panose="02020603050405020304" pitchFamily="18" charset="0"/>
            </a:endParaRPr>
          </a:p>
          <a:p>
            <a:r>
              <a:rPr lang="en-US" sz="2400" b="1" dirty="0" smtClean="0">
                <a:latin typeface="Times New Roman" panose="02020603050405020304" pitchFamily="18" charset="0"/>
                <a:cs typeface="Times New Roman" panose="02020603050405020304" pitchFamily="18" charset="0"/>
              </a:rPr>
              <a:t>                         </a:t>
            </a:r>
            <a:r>
              <a:rPr lang="en-US" sz="2400" b="1" dirty="0" smtClean="0">
                <a:ln/>
                <a:pattFill prst="dkUpDiag">
                  <a:fgClr>
                    <a:schemeClr val="bg1">
                      <a:lumMod val="50000"/>
                    </a:schemeClr>
                  </a:fgClr>
                  <a:bgClr>
                    <a:schemeClr val="tx1">
                      <a:lumMod val="75000"/>
                      <a:lumOff val="25000"/>
                    </a:schemeClr>
                  </a:bgClr>
                </a:pattFill>
                <a:effectLst>
                  <a:innerShdw blurRad="114300">
                    <a:prstClr val="black"/>
                  </a:innerShdw>
                </a:effectLst>
                <a:latin typeface="Times New Roman" panose="02020603050405020304" pitchFamily="18" charset="0"/>
                <a:cs typeface="Times New Roman" panose="02020603050405020304" pitchFamily="18" charset="0"/>
              </a:rPr>
              <a:t>Result</a:t>
            </a:r>
            <a:endParaRPr lang="en-US" sz="2400" b="1" dirty="0">
              <a:ln/>
              <a:pattFill prst="dkUpDiag">
                <a:fgClr>
                  <a:schemeClr val="bg1">
                    <a:lumMod val="50000"/>
                  </a:schemeClr>
                </a:fgClr>
                <a:bgClr>
                  <a:schemeClr val="tx1">
                    <a:lumMod val="75000"/>
                    <a:lumOff val="25000"/>
                  </a:schemeClr>
                </a:bgClr>
              </a:pattFill>
              <a:effectLst>
                <a:innerShdw blurRad="114300">
                  <a:prstClr val="black"/>
                </a:innerShdw>
              </a:effectLst>
              <a:latin typeface="Times New Roman" panose="02020603050405020304" pitchFamily="18" charset="0"/>
              <a:cs typeface="Times New Roman" panose="02020603050405020304" pitchFamily="18" charset="0"/>
            </a:endParaRPr>
          </a:p>
          <a:p>
            <a:r>
              <a:rPr lang="en-US" sz="2400" b="1" dirty="0" smtClean="0">
                <a:effectLst>
                  <a:innerShdw blurRad="114300">
                    <a:prstClr val="black"/>
                  </a:innerShdw>
                </a:effectLst>
                <a:latin typeface="Times New Roman" panose="02020603050405020304" pitchFamily="18" charset="0"/>
                <a:cs typeface="Times New Roman" panose="02020603050405020304" pitchFamily="18" charset="0"/>
              </a:rPr>
              <a:t> </a:t>
            </a:r>
            <a:br>
              <a:rPr lang="en-US" sz="2400" b="1" dirty="0" smtClean="0">
                <a:effectLst>
                  <a:innerShdw blurRad="114300">
                    <a:prstClr val="black"/>
                  </a:innerShdw>
                </a:effectLst>
                <a:latin typeface="Times New Roman" panose="02020603050405020304" pitchFamily="18" charset="0"/>
                <a:cs typeface="Times New Roman" panose="02020603050405020304" pitchFamily="18" charset="0"/>
              </a:rPr>
            </a:br>
            <a:endParaRPr lang="en-US" sz="2400" b="1" dirty="0">
              <a:solidFill>
                <a:schemeClr val="bg1"/>
              </a:solidFill>
              <a:effectLst>
                <a:innerShdw blurRad="114300">
                  <a:prstClr val="black"/>
                </a:innerShdw>
              </a:effectLst>
              <a:latin typeface="Times New Roman" panose="02020603050405020304" pitchFamily="18" charset="0"/>
              <a:cs typeface="Times New Roman" panose="02020603050405020304" pitchFamily="18" charset="0"/>
            </a:endParaRPr>
          </a:p>
        </p:txBody>
      </p:sp>
      <p:sp>
        <p:nvSpPr>
          <p:cNvPr id="6" name="Rectangle 5"/>
          <p:cNvSpPr/>
          <p:nvPr/>
        </p:nvSpPr>
        <p:spPr>
          <a:xfrm>
            <a:off x="1196340" y="2137678"/>
            <a:ext cx="9673590" cy="1631216"/>
          </a:xfrm>
          <a:prstGeom prst="rect">
            <a:avLst/>
          </a:prstGeom>
        </p:spPr>
        <p:txBody>
          <a:bodyPr wrap="square">
            <a:spAutoFit/>
          </a:bodyPr>
          <a:lstStyle/>
          <a:p>
            <a:pPr algn="justLow"/>
            <a:r>
              <a:rPr lang="en-US" sz="2000" dirty="0">
                <a:solidFill>
                  <a:schemeClr val="bg1"/>
                </a:solidFill>
                <a:latin typeface="Times New Roman" pitchFamily="18" charset="0"/>
                <a:cs typeface="Times New Roman" pitchFamily="18" charset="0"/>
              </a:rPr>
              <a:t>This app was found to </a:t>
            </a:r>
            <a:r>
              <a:rPr lang="en-US" sz="2000" dirty="0" smtClean="0">
                <a:solidFill>
                  <a:schemeClr val="bg1"/>
                </a:solidFill>
                <a:latin typeface="Times New Roman" pitchFamily="18" charset="0"/>
                <a:cs typeface="Times New Roman" pitchFamily="18" charset="0"/>
              </a:rPr>
              <a:t>be linked </a:t>
            </a:r>
            <a:r>
              <a:rPr lang="en-US" sz="2000" dirty="0">
                <a:solidFill>
                  <a:schemeClr val="bg1"/>
                </a:solidFill>
                <a:latin typeface="Times New Roman" pitchFamily="18" charset="0"/>
                <a:cs typeface="Times New Roman" pitchFamily="18" charset="0"/>
              </a:rPr>
              <a:t>to a suspicious app developer company that had a </a:t>
            </a:r>
            <a:r>
              <a:rPr lang="en-US" sz="2000" dirty="0" smtClean="0">
                <a:solidFill>
                  <a:schemeClr val="bg1"/>
                </a:solidFill>
                <a:latin typeface="Times New Roman" pitchFamily="18" charset="0"/>
                <a:cs typeface="Times New Roman" pitchFamily="18" charset="0"/>
              </a:rPr>
              <a:t>history of developing </a:t>
            </a:r>
            <a:r>
              <a:rPr lang="en-US" sz="2000" dirty="0">
                <a:solidFill>
                  <a:schemeClr val="bg1"/>
                </a:solidFill>
                <a:latin typeface="Times New Roman" pitchFamily="18" charset="0"/>
                <a:cs typeface="Times New Roman" pitchFamily="18" charset="0"/>
              </a:rPr>
              <a:t>other apps that collected and provided data </a:t>
            </a:r>
            <a:r>
              <a:rPr lang="en-US" sz="2000" dirty="0" smtClean="0">
                <a:solidFill>
                  <a:schemeClr val="bg1"/>
                </a:solidFill>
                <a:latin typeface="Times New Roman" pitchFamily="18" charset="0"/>
                <a:cs typeface="Times New Roman" pitchFamily="18" charset="0"/>
              </a:rPr>
              <a:t>to Iranian </a:t>
            </a:r>
            <a:r>
              <a:rPr lang="en-US" sz="2000" dirty="0">
                <a:solidFill>
                  <a:schemeClr val="bg1"/>
                </a:solidFill>
                <a:latin typeface="Times New Roman" pitchFamily="18" charset="0"/>
                <a:cs typeface="Times New Roman" pitchFamily="18" charset="0"/>
              </a:rPr>
              <a:t>intelligence agencies. The app was later banned </a:t>
            </a:r>
            <a:r>
              <a:rPr lang="en-US" sz="2000" dirty="0" smtClean="0">
                <a:solidFill>
                  <a:schemeClr val="bg1"/>
                </a:solidFill>
                <a:latin typeface="Times New Roman" pitchFamily="18" charset="0"/>
                <a:cs typeface="Times New Roman" pitchFamily="18" charset="0"/>
              </a:rPr>
              <a:t>from the </a:t>
            </a:r>
            <a:r>
              <a:rPr lang="en-US" sz="2000" dirty="0">
                <a:solidFill>
                  <a:schemeClr val="bg1"/>
                </a:solidFill>
                <a:latin typeface="Times New Roman" pitchFamily="18" charset="0"/>
                <a:cs typeface="Times New Roman" pitchFamily="18" charset="0"/>
              </a:rPr>
              <a:t>Google Play store but is still available through </a:t>
            </a:r>
            <a:r>
              <a:rPr lang="en-US" sz="2000" dirty="0" smtClean="0">
                <a:solidFill>
                  <a:schemeClr val="bg1"/>
                </a:solidFill>
                <a:latin typeface="Times New Roman" pitchFamily="18" charset="0"/>
                <a:cs typeface="Times New Roman" pitchFamily="18" charset="0"/>
              </a:rPr>
              <a:t>the developer’s </a:t>
            </a:r>
            <a:r>
              <a:rPr lang="en-US" sz="2000" dirty="0">
                <a:solidFill>
                  <a:schemeClr val="bg1"/>
                </a:solidFill>
                <a:latin typeface="Times New Roman" pitchFamily="18" charset="0"/>
                <a:cs typeface="Times New Roman" pitchFamily="18" charset="0"/>
              </a:rPr>
              <a:t>website and other third-party app stores </a:t>
            </a:r>
            <a:r>
              <a:rPr lang="en-US" sz="2000" dirty="0"/>
              <a:t/>
            </a:r>
            <a:br>
              <a:rPr lang="en-US" sz="2000" dirty="0"/>
            </a:br>
            <a:endParaRPr lang="fa-IR" sz="2000" dirty="0"/>
          </a:p>
        </p:txBody>
      </p:sp>
    </p:spTree>
    <p:extLst>
      <p:ext uri="{BB962C8B-B14F-4D97-AF65-F5344CB8AC3E}">
        <p14:creationId xmlns:p14="http://schemas.microsoft.com/office/powerpoint/2010/main" val="15966466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750423"/>
          </a:xfrm>
          <a:solidFill>
            <a:schemeClr val="tx2">
              <a:lumMod val="60000"/>
              <a:lumOff val="40000"/>
            </a:schemeClr>
          </a:solidFill>
        </p:spPr>
        <p:txBody>
          <a:bodyPr/>
          <a:lstStyle/>
          <a:p>
            <a:endParaRPr lang="en-US" dirty="0"/>
          </a:p>
        </p:txBody>
      </p:sp>
      <p:sp>
        <p:nvSpPr>
          <p:cNvPr id="3" name="Content Placeholder 2"/>
          <p:cNvSpPr>
            <a:spLocks noGrp="1"/>
          </p:cNvSpPr>
          <p:nvPr>
            <p:ph idx="1"/>
          </p:nvPr>
        </p:nvSpPr>
        <p:spPr>
          <a:xfrm>
            <a:off x="478402" y="2142308"/>
            <a:ext cx="10253098" cy="4611189"/>
          </a:xfrm>
        </p:spPr>
        <p:txBody>
          <a:bodyPr>
            <a:normAutofit/>
          </a:bodyPr>
          <a:lstStyle/>
          <a:p>
            <a:pPr marL="0" indent="0">
              <a:buNone/>
            </a:pPr>
            <a:r>
              <a:rPr lang="en-US" sz="2000" dirty="0">
                <a:solidFill>
                  <a:srgbClr val="000000"/>
                </a:solidFill>
                <a:latin typeface="Times New Roman" pitchFamily="18" charset="0"/>
                <a:cs typeface="Times New Roman" pitchFamily="18" charset="0"/>
              </a:rPr>
              <a:t>The novel coronavirus, severe acute respiratory </a:t>
            </a:r>
            <a:r>
              <a:rPr lang="en-US" sz="2000" dirty="0" smtClean="0">
                <a:solidFill>
                  <a:srgbClr val="000000"/>
                </a:solidFill>
                <a:latin typeface="Times New Roman" pitchFamily="18" charset="0"/>
                <a:cs typeface="Times New Roman" pitchFamily="18" charset="0"/>
              </a:rPr>
              <a:t>syndrome coronavirus 2(SARS-CoV-2) manifests </a:t>
            </a:r>
            <a:r>
              <a:rPr lang="en-US" sz="2000" dirty="0">
                <a:solidFill>
                  <a:srgbClr val="000000"/>
                </a:solidFill>
                <a:latin typeface="Times New Roman" pitchFamily="18" charset="0"/>
                <a:cs typeface="Times New Roman" pitchFamily="18" charset="0"/>
              </a:rPr>
              <a:t>the </a:t>
            </a:r>
            <a:r>
              <a:rPr lang="en-US" sz="2000" dirty="0" smtClean="0">
                <a:solidFill>
                  <a:srgbClr val="000000"/>
                </a:solidFill>
                <a:latin typeface="Times New Roman" pitchFamily="18" charset="0"/>
                <a:cs typeface="Times New Roman" pitchFamily="18" charset="0"/>
              </a:rPr>
              <a:t>coronavirus disease </a:t>
            </a:r>
            <a:r>
              <a:rPr lang="en-US" sz="2000" dirty="0">
                <a:solidFill>
                  <a:srgbClr val="000000"/>
                </a:solidFill>
                <a:latin typeface="Times New Roman" pitchFamily="18" charset="0"/>
                <a:cs typeface="Times New Roman" pitchFamily="18" charset="0"/>
              </a:rPr>
              <a:t>(</a:t>
            </a:r>
            <a:r>
              <a:rPr lang="en-US" sz="2000" dirty="0">
                <a:solidFill>
                  <a:schemeClr val="accent4"/>
                </a:solidFill>
                <a:latin typeface="Times New Roman" pitchFamily="18" charset="0"/>
                <a:cs typeface="Times New Roman" pitchFamily="18" charset="0"/>
              </a:rPr>
              <a:t>COVID-19</a:t>
            </a:r>
            <a:r>
              <a:rPr lang="en-US" sz="2000" dirty="0">
                <a:solidFill>
                  <a:srgbClr val="000000"/>
                </a:solidFill>
                <a:latin typeface="Times New Roman" pitchFamily="18" charset="0"/>
                <a:cs typeface="Times New Roman" pitchFamily="18" charset="0"/>
              </a:rPr>
              <a:t>) and was first identified in Wuhan, </a:t>
            </a:r>
            <a:r>
              <a:rPr lang="en-US" sz="2000" dirty="0" smtClean="0">
                <a:solidFill>
                  <a:srgbClr val="000000"/>
                </a:solidFill>
                <a:latin typeface="Times New Roman" pitchFamily="18" charset="0"/>
                <a:cs typeface="Times New Roman" pitchFamily="18" charset="0"/>
              </a:rPr>
              <a:t>China in </a:t>
            </a:r>
            <a:r>
              <a:rPr lang="en-US" sz="2000" dirty="0">
                <a:solidFill>
                  <a:srgbClr val="000000"/>
                </a:solidFill>
                <a:latin typeface="Times New Roman" pitchFamily="18" charset="0"/>
                <a:cs typeface="Times New Roman" pitchFamily="18" charset="0"/>
              </a:rPr>
              <a:t>December </a:t>
            </a:r>
            <a:r>
              <a:rPr lang="en-US" sz="2000" dirty="0" smtClean="0">
                <a:solidFill>
                  <a:srgbClr val="000000"/>
                </a:solidFill>
                <a:latin typeface="Times New Roman" pitchFamily="18" charset="0"/>
                <a:cs typeface="Times New Roman" pitchFamily="18" charset="0"/>
              </a:rPr>
              <a:t>2019.</a:t>
            </a:r>
          </a:p>
          <a:p>
            <a:pPr marL="0" indent="0">
              <a:buNone/>
            </a:pPr>
            <a:r>
              <a:rPr lang="en-US" sz="2000" dirty="0" smtClean="0">
                <a:solidFill>
                  <a:srgbClr val="000000"/>
                </a:solidFill>
                <a:latin typeface="Times New Roman" pitchFamily="18" charset="0"/>
                <a:cs typeface="Times New Roman" pitchFamily="18" charset="0"/>
              </a:rPr>
              <a:t> </a:t>
            </a:r>
            <a:r>
              <a:rPr lang="en-US" sz="2000" dirty="0">
                <a:solidFill>
                  <a:srgbClr val="000000"/>
                </a:solidFill>
                <a:latin typeface="Times New Roman" pitchFamily="18" charset="0"/>
                <a:cs typeface="Times New Roman" pitchFamily="18" charset="0"/>
              </a:rPr>
              <a:t>It first presented as severe cases </a:t>
            </a:r>
            <a:r>
              <a:rPr lang="en-US" sz="2000" dirty="0" smtClean="0">
                <a:solidFill>
                  <a:srgbClr val="000000"/>
                </a:solidFill>
                <a:latin typeface="Times New Roman" pitchFamily="18" charset="0"/>
                <a:cs typeface="Times New Roman" pitchFamily="18" charset="0"/>
              </a:rPr>
              <a:t>of pneumonia </a:t>
            </a:r>
            <a:r>
              <a:rPr lang="en-US" sz="2000" dirty="0">
                <a:solidFill>
                  <a:srgbClr val="000000"/>
                </a:solidFill>
                <a:latin typeface="Times New Roman" pitchFamily="18" charset="0"/>
                <a:cs typeface="Times New Roman" pitchFamily="18" charset="0"/>
              </a:rPr>
              <a:t>of unknown origin and was identified as a</a:t>
            </a:r>
            <a:r>
              <a:rPr lang="en-US" sz="2000" dirty="0">
                <a:latin typeface="Times New Roman" pitchFamily="18" charset="0"/>
                <a:cs typeface="Times New Roman" pitchFamily="18" charset="0"/>
              </a:rPr>
              <a:t> </a:t>
            </a:r>
            <a:r>
              <a:rPr lang="en-US" sz="2000" dirty="0">
                <a:solidFill>
                  <a:srgbClr val="000000"/>
                </a:solidFill>
                <a:latin typeface="Times-Roman"/>
              </a:rPr>
              <a:t>co</a:t>
            </a:r>
            <a:r>
              <a:rPr lang="en-US" sz="2000" dirty="0">
                <a:solidFill>
                  <a:srgbClr val="000000"/>
                </a:solidFill>
                <a:latin typeface="Times New Roman" pitchFamily="18" charset="0"/>
                <a:cs typeface="Times New Roman" pitchFamily="18" charset="0"/>
              </a:rPr>
              <a:t>ronavirus in January </a:t>
            </a:r>
            <a:r>
              <a:rPr lang="en-US" sz="2000" dirty="0" smtClean="0">
                <a:solidFill>
                  <a:srgbClr val="000000"/>
                </a:solidFill>
                <a:latin typeface="Times New Roman" pitchFamily="18" charset="0"/>
                <a:cs typeface="Times New Roman" pitchFamily="18" charset="0"/>
              </a:rPr>
              <a:t>2020. </a:t>
            </a:r>
          </a:p>
          <a:p>
            <a:pPr marL="0" indent="0">
              <a:buNone/>
            </a:pPr>
            <a:r>
              <a:rPr lang="en-US" dirty="0"/>
              <a:t/>
            </a:r>
            <a:br>
              <a:rPr lang="en-US" dirty="0"/>
            </a:br>
            <a:r>
              <a:rPr lang="en-US" dirty="0"/>
              <a:t/>
            </a:r>
            <a:br>
              <a:rPr lang="en-US" dirty="0"/>
            </a:br>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endParaRPr lang="en-US" dirty="0">
              <a:solidFill>
                <a:schemeClr val="bg1"/>
              </a:solidFill>
              <a:latin typeface="Times New Roman" panose="02020603050405020304" pitchFamily="18" charset="0"/>
              <a:cs typeface="Times New Roman" panose="02020603050405020304" pitchFamily="18" charset="0"/>
            </a:endParaRPr>
          </a:p>
        </p:txBody>
      </p:sp>
      <p:sp>
        <p:nvSpPr>
          <p:cNvPr id="10" name="Pentagon 9"/>
          <p:cNvSpPr/>
          <p:nvPr/>
        </p:nvSpPr>
        <p:spPr>
          <a:xfrm>
            <a:off x="117567" y="246246"/>
            <a:ext cx="5467307" cy="1240971"/>
          </a:xfrm>
          <a:prstGeom prst="homePlate">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800" b="1" dirty="0">
                <a:solidFill>
                  <a:schemeClr val="bg1"/>
                </a:solidFill>
              </a:rPr>
              <a:t>Introduction</a:t>
            </a:r>
            <a:endParaRPr lang="en-US" sz="2800" b="1" dirty="0"/>
          </a:p>
        </p:txBody>
      </p:sp>
      <p:pic>
        <p:nvPicPr>
          <p:cNvPr id="12" name="Picture 11"/>
          <p:cNvPicPr>
            <a:picLocks noChangeAspect="1"/>
          </p:cNvPicPr>
          <p:nvPr/>
        </p:nvPicPr>
        <p:blipFill rotWithShape="1">
          <a:blip r:embed="rId2">
            <a:clrChange>
              <a:clrFrom>
                <a:srgbClr val="FEFEFE"/>
              </a:clrFrom>
              <a:clrTo>
                <a:srgbClr val="FEFEFE">
                  <a:alpha val="0"/>
                </a:srgbClr>
              </a:clrTo>
            </a:clrChange>
            <a:extLst>
              <a:ext uri="{28A0092B-C50C-407E-A947-70E740481C1C}">
                <a14:useLocalDpi xmlns:a14="http://schemas.microsoft.com/office/drawing/2010/main" val="0"/>
              </a:ext>
            </a:extLst>
          </a:blip>
          <a:srcRect l="4036" t="7633" r="3931" b="7659"/>
          <a:stretch/>
        </p:blipFill>
        <p:spPr>
          <a:xfrm>
            <a:off x="10128493" y="267292"/>
            <a:ext cx="1788160" cy="1198881"/>
          </a:xfrm>
          <a:prstGeom prst="rect">
            <a:avLst/>
          </a:prstGeom>
          <a:effectLst>
            <a:innerShdw blurRad="114300">
              <a:prstClr val="black"/>
            </a:innerShdw>
          </a:effectLst>
        </p:spPr>
      </p:pic>
    </p:spTree>
    <p:extLst>
      <p:ext uri="{BB962C8B-B14F-4D97-AF65-F5344CB8AC3E}">
        <p14:creationId xmlns:p14="http://schemas.microsoft.com/office/powerpoint/2010/main" val="160045801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6731"/>
          </a:xfrm>
          <a:solidFill>
            <a:schemeClr val="tx2">
              <a:lumMod val="60000"/>
              <a:lumOff val="40000"/>
            </a:schemeClr>
          </a:solidFill>
        </p:spPr>
        <p:txBody>
          <a:bodyPr/>
          <a:lstStyle/>
          <a:p>
            <a:r>
              <a:rPr lang="en-US" dirty="0" smtClean="0"/>
              <a:t>re</a:t>
            </a:r>
            <a:endParaRPr lang="en-US" dirty="0"/>
          </a:p>
        </p:txBody>
      </p:sp>
      <p:pic>
        <p:nvPicPr>
          <p:cNvPr id="7" name="Picture 6"/>
          <p:cNvPicPr>
            <a:picLocks noChangeAspect="1"/>
          </p:cNvPicPr>
          <p:nvPr/>
        </p:nvPicPr>
        <p:blipFill rotWithShape="1">
          <a:blip r:embed="rId2">
            <a:clrChange>
              <a:clrFrom>
                <a:srgbClr val="FEFEFE"/>
              </a:clrFrom>
              <a:clrTo>
                <a:srgbClr val="FEFEFE">
                  <a:alpha val="0"/>
                </a:srgbClr>
              </a:clrTo>
            </a:clrChange>
            <a:extLst>
              <a:ext uri="{28A0092B-C50C-407E-A947-70E740481C1C}">
                <a14:useLocalDpi xmlns:a14="http://schemas.microsoft.com/office/drawing/2010/main" val="0"/>
              </a:ext>
            </a:extLst>
          </a:blip>
          <a:srcRect l="4036" t="7633" r="3931" b="7659"/>
          <a:stretch/>
        </p:blipFill>
        <p:spPr>
          <a:xfrm>
            <a:off x="10128493" y="267292"/>
            <a:ext cx="1788160" cy="1198881"/>
          </a:xfrm>
          <a:prstGeom prst="rect">
            <a:avLst/>
          </a:prstGeom>
          <a:effectLst>
            <a:innerShdw blurRad="114300">
              <a:prstClr val="black"/>
            </a:innerShdw>
          </a:effectLst>
        </p:spPr>
      </p:pic>
      <p:sp>
        <p:nvSpPr>
          <p:cNvPr id="6" name="Pentagon 5"/>
          <p:cNvSpPr/>
          <p:nvPr/>
        </p:nvSpPr>
        <p:spPr>
          <a:xfrm>
            <a:off x="104504" y="267292"/>
            <a:ext cx="4611188" cy="1240971"/>
          </a:xfrm>
          <a:prstGeom prst="homePlate">
            <a:avLst/>
          </a:prstGeom>
          <a:solidFill>
            <a:srgbClr val="92D050"/>
          </a:solid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b="1" dirty="0" smtClean="0">
              <a:latin typeface="Times New Roman" panose="02020603050405020304" pitchFamily="18" charset="0"/>
              <a:cs typeface="Times New Roman" panose="02020603050405020304" pitchFamily="18" charset="0"/>
            </a:endParaRPr>
          </a:p>
          <a:p>
            <a:endParaRPr lang="en-US" sz="2400" b="1" dirty="0">
              <a:latin typeface="Times New Roman" panose="02020603050405020304" pitchFamily="18" charset="0"/>
              <a:cs typeface="Times New Roman" panose="02020603050405020304" pitchFamily="18" charset="0"/>
            </a:endParaRPr>
          </a:p>
          <a:p>
            <a:r>
              <a:rPr lang="en-US" sz="2400" b="1" dirty="0" smtClean="0">
                <a:latin typeface="Times New Roman" panose="02020603050405020304" pitchFamily="18" charset="0"/>
                <a:cs typeface="Times New Roman" panose="02020603050405020304" pitchFamily="18" charset="0"/>
              </a:rPr>
              <a:t>                         </a:t>
            </a:r>
            <a:r>
              <a:rPr lang="en-US" sz="2400" b="1" dirty="0" smtClean="0">
                <a:ln/>
                <a:pattFill prst="dkUpDiag">
                  <a:fgClr>
                    <a:schemeClr val="bg1">
                      <a:lumMod val="50000"/>
                    </a:schemeClr>
                  </a:fgClr>
                  <a:bgClr>
                    <a:schemeClr val="tx1">
                      <a:lumMod val="75000"/>
                      <a:lumOff val="25000"/>
                    </a:schemeClr>
                  </a:bgClr>
                </a:pattFill>
                <a:effectLst>
                  <a:innerShdw blurRad="114300">
                    <a:prstClr val="black"/>
                  </a:innerShdw>
                </a:effectLst>
                <a:latin typeface="Times New Roman" panose="02020603050405020304" pitchFamily="18" charset="0"/>
                <a:cs typeface="Times New Roman" panose="02020603050405020304" pitchFamily="18" charset="0"/>
              </a:rPr>
              <a:t>Result</a:t>
            </a:r>
            <a:endParaRPr lang="en-US" sz="2400" b="1" dirty="0">
              <a:ln/>
              <a:pattFill prst="dkUpDiag">
                <a:fgClr>
                  <a:schemeClr val="bg1">
                    <a:lumMod val="50000"/>
                  </a:schemeClr>
                </a:fgClr>
                <a:bgClr>
                  <a:schemeClr val="tx1">
                    <a:lumMod val="75000"/>
                    <a:lumOff val="25000"/>
                  </a:schemeClr>
                </a:bgClr>
              </a:pattFill>
              <a:effectLst>
                <a:innerShdw blurRad="114300">
                  <a:prstClr val="black"/>
                </a:innerShdw>
              </a:effectLst>
              <a:latin typeface="Times New Roman" panose="02020603050405020304" pitchFamily="18" charset="0"/>
              <a:cs typeface="Times New Roman" panose="02020603050405020304" pitchFamily="18" charset="0"/>
            </a:endParaRPr>
          </a:p>
          <a:p>
            <a:r>
              <a:rPr lang="en-US" sz="2400" b="1" dirty="0" smtClean="0">
                <a:effectLst>
                  <a:innerShdw blurRad="114300">
                    <a:prstClr val="black"/>
                  </a:innerShdw>
                </a:effectLst>
                <a:latin typeface="Times New Roman" panose="02020603050405020304" pitchFamily="18" charset="0"/>
                <a:cs typeface="Times New Roman" panose="02020603050405020304" pitchFamily="18" charset="0"/>
              </a:rPr>
              <a:t> </a:t>
            </a:r>
            <a:br>
              <a:rPr lang="en-US" sz="2400" b="1" dirty="0" smtClean="0">
                <a:effectLst>
                  <a:innerShdw blurRad="114300">
                    <a:prstClr val="black"/>
                  </a:innerShdw>
                </a:effectLst>
                <a:latin typeface="Times New Roman" panose="02020603050405020304" pitchFamily="18" charset="0"/>
                <a:cs typeface="Times New Roman" panose="02020603050405020304" pitchFamily="18" charset="0"/>
              </a:rPr>
            </a:br>
            <a:endParaRPr lang="en-US" sz="2400" b="1" dirty="0">
              <a:solidFill>
                <a:schemeClr val="bg1"/>
              </a:solidFill>
              <a:effectLst>
                <a:innerShdw blurRad="114300">
                  <a:prstClr val="black"/>
                </a:innerShdw>
              </a:effectLst>
              <a:latin typeface="Times New Roman" panose="02020603050405020304" pitchFamily="18" charset="0"/>
              <a:cs typeface="Times New Roman" panose="02020603050405020304" pitchFamily="18" charset="0"/>
            </a:endParaRPr>
          </a:p>
        </p:txBody>
      </p:sp>
      <p:sp>
        <p:nvSpPr>
          <p:cNvPr id="3" name="Rectangle 2"/>
          <p:cNvSpPr/>
          <p:nvPr/>
        </p:nvSpPr>
        <p:spPr>
          <a:xfrm>
            <a:off x="3611880" y="2114550"/>
            <a:ext cx="3829050" cy="83439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a:latin typeface="Times New Roman" pitchFamily="18" charset="0"/>
                <a:cs typeface="Times New Roman" pitchFamily="18" charset="0"/>
              </a:rPr>
              <a:t>Information Providing Apps</a:t>
            </a:r>
            <a:r>
              <a:rPr lang="en-US" dirty="0">
                <a:latin typeface="Times New Roman" pitchFamily="18" charset="0"/>
                <a:cs typeface="Times New Roman" pitchFamily="18" charset="0"/>
              </a:rPr>
              <a:t> </a:t>
            </a:r>
            <a:r>
              <a:rPr lang="en-US" dirty="0"/>
              <a:t/>
            </a:r>
            <a:br>
              <a:rPr lang="en-US" dirty="0"/>
            </a:br>
            <a:endParaRPr lang="fa-IR" dirty="0"/>
          </a:p>
        </p:txBody>
      </p:sp>
      <p:sp>
        <p:nvSpPr>
          <p:cNvPr id="4" name="Rectangle 3"/>
          <p:cNvSpPr/>
          <p:nvPr/>
        </p:nvSpPr>
        <p:spPr>
          <a:xfrm>
            <a:off x="922020" y="2994928"/>
            <a:ext cx="11269980" cy="1600438"/>
          </a:xfrm>
          <a:prstGeom prst="rect">
            <a:avLst/>
          </a:prstGeom>
        </p:spPr>
        <p:txBody>
          <a:bodyPr wrap="square">
            <a:spAutoFit/>
          </a:bodyPr>
          <a:lstStyle/>
          <a:p>
            <a:r>
              <a:rPr lang="en-US" sz="2000" dirty="0">
                <a:solidFill>
                  <a:schemeClr val="bg1"/>
                </a:solidFill>
                <a:latin typeface="Times New Roman" pitchFamily="18" charset="0"/>
                <a:cs typeface="Times New Roman" pitchFamily="18" charset="0"/>
              </a:rPr>
              <a:t>Various governmental organizations and health agencies </a:t>
            </a:r>
            <a:r>
              <a:rPr lang="en-US" sz="2000" dirty="0" smtClean="0">
                <a:solidFill>
                  <a:schemeClr val="bg1"/>
                </a:solidFill>
                <a:latin typeface="Times New Roman" pitchFamily="18" charset="0"/>
                <a:cs typeface="Times New Roman" pitchFamily="18" charset="0"/>
              </a:rPr>
              <a:t>have used </a:t>
            </a:r>
            <a:r>
              <a:rPr lang="en-US" sz="2000" dirty="0">
                <a:solidFill>
                  <a:schemeClr val="bg1"/>
                </a:solidFill>
                <a:latin typeface="Times New Roman" pitchFamily="18" charset="0"/>
                <a:cs typeface="Times New Roman" pitchFamily="18" charset="0"/>
              </a:rPr>
              <a:t>social media platforms like Facebook, </a:t>
            </a:r>
            <a:r>
              <a:rPr lang="en-US" sz="2000" dirty="0" err="1" smtClean="0">
                <a:solidFill>
                  <a:schemeClr val="bg1"/>
                </a:solidFill>
                <a:latin typeface="Times New Roman" pitchFamily="18" charset="0"/>
                <a:cs typeface="Times New Roman" pitchFamily="18" charset="0"/>
              </a:rPr>
              <a:t>WhatsApp</a:t>
            </a:r>
            <a:r>
              <a:rPr lang="en-US" sz="2000" dirty="0" smtClean="0">
                <a:solidFill>
                  <a:schemeClr val="bg1"/>
                </a:solidFill>
                <a:latin typeface="Times New Roman" pitchFamily="18" charset="0"/>
                <a:cs typeface="Times New Roman" pitchFamily="18" charset="0"/>
              </a:rPr>
              <a:t>, </a:t>
            </a:r>
            <a:r>
              <a:rPr lang="en-US" sz="2000" dirty="0" err="1" smtClean="0">
                <a:solidFill>
                  <a:schemeClr val="bg1"/>
                </a:solidFill>
                <a:latin typeface="Times New Roman" pitchFamily="18" charset="0"/>
                <a:cs typeface="Times New Roman" pitchFamily="18" charset="0"/>
              </a:rPr>
              <a:t>Instagram</a:t>
            </a:r>
            <a:r>
              <a:rPr lang="en-US" sz="2000" dirty="0">
                <a:solidFill>
                  <a:schemeClr val="bg1"/>
                </a:solidFill>
                <a:latin typeface="Times New Roman" pitchFamily="18" charset="0"/>
                <a:cs typeface="Times New Roman" pitchFamily="18" charset="0"/>
              </a:rPr>
              <a:t>, and Twitter to provide specific information </a:t>
            </a:r>
            <a:r>
              <a:rPr lang="en-US" sz="2000" dirty="0" smtClean="0">
                <a:solidFill>
                  <a:schemeClr val="bg1"/>
                </a:solidFill>
                <a:latin typeface="Times New Roman" pitchFamily="18" charset="0"/>
                <a:cs typeface="Times New Roman" pitchFamily="18" charset="0"/>
              </a:rPr>
              <a:t>about COVID-19 </a:t>
            </a:r>
            <a:r>
              <a:rPr lang="en-US" sz="2000" dirty="0">
                <a:solidFill>
                  <a:schemeClr val="bg1"/>
                </a:solidFill>
                <a:latin typeface="Times New Roman" pitchFamily="18" charset="0"/>
                <a:cs typeface="Times New Roman" pitchFamily="18" charset="0"/>
              </a:rPr>
              <a:t>to the public. Although these platforms have </a:t>
            </a:r>
            <a:r>
              <a:rPr lang="en-US" sz="2000" dirty="0" smtClean="0">
                <a:solidFill>
                  <a:schemeClr val="bg1"/>
                </a:solidFill>
                <a:latin typeface="Times New Roman" pitchFamily="18" charset="0"/>
                <a:cs typeface="Times New Roman" pitchFamily="18" charset="0"/>
              </a:rPr>
              <a:t>app functionalities</a:t>
            </a:r>
            <a:r>
              <a:rPr lang="en-US" sz="2000" dirty="0">
                <a:solidFill>
                  <a:schemeClr val="bg1"/>
                </a:solidFill>
                <a:latin typeface="Times New Roman" pitchFamily="18" charset="0"/>
                <a:cs typeface="Times New Roman" pitchFamily="18" charset="0"/>
              </a:rPr>
              <a:t>, Facebook, </a:t>
            </a:r>
            <a:r>
              <a:rPr lang="en-US" sz="2000" dirty="0" err="1">
                <a:solidFill>
                  <a:schemeClr val="bg1"/>
                </a:solidFill>
                <a:latin typeface="Times New Roman" pitchFamily="18" charset="0"/>
                <a:cs typeface="Times New Roman" pitchFamily="18" charset="0"/>
              </a:rPr>
              <a:t>Instagram</a:t>
            </a:r>
            <a:r>
              <a:rPr lang="en-US" sz="2000" dirty="0">
                <a:solidFill>
                  <a:schemeClr val="bg1"/>
                </a:solidFill>
                <a:latin typeface="Times New Roman" pitchFamily="18" charset="0"/>
                <a:cs typeface="Times New Roman" pitchFamily="18" charset="0"/>
              </a:rPr>
              <a:t>, and Twitter can also </a:t>
            </a:r>
            <a:r>
              <a:rPr lang="en-US" sz="2000" dirty="0" smtClean="0">
                <a:solidFill>
                  <a:schemeClr val="bg1"/>
                </a:solidFill>
                <a:latin typeface="Times New Roman" pitchFamily="18" charset="0"/>
                <a:cs typeface="Times New Roman" pitchFamily="18" charset="0"/>
              </a:rPr>
              <a:t>be used </a:t>
            </a:r>
            <a:r>
              <a:rPr lang="en-US" sz="2000" dirty="0">
                <a:solidFill>
                  <a:schemeClr val="bg1"/>
                </a:solidFill>
                <a:latin typeface="Times New Roman" pitchFamily="18" charset="0"/>
                <a:cs typeface="Times New Roman" pitchFamily="18" charset="0"/>
              </a:rPr>
              <a:t>on a browser, and thus, information provision is not </a:t>
            </a:r>
            <a:r>
              <a:rPr lang="en-US" sz="2000" dirty="0" smtClean="0">
                <a:solidFill>
                  <a:schemeClr val="bg1"/>
                </a:solidFill>
                <a:latin typeface="Times New Roman" pitchFamily="18" charset="0"/>
                <a:cs typeface="Times New Roman" pitchFamily="18" charset="0"/>
              </a:rPr>
              <a:t>just limited </a:t>
            </a:r>
            <a:r>
              <a:rPr lang="en-US" sz="2000" dirty="0">
                <a:solidFill>
                  <a:schemeClr val="bg1"/>
                </a:solidFill>
                <a:latin typeface="Times New Roman" pitchFamily="18" charset="0"/>
                <a:cs typeface="Times New Roman" pitchFamily="18" charset="0"/>
              </a:rPr>
              <a:t>to mobile app users </a:t>
            </a:r>
            <a:r>
              <a:rPr lang="en-US" dirty="0"/>
              <a:t/>
            </a:r>
            <a:br>
              <a:rPr lang="en-US" dirty="0"/>
            </a:br>
            <a:endParaRPr lang="fa-IR" dirty="0"/>
          </a:p>
        </p:txBody>
      </p:sp>
      <p:sp>
        <p:nvSpPr>
          <p:cNvPr id="5" name="Rectangle 4"/>
          <p:cNvSpPr/>
          <p:nvPr/>
        </p:nvSpPr>
        <p:spPr>
          <a:xfrm>
            <a:off x="897527" y="5035808"/>
            <a:ext cx="11019125" cy="707886"/>
          </a:xfrm>
          <a:prstGeom prst="rect">
            <a:avLst/>
          </a:prstGeom>
        </p:spPr>
        <p:txBody>
          <a:bodyPr wrap="square">
            <a:spAutoFit/>
          </a:bodyPr>
          <a:lstStyle/>
          <a:p>
            <a:r>
              <a:rPr lang="en-US" sz="2000" dirty="0" err="1">
                <a:solidFill>
                  <a:schemeClr val="bg1"/>
                </a:solidFill>
                <a:latin typeface="Times New Roman" pitchFamily="18" charset="0"/>
                <a:cs typeface="Times New Roman" pitchFamily="18" charset="0"/>
              </a:rPr>
              <a:t>WhatsApp</a:t>
            </a:r>
            <a:r>
              <a:rPr lang="en-US" sz="2000" dirty="0">
                <a:solidFill>
                  <a:schemeClr val="bg1"/>
                </a:solidFill>
                <a:latin typeface="Times New Roman" pitchFamily="18" charset="0"/>
                <a:cs typeface="Times New Roman" pitchFamily="18" charset="0"/>
              </a:rPr>
              <a:t> has been widely </a:t>
            </a:r>
            <a:r>
              <a:rPr lang="en-US" sz="2000" dirty="0" smtClean="0">
                <a:solidFill>
                  <a:schemeClr val="bg1"/>
                </a:solidFill>
                <a:latin typeface="Times New Roman" pitchFamily="18" charset="0"/>
                <a:cs typeface="Times New Roman" pitchFamily="18" charset="0"/>
              </a:rPr>
              <a:t>popular and </a:t>
            </a:r>
            <a:r>
              <a:rPr lang="en-US" sz="2000" dirty="0">
                <a:solidFill>
                  <a:schemeClr val="bg1"/>
                </a:solidFill>
                <a:latin typeface="Times New Roman" pitchFamily="18" charset="0"/>
                <a:cs typeface="Times New Roman" pitchFamily="18" charset="0"/>
              </a:rPr>
              <a:t>is one of the main methods </a:t>
            </a:r>
            <a:r>
              <a:rPr lang="en-US" sz="2000" dirty="0" smtClean="0">
                <a:solidFill>
                  <a:schemeClr val="bg1"/>
                </a:solidFill>
                <a:latin typeface="Times New Roman" pitchFamily="18" charset="0"/>
                <a:cs typeface="Times New Roman" pitchFamily="18" charset="0"/>
              </a:rPr>
              <a:t>of providing </a:t>
            </a:r>
            <a:r>
              <a:rPr lang="en-US" sz="2000" dirty="0">
                <a:solidFill>
                  <a:schemeClr val="bg1"/>
                </a:solidFill>
                <a:latin typeface="Times New Roman" pitchFamily="18" charset="0"/>
                <a:cs typeface="Times New Roman" pitchFamily="18" charset="0"/>
              </a:rPr>
              <a:t>information </a:t>
            </a:r>
            <a:r>
              <a:rPr lang="en-US" sz="2000" dirty="0" smtClean="0">
                <a:solidFill>
                  <a:schemeClr val="bg1"/>
                </a:solidFill>
                <a:latin typeface="Times New Roman" pitchFamily="18" charset="0"/>
                <a:cs typeface="Times New Roman" pitchFamily="18" charset="0"/>
              </a:rPr>
              <a:t>on COVID-19 </a:t>
            </a:r>
            <a:r>
              <a:rPr lang="en-US" sz="2000" dirty="0">
                <a:solidFill>
                  <a:schemeClr val="bg1"/>
                </a:solidFill>
                <a:latin typeface="Times New Roman" pitchFamily="18" charset="0"/>
                <a:cs typeface="Times New Roman" pitchFamily="18" charset="0"/>
              </a:rPr>
              <a:t>in many </a:t>
            </a:r>
            <a:r>
              <a:rPr lang="en-US" sz="2000" dirty="0" err="1" smtClean="0">
                <a:solidFill>
                  <a:schemeClr val="bg1"/>
                </a:solidFill>
                <a:latin typeface="Times New Roman" pitchFamily="18" charset="0"/>
                <a:cs typeface="Times New Roman" pitchFamily="18" charset="0"/>
              </a:rPr>
              <a:t>countriees</a:t>
            </a:r>
            <a:r>
              <a:rPr lang="en-US" sz="2000" dirty="0" smtClean="0">
                <a:solidFill>
                  <a:schemeClr val="bg1"/>
                </a:solidFill>
                <a:latin typeface="Times New Roman" pitchFamily="18" charset="0"/>
                <a:cs typeface="Times New Roman" pitchFamily="18" charset="0"/>
              </a:rPr>
              <a:t> </a:t>
            </a:r>
            <a:endParaRPr lang="fa-IR" sz="2000" dirty="0"/>
          </a:p>
        </p:txBody>
      </p:sp>
    </p:spTree>
    <p:extLst>
      <p:ext uri="{BB962C8B-B14F-4D97-AF65-F5344CB8AC3E}">
        <p14:creationId xmlns:p14="http://schemas.microsoft.com/office/powerpoint/2010/main" val="122895584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815737"/>
          </a:xfrm>
          <a:solidFill>
            <a:schemeClr val="tx2">
              <a:lumMod val="60000"/>
              <a:lumOff val="40000"/>
            </a:schemeClr>
          </a:solidFill>
        </p:spPr>
        <p:txBody>
          <a:bodyPr/>
          <a:lstStyle/>
          <a:p>
            <a:r>
              <a:rPr lang="en-US" dirty="0" smtClean="0"/>
              <a:t>re</a:t>
            </a:r>
            <a:endParaRPr lang="en-US" dirty="0"/>
          </a:p>
        </p:txBody>
      </p:sp>
      <p:sp>
        <p:nvSpPr>
          <p:cNvPr id="3" name="Content Placeholder 2"/>
          <p:cNvSpPr>
            <a:spLocks noGrp="1"/>
          </p:cNvSpPr>
          <p:nvPr>
            <p:ph idx="1"/>
          </p:nvPr>
        </p:nvSpPr>
        <p:spPr>
          <a:xfrm>
            <a:off x="0" y="2137068"/>
            <a:ext cx="11712358" cy="4206240"/>
          </a:xfrm>
        </p:spPr>
        <p:txBody>
          <a:bodyPr>
            <a:noAutofit/>
          </a:bodyPr>
          <a:lstStyle/>
          <a:p>
            <a:pPr marL="0" indent="0">
              <a:buNone/>
            </a:pPr>
            <a:r>
              <a:rPr lang="en-US" sz="2000" dirty="0"/>
              <a:t/>
            </a:r>
            <a:br>
              <a:rPr lang="en-US" sz="2000" dirty="0"/>
            </a:br>
            <a:r>
              <a:rPr lang="en-US" sz="2000" dirty="0"/>
              <a:t/>
            </a:r>
            <a:br>
              <a:rPr lang="en-US" sz="2000" dirty="0"/>
            </a:br>
            <a:r>
              <a:rPr lang="en-US" sz="2000" dirty="0"/>
              <a:t/>
            </a:r>
            <a:br>
              <a:rPr lang="en-US" sz="2000" dirty="0"/>
            </a:br>
            <a:endParaRPr lang="en-US" sz="2000" dirty="0">
              <a:solidFill>
                <a:schemeClr val="bg1"/>
              </a:solidFill>
            </a:endParaRPr>
          </a:p>
        </p:txBody>
      </p:sp>
      <p:pic>
        <p:nvPicPr>
          <p:cNvPr id="7" name="Picture 6"/>
          <p:cNvPicPr>
            <a:picLocks noChangeAspect="1"/>
          </p:cNvPicPr>
          <p:nvPr/>
        </p:nvPicPr>
        <p:blipFill rotWithShape="1">
          <a:blip r:embed="rId2">
            <a:clrChange>
              <a:clrFrom>
                <a:srgbClr val="FEFEFE"/>
              </a:clrFrom>
              <a:clrTo>
                <a:srgbClr val="FEFEFE">
                  <a:alpha val="0"/>
                </a:srgbClr>
              </a:clrTo>
            </a:clrChange>
            <a:extLst>
              <a:ext uri="{28A0092B-C50C-407E-A947-70E740481C1C}">
                <a14:useLocalDpi xmlns:a14="http://schemas.microsoft.com/office/drawing/2010/main" val="0"/>
              </a:ext>
            </a:extLst>
          </a:blip>
          <a:srcRect l="4036" t="7633" r="3931" b="7659"/>
          <a:stretch/>
        </p:blipFill>
        <p:spPr>
          <a:xfrm>
            <a:off x="10128493" y="267292"/>
            <a:ext cx="1788160" cy="1198881"/>
          </a:xfrm>
          <a:prstGeom prst="rect">
            <a:avLst/>
          </a:prstGeom>
          <a:effectLst>
            <a:innerShdw blurRad="114300">
              <a:prstClr val="black"/>
            </a:innerShdw>
          </a:effectLst>
        </p:spPr>
      </p:pic>
      <p:sp>
        <p:nvSpPr>
          <p:cNvPr id="8" name="Rectangle 7"/>
          <p:cNvSpPr/>
          <p:nvPr/>
        </p:nvSpPr>
        <p:spPr>
          <a:xfrm>
            <a:off x="3048000" y="3105835"/>
            <a:ext cx="6096000" cy="369332"/>
          </a:xfrm>
          <a:prstGeom prst="rect">
            <a:avLst/>
          </a:prstGeom>
        </p:spPr>
        <p:txBody>
          <a:bodyPr>
            <a:spAutoFit/>
          </a:bodyPr>
          <a:lstStyle/>
          <a:p>
            <a:endParaRPr lang="en-US" dirty="0"/>
          </a:p>
        </p:txBody>
      </p:sp>
      <p:sp>
        <p:nvSpPr>
          <p:cNvPr id="11" name="Rectangle 10"/>
          <p:cNvSpPr/>
          <p:nvPr/>
        </p:nvSpPr>
        <p:spPr>
          <a:xfrm>
            <a:off x="3048000" y="612845"/>
            <a:ext cx="6096000" cy="369332"/>
          </a:xfrm>
          <a:prstGeom prst="rect">
            <a:avLst/>
          </a:prstGeom>
        </p:spPr>
        <p:txBody>
          <a:bodyPr>
            <a:spAutoFit/>
          </a:bodyPr>
          <a:lstStyle/>
          <a:p>
            <a:endParaRPr lang="en-US" dirty="0"/>
          </a:p>
        </p:txBody>
      </p:sp>
      <p:sp>
        <p:nvSpPr>
          <p:cNvPr id="9" name="Rectangle 8"/>
          <p:cNvSpPr/>
          <p:nvPr/>
        </p:nvSpPr>
        <p:spPr>
          <a:xfrm>
            <a:off x="3048000" y="-79653"/>
            <a:ext cx="6096000" cy="646331"/>
          </a:xfrm>
          <a:prstGeom prst="rect">
            <a:avLst/>
          </a:prstGeom>
        </p:spPr>
        <p:txBody>
          <a:bodyPr>
            <a:spAutoFit/>
          </a:bodyPr>
          <a:lstStyle/>
          <a:p>
            <a:r>
              <a:rPr lang="en-US" dirty="0"/>
              <a:t/>
            </a:r>
            <a:br>
              <a:rPr lang="en-US" dirty="0"/>
            </a:br>
            <a:endParaRPr lang="en-US" dirty="0"/>
          </a:p>
        </p:txBody>
      </p:sp>
      <p:sp>
        <p:nvSpPr>
          <p:cNvPr id="12" name="Pentagon 11"/>
          <p:cNvSpPr/>
          <p:nvPr/>
        </p:nvSpPr>
        <p:spPr>
          <a:xfrm>
            <a:off x="104504" y="267292"/>
            <a:ext cx="4611188" cy="1240971"/>
          </a:xfrm>
          <a:prstGeom prst="homePlate">
            <a:avLst/>
          </a:prstGeom>
          <a:solidFill>
            <a:srgbClr val="92D050"/>
          </a:solid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b="1" dirty="0" smtClean="0">
              <a:latin typeface="Times New Roman" panose="02020603050405020304" pitchFamily="18" charset="0"/>
              <a:cs typeface="Times New Roman" panose="02020603050405020304" pitchFamily="18" charset="0"/>
            </a:endParaRPr>
          </a:p>
          <a:p>
            <a:endParaRPr lang="en-US" sz="2400" b="1" dirty="0">
              <a:latin typeface="Times New Roman" panose="02020603050405020304" pitchFamily="18" charset="0"/>
              <a:cs typeface="Times New Roman" panose="02020603050405020304" pitchFamily="18" charset="0"/>
            </a:endParaRPr>
          </a:p>
          <a:p>
            <a:pPr algn="ctr"/>
            <a:r>
              <a:rPr lang="en-US" sz="2400" b="1" dirty="0" smtClean="0">
                <a:effectLst>
                  <a:outerShdw blurRad="50800" dist="38100" dir="2700000" algn="tl" rotWithShape="0">
                    <a:prstClr val="black">
                      <a:alpha val="40000"/>
                    </a:prstClr>
                  </a:outerShdw>
                </a:effectLst>
              </a:rPr>
              <a:t>Discussion</a:t>
            </a:r>
            <a:endParaRPr lang="en-US" sz="2400" b="1" dirty="0">
              <a:ln/>
              <a:pattFill prst="dkUpDiag">
                <a:fgClr>
                  <a:schemeClr val="bg1">
                    <a:lumMod val="50000"/>
                  </a:schemeClr>
                </a:fgClr>
                <a:bgClr>
                  <a:schemeClr val="tx1">
                    <a:lumMod val="75000"/>
                    <a:lumOff val="25000"/>
                  </a:schemeClr>
                </a:bgClr>
              </a:patt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endParaRPr>
          </a:p>
          <a:p>
            <a:r>
              <a:rPr lang="en-US" sz="2400" b="1" dirty="0" smtClean="0">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t> </a:t>
            </a:r>
            <a:br>
              <a:rPr lang="en-US" sz="2400" b="1" dirty="0" smtClean="0">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br>
            <a:endParaRPr lang="en-US" sz="2400" b="1" dirty="0">
              <a:solidFill>
                <a:schemeClr val="bg1"/>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endParaRPr>
          </a:p>
        </p:txBody>
      </p:sp>
      <p:sp>
        <p:nvSpPr>
          <p:cNvPr id="6" name="Rectangle 5"/>
          <p:cNvSpPr/>
          <p:nvPr/>
        </p:nvSpPr>
        <p:spPr>
          <a:xfrm>
            <a:off x="727709" y="2024718"/>
            <a:ext cx="11188943" cy="3046988"/>
          </a:xfrm>
          <a:prstGeom prst="rect">
            <a:avLst/>
          </a:prstGeom>
        </p:spPr>
        <p:txBody>
          <a:bodyPr wrap="square">
            <a:spAutoFit/>
          </a:bodyPr>
          <a:lstStyle/>
          <a:p>
            <a:r>
              <a:rPr lang="en-US" sz="2000" dirty="0">
                <a:solidFill>
                  <a:schemeClr val="bg1"/>
                </a:solidFill>
                <a:latin typeface="Times New Roman" pitchFamily="18" charset="0"/>
                <a:cs typeface="Times New Roman" pitchFamily="18" charset="0"/>
              </a:rPr>
              <a:t>From our review, </a:t>
            </a:r>
            <a:r>
              <a:rPr lang="en-US" sz="2000" dirty="0">
                <a:solidFill>
                  <a:schemeClr val="accent4">
                    <a:lumMod val="60000"/>
                    <a:lumOff val="40000"/>
                  </a:schemeClr>
                </a:solidFill>
                <a:latin typeface="Times New Roman" pitchFamily="18" charset="0"/>
                <a:cs typeface="Times New Roman" pitchFamily="18" charset="0"/>
              </a:rPr>
              <a:t>contact tracing</a:t>
            </a:r>
            <a:r>
              <a:rPr lang="en-US" sz="2000" dirty="0">
                <a:solidFill>
                  <a:schemeClr val="bg1"/>
                </a:solidFill>
                <a:latin typeface="Times New Roman" pitchFamily="18" charset="0"/>
                <a:cs typeface="Times New Roman" pitchFamily="18" charset="0"/>
              </a:rPr>
              <a:t>, </a:t>
            </a:r>
            <a:r>
              <a:rPr lang="en-US" sz="2000" dirty="0">
                <a:solidFill>
                  <a:schemeClr val="accent4">
                    <a:lumMod val="60000"/>
                    <a:lumOff val="40000"/>
                  </a:schemeClr>
                </a:solidFill>
                <a:latin typeface="Times New Roman" pitchFamily="18" charset="0"/>
                <a:cs typeface="Times New Roman" pitchFamily="18" charset="0"/>
              </a:rPr>
              <a:t>symptom monitoring</a:t>
            </a:r>
            <a:r>
              <a:rPr lang="en-US" sz="2000" dirty="0">
                <a:solidFill>
                  <a:schemeClr val="bg1"/>
                </a:solidFill>
                <a:latin typeface="Times New Roman" pitchFamily="18" charset="0"/>
                <a:cs typeface="Times New Roman" pitchFamily="18" charset="0"/>
              </a:rPr>
              <a:t>, </a:t>
            </a:r>
            <a:r>
              <a:rPr lang="en-US" sz="2000" dirty="0" smtClean="0">
                <a:solidFill>
                  <a:schemeClr val="bg1"/>
                </a:solidFill>
                <a:latin typeface="Times New Roman" pitchFamily="18" charset="0"/>
                <a:cs typeface="Times New Roman" pitchFamily="18" charset="0"/>
              </a:rPr>
              <a:t>and information </a:t>
            </a:r>
            <a:r>
              <a:rPr lang="en-US" sz="2000" dirty="0">
                <a:solidFill>
                  <a:schemeClr val="bg1"/>
                </a:solidFill>
                <a:latin typeface="Times New Roman" pitchFamily="18" charset="0"/>
                <a:cs typeface="Times New Roman" pitchFamily="18" charset="0"/>
              </a:rPr>
              <a:t>providing apps were the key types of apps that </a:t>
            </a:r>
            <a:r>
              <a:rPr lang="en-US" sz="2000" dirty="0" smtClean="0">
                <a:solidFill>
                  <a:schemeClr val="bg1"/>
                </a:solidFill>
                <a:latin typeface="Times New Roman" pitchFamily="18" charset="0"/>
                <a:cs typeface="Times New Roman" pitchFamily="18" charset="0"/>
              </a:rPr>
              <a:t>had been </a:t>
            </a:r>
            <a:r>
              <a:rPr lang="en-US" sz="2000" dirty="0">
                <a:solidFill>
                  <a:schemeClr val="bg1"/>
                </a:solidFill>
                <a:latin typeface="Times New Roman" pitchFamily="18" charset="0"/>
                <a:cs typeface="Times New Roman" pitchFamily="18" charset="0"/>
              </a:rPr>
              <a:t>developed for the management of COVID-19, with </a:t>
            </a:r>
            <a:r>
              <a:rPr lang="en-US" sz="2000" dirty="0" smtClean="0">
                <a:solidFill>
                  <a:schemeClr val="bg1"/>
                </a:solidFill>
                <a:latin typeface="Times New Roman" pitchFamily="18" charset="0"/>
                <a:cs typeface="Times New Roman" pitchFamily="18" charset="0"/>
              </a:rPr>
              <a:t>the majority </a:t>
            </a:r>
            <a:r>
              <a:rPr lang="en-US" sz="2000" dirty="0">
                <a:solidFill>
                  <a:schemeClr val="bg1"/>
                </a:solidFill>
                <a:latin typeface="Times New Roman" pitchFamily="18" charset="0"/>
                <a:cs typeface="Times New Roman" pitchFamily="18" charset="0"/>
              </a:rPr>
              <a:t>being developed by health organizations </a:t>
            </a:r>
            <a:r>
              <a:rPr lang="en-US" sz="2000" dirty="0" smtClean="0">
                <a:solidFill>
                  <a:schemeClr val="bg1"/>
                </a:solidFill>
                <a:latin typeface="Times New Roman" pitchFamily="18" charset="0"/>
                <a:cs typeface="Times New Roman" pitchFamily="18" charset="0"/>
              </a:rPr>
              <a:t>and governments </a:t>
            </a:r>
          </a:p>
          <a:p>
            <a:endParaRPr lang="en-US" dirty="0">
              <a:solidFill>
                <a:schemeClr val="bg1"/>
              </a:solidFill>
              <a:latin typeface="Times New Roman" pitchFamily="18" charset="0"/>
              <a:cs typeface="Times New Roman" pitchFamily="18" charset="0"/>
            </a:endParaRPr>
          </a:p>
          <a:p>
            <a:endParaRPr lang="en-US" dirty="0" smtClean="0">
              <a:solidFill>
                <a:schemeClr val="bg1"/>
              </a:solidFill>
              <a:latin typeface="Times New Roman" pitchFamily="18" charset="0"/>
              <a:cs typeface="Times New Roman" pitchFamily="18" charset="0"/>
            </a:endParaRPr>
          </a:p>
          <a:p>
            <a:endParaRPr lang="en-US" dirty="0">
              <a:solidFill>
                <a:schemeClr val="bg1"/>
              </a:solidFill>
              <a:latin typeface="Times New Roman" pitchFamily="18" charset="0"/>
              <a:cs typeface="Times New Roman" pitchFamily="18" charset="0"/>
            </a:endParaRPr>
          </a:p>
          <a:p>
            <a:r>
              <a:rPr lang="en-US" sz="2000" dirty="0">
                <a:solidFill>
                  <a:srgbClr val="2C2C2C"/>
                </a:solidFill>
                <a:latin typeface="Times New Roman" pitchFamily="18" charset="0"/>
                <a:cs typeface="Times New Roman" pitchFamily="18" charset="0"/>
              </a:rPr>
              <a:t>Not surprisingly, most of the apps identified from our review were for contact tracing. These apps were developed to alleviate the time and resources required for the manual contact tracing process, which could be channeled to other resources instead</a:t>
            </a:r>
            <a:r>
              <a:rPr lang="en-US" dirty="0"/>
              <a:t/>
            </a:r>
            <a:br>
              <a:rPr lang="en-US" dirty="0"/>
            </a:br>
            <a:endParaRPr lang="fa-IR" dirty="0"/>
          </a:p>
        </p:txBody>
      </p:sp>
      <p:sp>
        <p:nvSpPr>
          <p:cNvPr id="10" name="Rectangle 9"/>
          <p:cNvSpPr/>
          <p:nvPr/>
        </p:nvSpPr>
        <p:spPr>
          <a:xfrm>
            <a:off x="727710" y="3475167"/>
            <a:ext cx="10862310" cy="646331"/>
          </a:xfrm>
          <a:prstGeom prst="rect">
            <a:avLst/>
          </a:prstGeom>
        </p:spPr>
        <p:txBody>
          <a:bodyPr wrap="square">
            <a:spAutoFit/>
          </a:bodyPr>
          <a:lstStyle/>
          <a:p>
            <a:r>
              <a:rPr lang="en-US" dirty="0"/>
              <a:t/>
            </a:r>
            <a:br>
              <a:rPr lang="en-US" dirty="0"/>
            </a:br>
            <a:endParaRPr lang="fa-IR" dirty="0"/>
          </a:p>
        </p:txBody>
      </p:sp>
    </p:spTree>
    <p:extLst>
      <p:ext uri="{BB962C8B-B14F-4D97-AF65-F5344CB8AC3E}">
        <p14:creationId xmlns:p14="http://schemas.microsoft.com/office/powerpoint/2010/main" val="273069066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815737"/>
          </a:xfrm>
          <a:solidFill>
            <a:schemeClr val="tx2">
              <a:lumMod val="60000"/>
              <a:lumOff val="40000"/>
            </a:schemeClr>
          </a:solidFill>
        </p:spPr>
        <p:txBody>
          <a:bodyPr/>
          <a:lstStyle/>
          <a:p>
            <a:r>
              <a:rPr lang="en-US" dirty="0" smtClean="0"/>
              <a:t>re</a:t>
            </a:r>
            <a:endParaRPr lang="en-US" dirty="0"/>
          </a:p>
        </p:txBody>
      </p:sp>
      <p:sp>
        <p:nvSpPr>
          <p:cNvPr id="3" name="Content Placeholder 2"/>
          <p:cNvSpPr>
            <a:spLocks noGrp="1"/>
          </p:cNvSpPr>
          <p:nvPr>
            <p:ph idx="1"/>
          </p:nvPr>
        </p:nvSpPr>
        <p:spPr>
          <a:xfrm>
            <a:off x="104504" y="1999179"/>
            <a:ext cx="11607854" cy="4344129"/>
          </a:xfrm>
        </p:spPr>
        <p:txBody>
          <a:bodyPr>
            <a:noAutofit/>
          </a:bodyPr>
          <a:lstStyle/>
          <a:p>
            <a:pPr marL="0" indent="0">
              <a:buNone/>
            </a:pPr>
            <a:endParaRPr lang="en-US" sz="2000" dirty="0">
              <a:solidFill>
                <a:schemeClr val="bg1"/>
              </a:solidFill>
            </a:endParaRPr>
          </a:p>
        </p:txBody>
      </p:sp>
      <p:pic>
        <p:nvPicPr>
          <p:cNvPr id="7" name="Picture 6"/>
          <p:cNvPicPr>
            <a:picLocks noChangeAspect="1"/>
          </p:cNvPicPr>
          <p:nvPr/>
        </p:nvPicPr>
        <p:blipFill rotWithShape="1">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l="4036" t="7633" r="3931" b="7659"/>
          <a:stretch/>
        </p:blipFill>
        <p:spPr>
          <a:xfrm>
            <a:off x="10128493" y="267292"/>
            <a:ext cx="1788160" cy="1198881"/>
          </a:xfrm>
          <a:prstGeom prst="rect">
            <a:avLst/>
          </a:prstGeom>
          <a:effectLst>
            <a:innerShdw blurRad="114300">
              <a:prstClr val="black"/>
            </a:innerShdw>
          </a:effectLst>
        </p:spPr>
      </p:pic>
      <p:sp>
        <p:nvSpPr>
          <p:cNvPr id="8" name="Rectangle 7"/>
          <p:cNvSpPr/>
          <p:nvPr/>
        </p:nvSpPr>
        <p:spPr>
          <a:xfrm>
            <a:off x="3048000" y="3105835"/>
            <a:ext cx="6096000" cy="369332"/>
          </a:xfrm>
          <a:prstGeom prst="rect">
            <a:avLst/>
          </a:prstGeom>
        </p:spPr>
        <p:txBody>
          <a:bodyPr>
            <a:spAutoFit/>
          </a:bodyPr>
          <a:lstStyle/>
          <a:p>
            <a:endParaRPr lang="en-US" dirty="0"/>
          </a:p>
        </p:txBody>
      </p:sp>
      <p:sp>
        <p:nvSpPr>
          <p:cNvPr id="11" name="Rectangle 10"/>
          <p:cNvSpPr/>
          <p:nvPr/>
        </p:nvSpPr>
        <p:spPr>
          <a:xfrm>
            <a:off x="3048000" y="612845"/>
            <a:ext cx="6096000" cy="369332"/>
          </a:xfrm>
          <a:prstGeom prst="rect">
            <a:avLst/>
          </a:prstGeom>
        </p:spPr>
        <p:txBody>
          <a:bodyPr>
            <a:spAutoFit/>
          </a:bodyPr>
          <a:lstStyle/>
          <a:p>
            <a:endParaRPr lang="en-US" dirty="0"/>
          </a:p>
        </p:txBody>
      </p:sp>
      <p:sp>
        <p:nvSpPr>
          <p:cNvPr id="9" name="Rectangle 8"/>
          <p:cNvSpPr/>
          <p:nvPr/>
        </p:nvSpPr>
        <p:spPr>
          <a:xfrm>
            <a:off x="3048000" y="-79653"/>
            <a:ext cx="6096000" cy="646331"/>
          </a:xfrm>
          <a:prstGeom prst="rect">
            <a:avLst/>
          </a:prstGeom>
        </p:spPr>
        <p:txBody>
          <a:bodyPr>
            <a:spAutoFit/>
          </a:bodyPr>
          <a:lstStyle/>
          <a:p>
            <a:r>
              <a:rPr lang="en-US" dirty="0"/>
              <a:t/>
            </a:r>
            <a:br>
              <a:rPr lang="en-US" dirty="0"/>
            </a:br>
            <a:endParaRPr lang="en-US" dirty="0"/>
          </a:p>
        </p:txBody>
      </p:sp>
      <p:sp>
        <p:nvSpPr>
          <p:cNvPr id="12" name="Pentagon 11"/>
          <p:cNvSpPr/>
          <p:nvPr/>
        </p:nvSpPr>
        <p:spPr>
          <a:xfrm>
            <a:off x="104504" y="267292"/>
            <a:ext cx="4611188" cy="1240971"/>
          </a:xfrm>
          <a:prstGeom prst="homePlate">
            <a:avLst/>
          </a:prstGeom>
          <a:solidFill>
            <a:srgbClr val="92D050"/>
          </a:solid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b="1" dirty="0" smtClean="0">
              <a:latin typeface="Times New Roman" panose="02020603050405020304" pitchFamily="18" charset="0"/>
              <a:cs typeface="Times New Roman" panose="02020603050405020304" pitchFamily="18" charset="0"/>
            </a:endParaRPr>
          </a:p>
          <a:p>
            <a:endParaRPr lang="en-US" sz="2400" b="1" dirty="0">
              <a:latin typeface="Times New Roman" panose="02020603050405020304" pitchFamily="18" charset="0"/>
              <a:cs typeface="Times New Roman" panose="02020603050405020304" pitchFamily="18" charset="0"/>
            </a:endParaRPr>
          </a:p>
          <a:p>
            <a:pPr algn="ctr"/>
            <a:r>
              <a:rPr lang="en-US" sz="2400" b="1" dirty="0" smtClean="0">
                <a:effectLst>
                  <a:outerShdw blurRad="50800" dist="38100" dir="2700000" algn="tl" rotWithShape="0">
                    <a:prstClr val="black">
                      <a:alpha val="40000"/>
                    </a:prstClr>
                  </a:outerShdw>
                </a:effectLst>
              </a:rPr>
              <a:t>Discussion</a:t>
            </a:r>
            <a:endParaRPr lang="en-US" sz="2400" b="1" dirty="0">
              <a:ln/>
              <a:pattFill prst="dkUpDiag">
                <a:fgClr>
                  <a:schemeClr val="bg1">
                    <a:lumMod val="50000"/>
                  </a:schemeClr>
                </a:fgClr>
                <a:bgClr>
                  <a:schemeClr val="tx1">
                    <a:lumMod val="75000"/>
                    <a:lumOff val="25000"/>
                  </a:schemeClr>
                </a:bgClr>
              </a:patt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endParaRPr>
          </a:p>
          <a:p>
            <a:r>
              <a:rPr lang="en-US" sz="2400" b="1" dirty="0" smtClean="0">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t> </a:t>
            </a:r>
            <a:br>
              <a:rPr lang="en-US" sz="2400" b="1" dirty="0" smtClean="0">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br>
            <a:endParaRPr lang="en-US" sz="2400" b="1" dirty="0">
              <a:solidFill>
                <a:schemeClr val="bg1"/>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endParaRPr>
          </a:p>
        </p:txBody>
      </p:sp>
      <p:sp>
        <p:nvSpPr>
          <p:cNvPr id="4" name="Rectangle 3"/>
          <p:cNvSpPr/>
          <p:nvPr/>
        </p:nvSpPr>
        <p:spPr>
          <a:xfrm>
            <a:off x="670559" y="1999179"/>
            <a:ext cx="11246093" cy="646331"/>
          </a:xfrm>
          <a:prstGeom prst="rect">
            <a:avLst/>
          </a:prstGeom>
        </p:spPr>
        <p:txBody>
          <a:bodyPr wrap="square">
            <a:spAutoFit/>
          </a:bodyPr>
          <a:lstStyle/>
          <a:p>
            <a:r>
              <a:rPr lang="en-US" dirty="0" smtClean="0">
                <a:solidFill>
                  <a:schemeClr val="bg1"/>
                </a:solidFill>
                <a:latin typeface="Times New Roman" pitchFamily="18" charset="0"/>
                <a:cs typeface="Times New Roman" pitchFamily="18" charset="0"/>
              </a:rPr>
              <a:t> </a:t>
            </a:r>
            <a:r>
              <a:rPr lang="en-US" dirty="0"/>
              <a:t/>
            </a:r>
            <a:br>
              <a:rPr lang="en-US" dirty="0"/>
            </a:br>
            <a:endParaRPr lang="fa-IR" dirty="0"/>
          </a:p>
        </p:txBody>
      </p:sp>
      <p:sp>
        <p:nvSpPr>
          <p:cNvPr id="5" name="Rectangle 4"/>
          <p:cNvSpPr/>
          <p:nvPr/>
        </p:nvSpPr>
        <p:spPr>
          <a:xfrm>
            <a:off x="670560" y="3780234"/>
            <a:ext cx="9890760" cy="2523768"/>
          </a:xfrm>
          <a:prstGeom prst="rect">
            <a:avLst/>
          </a:prstGeom>
        </p:spPr>
        <p:txBody>
          <a:bodyPr wrap="square">
            <a:spAutoFit/>
          </a:bodyPr>
          <a:lstStyle/>
          <a:p>
            <a:r>
              <a:rPr lang="en-US" sz="2000" dirty="0" smtClean="0">
                <a:solidFill>
                  <a:schemeClr val="bg1"/>
                </a:solidFill>
                <a:latin typeface="Times New Roman" pitchFamily="18" charset="0"/>
                <a:cs typeface="Times New Roman" pitchFamily="18" charset="0"/>
              </a:rPr>
              <a:t>The advantage of </a:t>
            </a:r>
            <a:r>
              <a:rPr lang="en-US" sz="2000" dirty="0">
                <a:solidFill>
                  <a:schemeClr val="bg1"/>
                </a:solidFill>
                <a:latin typeface="Times New Roman" pitchFamily="18" charset="0"/>
                <a:cs typeface="Times New Roman" pitchFamily="18" charset="0"/>
              </a:rPr>
              <a:t>using GPS surveillance methods was the accuracy of </a:t>
            </a:r>
            <a:r>
              <a:rPr lang="en-US" sz="2000" dirty="0" smtClean="0">
                <a:solidFill>
                  <a:schemeClr val="bg1"/>
                </a:solidFill>
                <a:latin typeface="Times New Roman" pitchFamily="18" charset="0"/>
                <a:cs typeface="Times New Roman" pitchFamily="18" charset="0"/>
              </a:rPr>
              <a:t>the user’s </a:t>
            </a:r>
            <a:r>
              <a:rPr lang="en-US" sz="2000" dirty="0">
                <a:solidFill>
                  <a:schemeClr val="bg1"/>
                </a:solidFill>
                <a:latin typeface="Times New Roman" pitchFamily="18" charset="0"/>
                <a:cs typeface="Times New Roman" pitchFamily="18" charset="0"/>
              </a:rPr>
              <a:t>identification. China’s method of data collection </a:t>
            </a:r>
            <a:r>
              <a:rPr lang="en-US" sz="2000" dirty="0" smtClean="0">
                <a:solidFill>
                  <a:schemeClr val="bg1"/>
                </a:solidFill>
                <a:latin typeface="Times New Roman" pitchFamily="18" charset="0"/>
                <a:cs typeface="Times New Roman" pitchFamily="18" charset="0"/>
              </a:rPr>
              <a:t>was deemed </a:t>
            </a:r>
            <a:r>
              <a:rPr lang="en-US" sz="2000" dirty="0">
                <a:solidFill>
                  <a:schemeClr val="bg1"/>
                </a:solidFill>
                <a:latin typeface="Times New Roman" pitchFamily="18" charset="0"/>
                <a:cs typeface="Times New Roman" pitchFamily="18" charset="0"/>
              </a:rPr>
              <a:t>to be intrusive, as it invaded the privacy of individuals.</a:t>
            </a:r>
            <a:br>
              <a:rPr lang="en-US" sz="2000" dirty="0">
                <a:solidFill>
                  <a:schemeClr val="bg1"/>
                </a:solidFill>
                <a:latin typeface="Times New Roman" pitchFamily="18" charset="0"/>
                <a:cs typeface="Times New Roman" pitchFamily="18" charset="0"/>
              </a:rPr>
            </a:br>
            <a:r>
              <a:rPr lang="en-US" sz="2000" dirty="0">
                <a:solidFill>
                  <a:schemeClr val="bg1"/>
                </a:solidFill>
                <a:latin typeface="Times New Roman" pitchFamily="18" charset="0"/>
                <a:cs typeface="Times New Roman" pitchFamily="18" charset="0"/>
              </a:rPr>
              <a:t>However, this method was effective in identifying </a:t>
            </a:r>
            <a:r>
              <a:rPr lang="en-US" sz="2000" dirty="0" smtClean="0">
                <a:solidFill>
                  <a:schemeClr val="bg1"/>
                </a:solidFill>
                <a:latin typeface="Times New Roman" pitchFamily="18" charset="0"/>
                <a:cs typeface="Times New Roman" pitchFamily="18" charset="0"/>
              </a:rPr>
              <a:t>individuals who </a:t>
            </a:r>
            <a:r>
              <a:rPr lang="en-US" sz="2000" dirty="0">
                <a:solidFill>
                  <a:schemeClr val="bg1"/>
                </a:solidFill>
                <a:latin typeface="Times New Roman" pitchFamily="18" charset="0"/>
                <a:cs typeface="Times New Roman" pitchFamily="18" charset="0"/>
              </a:rPr>
              <a:t>had breached the quarantine laws. Hence, it was </a:t>
            </a:r>
            <a:r>
              <a:rPr lang="en-US" sz="2000" dirty="0" smtClean="0">
                <a:solidFill>
                  <a:schemeClr val="bg1"/>
                </a:solidFill>
                <a:latin typeface="Times New Roman" pitchFamily="18" charset="0"/>
                <a:cs typeface="Times New Roman" pitchFamily="18" charset="0"/>
              </a:rPr>
              <a:t>welcomed by </a:t>
            </a:r>
            <a:r>
              <a:rPr lang="en-US" sz="2000" dirty="0">
                <a:solidFill>
                  <a:schemeClr val="bg1"/>
                </a:solidFill>
                <a:latin typeface="Times New Roman" pitchFamily="18" charset="0"/>
                <a:cs typeface="Times New Roman" pitchFamily="18" charset="0"/>
              </a:rPr>
              <a:t>the general public in China, and they supported </a:t>
            </a:r>
            <a:r>
              <a:rPr lang="en-US" sz="2000" dirty="0" smtClean="0">
                <a:solidFill>
                  <a:schemeClr val="bg1"/>
                </a:solidFill>
                <a:latin typeface="Times New Roman" pitchFamily="18" charset="0"/>
                <a:cs typeface="Times New Roman" pitchFamily="18" charset="0"/>
              </a:rPr>
              <a:t>the government </a:t>
            </a:r>
            <a:r>
              <a:rPr lang="en-US" sz="2000" dirty="0">
                <a:solidFill>
                  <a:schemeClr val="bg1"/>
                </a:solidFill>
                <a:latin typeface="Times New Roman" pitchFamily="18" charset="0"/>
                <a:cs typeface="Times New Roman" pitchFamily="18" charset="0"/>
              </a:rPr>
              <a:t>on its efforts to reduce the transmission of </a:t>
            </a:r>
            <a:r>
              <a:rPr lang="en-US" sz="2000" dirty="0" smtClean="0">
                <a:solidFill>
                  <a:schemeClr val="bg1"/>
                </a:solidFill>
                <a:latin typeface="Times New Roman" pitchFamily="18" charset="0"/>
                <a:cs typeface="Times New Roman" pitchFamily="18" charset="0"/>
              </a:rPr>
              <a:t>infection. Although </a:t>
            </a:r>
            <a:r>
              <a:rPr lang="en-US" sz="2000" dirty="0">
                <a:solidFill>
                  <a:schemeClr val="bg1"/>
                </a:solidFill>
                <a:latin typeface="Times New Roman" pitchFamily="18" charset="0"/>
                <a:cs typeface="Times New Roman" pitchFamily="18" charset="0"/>
              </a:rPr>
              <a:t>this method could work in China</a:t>
            </a:r>
            <a:r>
              <a:rPr lang="en-US" sz="2000" dirty="0" smtClean="0">
                <a:solidFill>
                  <a:schemeClr val="bg1"/>
                </a:solidFill>
                <a:latin typeface="Times New Roman" pitchFamily="18" charset="0"/>
                <a:cs typeface="Times New Roman" pitchFamily="18" charset="0"/>
              </a:rPr>
              <a:t>,</a:t>
            </a:r>
            <a:r>
              <a:rPr lang="en-US" sz="2000" dirty="0">
                <a:solidFill>
                  <a:srgbClr val="2C2C2C"/>
                </a:solidFill>
                <a:latin typeface="Times New Roman" pitchFamily="18" charset="0"/>
                <a:cs typeface="Times New Roman" pitchFamily="18" charset="0"/>
              </a:rPr>
              <a:t> it could not be</a:t>
            </a:r>
            <a:r>
              <a:rPr lang="en-US" dirty="0"/>
              <a:t/>
            </a:r>
            <a:br>
              <a:rPr lang="en-US" dirty="0"/>
            </a:br>
            <a:endParaRPr lang="fa-IR" dirty="0"/>
          </a:p>
        </p:txBody>
      </p:sp>
    </p:spTree>
    <p:extLst>
      <p:ext uri="{BB962C8B-B14F-4D97-AF65-F5344CB8AC3E}">
        <p14:creationId xmlns:p14="http://schemas.microsoft.com/office/powerpoint/2010/main" val="168257659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6731"/>
          </a:xfrm>
          <a:solidFill>
            <a:schemeClr val="tx2">
              <a:lumMod val="60000"/>
              <a:lumOff val="40000"/>
            </a:schemeClr>
          </a:solidFill>
        </p:spPr>
        <p:txBody>
          <a:bodyPr/>
          <a:lstStyle/>
          <a:p>
            <a:r>
              <a:rPr lang="en-US" dirty="0" smtClean="0"/>
              <a:t>re</a:t>
            </a:r>
            <a:endParaRPr lang="en-US" dirty="0"/>
          </a:p>
        </p:txBody>
      </p:sp>
      <p:sp>
        <p:nvSpPr>
          <p:cNvPr id="3" name="Content Placeholder 2"/>
          <p:cNvSpPr>
            <a:spLocks noGrp="1"/>
          </p:cNvSpPr>
          <p:nvPr>
            <p:ph idx="1"/>
          </p:nvPr>
        </p:nvSpPr>
        <p:spPr>
          <a:xfrm>
            <a:off x="0" y="2137068"/>
            <a:ext cx="11712358" cy="4206240"/>
          </a:xfrm>
        </p:spPr>
        <p:txBody>
          <a:bodyPr>
            <a:noAutofit/>
          </a:bodyPr>
          <a:lstStyle/>
          <a:p>
            <a:pPr marL="0" indent="0">
              <a:buNone/>
            </a:pPr>
            <a:endParaRPr lang="en-US" sz="2000" dirty="0">
              <a:solidFill>
                <a:schemeClr val="bg1"/>
              </a:solidFill>
            </a:endParaRPr>
          </a:p>
        </p:txBody>
      </p:sp>
      <p:pic>
        <p:nvPicPr>
          <p:cNvPr id="7" name="Picture 6"/>
          <p:cNvPicPr>
            <a:picLocks noChangeAspect="1"/>
          </p:cNvPicPr>
          <p:nvPr/>
        </p:nvPicPr>
        <p:blipFill rotWithShape="1">
          <a:blip r:embed="rId2">
            <a:clrChange>
              <a:clrFrom>
                <a:srgbClr val="FEFEFE"/>
              </a:clrFrom>
              <a:clrTo>
                <a:srgbClr val="FEFEFE">
                  <a:alpha val="0"/>
                </a:srgbClr>
              </a:clrTo>
            </a:clrChange>
            <a:extLst>
              <a:ext uri="{28A0092B-C50C-407E-A947-70E740481C1C}">
                <a14:useLocalDpi xmlns:a14="http://schemas.microsoft.com/office/drawing/2010/main" val="0"/>
              </a:ext>
            </a:extLst>
          </a:blip>
          <a:srcRect l="4036" t="7633" r="3931" b="7659"/>
          <a:stretch/>
        </p:blipFill>
        <p:spPr>
          <a:xfrm>
            <a:off x="10128493" y="267292"/>
            <a:ext cx="1788160" cy="1198881"/>
          </a:xfrm>
          <a:prstGeom prst="rect">
            <a:avLst/>
          </a:prstGeom>
          <a:effectLst>
            <a:innerShdw blurRad="114300">
              <a:prstClr val="black"/>
            </a:innerShdw>
          </a:effectLst>
        </p:spPr>
      </p:pic>
      <p:sp>
        <p:nvSpPr>
          <p:cNvPr id="8" name="Rectangle 7"/>
          <p:cNvSpPr/>
          <p:nvPr/>
        </p:nvSpPr>
        <p:spPr>
          <a:xfrm>
            <a:off x="3048000" y="3105835"/>
            <a:ext cx="6096000" cy="369332"/>
          </a:xfrm>
          <a:prstGeom prst="rect">
            <a:avLst/>
          </a:prstGeom>
        </p:spPr>
        <p:txBody>
          <a:bodyPr>
            <a:spAutoFit/>
          </a:bodyPr>
          <a:lstStyle/>
          <a:p>
            <a:endParaRPr lang="en-US" dirty="0"/>
          </a:p>
        </p:txBody>
      </p:sp>
      <p:sp>
        <p:nvSpPr>
          <p:cNvPr id="11" name="Rectangle 10"/>
          <p:cNvSpPr/>
          <p:nvPr/>
        </p:nvSpPr>
        <p:spPr>
          <a:xfrm>
            <a:off x="3048000" y="612845"/>
            <a:ext cx="6096000" cy="369332"/>
          </a:xfrm>
          <a:prstGeom prst="rect">
            <a:avLst/>
          </a:prstGeom>
        </p:spPr>
        <p:txBody>
          <a:bodyPr>
            <a:spAutoFit/>
          </a:bodyPr>
          <a:lstStyle/>
          <a:p>
            <a:endParaRPr lang="en-US" dirty="0"/>
          </a:p>
        </p:txBody>
      </p:sp>
      <p:sp>
        <p:nvSpPr>
          <p:cNvPr id="12" name="Rectangle 11"/>
          <p:cNvSpPr/>
          <p:nvPr/>
        </p:nvSpPr>
        <p:spPr>
          <a:xfrm>
            <a:off x="1202265" y="2249880"/>
            <a:ext cx="10060410" cy="1015663"/>
          </a:xfrm>
          <a:prstGeom prst="rect">
            <a:avLst/>
          </a:prstGeom>
        </p:spPr>
        <p:txBody>
          <a:bodyPr wrap="square">
            <a:spAutoFit/>
          </a:bodyPr>
          <a:lstStyle/>
          <a:p>
            <a:endParaRPr lang="en-US" sz="2000" dirty="0" smtClean="0">
              <a:solidFill>
                <a:schemeClr val="tx1">
                  <a:lumMod val="75000"/>
                </a:schemeClr>
              </a:solidFill>
              <a:latin typeface="Times New Roman" panose="02020603050405020304" pitchFamily="18" charset="0"/>
              <a:cs typeface="Times New Roman" panose="02020603050405020304" pitchFamily="18" charset="0"/>
            </a:endParaRPr>
          </a:p>
          <a:p>
            <a:r>
              <a:rPr lang="en-US" sz="2000" dirty="0" smtClean="0">
                <a:solidFill>
                  <a:schemeClr val="tx1">
                    <a:lumMod val="75000"/>
                  </a:schemeClr>
                </a:solidFill>
                <a:latin typeface="Times New Roman" panose="02020603050405020304" pitchFamily="18" charset="0"/>
                <a:cs typeface="Times New Roman" panose="02020603050405020304" pitchFamily="18" charset="0"/>
              </a:rPr>
              <a:t> </a:t>
            </a:r>
            <a:r>
              <a:rPr lang="en-US" sz="2000" dirty="0">
                <a:solidFill>
                  <a:schemeClr val="tx1">
                    <a:lumMod val="75000"/>
                  </a:schemeClr>
                </a:solidFill>
                <a:latin typeface="Times New Roman" panose="02020603050405020304" pitchFamily="18" charset="0"/>
                <a:cs typeface="Times New Roman" panose="02020603050405020304" pitchFamily="18" charset="0"/>
              </a:rPr>
              <a:t/>
            </a:r>
            <a:br>
              <a:rPr lang="en-US" sz="2000" dirty="0">
                <a:solidFill>
                  <a:schemeClr val="tx1">
                    <a:lumMod val="75000"/>
                  </a:schemeClr>
                </a:solidFill>
                <a:latin typeface="Times New Roman" panose="02020603050405020304" pitchFamily="18" charset="0"/>
                <a:cs typeface="Times New Roman" panose="02020603050405020304" pitchFamily="18" charset="0"/>
              </a:rPr>
            </a:br>
            <a:endParaRPr lang="en-US" sz="2000" dirty="0">
              <a:solidFill>
                <a:schemeClr val="tx1">
                  <a:lumMod val="75000"/>
                </a:schemeClr>
              </a:solidFill>
              <a:latin typeface="Times New Roman" panose="02020603050405020304" pitchFamily="18" charset="0"/>
              <a:cs typeface="Times New Roman" panose="02020603050405020304" pitchFamily="18" charset="0"/>
            </a:endParaRPr>
          </a:p>
        </p:txBody>
      </p:sp>
      <p:sp>
        <p:nvSpPr>
          <p:cNvPr id="13" name="Pentagon 12"/>
          <p:cNvSpPr/>
          <p:nvPr/>
        </p:nvSpPr>
        <p:spPr>
          <a:xfrm>
            <a:off x="104504" y="267292"/>
            <a:ext cx="4611188" cy="1240971"/>
          </a:xfrm>
          <a:prstGeom prst="homePlate">
            <a:avLst/>
          </a:prstGeom>
          <a:solidFill>
            <a:srgbClr val="92D050"/>
          </a:solid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b="1" dirty="0" smtClean="0">
              <a:latin typeface="Times New Roman" panose="02020603050405020304" pitchFamily="18" charset="0"/>
              <a:cs typeface="Times New Roman" panose="02020603050405020304" pitchFamily="18" charset="0"/>
            </a:endParaRPr>
          </a:p>
          <a:p>
            <a:endParaRPr lang="en-US" sz="2400" b="1" dirty="0">
              <a:latin typeface="Times New Roman" panose="02020603050405020304" pitchFamily="18" charset="0"/>
              <a:cs typeface="Times New Roman" panose="02020603050405020304" pitchFamily="18" charset="0"/>
            </a:endParaRPr>
          </a:p>
          <a:p>
            <a:pPr algn="ctr"/>
            <a:r>
              <a:rPr lang="en-US" sz="2400" b="1" dirty="0" smtClean="0">
                <a:effectLst>
                  <a:outerShdw blurRad="50800" dist="38100" dir="2700000" algn="tl" rotWithShape="0">
                    <a:prstClr val="black">
                      <a:alpha val="40000"/>
                    </a:prstClr>
                  </a:outerShdw>
                </a:effectLst>
              </a:rPr>
              <a:t>Discussion</a:t>
            </a:r>
            <a:endParaRPr lang="en-US" sz="2400" b="1" dirty="0">
              <a:ln/>
              <a:pattFill prst="dkUpDiag">
                <a:fgClr>
                  <a:schemeClr val="bg1">
                    <a:lumMod val="50000"/>
                  </a:schemeClr>
                </a:fgClr>
                <a:bgClr>
                  <a:schemeClr val="tx1">
                    <a:lumMod val="75000"/>
                    <a:lumOff val="25000"/>
                  </a:schemeClr>
                </a:bgClr>
              </a:patt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endParaRPr>
          </a:p>
          <a:p>
            <a:r>
              <a:rPr lang="en-US" sz="2400" b="1" dirty="0" smtClean="0">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t> </a:t>
            </a:r>
            <a:br>
              <a:rPr lang="en-US" sz="2400" b="1" dirty="0" smtClean="0">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br>
            <a:endParaRPr lang="en-US" sz="2400" b="1" dirty="0">
              <a:solidFill>
                <a:schemeClr val="bg1"/>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endParaRPr>
          </a:p>
        </p:txBody>
      </p:sp>
      <p:sp>
        <p:nvSpPr>
          <p:cNvPr id="4" name="Rectangle 3"/>
          <p:cNvSpPr/>
          <p:nvPr/>
        </p:nvSpPr>
        <p:spPr>
          <a:xfrm>
            <a:off x="1470660" y="2065555"/>
            <a:ext cx="9422130" cy="923330"/>
          </a:xfrm>
          <a:prstGeom prst="rect">
            <a:avLst/>
          </a:prstGeom>
        </p:spPr>
        <p:txBody>
          <a:bodyPr wrap="square">
            <a:spAutoFit/>
          </a:bodyPr>
          <a:lstStyle/>
          <a:p>
            <a:r>
              <a:rPr lang="en-US" dirty="0" smtClean="0">
                <a:solidFill>
                  <a:schemeClr val="bg1"/>
                </a:solidFill>
                <a:latin typeface="Times New Roman" pitchFamily="18" charset="0"/>
                <a:cs typeface="Times New Roman" pitchFamily="18" charset="0"/>
              </a:rPr>
              <a:t/>
            </a:r>
            <a:br>
              <a:rPr lang="en-US" dirty="0" smtClean="0">
                <a:solidFill>
                  <a:schemeClr val="bg1"/>
                </a:solidFill>
                <a:latin typeface="Times New Roman" pitchFamily="18" charset="0"/>
                <a:cs typeface="Times New Roman" pitchFamily="18" charset="0"/>
              </a:rPr>
            </a:br>
            <a:r>
              <a:rPr lang="en-US" dirty="0" smtClean="0"/>
              <a:t/>
            </a:r>
            <a:br>
              <a:rPr lang="en-US" dirty="0" smtClean="0"/>
            </a:br>
            <a:endParaRPr lang="fa-IR" dirty="0"/>
          </a:p>
        </p:txBody>
      </p:sp>
      <p:sp>
        <p:nvSpPr>
          <p:cNvPr id="5" name="Rectangle 4"/>
          <p:cNvSpPr/>
          <p:nvPr/>
        </p:nvSpPr>
        <p:spPr>
          <a:xfrm>
            <a:off x="1470660" y="2249880"/>
            <a:ext cx="9182100" cy="2769989"/>
          </a:xfrm>
          <a:prstGeom prst="rect">
            <a:avLst/>
          </a:prstGeom>
        </p:spPr>
        <p:txBody>
          <a:bodyPr wrap="square">
            <a:spAutoFit/>
          </a:bodyPr>
          <a:lstStyle/>
          <a:p>
            <a:r>
              <a:rPr lang="en-US" sz="2000" dirty="0" smtClean="0">
                <a:solidFill>
                  <a:schemeClr val="accent4">
                    <a:lumMod val="60000"/>
                    <a:lumOff val="40000"/>
                  </a:schemeClr>
                </a:solidFill>
                <a:latin typeface="Times New Roman" pitchFamily="18" charset="0"/>
                <a:cs typeface="Times New Roman" pitchFamily="18" charset="0"/>
              </a:rPr>
              <a:t>Bluetooth-enabled contact </a:t>
            </a:r>
            <a:r>
              <a:rPr lang="en-US" sz="2000" dirty="0">
                <a:solidFill>
                  <a:schemeClr val="accent4">
                    <a:lumMod val="60000"/>
                    <a:lumOff val="40000"/>
                  </a:schemeClr>
                </a:solidFill>
                <a:latin typeface="Times New Roman" pitchFamily="18" charset="0"/>
                <a:cs typeface="Times New Roman" pitchFamily="18" charset="0"/>
              </a:rPr>
              <a:t>tracing </a:t>
            </a:r>
            <a:r>
              <a:rPr lang="en-US" sz="2000" dirty="0">
                <a:solidFill>
                  <a:schemeClr val="bg1"/>
                </a:solidFill>
                <a:latin typeface="Times New Roman" pitchFamily="18" charset="0"/>
                <a:cs typeface="Times New Roman" pitchFamily="18" charset="0"/>
              </a:rPr>
              <a:t>was the most popular method, since only </a:t>
            </a:r>
            <a:r>
              <a:rPr lang="en-US" sz="2000" dirty="0" smtClean="0">
                <a:solidFill>
                  <a:schemeClr val="bg1"/>
                </a:solidFill>
                <a:latin typeface="Times New Roman" pitchFamily="18" charset="0"/>
                <a:cs typeface="Times New Roman" pitchFamily="18" charset="0"/>
              </a:rPr>
              <a:t>when users </a:t>
            </a:r>
            <a:r>
              <a:rPr lang="en-US" sz="2000" dirty="0">
                <a:solidFill>
                  <a:schemeClr val="bg1"/>
                </a:solidFill>
                <a:latin typeface="Times New Roman" pitchFamily="18" charset="0"/>
                <a:cs typeface="Times New Roman" pitchFamily="18" charset="0"/>
              </a:rPr>
              <a:t>had crossed paths would they have been detected, </a:t>
            </a:r>
            <a:r>
              <a:rPr lang="en-US" sz="2000" dirty="0" smtClean="0">
                <a:solidFill>
                  <a:schemeClr val="bg1"/>
                </a:solidFill>
                <a:latin typeface="Times New Roman" pitchFamily="18" charset="0"/>
                <a:cs typeface="Times New Roman" pitchFamily="18" charset="0"/>
              </a:rPr>
              <a:t>and data </a:t>
            </a:r>
            <a:r>
              <a:rPr lang="en-US" sz="2000" dirty="0">
                <a:solidFill>
                  <a:schemeClr val="bg1"/>
                </a:solidFill>
                <a:latin typeface="Times New Roman" pitchFamily="18" charset="0"/>
                <a:cs typeface="Times New Roman" pitchFamily="18" charset="0"/>
              </a:rPr>
              <a:t>was not transferred and stored to any online </a:t>
            </a:r>
            <a:r>
              <a:rPr lang="en-US" sz="2000" dirty="0" smtClean="0">
                <a:solidFill>
                  <a:schemeClr val="bg1"/>
                </a:solidFill>
                <a:latin typeface="Times New Roman" pitchFamily="18" charset="0"/>
                <a:cs typeface="Times New Roman" pitchFamily="18" charset="0"/>
              </a:rPr>
              <a:t>serve</a:t>
            </a:r>
            <a:r>
              <a:rPr lang="en-US" dirty="0">
                <a:solidFill>
                  <a:srgbClr val="000000"/>
                </a:solidFill>
                <a:latin typeface="Times-Roman"/>
              </a:rPr>
              <a:t/>
            </a:r>
            <a:br>
              <a:rPr lang="en-US" dirty="0">
                <a:solidFill>
                  <a:srgbClr val="000000"/>
                </a:solidFill>
                <a:latin typeface="Times-Roman"/>
              </a:rPr>
            </a:br>
            <a:r>
              <a:rPr lang="en-US" dirty="0">
                <a:solidFill>
                  <a:srgbClr val="000000"/>
                </a:solidFill>
                <a:latin typeface="Times-Roman"/>
              </a:rPr>
              <a:t> </a:t>
            </a:r>
            <a:r>
              <a:rPr lang="en-US" dirty="0" smtClean="0">
                <a:solidFill>
                  <a:srgbClr val="000000"/>
                </a:solidFill>
                <a:latin typeface="Times-Roman"/>
              </a:rPr>
              <a:t> </a:t>
            </a:r>
          </a:p>
          <a:p>
            <a:endParaRPr lang="en-US" dirty="0">
              <a:solidFill>
                <a:srgbClr val="000000"/>
              </a:solidFill>
              <a:latin typeface="Times-Roman"/>
            </a:endParaRPr>
          </a:p>
          <a:p>
            <a:r>
              <a:rPr lang="en-US" sz="2000" dirty="0" smtClean="0">
                <a:solidFill>
                  <a:srgbClr val="000000"/>
                </a:solidFill>
                <a:latin typeface="Times-Roman"/>
              </a:rPr>
              <a:t>A </a:t>
            </a:r>
            <a:r>
              <a:rPr lang="en-US" sz="2000" dirty="0" smtClean="0">
                <a:solidFill>
                  <a:srgbClr val="000000"/>
                </a:solidFill>
                <a:latin typeface="Times New Roman" pitchFamily="18" charset="0"/>
                <a:cs typeface="Times New Roman" pitchFamily="18" charset="0"/>
              </a:rPr>
              <a:t>well-designed </a:t>
            </a:r>
            <a:r>
              <a:rPr lang="en-US" sz="2000" dirty="0">
                <a:solidFill>
                  <a:srgbClr val="000000"/>
                </a:solidFill>
                <a:latin typeface="Times New Roman" pitchFamily="18" charset="0"/>
                <a:cs typeface="Times New Roman" pitchFamily="18" charset="0"/>
              </a:rPr>
              <a:t>Bluetooth-enabled contact tracing app was </a:t>
            </a:r>
            <a:r>
              <a:rPr lang="en-US" sz="2000" dirty="0" smtClean="0">
                <a:solidFill>
                  <a:srgbClr val="000000"/>
                </a:solidFill>
                <a:latin typeface="Times New Roman" pitchFamily="18" charset="0"/>
                <a:cs typeface="Times New Roman" pitchFamily="18" charset="0"/>
              </a:rPr>
              <a:t>first by </a:t>
            </a:r>
            <a:r>
              <a:rPr lang="en-US" sz="2000" dirty="0">
                <a:solidFill>
                  <a:srgbClr val="000000"/>
                </a:solidFill>
                <a:latin typeface="Times New Roman" pitchFamily="18" charset="0"/>
                <a:cs typeface="Times New Roman" pitchFamily="18" charset="0"/>
              </a:rPr>
              <a:t>Singapore, which was later shared to the rest of</a:t>
            </a:r>
            <a:r>
              <a:rPr lang="en-US" sz="2000" dirty="0">
                <a:latin typeface="Times New Roman" pitchFamily="18" charset="0"/>
                <a:cs typeface="Times New Roman" pitchFamily="18" charset="0"/>
              </a:rPr>
              <a:t> </a:t>
            </a:r>
            <a:r>
              <a:rPr lang="en-US" sz="2000" dirty="0" smtClean="0"/>
              <a:t> </a:t>
            </a:r>
            <a:r>
              <a:rPr lang="en-US" sz="2000" dirty="0" smtClean="0">
                <a:solidFill>
                  <a:srgbClr val="000000"/>
                </a:solidFill>
                <a:latin typeface="Times New Roman" pitchFamily="18" charset="0"/>
                <a:cs typeface="Times New Roman" pitchFamily="18" charset="0"/>
              </a:rPr>
              <a:t>developed, </a:t>
            </a:r>
            <a:r>
              <a:rPr lang="en-US" sz="2000" dirty="0">
                <a:solidFill>
                  <a:srgbClr val="2C2C2C"/>
                </a:solidFill>
                <a:latin typeface="Times New Roman" pitchFamily="18" charset="0"/>
                <a:cs typeface="Times New Roman" pitchFamily="18" charset="0"/>
              </a:rPr>
              <a:t>This helped other countries roll out similar apps at a faster rate</a:t>
            </a:r>
            <a:r>
              <a:rPr lang="en-US" dirty="0">
                <a:solidFill>
                  <a:schemeClr val="bg1"/>
                </a:solidFill>
                <a:latin typeface="Times New Roman" pitchFamily="18" charset="0"/>
                <a:cs typeface="Times New Roman" pitchFamily="18" charset="0"/>
              </a:rPr>
              <a:t/>
            </a:r>
            <a:br>
              <a:rPr lang="en-US" dirty="0">
                <a:solidFill>
                  <a:schemeClr val="bg1"/>
                </a:solidFill>
                <a:latin typeface="Times New Roman" pitchFamily="18" charset="0"/>
                <a:cs typeface="Times New Roman" pitchFamily="18" charset="0"/>
              </a:rPr>
            </a:br>
            <a:endParaRPr lang="fa-IR" dirty="0">
              <a:solidFill>
                <a:schemeClr val="bg1"/>
              </a:solidFill>
              <a:latin typeface="Times New Roman" pitchFamily="18" charset="0"/>
              <a:cs typeface="Times New Roman" pitchFamily="18" charset="0"/>
            </a:endParaRPr>
          </a:p>
        </p:txBody>
      </p:sp>
      <p:sp>
        <p:nvSpPr>
          <p:cNvPr id="6" name="Rectangle 5"/>
          <p:cNvSpPr/>
          <p:nvPr/>
        </p:nvSpPr>
        <p:spPr>
          <a:xfrm>
            <a:off x="1470660" y="4936801"/>
            <a:ext cx="6096000" cy="646331"/>
          </a:xfrm>
          <a:prstGeom prst="rect">
            <a:avLst/>
          </a:prstGeom>
        </p:spPr>
        <p:txBody>
          <a:bodyPr>
            <a:spAutoFit/>
          </a:bodyPr>
          <a:lstStyle/>
          <a:p>
            <a:r>
              <a:rPr lang="en-US" dirty="0"/>
              <a:t/>
            </a:r>
            <a:br>
              <a:rPr lang="en-US" dirty="0"/>
            </a:br>
            <a:endParaRPr lang="fa-IR" dirty="0"/>
          </a:p>
        </p:txBody>
      </p:sp>
    </p:spTree>
    <p:extLst>
      <p:ext uri="{BB962C8B-B14F-4D97-AF65-F5344CB8AC3E}">
        <p14:creationId xmlns:p14="http://schemas.microsoft.com/office/powerpoint/2010/main" val="168209419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6731"/>
          </a:xfrm>
          <a:solidFill>
            <a:schemeClr val="tx2">
              <a:lumMod val="60000"/>
              <a:lumOff val="40000"/>
            </a:schemeClr>
          </a:solidFill>
        </p:spPr>
        <p:txBody>
          <a:bodyPr/>
          <a:lstStyle/>
          <a:p>
            <a:r>
              <a:rPr lang="en-US" dirty="0" smtClean="0"/>
              <a:t>re</a:t>
            </a:r>
            <a:endParaRPr lang="en-US" dirty="0"/>
          </a:p>
        </p:txBody>
      </p:sp>
      <p:sp>
        <p:nvSpPr>
          <p:cNvPr id="3" name="Content Placeholder 2"/>
          <p:cNvSpPr>
            <a:spLocks noGrp="1"/>
          </p:cNvSpPr>
          <p:nvPr>
            <p:ph idx="1"/>
          </p:nvPr>
        </p:nvSpPr>
        <p:spPr>
          <a:xfrm>
            <a:off x="1300592" y="2297430"/>
            <a:ext cx="10479090" cy="4597429"/>
          </a:xfrm>
        </p:spPr>
        <p:txBody>
          <a:bodyPr>
            <a:noAutofit/>
          </a:bodyPr>
          <a:lstStyle/>
          <a:p>
            <a:pPr marL="0" indent="0">
              <a:buNone/>
            </a:pPr>
            <a:endParaRPr lang="en-US" sz="2000" dirty="0">
              <a:solidFill>
                <a:schemeClr val="bg1"/>
              </a:solidFill>
            </a:endParaRPr>
          </a:p>
        </p:txBody>
      </p:sp>
      <p:pic>
        <p:nvPicPr>
          <p:cNvPr id="7" name="Picture 6"/>
          <p:cNvPicPr>
            <a:picLocks noChangeAspect="1"/>
          </p:cNvPicPr>
          <p:nvPr/>
        </p:nvPicPr>
        <p:blipFill rotWithShape="1">
          <a:blip r:embed="rId2">
            <a:clrChange>
              <a:clrFrom>
                <a:srgbClr val="FEFEFE"/>
              </a:clrFrom>
              <a:clrTo>
                <a:srgbClr val="FEFEFE">
                  <a:alpha val="0"/>
                </a:srgbClr>
              </a:clrTo>
            </a:clrChange>
            <a:extLst>
              <a:ext uri="{28A0092B-C50C-407E-A947-70E740481C1C}">
                <a14:useLocalDpi xmlns:a14="http://schemas.microsoft.com/office/drawing/2010/main" val="0"/>
              </a:ext>
            </a:extLst>
          </a:blip>
          <a:srcRect l="4036" t="7633" r="3931" b="7659"/>
          <a:stretch/>
        </p:blipFill>
        <p:spPr>
          <a:xfrm>
            <a:off x="10128493" y="267292"/>
            <a:ext cx="1788160" cy="1198881"/>
          </a:xfrm>
          <a:prstGeom prst="rect">
            <a:avLst/>
          </a:prstGeom>
          <a:effectLst>
            <a:innerShdw blurRad="114300">
              <a:prstClr val="black"/>
            </a:innerShdw>
          </a:effectLst>
        </p:spPr>
      </p:pic>
      <p:sp>
        <p:nvSpPr>
          <p:cNvPr id="8" name="Rectangle 7"/>
          <p:cNvSpPr/>
          <p:nvPr/>
        </p:nvSpPr>
        <p:spPr>
          <a:xfrm>
            <a:off x="3048000" y="3105835"/>
            <a:ext cx="6096000" cy="369332"/>
          </a:xfrm>
          <a:prstGeom prst="rect">
            <a:avLst/>
          </a:prstGeom>
        </p:spPr>
        <p:txBody>
          <a:bodyPr>
            <a:spAutoFit/>
          </a:bodyPr>
          <a:lstStyle/>
          <a:p>
            <a:endParaRPr lang="en-US" dirty="0"/>
          </a:p>
        </p:txBody>
      </p:sp>
      <p:sp>
        <p:nvSpPr>
          <p:cNvPr id="11" name="Rectangle 10"/>
          <p:cNvSpPr/>
          <p:nvPr/>
        </p:nvSpPr>
        <p:spPr>
          <a:xfrm>
            <a:off x="3048000" y="612845"/>
            <a:ext cx="6096000" cy="369332"/>
          </a:xfrm>
          <a:prstGeom prst="rect">
            <a:avLst/>
          </a:prstGeom>
        </p:spPr>
        <p:txBody>
          <a:bodyPr>
            <a:spAutoFit/>
          </a:bodyPr>
          <a:lstStyle/>
          <a:p>
            <a:endParaRPr lang="en-US" dirty="0"/>
          </a:p>
        </p:txBody>
      </p:sp>
      <p:sp>
        <p:nvSpPr>
          <p:cNvPr id="9" name="Rectangle 8"/>
          <p:cNvSpPr/>
          <p:nvPr/>
        </p:nvSpPr>
        <p:spPr>
          <a:xfrm>
            <a:off x="3048000" y="-79653"/>
            <a:ext cx="6096000" cy="646331"/>
          </a:xfrm>
          <a:prstGeom prst="rect">
            <a:avLst/>
          </a:prstGeom>
        </p:spPr>
        <p:txBody>
          <a:bodyPr>
            <a:spAutoFit/>
          </a:bodyPr>
          <a:lstStyle/>
          <a:p>
            <a:r>
              <a:rPr lang="en-US" dirty="0"/>
              <a:t/>
            </a:r>
            <a:br>
              <a:rPr lang="en-US" dirty="0"/>
            </a:br>
            <a:endParaRPr lang="en-US" dirty="0"/>
          </a:p>
        </p:txBody>
      </p:sp>
      <p:sp>
        <p:nvSpPr>
          <p:cNvPr id="12" name="Pentagon 11"/>
          <p:cNvSpPr/>
          <p:nvPr/>
        </p:nvSpPr>
        <p:spPr>
          <a:xfrm>
            <a:off x="104504" y="267292"/>
            <a:ext cx="4611188" cy="1240971"/>
          </a:xfrm>
          <a:prstGeom prst="homePlate">
            <a:avLst/>
          </a:prstGeom>
          <a:solidFill>
            <a:srgbClr val="92D050"/>
          </a:solid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b="1" dirty="0" smtClean="0">
              <a:latin typeface="Times New Roman" panose="02020603050405020304" pitchFamily="18" charset="0"/>
              <a:cs typeface="Times New Roman" panose="02020603050405020304" pitchFamily="18" charset="0"/>
            </a:endParaRPr>
          </a:p>
          <a:p>
            <a:endParaRPr lang="en-US" sz="2400" b="1" dirty="0">
              <a:latin typeface="Times New Roman" panose="02020603050405020304" pitchFamily="18" charset="0"/>
              <a:cs typeface="Times New Roman" panose="02020603050405020304" pitchFamily="18" charset="0"/>
            </a:endParaRPr>
          </a:p>
          <a:p>
            <a:pPr algn="ctr"/>
            <a:r>
              <a:rPr lang="en-US" sz="2400" b="1" dirty="0" smtClean="0">
                <a:effectLst>
                  <a:outerShdw blurRad="50800" dist="38100" dir="2700000" algn="tl" rotWithShape="0">
                    <a:prstClr val="black">
                      <a:alpha val="40000"/>
                    </a:prstClr>
                  </a:outerShdw>
                </a:effectLst>
              </a:rPr>
              <a:t>Discussion</a:t>
            </a:r>
            <a:endParaRPr lang="en-US" sz="2400" b="1" dirty="0">
              <a:ln/>
              <a:pattFill prst="dkUpDiag">
                <a:fgClr>
                  <a:schemeClr val="bg1">
                    <a:lumMod val="50000"/>
                  </a:schemeClr>
                </a:fgClr>
                <a:bgClr>
                  <a:schemeClr val="tx1">
                    <a:lumMod val="75000"/>
                    <a:lumOff val="25000"/>
                  </a:schemeClr>
                </a:bgClr>
              </a:patt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endParaRPr>
          </a:p>
          <a:p>
            <a:r>
              <a:rPr lang="en-US" sz="2400" b="1" dirty="0" smtClean="0">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t> </a:t>
            </a:r>
            <a:br>
              <a:rPr lang="en-US" sz="2400" b="1" dirty="0" smtClean="0">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br>
            <a:endParaRPr lang="en-US" sz="2400" b="1" dirty="0">
              <a:solidFill>
                <a:schemeClr val="bg1"/>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endParaRPr>
          </a:p>
        </p:txBody>
      </p:sp>
      <p:sp>
        <p:nvSpPr>
          <p:cNvPr id="4" name="Rectangle 3"/>
          <p:cNvSpPr/>
          <p:nvPr/>
        </p:nvSpPr>
        <p:spPr>
          <a:xfrm>
            <a:off x="1504950" y="2156170"/>
            <a:ext cx="9033510" cy="1600438"/>
          </a:xfrm>
          <a:prstGeom prst="rect">
            <a:avLst/>
          </a:prstGeom>
        </p:spPr>
        <p:txBody>
          <a:bodyPr wrap="square">
            <a:spAutoFit/>
          </a:bodyPr>
          <a:lstStyle/>
          <a:p>
            <a:r>
              <a:rPr lang="en-US" sz="2000" dirty="0">
                <a:solidFill>
                  <a:schemeClr val="bg1"/>
                </a:solidFill>
                <a:latin typeface="Times New Roman" pitchFamily="18" charset="0"/>
                <a:cs typeface="Times New Roman" pitchFamily="18" charset="0"/>
              </a:rPr>
              <a:t/>
            </a:r>
            <a:br>
              <a:rPr lang="en-US" sz="2000" dirty="0">
                <a:solidFill>
                  <a:schemeClr val="bg1"/>
                </a:solidFill>
                <a:latin typeface="Times New Roman" pitchFamily="18" charset="0"/>
                <a:cs typeface="Times New Roman" pitchFamily="18" charset="0"/>
              </a:rPr>
            </a:br>
            <a:r>
              <a:rPr lang="en-US" sz="2000" dirty="0" smtClean="0">
                <a:solidFill>
                  <a:schemeClr val="bg1"/>
                </a:solidFill>
                <a:latin typeface="Times New Roman" pitchFamily="18" charset="0"/>
                <a:cs typeface="Times New Roman" pitchFamily="18" charset="0"/>
              </a:rPr>
              <a:t>. Germany </a:t>
            </a:r>
            <a:r>
              <a:rPr lang="en-US" sz="2000" dirty="0">
                <a:solidFill>
                  <a:schemeClr val="bg1"/>
                </a:solidFill>
                <a:latin typeface="Times New Roman" pitchFamily="18" charset="0"/>
                <a:cs typeface="Times New Roman" pitchFamily="18" charset="0"/>
              </a:rPr>
              <a:t>used an interesting and different approach of </a:t>
            </a:r>
            <a:r>
              <a:rPr lang="en-US" sz="2000" dirty="0" smtClean="0">
                <a:solidFill>
                  <a:schemeClr val="bg1"/>
                </a:solidFill>
                <a:latin typeface="Times New Roman" pitchFamily="18" charset="0"/>
                <a:cs typeface="Times New Roman" pitchFamily="18" charset="0"/>
              </a:rPr>
              <a:t>wearable devices </a:t>
            </a:r>
            <a:r>
              <a:rPr lang="en-US" sz="2000" dirty="0">
                <a:solidFill>
                  <a:schemeClr val="bg1"/>
                </a:solidFill>
                <a:latin typeface="Times New Roman" pitchFamily="18" charset="0"/>
                <a:cs typeface="Times New Roman" pitchFamily="18" charset="0"/>
              </a:rPr>
              <a:t>for the automatic monitoring of vitals. The </a:t>
            </a:r>
            <a:r>
              <a:rPr lang="en-US" sz="2000" dirty="0" smtClean="0">
                <a:solidFill>
                  <a:schemeClr val="bg1"/>
                </a:solidFill>
                <a:latin typeface="Times New Roman" pitchFamily="18" charset="0"/>
                <a:cs typeface="Times New Roman" pitchFamily="18" charset="0"/>
              </a:rPr>
              <a:t>public acceptance </a:t>
            </a:r>
            <a:r>
              <a:rPr lang="en-US" sz="2000" dirty="0">
                <a:solidFill>
                  <a:schemeClr val="bg1"/>
                </a:solidFill>
                <a:latin typeface="Times New Roman" pitchFamily="18" charset="0"/>
                <a:cs typeface="Times New Roman" pitchFamily="18" charset="0"/>
              </a:rPr>
              <a:t>of this technology is yet to be studied. </a:t>
            </a:r>
            <a:r>
              <a:rPr lang="en-US" dirty="0"/>
              <a:t/>
            </a:r>
            <a:br>
              <a:rPr lang="en-US" dirty="0"/>
            </a:br>
            <a:endParaRPr lang="fa-IR" dirty="0"/>
          </a:p>
        </p:txBody>
      </p:sp>
      <p:sp>
        <p:nvSpPr>
          <p:cNvPr id="5" name="Rectangle 4"/>
          <p:cNvSpPr/>
          <p:nvPr/>
        </p:nvSpPr>
        <p:spPr>
          <a:xfrm>
            <a:off x="1379220" y="3899334"/>
            <a:ext cx="9262110" cy="646331"/>
          </a:xfrm>
          <a:prstGeom prst="rect">
            <a:avLst/>
          </a:prstGeom>
        </p:spPr>
        <p:txBody>
          <a:bodyPr wrap="square">
            <a:spAutoFit/>
          </a:bodyPr>
          <a:lstStyle/>
          <a:p>
            <a:r>
              <a:rPr lang="en-US" dirty="0" smtClean="0">
                <a:solidFill>
                  <a:schemeClr val="bg1"/>
                </a:solidFill>
                <a:latin typeface="Times New Roman" pitchFamily="18" charset="0"/>
                <a:cs typeface="Times New Roman" pitchFamily="18" charset="0"/>
              </a:rPr>
              <a:t> </a:t>
            </a:r>
            <a:r>
              <a:rPr lang="en-US" dirty="0"/>
              <a:t/>
            </a:r>
            <a:br>
              <a:rPr lang="en-US" dirty="0"/>
            </a:br>
            <a:endParaRPr lang="fa-IR" dirty="0"/>
          </a:p>
        </p:txBody>
      </p:sp>
    </p:spTree>
    <p:extLst>
      <p:ext uri="{BB962C8B-B14F-4D97-AF65-F5344CB8AC3E}">
        <p14:creationId xmlns:p14="http://schemas.microsoft.com/office/powerpoint/2010/main" val="211785019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943311"/>
          </a:xfrm>
          <a:solidFill>
            <a:schemeClr val="tx2">
              <a:lumMod val="60000"/>
              <a:lumOff val="40000"/>
            </a:schemeClr>
          </a:solidFill>
        </p:spPr>
        <p:txBody>
          <a:bodyPr/>
          <a:lstStyle/>
          <a:p>
            <a:r>
              <a:rPr lang="en-US" dirty="0" smtClean="0"/>
              <a:t>re</a:t>
            </a:r>
            <a:endParaRPr lang="en-US" dirty="0"/>
          </a:p>
        </p:txBody>
      </p:sp>
      <p:sp>
        <p:nvSpPr>
          <p:cNvPr id="3" name="Content Placeholder 2"/>
          <p:cNvSpPr>
            <a:spLocks noGrp="1"/>
          </p:cNvSpPr>
          <p:nvPr>
            <p:ph idx="1"/>
          </p:nvPr>
        </p:nvSpPr>
        <p:spPr>
          <a:xfrm>
            <a:off x="965513" y="1941841"/>
            <a:ext cx="10057060" cy="4206240"/>
          </a:xfrm>
        </p:spPr>
        <p:txBody>
          <a:bodyPr>
            <a:noAutofit/>
          </a:bodyPr>
          <a:lstStyle/>
          <a:p>
            <a:pPr marL="0" indent="0">
              <a:buNone/>
            </a:pPr>
            <a:endParaRPr lang="en-US" dirty="0" smtClean="0">
              <a:latin typeface="Times New Roman" panose="02020603050405020304" pitchFamily="18" charset="0"/>
              <a:cs typeface="Times New Roman" panose="02020603050405020304" pitchFamily="18" charset="0"/>
            </a:endParaRPr>
          </a:p>
          <a:p>
            <a:pPr marL="0" indent="0">
              <a:buNone/>
            </a:pPr>
            <a:r>
              <a:rPr lang="en-US" sz="2000" dirty="0" smtClean="0">
                <a:latin typeface="Times New Roman" panose="02020603050405020304" pitchFamily="18" charset="0"/>
                <a:cs typeface="Times New Roman" panose="02020603050405020304" pitchFamily="18" charset="0"/>
              </a:rPr>
              <a:t/>
            </a:r>
            <a:br>
              <a:rPr lang="en-US" sz="2000" dirty="0" smtClean="0">
                <a:latin typeface="Times New Roman" panose="02020603050405020304" pitchFamily="18" charset="0"/>
                <a:cs typeface="Times New Roman" panose="02020603050405020304" pitchFamily="18" charset="0"/>
              </a:rPr>
            </a:br>
            <a:r>
              <a:rPr lang="en-US" sz="2000" dirty="0" smtClean="0">
                <a:latin typeface="Times New Roman" panose="02020603050405020304" pitchFamily="18" charset="0"/>
                <a:cs typeface="Times New Roman" panose="02020603050405020304" pitchFamily="18" charset="0"/>
              </a:rPr>
              <a:t/>
            </a:r>
            <a:br>
              <a:rPr lang="en-US" sz="2000" dirty="0" smtClean="0">
                <a:latin typeface="Times New Roman" panose="02020603050405020304" pitchFamily="18" charset="0"/>
                <a:cs typeface="Times New Roman" panose="02020603050405020304" pitchFamily="18" charset="0"/>
              </a:rPr>
            </a:br>
            <a:endParaRPr lang="en-US" sz="2000" dirty="0">
              <a:solidFill>
                <a:schemeClr val="bg1"/>
              </a:solidFill>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rotWithShape="1">
          <a:blip r:embed="rId2">
            <a:clrChange>
              <a:clrFrom>
                <a:srgbClr val="FEFEFE"/>
              </a:clrFrom>
              <a:clrTo>
                <a:srgbClr val="FEFEFE">
                  <a:alpha val="0"/>
                </a:srgbClr>
              </a:clrTo>
            </a:clrChange>
            <a:extLst>
              <a:ext uri="{28A0092B-C50C-407E-A947-70E740481C1C}">
                <a14:useLocalDpi xmlns:a14="http://schemas.microsoft.com/office/drawing/2010/main" val="0"/>
              </a:ext>
            </a:extLst>
          </a:blip>
          <a:srcRect l="4036" t="7633" r="3931" b="7659"/>
          <a:stretch/>
        </p:blipFill>
        <p:spPr>
          <a:xfrm>
            <a:off x="10128493" y="267292"/>
            <a:ext cx="1788160" cy="1198881"/>
          </a:xfrm>
          <a:prstGeom prst="rect">
            <a:avLst/>
          </a:prstGeom>
          <a:effectLst>
            <a:innerShdw blurRad="114300">
              <a:prstClr val="black"/>
            </a:innerShdw>
          </a:effectLst>
        </p:spPr>
      </p:pic>
      <p:sp>
        <p:nvSpPr>
          <p:cNvPr id="8" name="Rectangle 7"/>
          <p:cNvSpPr/>
          <p:nvPr/>
        </p:nvSpPr>
        <p:spPr>
          <a:xfrm>
            <a:off x="3048000" y="3105835"/>
            <a:ext cx="6096000" cy="369332"/>
          </a:xfrm>
          <a:prstGeom prst="rect">
            <a:avLst/>
          </a:prstGeom>
        </p:spPr>
        <p:txBody>
          <a:bodyPr>
            <a:spAutoFit/>
          </a:bodyPr>
          <a:lstStyle/>
          <a:p>
            <a:endParaRPr lang="en-US" dirty="0"/>
          </a:p>
        </p:txBody>
      </p:sp>
      <p:sp>
        <p:nvSpPr>
          <p:cNvPr id="11" name="Rectangle 10"/>
          <p:cNvSpPr/>
          <p:nvPr/>
        </p:nvSpPr>
        <p:spPr>
          <a:xfrm>
            <a:off x="3048000" y="612845"/>
            <a:ext cx="6096000" cy="369332"/>
          </a:xfrm>
          <a:prstGeom prst="rect">
            <a:avLst/>
          </a:prstGeom>
        </p:spPr>
        <p:txBody>
          <a:bodyPr>
            <a:spAutoFit/>
          </a:bodyPr>
          <a:lstStyle/>
          <a:p>
            <a:endParaRPr lang="en-US" dirty="0"/>
          </a:p>
        </p:txBody>
      </p:sp>
      <p:sp>
        <p:nvSpPr>
          <p:cNvPr id="9" name="Rectangle 8"/>
          <p:cNvSpPr/>
          <p:nvPr/>
        </p:nvSpPr>
        <p:spPr>
          <a:xfrm>
            <a:off x="3048000" y="-79653"/>
            <a:ext cx="6096000" cy="646331"/>
          </a:xfrm>
          <a:prstGeom prst="rect">
            <a:avLst/>
          </a:prstGeom>
        </p:spPr>
        <p:txBody>
          <a:bodyPr>
            <a:spAutoFit/>
          </a:bodyPr>
          <a:lstStyle/>
          <a:p>
            <a:r>
              <a:rPr lang="en-US" dirty="0"/>
              <a:t/>
            </a:r>
            <a:br>
              <a:rPr lang="en-US" dirty="0"/>
            </a:br>
            <a:endParaRPr lang="en-US" dirty="0"/>
          </a:p>
        </p:txBody>
      </p:sp>
      <p:sp>
        <p:nvSpPr>
          <p:cNvPr id="12" name="Pentagon 11"/>
          <p:cNvSpPr/>
          <p:nvPr/>
        </p:nvSpPr>
        <p:spPr>
          <a:xfrm>
            <a:off x="104504" y="267292"/>
            <a:ext cx="4611188" cy="1240971"/>
          </a:xfrm>
          <a:prstGeom prst="homePlate">
            <a:avLst/>
          </a:prstGeom>
          <a:solidFill>
            <a:srgbClr val="92D050"/>
          </a:solid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b="1" dirty="0" smtClean="0">
              <a:latin typeface="Times New Roman" panose="02020603050405020304" pitchFamily="18" charset="0"/>
              <a:cs typeface="Times New Roman" panose="02020603050405020304" pitchFamily="18" charset="0"/>
            </a:endParaRPr>
          </a:p>
          <a:p>
            <a:endParaRPr lang="en-US" sz="2400" b="1" dirty="0">
              <a:latin typeface="Times New Roman" panose="02020603050405020304" pitchFamily="18" charset="0"/>
              <a:cs typeface="Times New Roman" panose="02020603050405020304" pitchFamily="18" charset="0"/>
            </a:endParaRPr>
          </a:p>
          <a:p>
            <a:pPr algn="ctr"/>
            <a:r>
              <a:rPr lang="en-US" sz="2400" b="1" dirty="0" smtClean="0">
                <a:effectLst>
                  <a:outerShdw blurRad="50800" dist="38100" dir="2700000" algn="tl" rotWithShape="0">
                    <a:prstClr val="black">
                      <a:alpha val="40000"/>
                    </a:prstClr>
                  </a:outerShdw>
                </a:effectLst>
              </a:rPr>
              <a:t>Discussion</a:t>
            </a:r>
            <a:endParaRPr lang="en-US" sz="2400" b="1" dirty="0">
              <a:ln/>
              <a:pattFill prst="dkUpDiag">
                <a:fgClr>
                  <a:schemeClr val="bg1">
                    <a:lumMod val="50000"/>
                  </a:schemeClr>
                </a:fgClr>
                <a:bgClr>
                  <a:schemeClr val="tx1">
                    <a:lumMod val="75000"/>
                    <a:lumOff val="25000"/>
                  </a:schemeClr>
                </a:bgClr>
              </a:patt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endParaRPr>
          </a:p>
          <a:p>
            <a:r>
              <a:rPr lang="en-US" sz="2400" b="1" dirty="0" smtClean="0">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t> </a:t>
            </a:r>
            <a:br>
              <a:rPr lang="en-US" sz="2400" b="1" dirty="0" smtClean="0">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br>
            <a:endParaRPr lang="en-US" sz="2400" b="1" dirty="0">
              <a:solidFill>
                <a:schemeClr val="bg1"/>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endParaRPr>
          </a:p>
        </p:txBody>
      </p:sp>
      <p:sp>
        <p:nvSpPr>
          <p:cNvPr id="6" name="Rectangle 5"/>
          <p:cNvSpPr/>
          <p:nvPr/>
        </p:nvSpPr>
        <p:spPr>
          <a:xfrm>
            <a:off x="1029335" y="2822874"/>
            <a:ext cx="9673590" cy="2215991"/>
          </a:xfrm>
          <a:prstGeom prst="rect">
            <a:avLst/>
          </a:prstGeom>
        </p:spPr>
        <p:txBody>
          <a:bodyPr wrap="square">
            <a:spAutoFit/>
          </a:bodyPr>
          <a:lstStyle/>
          <a:p>
            <a:r>
              <a:rPr lang="en-US" sz="2000" dirty="0" smtClean="0">
                <a:solidFill>
                  <a:schemeClr val="bg1"/>
                </a:solidFill>
                <a:latin typeface="Times New Roman" pitchFamily="18" charset="0"/>
                <a:cs typeface="Times New Roman" pitchFamily="18" charset="0"/>
              </a:rPr>
              <a:t>Furthermore, the </a:t>
            </a:r>
            <a:r>
              <a:rPr lang="en-US" sz="2000" dirty="0">
                <a:solidFill>
                  <a:schemeClr val="bg1"/>
                </a:solidFill>
                <a:latin typeface="Times New Roman" pitchFamily="18" charset="0"/>
                <a:cs typeface="Times New Roman" pitchFamily="18" charset="0"/>
              </a:rPr>
              <a:t>majority of the contact tracing apps only register </a:t>
            </a:r>
            <a:r>
              <a:rPr lang="en-US" sz="2000" dirty="0" smtClean="0">
                <a:solidFill>
                  <a:schemeClr val="bg1"/>
                </a:solidFill>
                <a:latin typeface="Times New Roman" pitchFamily="18" charset="0"/>
                <a:cs typeface="Times New Roman" pitchFamily="18" charset="0"/>
              </a:rPr>
              <a:t>nearby users </a:t>
            </a:r>
            <a:r>
              <a:rPr lang="en-US" sz="2000" dirty="0">
                <a:solidFill>
                  <a:schemeClr val="bg1"/>
                </a:solidFill>
                <a:latin typeface="Times New Roman" pitchFamily="18" charset="0"/>
                <a:cs typeface="Times New Roman" pitchFamily="18" charset="0"/>
              </a:rPr>
              <a:t>every 5 minutes and, hence, may have the possibility </a:t>
            </a:r>
            <a:r>
              <a:rPr lang="en-US" sz="2000" dirty="0" smtClean="0">
                <a:solidFill>
                  <a:schemeClr val="bg1"/>
                </a:solidFill>
                <a:latin typeface="Times New Roman" pitchFamily="18" charset="0"/>
                <a:cs typeface="Times New Roman" pitchFamily="18" charset="0"/>
              </a:rPr>
              <a:t>of missing </a:t>
            </a:r>
            <a:r>
              <a:rPr lang="en-US" sz="2000" dirty="0">
                <a:solidFill>
                  <a:schemeClr val="bg1"/>
                </a:solidFill>
                <a:latin typeface="Times New Roman" pitchFamily="18" charset="0"/>
                <a:cs typeface="Times New Roman" pitchFamily="18" charset="0"/>
              </a:rPr>
              <a:t>out individuals</a:t>
            </a:r>
            <a:r>
              <a:rPr lang="en-US" sz="2000" dirty="0" smtClean="0">
                <a:solidFill>
                  <a:schemeClr val="bg1"/>
                </a:solidFill>
                <a:latin typeface="Times New Roman" pitchFamily="18" charset="0"/>
                <a:cs typeface="Times New Roman" pitchFamily="18" charset="0"/>
              </a:rPr>
              <a:t>.</a:t>
            </a:r>
          </a:p>
          <a:p>
            <a:endParaRPr lang="en-US" sz="2000" dirty="0" smtClean="0">
              <a:solidFill>
                <a:schemeClr val="bg1"/>
              </a:solidFill>
              <a:latin typeface="Times New Roman" pitchFamily="18" charset="0"/>
              <a:cs typeface="Times New Roman" pitchFamily="18" charset="0"/>
            </a:endParaRPr>
          </a:p>
          <a:p>
            <a:r>
              <a:rPr lang="en-US" sz="2000" dirty="0" smtClean="0">
                <a:solidFill>
                  <a:schemeClr val="bg1"/>
                </a:solidFill>
                <a:latin typeface="Times New Roman" pitchFamily="18" charset="0"/>
                <a:cs typeface="Times New Roman" pitchFamily="18" charset="0"/>
              </a:rPr>
              <a:t> </a:t>
            </a:r>
            <a:r>
              <a:rPr lang="en-US" sz="2000" dirty="0">
                <a:solidFill>
                  <a:schemeClr val="bg1"/>
                </a:solidFill>
                <a:latin typeface="Times New Roman" pitchFamily="18" charset="0"/>
                <a:cs typeface="Times New Roman" pitchFamily="18" charset="0"/>
              </a:rPr>
              <a:t>The range of Bluetooth is also </a:t>
            </a:r>
            <a:r>
              <a:rPr lang="en-US" sz="2000" dirty="0" smtClean="0">
                <a:solidFill>
                  <a:schemeClr val="bg1"/>
                </a:solidFill>
                <a:latin typeface="Times New Roman" pitchFamily="18" charset="0"/>
                <a:cs typeface="Times New Roman" pitchFamily="18" charset="0"/>
              </a:rPr>
              <a:t>farther than </a:t>
            </a:r>
            <a:r>
              <a:rPr lang="en-US" sz="2000" dirty="0">
                <a:solidFill>
                  <a:schemeClr val="bg1"/>
                </a:solidFill>
                <a:latin typeface="Times New Roman" pitchFamily="18" charset="0"/>
                <a:cs typeface="Times New Roman" pitchFamily="18" charset="0"/>
              </a:rPr>
              <a:t>the recommended 1.5 meters advised by the WHO, </a:t>
            </a:r>
            <a:r>
              <a:rPr lang="en-US" sz="2000" dirty="0" smtClean="0">
                <a:solidFill>
                  <a:schemeClr val="bg1"/>
                </a:solidFill>
                <a:latin typeface="Times New Roman" pitchFamily="18" charset="0"/>
                <a:cs typeface="Times New Roman" pitchFamily="18" charset="0"/>
              </a:rPr>
              <a:t>thus  giving </a:t>
            </a:r>
            <a:r>
              <a:rPr lang="en-US" sz="2000" dirty="0">
                <a:solidFill>
                  <a:schemeClr val="bg1"/>
                </a:solidFill>
                <a:latin typeface="Times New Roman" pitchFamily="18" charset="0"/>
                <a:cs typeface="Times New Roman" pitchFamily="18" charset="0"/>
              </a:rPr>
              <a:t>rise to the possibility of over reporting the number </a:t>
            </a:r>
            <a:r>
              <a:rPr lang="en-US" sz="2000" dirty="0" smtClean="0">
                <a:solidFill>
                  <a:schemeClr val="bg1"/>
                </a:solidFill>
                <a:latin typeface="Times New Roman" pitchFamily="18" charset="0"/>
                <a:cs typeface="Times New Roman" pitchFamily="18" charset="0"/>
              </a:rPr>
              <a:t>of cases</a:t>
            </a:r>
            <a:r>
              <a:rPr lang="en-US" sz="2000" dirty="0">
                <a:solidFill>
                  <a:schemeClr val="bg1"/>
                </a:solidFill>
                <a:latin typeface="Times New Roman" pitchFamily="18" charset="0"/>
                <a:cs typeface="Times New Roman" pitchFamily="18" charset="0"/>
              </a:rPr>
              <a:t>, especially in multistory buildings where the </a:t>
            </a:r>
            <a:r>
              <a:rPr lang="en-US" sz="2000" dirty="0" smtClean="0">
                <a:solidFill>
                  <a:schemeClr val="bg1"/>
                </a:solidFill>
                <a:latin typeface="Times New Roman" pitchFamily="18" charset="0"/>
                <a:cs typeface="Times New Roman" pitchFamily="18" charset="0"/>
              </a:rPr>
              <a:t>Bluetooth signal </a:t>
            </a:r>
            <a:r>
              <a:rPr lang="en-US" sz="2000" dirty="0">
                <a:solidFill>
                  <a:schemeClr val="bg1"/>
                </a:solidFill>
                <a:latin typeface="Times New Roman" pitchFamily="18" charset="0"/>
                <a:cs typeface="Times New Roman" pitchFamily="18" charset="0"/>
              </a:rPr>
              <a:t>can pass through the walls </a:t>
            </a:r>
            <a:r>
              <a:rPr lang="en-US" dirty="0"/>
              <a:t/>
            </a:r>
            <a:br>
              <a:rPr lang="en-US" dirty="0"/>
            </a:br>
            <a:endParaRPr lang="fa-IR" dirty="0"/>
          </a:p>
        </p:txBody>
      </p:sp>
    </p:spTree>
    <p:extLst>
      <p:ext uri="{BB962C8B-B14F-4D97-AF65-F5344CB8AC3E}">
        <p14:creationId xmlns:p14="http://schemas.microsoft.com/office/powerpoint/2010/main" val="297696478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6731"/>
          </a:xfrm>
          <a:solidFill>
            <a:schemeClr val="tx2">
              <a:lumMod val="60000"/>
              <a:lumOff val="40000"/>
            </a:schemeClr>
          </a:solidFill>
        </p:spPr>
        <p:txBody>
          <a:bodyPr/>
          <a:lstStyle/>
          <a:p>
            <a:r>
              <a:rPr lang="en-US" dirty="0" smtClean="0"/>
              <a:t>re</a:t>
            </a:r>
            <a:endParaRPr lang="en-US" dirty="0"/>
          </a:p>
        </p:txBody>
      </p:sp>
      <p:sp>
        <p:nvSpPr>
          <p:cNvPr id="3" name="Content Placeholder 2"/>
          <p:cNvSpPr>
            <a:spLocks noGrp="1"/>
          </p:cNvSpPr>
          <p:nvPr>
            <p:ph idx="1"/>
          </p:nvPr>
        </p:nvSpPr>
        <p:spPr>
          <a:xfrm>
            <a:off x="842052" y="1874023"/>
            <a:ext cx="10805997" cy="4239395"/>
          </a:xfrm>
        </p:spPr>
        <p:txBody>
          <a:bodyPr>
            <a:noAutofit/>
          </a:bodyPr>
          <a:lstStyle/>
          <a:p>
            <a:pPr marL="0" indent="0">
              <a:buNone/>
            </a:pPr>
            <a:r>
              <a:rPr lang="en-US" sz="2000" dirty="0" smtClean="0">
                <a:latin typeface="Times New Roman" panose="02020603050405020304" pitchFamily="18" charset="0"/>
                <a:cs typeface="Times New Roman" panose="02020603050405020304" pitchFamily="18" charset="0"/>
              </a:rPr>
              <a:t/>
            </a:r>
            <a:br>
              <a:rPr lang="en-US" sz="2000" dirty="0" smtClean="0">
                <a:latin typeface="Times New Roman" panose="02020603050405020304" pitchFamily="18" charset="0"/>
                <a:cs typeface="Times New Roman" panose="02020603050405020304" pitchFamily="18" charset="0"/>
              </a:rPr>
            </a:br>
            <a:r>
              <a:rPr lang="en-US" sz="2000" dirty="0" smtClean="0">
                <a:solidFill>
                  <a:schemeClr val="bg1"/>
                </a:solidFill>
                <a:latin typeface="Times New Roman" pitchFamily="18" charset="0"/>
                <a:cs typeface="Times New Roman" pitchFamily="18" charset="0"/>
              </a:rPr>
              <a:t>the </a:t>
            </a:r>
            <a:r>
              <a:rPr lang="en-US" sz="2000" dirty="0">
                <a:solidFill>
                  <a:schemeClr val="bg1"/>
                </a:solidFill>
                <a:latin typeface="Times New Roman" pitchFamily="18" charset="0"/>
                <a:cs typeface="Times New Roman" pitchFamily="18" charset="0"/>
              </a:rPr>
              <a:t>United Kingdom had opted for </a:t>
            </a:r>
            <a:r>
              <a:rPr lang="en-US" sz="2000" dirty="0" smtClean="0">
                <a:solidFill>
                  <a:schemeClr val="bg1"/>
                </a:solidFill>
                <a:latin typeface="Times New Roman" pitchFamily="18" charset="0"/>
                <a:cs typeface="Times New Roman" pitchFamily="18" charset="0"/>
              </a:rPr>
              <a:t>a “</a:t>
            </a:r>
            <a:r>
              <a:rPr lang="en-US" sz="2000" dirty="0" smtClean="0">
                <a:solidFill>
                  <a:schemeClr val="accent4">
                    <a:lumMod val="60000"/>
                    <a:lumOff val="40000"/>
                  </a:schemeClr>
                </a:solidFill>
                <a:latin typeface="Times New Roman" pitchFamily="18" charset="0"/>
                <a:cs typeface="Times New Roman" pitchFamily="18" charset="0"/>
              </a:rPr>
              <a:t>centralized</a:t>
            </a:r>
            <a:r>
              <a:rPr lang="en-US" sz="2000" dirty="0">
                <a:solidFill>
                  <a:schemeClr val="bg1"/>
                </a:solidFill>
                <a:latin typeface="Times New Roman" pitchFamily="18" charset="0"/>
                <a:cs typeface="Times New Roman" pitchFamily="18" charset="0"/>
              </a:rPr>
              <a:t>” approach, where information would be stored </a:t>
            </a:r>
            <a:r>
              <a:rPr lang="en-US" sz="2000" dirty="0" smtClean="0">
                <a:solidFill>
                  <a:schemeClr val="bg1"/>
                </a:solidFill>
                <a:latin typeface="Times New Roman" pitchFamily="18" charset="0"/>
                <a:cs typeface="Times New Roman" pitchFamily="18" charset="0"/>
              </a:rPr>
              <a:t>and analyzed </a:t>
            </a:r>
            <a:r>
              <a:rPr lang="en-US" sz="2000" dirty="0">
                <a:solidFill>
                  <a:schemeClr val="bg1"/>
                </a:solidFill>
                <a:latin typeface="Times New Roman" pitchFamily="18" charset="0"/>
                <a:cs typeface="Times New Roman" pitchFamily="18" charset="0"/>
              </a:rPr>
              <a:t>online, and notifications sent out based on </a:t>
            </a:r>
            <a:r>
              <a:rPr lang="en-US" sz="2000" dirty="0" smtClean="0">
                <a:solidFill>
                  <a:schemeClr val="bg1"/>
                </a:solidFill>
                <a:latin typeface="Times New Roman" pitchFamily="18" charset="0"/>
                <a:cs typeface="Times New Roman" pitchFamily="18" charset="0"/>
              </a:rPr>
              <a:t>interactions</a:t>
            </a:r>
            <a:r>
              <a:rPr lang="en-US" sz="2000" dirty="0">
                <a:solidFill>
                  <a:schemeClr val="bg1"/>
                </a:solidFill>
                <a:latin typeface="Times New Roman" pitchFamily="18" charset="0"/>
                <a:cs typeface="Times New Roman" pitchFamily="18" charset="0"/>
              </a:rPr>
              <a:t> </a:t>
            </a:r>
            <a:r>
              <a:rPr lang="en-US" sz="2000" dirty="0" smtClean="0">
                <a:solidFill>
                  <a:schemeClr val="bg1"/>
                </a:solidFill>
                <a:latin typeface="Times New Roman" pitchFamily="18" charset="0"/>
                <a:cs typeface="Times New Roman" pitchFamily="18" charset="0"/>
              </a:rPr>
              <a:t>,Although </a:t>
            </a:r>
            <a:r>
              <a:rPr lang="en-US" sz="2000" dirty="0">
                <a:solidFill>
                  <a:schemeClr val="bg1"/>
                </a:solidFill>
                <a:latin typeface="Times New Roman" pitchFamily="18" charset="0"/>
                <a:cs typeface="Times New Roman" pitchFamily="18" charset="0"/>
              </a:rPr>
              <a:t>the centralized approach would pose a </a:t>
            </a:r>
            <a:r>
              <a:rPr lang="en-US" sz="2000" dirty="0" smtClean="0">
                <a:solidFill>
                  <a:schemeClr val="bg1"/>
                </a:solidFill>
                <a:latin typeface="Times New Roman" pitchFamily="18" charset="0"/>
                <a:cs typeface="Times New Roman" pitchFamily="18" charset="0"/>
              </a:rPr>
              <a:t>privacy risk</a:t>
            </a:r>
            <a:r>
              <a:rPr lang="en-US" sz="2000" dirty="0">
                <a:solidFill>
                  <a:schemeClr val="bg1"/>
                </a:solidFill>
                <a:latin typeface="Times New Roman" pitchFamily="18" charset="0"/>
                <a:cs typeface="Times New Roman" pitchFamily="18" charset="0"/>
              </a:rPr>
              <a:t>, officials justified that this data would be helpful to </a:t>
            </a:r>
            <a:r>
              <a:rPr lang="en-US" sz="2000" dirty="0" smtClean="0">
                <a:solidFill>
                  <a:schemeClr val="bg1"/>
                </a:solidFill>
                <a:latin typeface="Times New Roman" pitchFamily="18" charset="0"/>
                <a:cs typeface="Times New Roman" pitchFamily="18" charset="0"/>
              </a:rPr>
              <a:t>identify trends </a:t>
            </a:r>
            <a:r>
              <a:rPr lang="en-US" sz="2000" dirty="0">
                <a:solidFill>
                  <a:schemeClr val="bg1"/>
                </a:solidFill>
                <a:latin typeface="Times New Roman" pitchFamily="18" charset="0"/>
                <a:cs typeface="Times New Roman" pitchFamily="18" charset="0"/>
              </a:rPr>
              <a:t>of the disease </a:t>
            </a:r>
            <a:r>
              <a:rPr lang="en-US" sz="2000" dirty="0" smtClean="0">
                <a:solidFill>
                  <a:schemeClr val="bg1"/>
                </a:solidFill>
                <a:latin typeface="Times New Roman" pitchFamily="18" charset="0"/>
                <a:cs typeface="Times New Roman" pitchFamily="18" charset="0"/>
              </a:rPr>
              <a:t>spread. </a:t>
            </a:r>
            <a:r>
              <a:rPr lang="en-US" sz="2000" dirty="0">
                <a:solidFill>
                  <a:schemeClr val="bg1"/>
                </a:solidFill>
                <a:latin typeface="Times New Roman" pitchFamily="18" charset="0"/>
                <a:cs typeface="Times New Roman" pitchFamily="18" charset="0"/>
              </a:rPr>
              <a:t>However, there was </a:t>
            </a:r>
            <a:r>
              <a:rPr lang="en-US" sz="2000" dirty="0" smtClean="0">
                <a:solidFill>
                  <a:schemeClr val="bg1"/>
                </a:solidFill>
                <a:latin typeface="Times New Roman" pitchFamily="18" charset="0"/>
                <a:cs typeface="Times New Roman" pitchFamily="18" charset="0"/>
              </a:rPr>
              <a:t>concern regarding </a:t>
            </a:r>
            <a:r>
              <a:rPr lang="en-US" sz="2000" dirty="0">
                <a:solidFill>
                  <a:schemeClr val="bg1"/>
                </a:solidFill>
                <a:latin typeface="Times New Roman" pitchFamily="18" charset="0"/>
                <a:cs typeface="Times New Roman" pitchFamily="18" charset="0"/>
              </a:rPr>
              <a:t>privacy by the general public, and the app did </a:t>
            </a:r>
            <a:r>
              <a:rPr lang="en-US" sz="2000" dirty="0" smtClean="0">
                <a:solidFill>
                  <a:schemeClr val="bg1"/>
                </a:solidFill>
                <a:latin typeface="Times New Roman" pitchFamily="18" charset="0"/>
                <a:cs typeface="Times New Roman" pitchFamily="18" charset="0"/>
              </a:rPr>
              <a:t>not function </a:t>
            </a:r>
            <a:r>
              <a:rPr lang="en-US" sz="2000" dirty="0">
                <a:solidFill>
                  <a:schemeClr val="bg1"/>
                </a:solidFill>
                <a:latin typeface="Times New Roman" pitchFamily="18" charset="0"/>
                <a:cs typeface="Times New Roman" pitchFamily="18" charset="0"/>
              </a:rPr>
              <a:t>properly on iPhone devices during testing</a:t>
            </a:r>
            <a:r>
              <a:rPr lang="en-US" sz="2000" dirty="0">
                <a:latin typeface="Times New Roman" pitchFamily="18" charset="0"/>
                <a:cs typeface="Times New Roman" pitchFamily="18" charset="0"/>
              </a:rPr>
              <a:t>. </a:t>
            </a:r>
            <a:r>
              <a:rPr lang="en-US" sz="2000" dirty="0"/>
              <a:t/>
            </a:r>
            <a:br>
              <a:rPr lang="en-US" sz="2000" dirty="0"/>
            </a:br>
            <a:r>
              <a:rPr lang="en-US" sz="2000" dirty="0" smtClean="0">
                <a:latin typeface="Times New Roman" panose="02020603050405020304" pitchFamily="18" charset="0"/>
                <a:cs typeface="Times New Roman" panose="02020603050405020304" pitchFamily="18" charset="0"/>
              </a:rPr>
              <a:t/>
            </a:r>
            <a:br>
              <a:rPr lang="en-US" sz="2000" dirty="0" smtClean="0">
                <a:latin typeface="Times New Roman" panose="02020603050405020304" pitchFamily="18" charset="0"/>
                <a:cs typeface="Times New Roman" panose="02020603050405020304" pitchFamily="18" charset="0"/>
              </a:rPr>
            </a:br>
            <a:r>
              <a:rPr lang="en-US" sz="2000" dirty="0" smtClean="0">
                <a:solidFill>
                  <a:schemeClr val="bg1"/>
                </a:solidFill>
                <a:latin typeface="Times New Roman" pitchFamily="18" charset="0"/>
                <a:cs typeface="Times New Roman" pitchFamily="18" charset="0"/>
              </a:rPr>
              <a:t>Therefore, the </a:t>
            </a:r>
            <a:r>
              <a:rPr lang="en-US" sz="2000" dirty="0">
                <a:solidFill>
                  <a:schemeClr val="bg1"/>
                </a:solidFill>
                <a:latin typeface="Times New Roman" pitchFamily="18" charset="0"/>
                <a:cs typeface="Times New Roman" pitchFamily="18" charset="0"/>
              </a:rPr>
              <a:t>United Kingdom government has subsequently decided </a:t>
            </a:r>
            <a:r>
              <a:rPr lang="en-US" sz="2000" dirty="0" smtClean="0">
                <a:solidFill>
                  <a:schemeClr val="bg1"/>
                </a:solidFill>
                <a:latin typeface="Times New Roman" pitchFamily="18" charset="0"/>
                <a:cs typeface="Times New Roman" pitchFamily="18" charset="0"/>
              </a:rPr>
              <a:t>to use </a:t>
            </a:r>
            <a:r>
              <a:rPr lang="en-US" sz="2000" dirty="0">
                <a:solidFill>
                  <a:schemeClr val="bg1"/>
                </a:solidFill>
                <a:latin typeface="Times New Roman" pitchFamily="18" charset="0"/>
                <a:cs typeface="Times New Roman" pitchFamily="18" charset="0"/>
              </a:rPr>
              <a:t>the Apple and Google Bluetooth app to aid in </a:t>
            </a:r>
            <a:r>
              <a:rPr lang="en-US" sz="2000" dirty="0" smtClean="0">
                <a:solidFill>
                  <a:schemeClr val="bg1"/>
                </a:solidFill>
                <a:latin typeface="Times New Roman" pitchFamily="18" charset="0"/>
                <a:cs typeface="Times New Roman" pitchFamily="18" charset="0"/>
              </a:rPr>
              <a:t>its development</a:t>
            </a:r>
            <a:r>
              <a:rPr lang="en-US" sz="2000" dirty="0">
                <a:solidFill>
                  <a:schemeClr val="bg1"/>
                </a:solidFill>
                <a:latin typeface="Times New Roman" pitchFamily="18" charset="0"/>
                <a:cs typeface="Times New Roman" pitchFamily="18" charset="0"/>
              </a:rPr>
              <a:t>, resulting in the app being decentralized as well </a:t>
            </a:r>
            <a:r>
              <a:rPr lang="en-US" sz="2000" dirty="0"/>
              <a:t/>
            </a:r>
            <a:br>
              <a:rPr lang="en-US" sz="2000" dirty="0"/>
            </a:br>
            <a:r>
              <a:rPr lang="en-US" sz="2000" dirty="0" smtClean="0">
                <a:latin typeface="Times New Roman" panose="02020603050405020304" pitchFamily="18" charset="0"/>
                <a:cs typeface="Times New Roman" panose="02020603050405020304" pitchFamily="18" charset="0"/>
              </a:rPr>
              <a:t/>
            </a:r>
            <a:br>
              <a:rPr lang="en-US" sz="2000" dirty="0" smtClean="0">
                <a:latin typeface="Times New Roman" panose="02020603050405020304" pitchFamily="18" charset="0"/>
                <a:cs typeface="Times New Roman" panose="02020603050405020304" pitchFamily="18" charset="0"/>
              </a:rPr>
            </a:br>
            <a:endParaRPr lang="en-US" sz="2000" dirty="0">
              <a:latin typeface="Times New Roman" panose="02020603050405020304" pitchFamily="18" charset="0"/>
              <a:cs typeface="Times New Roman" panose="02020603050405020304" pitchFamily="18" charset="0"/>
            </a:endParaRPr>
          </a:p>
          <a:p>
            <a:pPr marL="0" indent="0">
              <a:buNone/>
            </a:pPr>
            <a:endParaRPr lang="en-US" sz="2000" dirty="0">
              <a:latin typeface="Times New Roman" panose="02020603050405020304" pitchFamily="18" charset="0"/>
              <a:cs typeface="Times New Roman" panose="02020603050405020304" pitchFamily="18" charset="0"/>
            </a:endParaRPr>
          </a:p>
          <a:p>
            <a:pPr marL="0" indent="0">
              <a:buNone/>
            </a:pPr>
            <a:endParaRPr lang="en-US" sz="2000" dirty="0">
              <a:solidFill>
                <a:schemeClr val="bg1"/>
              </a:solidFill>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rotWithShape="1">
          <a:blip r:embed="rId2">
            <a:clrChange>
              <a:clrFrom>
                <a:srgbClr val="FEFEFE"/>
              </a:clrFrom>
              <a:clrTo>
                <a:srgbClr val="FEFEFE">
                  <a:alpha val="0"/>
                </a:srgbClr>
              </a:clrTo>
            </a:clrChange>
            <a:extLst>
              <a:ext uri="{28A0092B-C50C-407E-A947-70E740481C1C}">
                <a14:useLocalDpi xmlns:a14="http://schemas.microsoft.com/office/drawing/2010/main" val="0"/>
              </a:ext>
            </a:extLst>
          </a:blip>
          <a:srcRect l="4036" t="7633" r="3931" b="7659"/>
          <a:stretch/>
        </p:blipFill>
        <p:spPr>
          <a:xfrm>
            <a:off x="10128493" y="267292"/>
            <a:ext cx="1788160" cy="1198881"/>
          </a:xfrm>
          <a:prstGeom prst="rect">
            <a:avLst/>
          </a:prstGeom>
          <a:effectLst>
            <a:innerShdw blurRad="114300">
              <a:prstClr val="black"/>
            </a:innerShdw>
          </a:effectLst>
        </p:spPr>
      </p:pic>
      <p:sp>
        <p:nvSpPr>
          <p:cNvPr id="8" name="Rectangle 7"/>
          <p:cNvSpPr/>
          <p:nvPr/>
        </p:nvSpPr>
        <p:spPr>
          <a:xfrm>
            <a:off x="3048000" y="3105835"/>
            <a:ext cx="6096000" cy="369332"/>
          </a:xfrm>
          <a:prstGeom prst="rect">
            <a:avLst/>
          </a:prstGeom>
        </p:spPr>
        <p:txBody>
          <a:bodyPr>
            <a:spAutoFit/>
          </a:bodyPr>
          <a:lstStyle/>
          <a:p>
            <a:endParaRPr lang="en-US" dirty="0">
              <a:solidFill>
                <a:schemeClr val="bg1"/>
              </a:solidFill>
            </a:endParaRPr>
          </a:p>
        </p:txBody>
      </p:sp>
      <p:sp>
        <p:nvSpPr>
          <p:cNvPr id="11" name="Rectangle 10"/>
          <p:cNvSpPr/>
          <p:nvPr/>
        </p:nvSpPr>
        <p:spPr>
          <a:xfrm>
            <a:off x="3048000" y="612845"/>
            <a:ext cx="6096000" cy="369332"/>
          </a:xfrm>
          <a:prstGeom prst="rect">
            <a:avLst/>
          </a:prstGeom>
        </p:spPr>
        <p:txBody>
          <a:bodyPr>
            <a:spAutoFit/>
          </a:bodyPr>
          <a:lstStyle/>
          <a:p>
            <a:endParaRPr lang="en-US" dirty="0"/>
          </a:p>
        </p:txBody>
      </p:sp>
      <p:sp>
        <p:nvSpPr>
          <p:cNvPr id="9" name="Rectangle 8"/>
          <p:cNvSpPr/>
          <p:nvPr/>
        </p:nvSpPr>
        <p:spPr>
          <a:xfrm>
            <a:off x="3048000" y="-79653"/>
            <a:ext cx="6096000" cy="646331"/>
          </a:xfrm>
          <a:prstGeom prst="rect">
            <a:avLst/>
          </a:prstGeom>
        </p:spPr>
        <p:txBody>
          <a:bodyPr>
            <a:spAutoFit/>
          </a:bodyPr>
          <a:lstStyle/>
          <a:p>
            <a:r>
              <a:rPr lang="en-US" dirty="0"/>
              <a:t/>
            </a:r>
            <a:br>
              <a:rPr lang="en-US" dirty="0"/>
            </a:br>
            <a:endParaRPr lang="en-US" dirty="0"/>
          </a:p>
        </p:txBody>
      </p:sp>
      <p:sp>
        <p:nvSpPr>
          <p:cNvPr id="12" name="Pentagon 11"/>
          <p:cNvSpPr/>
          <p:nvPr/>
        </p:nvSpPr>
        <p:spPr>
          <a:xfrm>
            <a:off x="104504" y="267292"/>
            <a:ext cx="4611188" cy="1240971"/>
          </a:xfrm>
          <a:prstGeom prst="homePlate">
            <a:avLst/>
          </a:prstGeom>
          <a:solidFill>
            <a:srgbClr val="92D050"/>
          </a:solid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b="1" dirty="0" smtClean="0">
              <a:latin typeface="Times New Roman" panose="02020603050405020304" pitchFamily="18" charset="0"/>
              <a:cs typeface="Times New Roman" panose="02020603050405020304" pitchFamily="18" charset="0"/>
            </a:endParaRPr>
          </a:p>
          <a:p>
            <a:endParaRPr lang="en-US" sz="2400" b="1" dirty="0">
              <a:latin typeface="Times New Roman" panose="02020603050405020304" pitchFamily="18" charset="0"/>
              <a:cs typeface="Times New Roman" panose="02020603050405020304" pitchFamily="18" charset="0"/>
            </a:endParaRPr>
          </a:p>
          <a:p>
            <a:pPr algn="ctr"/>
            <a:r>
              <a:rPr lang="en-US" sz="2400" b="1" dirty="0" smtClean="0">
                <a:effectLst>
                  <a:outerShdw blurRad="50800" dist="38100" dir="2700000" algn="tl" rotWithShape="0">
                    <a:prstClr val="black">
                      <a:alpha val="40000"/>
                    </a:prstClr>
                  </a:outerShdw>
                </a:effectLst>
              </a:rPr>
              <a:t>Discussion</a:t>
            </a:r>
            <a:endParaRPr lang="en-US" sz="2400" b="1" dirty="0">
              <a:ln/>
              <a:pattFill prst="dkUpDiag">
                <a:fgClr>
                  <a:schemeClr val="bg1">
                    <a:lumMod val="50000"/>
                  </a:schemeClr>
                </a:fgClr>
                <a:bgClr>
                  <a:schemeClr val="tx1">
                    <a:lumMod val="75000"/>
                    <a:lumOff val="25000"/>
                  </a:schemeClr>
                </a:bgClr>
              </a:patt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endParaRPr>
          </a:p>
          <a:p>
            <a:r>
              <a:rPr lang="en-US" sz="2400" b="1" dirty="0" smtClean="0">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t> </a:t>
            </a:r>
            <a:br>
              <a:rPr lang="en-US" sz="2400" b="1" dirty="0" smtClean="0">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br>
            <a:endParaRPr lang="en-US" sz="2400" b="1" dirty="0">
              <a:solidFill>
                <a:schemeClr val="bg1"/>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7001081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6731"/>
          </a:xfrm>
          <a:solidFill>
            <a:schemeClr val="tx2">
              <a:lumMod val="60000"/>
              <a:lumOff val="40000"/>
            </a:schemeClr>
          </a:solidFill>
        </p:spPr>
        <p:txBody>
          <a:bodyPr/>
          <a:lstStyle/>
          <a:p>
            <a:r>
              <a:rPr lang="en-US" dirty="0" smtClean="0"/>
              <a:t>re</a:t>
            </a:r>
            <a:endParaRPr lang="en-US" dirty="0"/>
          </a:p>
        </p:txBody>
      </p:sp>
      <p:sp>
        <p:nvSpPr>
          <p:cNvPr id="3" name="Content Placeholder 2"/>
          <p:cNvSpPr>
            <a:spLocks noGrp="1"/>
          </p:cNvSpPr>
          <p:nvPr>
            <p:ph idx="1"/>
          </p:nvPr>
        </p:nvSpPr>
        <p:spPr>
          <a:xfrm>
            <a:off x="703384" y="2030776"/>
            <a:ext cx="11084995" cy="4239395"/>
          </a:xfrm>
        </p:spPr>
        <p:txBody>
          <a:bodyPr>
            <a:noAutofit/>
          </a:bodyPr>
          <a:lstStyle/>
          <a:p>
            <a:pPr marL="0" indent="0">
              <a:buNone/>
            </a:pPr>
            <a:r>
              <a:rPr lang="en-US" sz="1800" dirty="0">
                <a:solidFill>
                  <a:schemeClr val="bg1"/>
                </a:solidFill>
                <a:latin typeface="Times New Roman" pitchFamily="18" charset="0"/>
                <a:cs typeface="Times New Roman" pitchFamily="18" charset="0"/>
              </a:rPr>
              <a:t>Symptom monitoring apps were also useful in </a:t>
            </a:r>
            <a:r>
              <a:rPr lang="en-US" sz="1800" dirty="0" smtClean="0">
                <a:solidFill>
                  <a:schemeClr val="bg1"/>
                </a:solidFill>
                <a:latin typeface="Times New Roman" pitchFamily="18" charset="0"/>
                <a:cs typeface="Times New Roman" pitchFamily="18" charset="0"/>
              </a:rPr>
              <a:t>identifying disease </a:t>
            </a:r>
            <a:r>
              <a:rPr lang="en-US" sz="1800" dirty="0">
                <a:solidFill>
                  <a:schemeClr val="bg1"/>
                </a:solidFill>
                <a:latin typeface="Times New Roman" pitchFamily="18" charset="0"/>
                <a:cs typeface="Times New Roman" pitchFamily="18" charset="0"/>
              </a:rPr>
              <a:t>trends and possible infection zones. Although </a:t>
            </a:r>
            <a:r>
              <a:rPr lang="en-US" sz="1800" dirty="0" smtClean="0">
                <a:solidFill>
                  <a:schemeClr val="bg1"/>
                </a:solidFill>
                <a:latin typeface="Times New Roman" pitchFamily="18" charset="0"/>
                <a:cs typeface="Times New Roman" pitchFamily="18" charset="0"/>
              </a:rPr>
              <a:t>most countries </a:t>
            </a:r>
            <a:r>
              <a:rPr lang="en-US" sz="1800" dirty="0">
                <a:solidFill>
                  <a:schemeClr val="bg1"/>
                </a:solidFill>
                <a:latin typeface="Times New Roman" pitchFamily="18" charset="0"/>
                <a:cs typeface="Times New Roman" pitchFamily="18" charset="0"/>
              </a:rPr>
              <a:t>developed symptom monitoring apps based on manual </a:t>
            </a:r>
            <a:r>
              <a:rPr lang="en-US" sz="1800" dirty="0"/>
              <a:t/>
            </a:r>
            <a:br>
              <a:rPr lang="en-US" sz="1800" dirty="0"/>
            </a:br>
            <a:endParaRPr lang="en-US" sz="1800" dirty="0">
              <a:latin typeface="Times New Roman" panose="02020603050405020304" pitchFamily="18" charset="0"/>
              <a:cs typeface="Times New Roman" panose="02020603050405020304" pitchFamily="18" charset="0"/>
            </a:endParaRPr>
          </a:p>
          <a:p>
            <a:pPr marL="0" indent="0">
              <a:buNone/>
            </a:pPr>
            <a:r>
              <a:rPr lang="en-US" sz="1800" dirty="0" smtClean="0">
                <a:solidFill>
                  <a:schemeClr val="bg1"/>
                </a:solidFill>
                <a:latin typeface="Times New Roman" pitchFamily="18" charset="0"/>
                <a:cs typeface="Times New Roman" pitchFamily="18" charset="0"/>
              </a:rPr>
              <a:t>input </a:t>
            </a:r>
            <a:r>
              <a:rPr lang="en-US" sz="1800" dirty="0">
                <a:solidFill>
                  <a:schemeClr val="bg1"/>
                </a:solidFill>
                <a:latin typeface="Times New Roman" pitchFamily="18" charset="0"/>
                <a:cs typeface="Times New Roman" pitchFamily="18" charset="0"/>
              </a:rPr>
              <a:t>of symptoms and questionnaires, the symptom </a:t>
            </a:r>
            <a:r>
              <a:rPr lang="en-US" sz="1800" dirty="0" smtClean="0">
                <a:solidFill>
                  <a:schemeClr val="bg1"/>
                </a:solidFill>
                <a:latin typeface="Times New Roman" pitchFamily="18" charset="0"/>
                <a:cs typeface="Times New Roman" pitchFamily="18" charset="0"/>
              </a:rPr>
              <a:t>monitoring app </a:t>
            </a:r>
            <a:r>
              <a:rPr lang="en-US" sz="1800" dirty="0">
                <a:solidFill>
                  <a:schemeClr val="bg1"/>
                </a:solidFill>
                <a:latin typeface="Times New Roman" pitchFamily="18" charset="0"/>
                <a:cs typeface="Times New Roman" pitchFamily="18" charset="0"/>
              </a:rPr>
              <a:t>developed in Germany </a:t>
            </a:r>
            <a:r>
              <a:rPr lang="en-US" sz="1800" dirty="0" smtClean="0">
                <a:solidFill>
                  <a:schemeClr val="bg1"/>
                </a:solidFill>
                <a:latin typeface="Times New Roman" pitchFamily="18" charset="0"/>
                <a:cs typeface="Times New Roman" pitchFamily="18" charset="0"/>
              </a:rPr>
              <a:t>could automatically </a:t>
            </a:r>
            <a:r>
              <a:rPr lang="en-US" sz="1800" dirty="0">
                <a:solidFill>
                  <a:schemeClr val="bg1"/>
                </a:solidFill>
                <a:latin typeface="Times New Roman" pitchFamily="18" charset="0"/>
                <a:cs typeface="Times New Roman" pitchFamily="18" charset="0"/>
              </a:rPr>
              <a:t>collect the </a:t>
            </a:r>
            <a:r>
              <a:rPr lang="en-US" sz="1800" dirty="0" smtClean="0">
                <a:solidFill>
                  <a:schemeClr val="bg1"/>
                </a:solidFill>
                <a:latin typeface="Times New Roman" pitchFamily="18" charset="0"/>
                <a:cs typeface="Times New Roman" pitchFamily="18" charset="0"/>
              </a:rPr>
              <a:t>user’s vitals </a:t>
            </a:r>
            <a:r>
              <a:rPr lang="en-US" sz="1800" dirty="0">
                <a:solidFill>
                  <a:schemeClr val="bg1"/>
                </a:solidFill>
                <a:latin typeface="Times New Roman" pitchFamily="18" charset="0"/>
                <a:cs typeface="Times New Roman" pitchFamily="18" charset="0"/>
              </a:rPr>
              <a:t>such as temperature and pulse, thus identifying </a:t>
            </a:r>
            <a:r>
              <a:rPr lang="en-US" sz="1800" dirty="0" smtClean="0">
                <a:solidFill>
                  <a:schemeClr val="bg1"/>
                </a:solidFill>
                <a:latin typeface="Times New Roman" pitchFamily="18" charset="0"/>
                <a:cs typeface="Times New Roman" pitchFamily="18" charset="0"/>
              </a:rPr>
              <a:t>patients who are symptomatic </a:t>
            </a:r>
            <a:r>
              <a:rPr lang="en-US" sz="1800" dirty="0">
                <a:solidFill>
                  <a:schemeClr val="bg1"/>
                </a:solidFill>
                <a:latin typeface="Times New Roman" pitchFamily="18" charset="0"/>
                <a:cs typeface="Times New Roman" pitchFamily="18" charset="0"/>
              </a:rPr>
              <a:t>and possible infection zones through </a:t>
            </a:r>
            <a:r>
              <a:rPr lang="en-US" sz="1800" dirty="0" smtClean="0">
                <a:solidFill>
                  <a:schemeClr val="bg1"/>
                </a:solidFill>
                <a:latin typeface="Times New Roman" pitchFamily="18" charset="0"/>
                <a:cs typeface="Times New Roman" pitchFamily="18" charset="0"/>
              </a:rPr>
              <a:t>an interactive map</a:t>
            </a:r>
          </a:p>
          <a:p>
            <a:pPr marL="0" indent="0">
              <a:buNone/>
            </a:pPr>
            <a:r>
              <a:rPr lang="en-US" sz="1800" dirty="0" smtClean="0">
                <a:solidFill>
                  <a:schemeClr val="bg1"/>
                </a:solidFill>
                <a:latin typeface="Times New Roman" pitchFamily="18" charset="0"/>
                <a:cs typeface="Times New Roman" pitchFamily="18" charset="0"/>
              </a:rPr>
              <a:t> </a:t>
            </a:r>
            <a:r>
              <a:rPr lang="en-US" sz="1800" dirty="0"/>
              <a:t/>
            </a:r>
            <a:br>
              <a:rPr lang="en-US" sz="1800" dirty="0"/>
            </a:br>
            <a:r>
              <a:rPr lang="en-US" sz="1800" dirty="0">
                <a:solidFill>
                  <a:schemeClr val="bg1"/>
                </a:solidFill>
                <a:latin typeface="Times New Roman" pitchFamily="18" charset="0"/>
                <a:cs typeface="Times New Roman" pitchFamily="18" charset="0"/>
              </a:rPr>
              <a:t>This pandemic has also rapidly </a:t>
            </a:r>
            <a:r>
              <a:rPr lang="en-US" sz="1800" dirty="0" smtClean="0">
                <a:solidFill>
                  <a:schemeClr val="bg1"/>
                </a:solidFill>
                <a:latin typeface="Times New Roman" pitchFamily="18" charset="0"/>
                <a:cs typeface="Times New Roman" pitchFamily="18" charset="0"/>
              </a:rPr>
              <a:t>enhanced the </a:t>
            </a:r>
            <a:r>
              <a:rPr lang="en-US" sz="1800" dirty="0">
                <a:solidFill>
                  <a:schemeClr val="bg1"/>
                </a:solidFill>
                <a:latin typeface="Times New Roman" pitchFamily="18" charset="0"/>
                <a:cs typeface="Times New Roman" pitchFamily="18" charset="0"/>
              </a:rPr>
              <a:t>uptake of </a:t>
            </a:r>
            <a:r>
              <a:rPr lang="en-US" sz="1800" dirty="0" err="1">
                <a:solidFill>
                  <a:schemeClr val="bg1"/>
                </a:solidFill>
                <a:latin typeface="Times New Roman" pitchFamily="18" charset="0"/>
                <a:cs typeface="Times New Roman" pitchFamily="18" charset="0"/>
              </a:rPr>
              <a:t>telehealth</a:t>
            </a:r>
            <a:r>
              <a:rPr lang="en-US" sz="1800" dirty="0">
                <a:solidFill>
                  <a:schemeClr val="bg1"/>
                </a:solidFill>
                <a:latin typeface="Times New Roman" pitchFamily="18" charset="0"/>
                <a:cs typeface="Times New Roman" pitchFamily="18" charset="0"/>
              </a:rPr>
              <a:t> systems in many countries. </a:t>
            </a:r>
            <a:r>
              <a:rPr lang="en-US" sz="1800" dirty="0" smtClean="0">
                <a:solidFill>
                  <a:schemeClr val="bg1"/>
                </a:solidFill>
                <a:latin typeface="Times New Roman" pitchFamily="18" charset="0"/>
                <a:cs typeface="Times New Roman" pitchFamily="18" charset="0"/>
              </a:rPr>
              <a:t>When combined </a:t>
            </a:r>
            <a:r>
              <a:rPr lang="en-US" sz="1800" dirty="0">
                <a:solidFill>
                  <a:schemeClr val="bg1"/>
                </a:solidFill>
                <a:latin typeface="Times New Roman" pitchFamily="18" charset="0"/>
                <a:cs typeface="Times New Roman" pitchFamily="18" charset="0"/>
              </a:rPr>
              <a:t>with the use of wearable devices, it may be </a:t>
            </a:r>
            <a:r>
              <a:rPr lang="en-US" sz="1800" dirty="0" smtClean="0">
                <a:solidFill>
                  <a:schemeClr val="bg1"/>
                </a:solidFill>
                <a:latin typeface="Times New Roman" pitchFamily="18" charset="0"/>
                <a:cs typeface="Times New Roman" pitchFamily="18" charset="0"/>
              </a:rPr>
              <a:t>possible to </a:t>
            </a:r>
            <a:r>
              <a:rPr lang="en-US" sz="1800" dirty="0">
                <a:solidFill>
                  <a:schemeClr val="bg1"/>
                </a:solidFill>
                <a:latin typeface="Times New Roman" pitchFamily="18" charset="0"/>
                <a:cs typeface="Times New Roman" pitchFamily="18" charset="0"/>
              </a:rPr>
              <a:t>conduct home screening and remote monitoring of </a:t>
            </a:r>
            <a:r>
              <a:rPr lang="en-US" sz="1800" dirty="0" smtClean="0">
                <a:solidFill>
                  <a:schemeClr val="bg1"/>
                </a:solidFill>
                <a:latin typeface="Times New Roman" pitchFamily="18" charset="0"/>
                <a:cs typeface="Times New Roman" pitchFamily="18" charset="0"/>
              </a:rPr>
              <a:t>COVID-19 symptoms </a:t>
            </a:r>
            <a:r>
              <a:rPr lang="en-US" sz="1800" dirty="0">
                <a:solidFill>
                  <a:schemeClr val="bg1"/>
                </a:solidFill>
                <a:latin typeface="Times New Roman" pitchFamily="18" charset="0"/>
                <a:cs typeface="Times New Roman" pitchFamily="18" charset="0"/>
              </a:rPr>
              <a:t>through other integrated features such as </a:t>
            </a:r>
            <a:r>
              <a:rPr lang="en-US" sz="1800" dirty="0" smtClean="0">
                <a:solidFill>
                  <a:schemeClr val="bg1"/>
                </a:solidFill>
                <a:latin typeface="Times New Roman" pitchFamily="18" charset="0"/>
                <a:cs typeface="Times New Roman" pitchFamily="18" charset="0"/>
              </a:rPr>
              <a:t>mobile doctors </a:t>
            </a:r>
            <a:r>
              <a:rPr lang="en-US" sz="1800" dirty="0">
                <a:solidFill>
                  <a:schemeClr val="bg1"/>
                </a:solidFill>
                <a:latin typeface="Times New Roman" pitchFamily="18" charset="0"/>
                <a:cs typeface="Times New Roman" pitchFamily="18" charset="0"/>
              </a:rPr>
              <a:t>or </a:t>
            </a:r>
            <a:r>
              <a:rPr lang="en-US" sz="1800" dirty="0" err="1">
                <a:solidFill>
                  <a:schemeClr val="bg1"/>
                </a:solidFill>
                <a:latin typeface="Times New Roman" pitchFamily="18" charset="0"/>
                <a:cs typeface="Times New Roman" pitchFamily="18" charset="0"/>
              </a:rPr>
              <a:t>telehealth</a:t>
            </a:r>
            <a:r>
              <a:rPr lang="en-US" sz="1800" dirty="0">
                <a:solidFill>
                  <a:schemeClr val="bg1"/>
                </a:solidFill>
                <a:latin typeface="Times New Roman" pitchFamily="18" charset="0"/>
                <a:cs typeface="Times New Roman" pitchFamily="18" charset="0"/>
              </a:rPr>
              <a:t> system </a:t>
            </a:r>
            <a:r>
              <a:rPr lang="en-US" sz="2000" dirty="0"/>
              <a:t/>
            </a:r>
            <a:br>
              <a:rPr lang="en-US" sz="2000" dirty="0"/>
            </a:b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endParaRPr lang="en-US" sz="2000" dirty="0">
              <a:solidFill>
                <a:schemeClr val="bg1"/>
              </a:solidFill>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rotWithShape="1">
          <a:blip r:embed="rId2">
            <a:clrChange>
              <a:clrFrom>
                <a:srgbClr val="FEFEFE"/>
              </a:clrFrom>
              <a:clrTo>
                <a:srgbClr val="FEFEFE">
                  <a:alpha val="0"/>
                </a:srgbClr>
              </a:clrTo>
            </a:clrChange>
            <a:extLst>
              <a:ext uri="{28A0092B-C50C-407E-A947-70E740481C1C}">
                <a14:useLocalDpi xmlns:a14="http://schemas.microsoft.com/office/drawing/2010/main" val="0"/>
              </a:ext>
            </a:extLst>
          </a:blip>
          <a:srcRect l="4036" t="7633" r="3931" b="7659"/>
          <a:stretch/>
        </p:blipFill>
        <p:spPr>
          <a:xfrm>
            <a:off x="10128493" y="267292"/>
            <a:ext cx="1788160" cy="1198881"/>
          </a:xfrm>
          <a:prstGeom prst="rect">
            <a:avLst/>
          </a:prstGeom>
          <a:effectLst>
            <a:innerShdw blurRad="114300">
              <a:prstClr val="black"/>
            </a:innerShdw>
          </a:effectLst>
        </p:spPr>
      </p:pic>
      <p:sp>
        <p:nvSpPr>
          <p:cNvPr id="8" name="Rectangle 7"/>
          <p:cNvSpPr/>
          <p:nvPr/>
        </p:nvSpPr>
        <p:spPr>
          <a:xfrm>
            <a:off x="3048000" y="3105835"/>
            <a:ext cx="6096000" cy="369332"/>
          </a:xfrm>
          <a:prstGeom prst="rect">
            <a:avLst/>
          </a:prstGeom>
        </p:spPr>
        <p:txBody>
          <a:bodyPr>
            <a:spAutoFit/>
          </a:bodyPr>
          <a:lstStyle/>
          <a:p>
            <a:endParaRPr lang="en-US" dirty="0"/>
          </a:p>
        </p:txBody>
      </p:sp>
      <p:sp>
        <p:nvSpPr>
          <p:cNvPr id="11" name="Rectangle 10"/>
          <p:cNvSpPr/>
          <p:nvPr/>
        </p:nvSpPr>
        <p:spPr>
          <a:xfrm>
            <a:off x="3048000" y="612845"/>
            <a:ext cx="6096000" cy="369332"/>
          </a:xfrm>
          <a:prstGeom prst="rect">
            <a:avLst/>
          </a:prstGeom>
        </p:spPr>
        <p:txBody>
          <a:bodyPr>
            <a:spAutoFit/>
          </a:bodyPr>
          <a:lstStyle/>
          <a:p>
            <a:endParaRPr lang="en-US" dirty="0"/>
          </a:p>
        </p:txBody>
      </p:sp>
      <p:sp>
        <p:nvSpPr>
          <p:cNvPr id="9" name="Rectangle 8"/>
          <p:cNvSpPr/>
          <p:nvPr/>
        </p:nvSpPr>
        <p:spPr>
          <a:xfrm>
            <a:off x="3048000" y="-79653"/>
            <a:ext cx="6096000" cy="646331"/>
          </a:xfrm>
          <a:prstGeom prst="rect">
            <a:avLst/>
          </a:prstGeom>
        </p:spPr>
        <p:txBody>
          <a:bodyPr>
            <a:spAutoFit/>
          </a:bodyPr>
          <a:lstStyle/>
          <a:p>
            <a:r>
              <a:rPr lang="en-US" dirty="0"/>
              <a:t/>
            </a:r>
            <a:br>
              <a:rPr lang="en-US" dirty="0"/>
            </a:br>
            <a:endParaRPr lang="en-US" dirty="0"/>
          </a:p>
        </p:txBody>
      </p:sp>
      <p:sp>
        <p:nvSpPr>
          <p:cNvPr id="12" name="Pentagon 11"/>
          <p:cNvSpPr/>
          <p:nvPr/>
        </p:nvSpPr>
        <p:spPr>
          <a:xfrm>
            <a:off x="104504" y="267292"/>
            <a:ext cx="4611188" cy="1240971"/>
          </a:xfrm>
          <a:prstGeom prst="homePlate">
            <a:avLst/>
          </a:prstGeom>
          <a:solidFill>
            <a:srgbClr val="92D050"/>
          </a:solid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b="1" dirty="0" smtClean="0">
              <a:latin typeface="Times New Roman" panose="02020603050405020304" pitchFamily="18" charset="0"/>
              <a:cs typeface="Times New Roman" panose="02020603050405020304" pitchFamily="18" charset="0"/>
            </a:endParaRPr>
          </a:p>
          <a:p>
            <a:endParaRPr lang="en-US" sz="2400" b="1" dirty="0">
              <a:latin typeface="Times New Roman" panose="02020603050405020304" pitchFamily="18" charset="0"/>
              <a:cs typeface="Times New Roman" panose="02020603050405020304" pitchFamily="18" charset="0"/>
            </a:endParaRPr>
          </a:p>
          <a:p>
            <a:pPr algn="ctr"/>
            <a:r>
              <a:rPr lang="en-US" sz="2400" b="1" dirty="0" smtClean="0">
                <a:effectLst>
                  <a:outerShdw blurRad="50800" dist="38100" dir="2700000" algn="tl" rotWithShape="0">
                    <a:prstClr val="black">
                      <a:alpha val="40000"/>
                    </a:prstClr>
                  </a:outerShdw>
                </a:effectLst>
              </a:rPr>
              <a:t>Discussion</a:t>
            </a:r>
            <a:endParaRPr lang="en-US" sz="2400" b="1" dirty="0">
              <a:ln/>
              <a:pattFill prst="dkUpDiag">
                <a:fgClr>
                  <a:schemeClr val="bg1">
                    <a:lumMod val="50000"/>
                  </a:schemeClr>
                </a:fgClr>
                <a:bgClr>
                  <a:schemeClr val="tx1">
                    <a:lumMod val="75000"/>
                    <a:lumOff val="25000"/>
                  </a:schemeClr>
                </a:bgClr>
              </a:patt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endParaRPr>
          </a:p>
          <a:p>
            <a:r>
              <a:rPr lang="en-US" sz="2400" b="1" dirty="0" smtClean="0">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t> </a:t>
            </a:r>
            <a:br>
              <a:rPr lang="en-US" sz="2400" b="1" dirty="0" smtClean="0">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br>
            <a:endParaRPr lang="en-US" sz="2400" b="1" dirty="0">
              <a:solidFill>
                <a:schemeClr val="bg1"/>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4964432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6731"/>
          </a:xfrm>
          <a:solidFill>
            <a:schemeClr val="tx2">
              <a:lumMod val="60000"/>
              <a:lumOff val="40000"/>
            </a:schemeClr>
          </a:solidFill>
        </p:spPr>
        <p:txBody>
          <a:bodyPr/>
          <a:lstStyle/>
          <a:p>
            <a:r>
              <a:rPr lang="en-US" dirty="0" smtClean="0"/>
              <a:t>re</a:t>
            </a:r>
            <a:endParaRPr lang="en-US" dirty="0"/>
          </a:p>
        </p:txBody>
      </p:sp>
      <p:sp>
        <p:nvSpPr>
          <p:cNvPr id="3" name="Content Placeholder 2"/>
          <p:cNvSpPr>
            <a:spLocks noGrp="1"/>
          </p:cNvSpPr>
          <p:nvPr>
            <p:ph idx="1"/>
          </p:nvPr>
        </p:nvSpPr>
        <p:spPr>
          <a:xfrm>
            <a:off x="659172" y="1733465"/>
            <a:ext cx="11396494" cy="4239395"/>
          </a:xfrm>
        </p:spPr>
        <p:txBody>
          <a:bodyPr>
            <a:noAutofit/>
          </a:bodyPr>
          <a:lstStyle/>
          <a:p>
            <a:pPr marL="0" indent="0">
              <a:buNone/>
            </a:pPr>
            <a:endParaRPr lang="en-US" sz="2000" dirty="0" smtClean="0">
              <a:solidFill>
                <a:schemeClr val="bg1"/>
              </a:solidFill>
              <a:latin typeface="Times New Roman" pitchFamily="18" charset="0"/>
              <a:cs typeface="Times New Roman" pitchFamily="18" charset="0"/>
            </a:endParaRPr>
          </a:p>
          <a:p>
            <a:pPr marL="0" indent="0">
              <a:buNone/>
            </a:pPr>
            <a:r>
              <a:rPr lang="en-US" sz="1800" dirty="0" smtClean="0">
                <a:solidFill>
                  <a:schemeClr val="bg1"/>
                </a:solidFill>
                <a:latin typeface="Times New Roman" pitchFamily="18" charset="0"/>
                <a:cs typeface="Times New Roman" pitchFamily="18" charset="0"/>
              </a:rPr>
              <a:t>Our </a:t>
            </a:r>
            <a:r>
              <a:rPr lang="en-US" sz="1800" dirty="0">
                <a:solidFill>
                  <a:schemeClr val="bg1"/>
                </a:solidFill>
                <a:latin typeface="Times New Roman" pitchFamily="18" charset="0"/>
                <a:cs typeface="Times New Roman" pitchFamily="18" charset="0"/>
              </a:rPr>
              <a:t>review managed to identify certain apps that had </a:t>
            </a:r>
            <a:r>
              <a:rPr lang="en-US" sz="1800" dirty="0" smtClean="0">
                <a:solidFill>
                  <a:schemeClr val="bg1"/>
                </a:solidFill>
                <a:latin typeface="Times New Roman" pitchFamily="18" charset="0"/>
                <a:cs typeface="Times New Roman" pitchFamily="18" charset="0"/>
              </a:rPr>
              <a:t>integrated information </a:t>
            </a:r>
            <a:r>
              <a:rPr lang="en-US" sz="1800" dirty="0">
                <a:solidFill>
                  <a:schemeClr val="bg1"/>
                </a:solidFill>
                <a:latin typeface="Times New Roman" pitchFamily="18" charset="0"/>
                <a:cs typeface="Times New Roman" pitchFamily="18" charset="0"/>
              </a:rPr>
              <a:t>providing features with the other contact </a:t>
            </a:r>
            <a:r>
              <a:rPr lang="en-US" sz="1800" dirty="0" smtClean="0">
                <a:solidFill>
                  <a:schemeClr val="bg1"/>
                </a:solidFill>
                <a:latin typeface="Times New Roman" pitchFamily="18" charset="0"/>
                <a:cs typeface="Times New Roman" pitchFamily="18" charset="0"/>
              </a:rPr>
              <a:t>tracing and </a:t>
            </a:r>
            <a:r>
              <a:rPr lang="en-US" sz="1800" dirty="0">
                <a:solidFill>
                  <a:schemeClr val="bg1"/>
                </a:solidFill>
                <a:latin typeface="Times New Roman" pitchFamily="18" charset="0"/>
                <a:cs typeface="Times New Roman" pitchFamily="18" charset="0"/>
              </a:rPr>
              <a:t>symptom monitoring features. Another popular method </a:t>
            </a:r>
            <a:r>
              <a:rPr lang="en-US" sz="1800" dirty="0" smtClean="0">
                <a:solidFill>
                  <a:schemeClr val="bg1"/>
                </a:solidFill>
                <a:latin typeface="Times New Roman" pitchFamily="18" charset="0"/>
                <a:cs typeface="Times New Roman" pitchFamily="18" charset="0"/>
              </a:rPr>
              <a:t>to disseminate </a:t>
            </a:r>
            <a:r>
              <a:rPr lang="en-US" sz="1800" dirty="0">
                <a:solidFill>
                  <a:schemeClr val="bg1"/>
                </a:solidFill>
                <a:latin typeface="Times New Roman" pitchFamily="18" charset="0"/>
                <a:cs typeface="Times New Roman" pitchFamily="18" charset="0"/>
              </a:rPr>
              <a:t>COVID-19–related information was through </a:t>
            </a:r>
            <a:r>
              <a:rPr lang="en-US" sz="1800" dirty="0" smtClean="0">
                <a:solidFill>
                  <a:schemeClr val="bg1"/>
                </a:solidFill>
                <a:latin typeface="Times New Roman" pitchFamily="18" charset="0"/>
                <a:cs typeface="Times New Roman" pitchFamily="18" charset="0"/>
              </a:rPr>
              <a:t>social media </a:t>
            </a:r>
            <a:r>
              <a:rPr lang="en-US" sz="1800" dirty="0">
                <a:solidFill>
                  <a:schemeClr val="bg1"/>
                </a:solidFill>
                <a:latin typeface="Times New Roman" pitchFamily="18" charset="0"/>
                <a:cs typeface="Times New Roman" pitchFamily="18" charset="0"/>
              </a:rPr>
              <a:t>platforms such as </a:t>
            </a:r>
            <a:r>
              <a:rPr lang="en-US" sz="1800" dirty="0" err="1">
                <a:solidFill>
                  <a:schemeClr val="bg1"/>
                </a:solidFill>
                <a:latin typeface="Times New Roman" pitchFamily="18" charset="0"/>
                <a:cs typeface="Times New Roman" pitchFamily="18" charset="0"/>
              </a:rPr>
              <a:t>WhatsApp</a:t>
            </a:r>
            <a:r>
              <a:rPr lang="en-US" sz="1800" dirty="0" smtClean="0">
                <a:solidFill>
                  <a:schemeClr val="bg1"/>
                </a:solidFill>
                <a:latin typeface="Times New Roman" pitchFamily="18" charset="0"/>
                <a:cs typeface="Times New Roman" pitchFamily="18" charset="0"/>
              </a:rPr>
              <a:t>.</a:t>
            </a:r>
          </a:p>
          <a:p>
            <a:pPr marL="0" indent="0">
              <a:buNone/>
            </a:pPr>
            <a:endParaRPr lang="en-US" sz="1800" dirty="0">
              <a:solidFill>
                <a:schemeClr val="bg1"/>
              </a:solidFill>
              <a:latin typeface="Times New Roman" pitchFamily="18" charset="0"/>
              <a:cs typeface="Times New Roman" pitchFamily="18" charset="0"/>
            </a:endParaRPr>
          </a:p>
          <a:p>
            <a:pPr marL="0" indent="0">
              <a:buNone/>
            </a:pPr>
            <a:r>
              <a:rPr lang="en-US" sz="1800" dirty="0" smtClean="0">
                <a:solidFill>
                  <a:schemeClr val="bg1"/>
                </a:solidFill>
                <a:latin typeface="Times New Roman" pitchFamily="18" charset="0"/>
                <a:cs typeface="Times New Roman" pitchFamily="18" charset="0"/>
              </a:rPr>
              <a:t> </a:t>
            </a:r>
            <a:r>
              <a:rPr lang="en-US" sz="1800" dirty="0">
                <a:solidFill>
                  <a:schemeClr val="bg1"/>
                </a:solidFill>
                <a:latin typeface="Times New Roman" pitchFamily="18" charset="0"/>
                <a:cs typeface="Times New Roman" pitchFamily="18" charset="0"/>
              </a:rPr>
              <a:t>Given the high rates </a:t>
            </a:r>
            <a:r>
              <a:rPr lang="en-US" sz="1800" dirty="0" smtClean="0">
                <a:solidFill>
                  <a:schemeClr val="bg1"/>
                </a:solidFill>
                <a:latin typeface="Times New Roman" pitchFamily="18" charset="0"/>
                <a:cs typeface="Times New Roman" pitchFamily="18" charset="0"/>
              </a:rPr>
              <a:t>of social </a:t>
            </a:r>
            <a:r>
              <a:rPr lang="en-US" sz="1800" dirty="0">
                <a:solidFill>
                  <a:schemeClr val="bg1"/>
                </a:solidFill>
                <a:latin typeface="Times New Roman" pitchFamily="18" charset="0"/>
                <a:cs typeface="Times New Roman" pitchFamily="18" charset="0"/>
              </a:rPr>
              <a:t>media use, using social media channels to provide </a:t>
            </a:r>
            <a:r>
              <a:rPr lang="en-US" sz="1800" dirty="0" smtClean="0">
                <a:solidFill>
                  <a:schemeClr val="bg1"/>
                </a:solidFill>
                <a:latin typeface="Times New Roman" pitchFamily="18" charset="0"/>
                <a:cs typeface="Times New Roman" pitchFamily="18" charset="0"/>
              </a:rPr>
              <a:t>factual COVID-19 information </a:t>
            </a:r>
            <a:r>
              <a:rPr lang="en-US" sz="1800" dirty="0">
                <a:solidFill>
                  <a:schemeClr val="bg1"/>
                </a:solidFill>
                <a:latin typeface="Times New Roman" pitchFamily="18" charset="0"/>
                <a:cs typeface="Times New Roman" pitchFamily="18" charset="0"/>
              </a:rPr>
              <a:t>would likely ensure the rapid </a:t>
            </a:r>
            <a:r>
              <a:rPr lang="en-US" sz="1800" dirty="0" smtClean="0">
                <a:solidFill>
                  <a:schemeClr val="bg1"/>
                </a:solidFill>
                <a:latin typeface="Times New Roman" pitchFamily="18" charset="0"/>
                <a:cs typeface="Times New Roman" pitchFamily="18" charset="0"/>
              </a:rPr>
              <a:t>and widespread </a:t>
            </a:r>
            <a:r>
              <a:rPr lang="en-US" sz="1800" dirty="0">
                <a:solidFill>
                  <a:schemeClr val="bg1"/>
                </a:solidFill>
                <a:latin typeface="Times New Roman" pitchFamily="18" charset="0"/>
                <a:cs typeface="Times New Roman" pitchFamily="18" charset="0"/>
              </a:rPr>
              <a:t>access to relevant health </a:t>
            </a:r>
            <a:r>
              <a:rPr lang="en-US" sz="1800" dirty="0" smtClean="0">
                <a:solidFill>
                  <a:schemeClr val="bg1"/>
                </a:solidFill>
                <a:latin typeface="Times New Roman" pitchFamily="18" charset="0"/>
                <a:cs typeface="Times New Roman" pitchFamily="18" charset="0"/>
              </a:rPr>
              <a:t>information</a:t>
            </a:r>
          </a:p>
          <a:p>
            <a:pPr marL="0" indent="0">
              <a:buNone/>
            </a:pPr>
            <a:r>
              <a:rPr lang="en-US" sz="2000" dirty="0" smtClean="0">
                <a:solidFill>
                  <a:schemeClr val="bg1"/>
                </a:solidFill>
                <a:latin typeface="Times New Roman" pitchFamily="18" charset="0"/>
                <a:cs typeface="Times New Roman" pitchFamily="18" charset="0"/>
              </a:rPr>
              <a:t> </a:t>
            </a:r>
            <a:r>
              <a:rPr lang="en-US" sz="2000" dirty="0"/>
              <a:t/>
            </a:r>
            <a:br>
              <a:rPr lang="en-US" sz="2000" dirty="0"/>
            </a:br>
            <a:endParaRPr lang="en-US" sz="2000" dirty="0">
              <a:solidFill>
                <a:schemeClr val="bg1"/>
              </a:solidFill>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rotWithShape="1">
          <a:blip r:embed="rId2">
            <a:clrChange>
              <a:clrFrom>
                <a:srgbClr val="FEFEFE"/>
              </a:clrFrom>
              <a:clrTo>
                <a:srgbClr val="FEFEFE">
                  <a:alpha val="0"/>
                </a:srgbClr>
              </a:clrTo>
            </a:clrChange>
            <a:extLst>
              <a:ext uri="{28A0092B-C50C-407E-A947-70E740481C1C}">
                <a14:useLocalDpi xmlns:a14="http://schemas.microsoft.com/office/drawing/2010/main" val="0"/>
              </a:ext>
            </a:extLst>
          </a:blip>
          <a:srcRect l="4036" t="7633" r="3931" b="7659"/>
          <a:stretch/>
        </p:blipFill>
        <p:spPr>
          <a:xfrm>
            <a:off x="10128493" y="267292"/>
            <a:ext cx="1788160" cy="1198881"/>
          </a:xfrm>
          <a:prstGeom prst="rect">
            <a:avLst/>
          </a:prstGeom>
          <a:effectLst>
            <a:innerShdw blurRad="114300">
              <a:prstClr val="black"/>
            </a:innerShdw>
          </a:effectLst>
        </p:spPr>
      </p:pic>
      <p:sp>
        <p:nvSpPr>
          <p:cNvPr id="8" name="Rectangle 7"/>
          <p:cNvSpPr/>
          <p:nvPr/>
        </p:nvSpPr>
        <p:spPr>
          <a:xfrm>
            <a:off x="3048000" y="3105835"/>
            <a:ext cx="6096000" cy="369332"/>
          </a:xfrm>
          <a:prstGeom prst="rect">
            <a:avLst/>
          </a:prstGeom>
        </p:spPr>
        <p:txBody>
          <a:bodyPr>
            <a:spAutoFit/>
          </a:bodyPr>
          <a:lstStyle/>
          <a:p>
            <a:endParaRPr lang="en-US" dirty="0"/>
          </a:p>
        </p:txBody>
      </p:sp>
      <p:sp>
        <p:nvSpPr>
          <p:cNvPr id="11" name="Rectangle 10"/>
          <p:cNvSpPr/>
          <p:nvPr/>
        </p:nvSpPr>
        <p:spPr>
          <a:xfrm>
            <a:off x="3048000" y="612845"/>
            <a:ext cx="6096000" cy="369332"/>
          </a:xfrm>
          <a:prstGeom prst="rect">
            <a:avLst/>
          </a:prstGeom>
        </p:spPr>
        <p:txBody>
          <a:bodyPr>
            <a:spAutoFit/>
          </a:bodyPr>
          <a:lstStyle/>
          <a:p>
            <a:endParaRPr lang="en-US" dirty="0"/>
          </a:p>
        </p:txBody>
      </p:sp>
      <p:sp>
        <p:nvSpPr>
          <p:cNvPr id="9" name="Rectangle 8"/>
          <p:cNvSpPr/>
          <p:nvPr/>
        </p:nvSpPr>
        <p:spPr>
          <a:xfrm>
            <a:off x="3048000" y="-79653"/>
            <a:ext cx="6096000" cy="646331"/>
          </a:xfrm>
          <a:prstGeom prst="rect">
            <a:avLst/>
          </a:prstGeom>
        </p:spPr>
        <p:txBody>
          <a:bodyPr>
            <a:spAutoFit/>
          </a:bodyPr>
          <a:lstStyle/>
          <a:p>
            <a:r>
              <a:rPr lang="en-US" dirty="0"/>
              <a:t/>
            </a:r>
            <a:br>
              <a:rPr lang="en-US" dirty="0"/>
            </a:br>
            <a:endParaRPr lang="en-US" dirty="0"/>
          </a:p>
        </p:txBody>
      </p:sp>
      <p:sp>
        <p:nvSpPr>
          <p:cNvPr id="12" name="Pentagon 11"/>
          <p:cNvSpPr/>
          <p:nvPr/>
        </p:nvSpPr>
        <p:spPr>
          <a:xfrm>
            <a:off x="104504" y="267292"/>
            <a:ext cx="4611188" cy="1240971"/>
          </a:xfrm>
          <a:prstGeom prst="homePlate">
            <a:avLst/>
          </a:prstGeom>
          <a:solidFill>
            <a:srgbClr val="92D050"/>
          </a:solid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b="1" dirty="0" smtClean="0">
              <a:latin typeface="Times New Roman" panose="02020603050405020304" pitchFamily="18" charset="0"/>
              <a:cs typeface="Times New Roman" panose="02020603050405020304" pitchFamily="18" charset="0"/>
            </a:endParaRPr>
          </a:p>
          <a:p>
            <a:endParaRPr lang="en-US" sz="2400" b="1" dirty="0">
              <a:latin typeface="Times New Roman" panose="02020603050405020304" pitchFamily="18" charset="0"/>
              <a:cs typeface="Times New Roman" panose="02020603050405020304" pitchFamily="18" charset="0"/>
            </a:endParaRPr>
          </a:p>
          <a:p>
            <a:pPr algn="ctr"/>
            <a:r>
              <a:rPr lang="en-US" sz="2400" b="1" dirty="0" smtClean="0">
                <a:effectLst>
                  <a:outerShdw blurRad="50800" dist="38100" dir="2700000" algn="tl" rotWithShape="0">
                    <a:prstClr val="black">
                      <a:alpha val="40000"/>
                    </a:prstClr>
                  </a:outerShdw>
                </a:effectLst>
              </a:rPr>
              <a:t>Discussion</a:t>
            </a:r>
            <a:endParaRPr lang="en-US" sz="2400" b="1" dirty="0">
              <a:ln/>
              <a:pattFill prst="dkUpDiag">
                <a:fgClr>
                  <a:schemeClr val="bg1">
                    <a:lumMod val="50000"/>
                  </a:schemeClr>
                </a:fgClr>
                <a:bgClr>
                  <a:schemeClr val="tx1">
                    <a:lumMod val="75000"/>
                    <a:lumOff val="25000"/>
                  </a:schemeClr>
                </a:bgClr>
              </a:patt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endParaRPr>
          </a:p>
          <a:p>
            <a:r>
              <a:rPr lang="en-US" sz="2400" b="1" dirty="0" smtClean="0">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t> </a:t>
            </a:r>
            <a:br>
              <a:rPr lang="en-US" sz="2400" b="1" dirty="0" smtClean="0">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br>
            <a:endParaRPr lang="en-US" sz="2400" b="1" dirty="0">
              <a:solidFill>
                <a:schemeClr val="bg1"/>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7059743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6731"/>
          </a:xfrm>
          <a:solidFill>
            <a:schemeClr val="tx2">
              <a:lumMod val="60000"/>
              <a:lumOff val="40000"/>
            </a:schemeClr>
          </a:solidFill>
        </p:spPr>
        <p:txBody>
          <a:bodyPr/>
          <a:lstStyle/>
          <a:p>
            <a:r>
              <a:rPr lang="en-US" dirty="0" smtClean="0"/>
              <a:t>re</a:t>
            </a:r>
            <a:endParaRPr lang="en-US" dirty="0"/>
          </a:p>
        </p:txBody>
      </p:sp>
      <p:sp>
        <p:nvSpPr>
          <p:cNvPr id="3" name="Content Placeholder 2"/>
          <p:cNvSpPr>
            <a:spLocks noGrp="1"/>
          </p:cNvSpPr>
          <p:nvPr>
            <p:ph idx="1"/>
          </p:nvPr>
        </p:nvSpPr>
        <p:spPr>
          <a:xfrm>
            <a:off x="391886" y="2030776"/>
            <a:ext cx="9431383" cy="4239395"/>
          </a:xfrm>
        </p:spPr>
        <p:txBody>
          <a:bodyPr>
            <a:noAutofit/>
          </a:bodyPr>
          <a:lstStyle/>
          <a:p>
            <a:pPr marL="0" indent="0">
              <a:buNone/>
            </a:pPr>
            <a:endParaRPr lang="en-US" sz="2000" dirty="0">
              <a:solidFill>
                <a:schemeClr val="bg1"/>
              </a:solidFill>
              <a:latin typeface="Times New Roman" pitchFamily="18" charset="0"/>
              <a:cs typeface="Times New Roman" pitchFamily="18" charset="0"/>
            </a:endParaRPr>
          </a:p>
          <a:p>
            <a:pPr marL="0" indent="0" algn="justLow">
              <a:buNone/>
            </a:pPr>
            <a:r>
              <a:rPr lang="en-US" sz="2000" dirty="0" smtClean="0">
                <a:solidFill>
                  <a:schemeClr val="bg1"/>
                </a:solidFill>
                <a:latin typeface="Times New Roman" pitchFamily="18" charset="0"/>
                <a:cs typeface="Times New Roman" pitchFamily="18" charset="0"/>
              </a:rPr>
              <a:t> </a:t>
            </a:r>
            <a:r>
              <a:rPr lang="en-US" sz="1800" dirty="0" smtClean="0">
                <a:solidFill>
                  <a:schemeClr val="bg1"/>
                </a:solidFill>
                <a:latin typeface="Times New Roman" pitchFamily="18" charset="0"/>
                <a:cs typeface="Times New Roman" pitchFamily="18" charset="0"/>
              </a:rPr>
              <a:t>Combined with </a:t>
            </a:r>
            <a:r>
              <a:rPr lang="en-US" sz="1800" dirty="0">
                <a:solidFill>
                  <a:schemeClr val="bg1"/>
                </a:solidFill>
                <a:latin typeface="Times New Roman" pitchFamily="18" charset="0"/>
                <a:cs typeface="Times New Roman" pitchFamily="18" charset="0"/>
              </a:rPr>
              <a:t>the fact that these apps are harnessed by </a:t>
            </a:r>
            <a:r>
              <a:rPr lang="en-US" sz="1800" dirty="0" smtClean="0">
                <a:solidFill>
                  <a:schemeClr val="bg1"/>
                </a:solidFill>
                <a:latin typeface="Times New Roman" pitchFamily="18" charset="0"/>
                <a:cs typeface="Times New Roman" pitchFamily="18" charset="0"/>
              </a:rPr>
              <a:t>various governments </a:t>
            </a:r>
            <a:r>
              <a:rPr lang="en-US" sz="1800" dirty="0">
                <a:solidFill>
                  <a:schemeClr val="bg1"/>
                </a:solidFill>
                <a:latin typeface="Times New Roman" pitchFamily="18" charset="0"/>
                <a:cs typeface="Times New Roman" pitchFamily="18" charset="0"/>
              </a:rPr>
              <a:t>to provide reliable information about </a:t>
            </a:r>
            <a:r>
              <a:rPr lang="en-US" sz="1800" dirty="0" smtClean="0">
                <a:solidFill>
                  <a:schemeClr val="bg1"/>
                </a:solidFill>
                <a:latin typeface="Times New Roman" pitchFamily="18" charset="0"/>
                <a:cs typeface="Times New Roman" pitchFamily="18" charset="0"/>
              </a:rPr>
              <a:t>COVID-19, information </a:t>
            </a:r>
            <a:r>
              <a:rPr lang="en-US" sz="1800" dirty="0">
                <a:solidFill>
                  <a:schemeClr val="bg1"/>
                </a:solidFill>
                <a:latin typeface="Times New Roman" pitchFamily="18" charset="0"/>
                <a:cs typeface="Times New Roman" pitchFamily="18" charset="0"/>
              </a:rPr>
              <a:t>such as advice to follow </a:t>
            </a:r>
            <a:r>
              <a:rPr lang="en-US" sz="1800" dirty="0" smtClean="0">
                <a:solidFill>
                  <a:schemeClr val="bg1"/>
                </a:solidFill>
                <a:latin typeface="Times New Roman" pitchFamily="18" charset="0"/>
                <a:cs typeface="Times New Roman" pitchFamily="18" charset="0"/>
              </a:rPr>
              <a:t>and precautions </a:t>
            </a:r>
            <a:r>
              <a:rPr lang="en-US" sz="1800" dirty="0">
                <a:solidFill>
                  <a:schemeClr val="bg1"/>
                </a:solidFill>
                <a:latin typeface="Times New Roman" pitchFamily="18" charset="0"/>
                <a:cs typeface="Times New Roman" pitchFamily="18" charset="0"/>
              </a:rPr>
              <a:t>to take </a:t>
            </a:r>
            <a:r>
              <a:rPr lang="en-US" sz="1800" dirty="0" smtClean="0">
                <a:solidFill>
                  <a:schemeClr val="bg1"/>
                </a:solidFill>
                <a:latin typeface="Times New Roman" pitchFamily="18" charset="0"/>
                <a:cs typeface="Times New Roman" pitchFamily="18" charset="0"/>
              </a:rPr>
              <a:t>to prevent </a:t>
            </a:r>
            <a:r>
              <a:rPr lang="en-US" sz="1800" dirty="0">
                <a:solidFill>
                  <a:schemeClr val="bg1"/>
                </a:solidFill>
                <a:latin typeface="Times New Roman" pitchFamily="18" charset="0"/>
                <a:cs typeface="Times New Roman" pitchFamily="18" charset="0"/>
              </a:rPr>
              <a:t>or avoid the spread of COVID-19 can be </a:t>
            </a:r>
            <a:r>
              <a:rPr lang="en-US" sz="1800" dirty="0" smtClean="0">
                <a:solidFill>
                  <a:schemeClr val="bg1"/>
                </a:solidFill>
                <a:latin typeface="Times New Roman" pitchFamily="18" charset="0"/>
                <a:cs typeface="Times New Roman" pitchFamily="18" charset="0"/>
              </a:rPr>
              <a:t>disseminated to </a:t>
            </a:r>
            <a:r>
              <a:rPr lang="en-US" sz="1800" dirty="0">
                <a:solidFill>
                  <a:schemeClr val="bg1"/>
                </a:solidFill>
                <a:latin typeface="Times New Roman" pitchFamily="18" charset="0"/>
                <a:cs typeface="Times New Roman" pitchFamily="18" charset="0"/>
              </a:rPr>
              <a:t>the public in “chunks” as an educational resource, as well </a:t>
            </a:r>
            <a:r>
              <a:rPr lang="en-US" sz="1800" dirty="0" smtClean="0">
                <a:solidFill>
                  <a:schemeClr val="bg1"/>
                </a:solidFill>
                <a:latin typeface="Times New Roman" pitchFamily="18" charset="0"/>
                <a:cs typeface="Times New Roman" pitchFamily="18" charset="0"/>
              </a:rPr>
              <a:t>as to </a:t>
            </a:r>
            <a:r>
              <a:rPr lang="en-US" sz="1800" dirty="0">
                <a:solidFill>
                  <a:schemeClr val="bg1"/>
                </a:solidFill>
                <a:latin typeface="Times New Roman" pitchFamily="18" charset="0"/>
                <a:cs typeface="Times New Roman" pitchFamily="18" charset="0"/>
              </a:rPr>
              <a:t>clarify their doubts. By combining with other features, </a:t>
            </a:r>
            <a:r>
              <a:rPr lang="en-US" sz="1800" dirty="0" smtClean="0">
                <a:solidFill>
                  <a:schemeClr val="bg1"/>
                </a:solidFill>
                <a:latin typeface="Times New Roman" pitchFamily="18" charset="0"/>
                <a:cs typeface="Times New Roman" pitchFamily="18" charset="0"/>
              </a:rPr>
              <a:t>a multipurpose </a:t>
            </a:r>
            <a:r>
              <a:rPr lang="en-US" sz="1800" dirty="0">
                <a:solidFill>
                  <a:schemeClr val="bg1"/>
                </a:solidFill>
                <a:latin typeface="Times New Roman" pitchFamily="18" charset="0"/>
                <a:cs typeface="Times New Roman" pitchFamily="18" charset="0"/>
              </a:rPr>
              <a:t>app that provides all information and </a:t>
            </a:r>
            <a:r>
              <a:rPr lang="en-US" sz="1800" dirty="0" smtClean="0">
                <a:solidFill>
                  <a:schemeClr val="bg1"/>
                </a:solidFill>
                <a:latin typeface="Times New Roman" pitchFamily="18" charset="0"/>
                <a:cs typeface="Times New Roman" pitchFamily="18" charset="0"/>
              </a:rPr>
              <a:t>services about </a:t>
            </a:r>
            <a:r>
              <a:rPr lang="en-US" sz="1800" dirty="0">
                <a:solidFill>
                  <a:schemeClr val="bg1"/>
                </a:solidFill>
                <a:latin typeface="Times New Roman" pitchFamily="18" charset="0"/>
                <a:cs typeface="Times New Roman" pitchFamily="18" charset="0"/>
              </a:rPr>
              <a:t>COVID-19 will potentially be attractive to users and </a:t>
            </a:r>
            <a:r>
              <a:rPr lang="en-US" sz="1800" dirty="0" smtClean="0">
                <a:solidFill>
                  <a:schemeClr val="bg1"/>
                </a:solidFill>
                <a:latin typeface="Times New Roman" pitchFamily="18" charset="0"/>
                <a:cs typeface="Times New Roman" pitchFamily="18" charset="0"/>
              </a:rPr>
              <a:t>the public</a:t>
            </a:r>
            <a:endParaRPr lang="en-US" sz="1800" dirty="0">
              <a:solidFill>
                <a:schemeClr val="bg1"/>
              </a:solidFill>
              <a:latin typeface="Times New Roman" pitchFamily="18" charset="0"/>
              <a:cs typeface="Times New Roman" pitchFamily="18" charset="0"/>
            </a:endParaRPr>
          </a:p>
        </p:txBody>
      </p:sp>
      <p:pic>
        <p:nvPicPr>
          <p:cNvPr id="7" name="Picture 6"/>
          <p:cNvPicPr>
            <a:picLocks noChangeAspect="1"/>
          </p:cNvPicPr>
          <p:nvPr/>
        </p:nvPicPr>
        <p:blipFill rotWithShape="1">
          <a:blip r:embed="rId2">
            <a:clrChange>
              <a:clrFrom>
                <a:srgbClr val="FEFEFE"/>
              </a:clrFrom>
              <a:clrTo>
                <a:srgbClr val="FEFEFE">
                  <a:alpha val="0"/>
                </a:srgbClr>
              </a:clrTo>
            </a:clrChange>
            <a:extLst>
              <a:ext uri="{28A0092B-C50C-407E-A947-70E740481C1C}">
                <a14:useLocalDpi xmlns:a14="http://schemas.microsoft.com/office/drawing/2010/main" val="0"/>
              </a:ext>
            </a:extLst>
          </a:blip>
          <a:srcRect l="4036" t="7633" r="3931" b="7659"/>
          <a:stretch/>
        </p:blipFill>
        <p:spPr>
          <a:xfrm>
            <a:off x="10128493" y="267292"/>
            <a:ext cx="1788160" cy="1198881"/>
          </a:xfrm>
          <a:prstGeom prst="rect">
            <a:avLst/>
          </a:prstGeom>
          <a:effectLst>
            <a:innerShdw blurRad="114300">
              <a:prstClr val="black"/>
            </a:innerShdw>
          </a:effectLst>
        </p:spPr>
      </p:pic>
      <p:sp>
        <p:nvSpPr>
          <p:cNvPr id="8" name="Rectangle 7"/>
          <p:cNvSpPr/>
          <p:nvPr/>
        </p:nvSpPr>
        <p:spPr>
          <a:xfrm>
            <a:off x="3048000" y="3105835"/>
            <a:ext cx="6096000" cy="369332"/>
          </a:xfrm>
          <a:prstGeom prst="rect">
            <a:avLst/>
          </a:prstGeom>
        </p:spPr>
        <p:txBody>
          <a:bodyPr>
            <a:spAutoFit/>
          </a:bodyPr>
          <a:lstStyle/>
          <a:p>
            <a:endParaRPr lang="en-US" dirty="0"/>
          </a:p>
        </p:txBody>
      </p:sp>
      <p:sp>
        <p:nvSpPr>
          <p:cNvPr id="11" name="Rectangle 10"/>
          <p:cNvSpPr/>
          <p:nvPr/>
        </p:nvSpPr>
        <p:spPr>
          <a:xfrm>
            <a:off x="3048000" y="612845"/>
            <a:ext cx="6096000" cy="369332"/>
          </a:xfrm>
          <a:prstGeom prst="rect">
            <a:avLst/>
          </a:prstGeom>
        </p:spPr>
        <p:txBody>
          <a:bodyPr>
            <a:spAutoFit/>
          </a:bodyPr>
          <a:lstStyle/>
          <a:p>
            <a:endParaRPr lang="en-US" dirty="0"/>
          </a:p>
        </p:txBody>
      </p:sp>
      <p:sp>
        <p:nvSpPr>
          <p:cNvPr id="9" name="Rectangle 8"/>
          <p:cNvSpPr/>
          <p:nvPr/>
        </p:nvSpPr>
        <p:spPr>
          <a:xfrm>
            <a:off x="3048000" y="-79653"/>
            <a:ext cx="6096000" cy="646331"/>
          </a:xfrm>
          <a:prstGeom prst="rect">
            <a:avLst/>
          </a:prstGeom>
        </p:spPr>
        <p:txBody>
          <a:bodyPr>
            <a:spAutoFit/>
          </a:bodyPr>
          <a:lstStyle/>
          <a:p>
            <a:r>
              <a:rPr lang="en-US" dirty="0"/>
              <a:t/>
            </a:r>
            <a:br>
              <a:rPr lang="en-US" dirty="0"/>
            </a:br>
            <a:endParaRPr lang="en-US" dirty="0"/>
          </a:p>
        </p:txBody>
      </p:sp>
      <p:sp>
        <p:nvSpPr>
          <p:cNvPr id="12" name="Pentagon 11"/>
          <p:cNvSpPr/>
          <p:nvPr/>
        </p:nvSpPr>
        <p:spPr>
          <a:xfrm>
            <a:off x="104504" y="267292"/>
            <a:ext cx="4611188" cy="1240971"/>
          </a:xfrm>
          <a:prstGeom prst="homePlate">
            <a:avLst/>
          </a:prstGeom>
          <a:solidFill>
            <a:srgbClr val="92D050"/>
          </a:solid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b="1" dirty="0" smtClean="0">
              <a:latin typeface="Times New Roman" panose="02020603050405020304" pitchFamily="18" charset="0"/>
              <a:cs typeface="Times New Roman" panose="02020603050405020304" pitchFamily="18" charset="0"/>
            </a:endParaRPr>
          </a:p>
          <a:p>
            <a:endParaRPr lang="en-US" sz="2400" b="1" dirty="0">
              <a:latin typeface="Times New Roman" panose="02020603050405020304" pitchFamily="18" charset="0"/>
              <a:cs typeface="Times New Roman" panose="02020603050405020304" pitchFamily="18" charset="0"/>
            </a:endParaRPr>
          </a:p>
          <a:p>
            <a:pPr algn="ctr"/>
            <a:r>
              <a:rPr lang="en-US" sz="2400" b="1" dirty="0" smtClean="0">
                <a:effectLst>
                  <a:outerShdw blurRad="50800" dist="38100" dir="2700000" algn="tl" rotWithShape="0">
                    <a:prstClr val="black">
                      <a:alpha val="40000"/>
                    </a:prstClr>
                  </a:outerShdw>
                </a:effectLst>
              </a:rPr>
              <a:t>Discussion</a:t>
            </a:r>
            <a:endParaRPr lang="en-US" sz="2400" b="1" dirty="0">
              <a:ln/>
              <a:pattFill prst="dkUpDiag">
                <a:fgClr>
                  <a:schemeClr val="bg1">
                    <a:lumMod val="50000"/>
                  </a:schemeClr>
                </a:fgClr>
                <a:bgClr>
                  <a:schemeClr val="tx1">
                    <a:lumMod val="75000"/>
                    <a:lumOff val="25000"/>
                  </a:schemeClr>
                </a:bgClr>
              </a:patt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endParaRPr>
          </a:p>
          <a:p>
            <a:r>
              <a:rPr lang="en-US" sz="2400" b="1" dirty="0" smtClean="0">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t> </a:t>
            </a:r>
            <a:br>
              <a:rPr lang="en-US" sz="2400" b="1" dirty="0" smtClean="0">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br>
            <a:endParaRPr lang="en-US" sz="2400" b="1" dirty="0">
              <a:solidFill>
                <a:schemeClr val="bg1"/>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endParaRPr>
          </a:p>
        </p:txBody>
      </p:sp>
      <p:sp>
        <p:nvSpPr>
          <p:cNvPr id="4" name="Rectangle 3"/>
          <p:cNvSpPr/>
          <p:nvPr/>
        </p:nvSpPr>
        <p:spPr>
          <a:xfrm>
            <a:off x="624840" y="2076510"/>
            <a:ext cx="6096000" cy="646331"/>
          </a:xfrm>
          <a:prstGeom prst="rect">
            <a:avLst/>
          </a:prstGeom>
        </p:spPr>
        <p:txBody>
          <a:bodyPr>
            <a:spAutoFit/>
          </a:bodyPr>
          <a:lstStyle/>
          <a:p>
            <a:r>
              <a:rPr lang="en-US" dirty="0"/>
              <a:t/>
            </a:r>
            <a:br>
              <a:rPr lang="en-US" dirty="0"/>
            </a:br>
            <a:endParaRPr lang="fa-IR" dirty="0"/>
          </a:p>
        </p:txBody>
      </p:sp>
    </p:spTree>
    <p:extLst>
      <p:ext uri="{BB962C8B-B14F-4D97-AF65-F5344CB8AC3E}">
        <p14:creationId xmlns:p14="http://schemas.microsoft.com/office/powerpoint/2010/main" val="26442324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6731"/>
          </a:xfrm>
          <a:solidFill>
            <a:schemeClr val="tx2">
              <a:lumMod val="60000"/>
              <a:lumOff val="40000"/>
            </a:schemeClr>
          </a:solidFill>
        </p:spPr>
        <p:txBody>
          <a:bodyPr/>
          <a:lstStyle/>
          <a:p>
            <a:endParaRPr lang="en-US" dirty="0"/>
          </a:p>
        </p:txBody>
      </p:sp>
      <p:sp>
        <p:nvSpPr>
          <p:cNvPr id="3" name="Content Placeholder 2"/>
          <p:cNvSpPr>
            <a:spLocks noGrp="1"/>
          </p:cNvSpPr>
          <p:nvPr>
            <p:ph idx="1"/>
          </p:nvPr>
        </p:nvSpPr>
        <p:spPr>
          <a:xfrm>
            <a:off x="379270" y="1998617"/>
            <a:ext cx="9667700" cy="4206240"/>
          </a:xfrm>
        </p:spPr>
        <p:txBody>
          <a:bodyPr>
            <a:normAutofit/>
          </a:bodyPr>
          <a:lstStyle/>
          <a:p>
            <a:pPr marL="0" indent="0">
              <a:buNone/>
            </a:pPr>
            <a:r>
              <a:rPr lang="en-US" dirty="0" smtClean="0">
                <a:solidFill>
                  <a:schemeClr val="accent4">
                    <a:lumMod val="75000"/>
                  </a:schemeClr>
                </a:solidFill>
                <a:latin typeface="Times New Roman" panose="02020603050405020304" pitchFamily="18" charset="0"/>
                <a:cs typeface="Times New Roman" panose="02020603050405020304" pitchFamily="18" charset="0"/>
              </a:rPr>
              <a:t> </a:t>
            </a:r>
            <a:r>
              <a:rPr lang="en-US" sz="2000" dirty="0">
                <a:solidFill>
                  <a:srgbClr val="000000"/>
                </a:solidFill>
                <a:latin typeface="Times New Roman" pitchFamily="18" charset="0"/>
                <a:cs typeface="Times New Roman" pitchFamily="18" charset="0"/>
              </a:rPr>
              <a:t>As of August 1, 2020, there were over 17.9 </a:t>
            </a:r>
            <a:r>
              <a:rPr lang="en-US" sz="2000" dirty="0" smtClean="0">
                <a:solidFill>
                  <a:srgbClr val="000000"/>
                </a:solidFill>
                <a:latin typeface="Times New Roman" pitchFamily="18" charset="0"/>
                <a:cs typeface="Times New Roman" pitchFamily="18" charset="0"/>
              </a:rPr>
              <a:t>million cases </a:t>
            </a:r>
            <a:r>
              <a:rPr lang="en-US" sz="2000" dirty="0">
                <a:solidFill>
                  <a:srgbClr val="000000"/>
                </a:solidFill>
                <a:latin typeface="Times New Roman" pitchFamily="18" charset="0"/>
                <a:cs typeface="Times New Roman" pitchFamily="18" charset="0"/>
              </a:rPr>
              <a:t>recorded and over 680,000 deaths due to </a:t>
            </a:r>
            <a:r>
              <a:rPr lang="en-US" sz="2000" dirty="0">
                <a:solidFill>
                  <a:schemeClr val="accent4"/>
                </a:solidFill>
                <a:latin typeface="Times New Roman" pitchFamily="18" charset="0"/>
                <a:cs typeface="Times New Roman" pitchFamily="18" charset="0"/>
              </a:rPr>
              <a:t>COVID-19</a:t>
            </a:r>
            <a:r>
              <a:rPr lang="en-US" sz="2000" dirty="0">
                <a:latin typeface="Times New Roman" pitchFamily="18" charset="0"/>
                <a:cs typeface="Times New Roman" pitchFamily="18" charset="0"/>
              </a:rPr>
              <a:t> </a:t>
            </a:r>
            <a:endParaRPr lang="en-US" sz="2000" dirty="0" smtClean="0">
              <a:latin typeface="Times New Roman" pitchFamily="18" charset="0"/>
              <a:cs typeface="Times New Roman" pitchFamily="18" charset="0"/>
            </a:endParaRPr>
          </a:p>
          <a:p>
            <a:pPr marL="0" indent="0">
              <a:buNone/>
            </a:pPr>
            <a:r>
              <a:rPr lang="en-US" sz="2000" dirty="0">
                <a:solidFill>
                  <a:srgbClr val="000000"/>
                </a:solidFill>
                <a:latin typeface="Times New Roman" pitchFamily="18" charset="0"/>
                <a:cs typeface="Times New Roman" pitchFamily="18" charset="0"/>
              </a:rPr>
              <a:t>As </a:t>
            </a:r>
            <a:r>
              <a:rPr lang="en-US" sz="2000" dirty="0">
                <a:solidFill>
                  <a:schemeClr val="accent4"/>
                </a:solidFill>
                <a:latin typeface="Times New Roman" pitchFamily="18" charset="0"/>
                <a:cs typeface="Times New Roman" pitchFamily="18" charset="0"/>
              </a:rPr>
              <a:t>COVID-19</a:t>
            </a:r>
            <a:r>
              <a:rPr lang="en-US" sz="2000" dirty="0">
                <a:solidFill>
                  <a:srgbClr val="000000"/>
                </a:solidFill>
                <a:latin typeface="Times New Roman" pitchFamily="18" charset="0"/>
                <a:cs typeface="Times New Roman" pitchFamily="18" charset="0"/>
              </a:rPr>
              <a:t> spread worldwide into countries with </a:t>
            </a:r>
            <a:r>
              <a:rPr lang="en-US" sz="2000" dirty="0" err="1" smtClean="0">
                <a:solidFill>
                  <a:srgbClr val="000000"/>
                </a:solidFill>
                <a:latin typeface="Times New Roman" pitchFamily="18" charset="0"/>
                <a:cs typeface="Times New Roman" pitchFamily="18" charset="0"/>
              </a:rPr>
              <a:t>differenthealth</a:t>
            </a:r>
            <a:r>
              <a:rPr lang="en-US" sz="2000" dirty="0" smtClean="0">
                <a:solidFill>
                  <a:srgbClr val="000000"/>
                </a:solidFill>
                <a:latin typeface="Times New Roman" pitchFamily="18" charset="0"/>
                <a:cs typeface="Times New Roman" pitchFamily="18" charset="0"/>
              </a:rPr>
              <a:t> </a:t>
            </a:r>
            <a:r>
              <a:rPr lang="en-US" sz="2000" dirty="0">
                <a:solidFill>
                  <a:srgbClr val="000000"/>
                </a:solidFill>
                <a:latin typeface="Times New Roman" pitchFamily="18" charset="0"/>
                <a:cs typeface="Times New Roman" pitchFamily="18" charset="0"/>
              </a:rPr>
              <a:t>systems and responses, the number of infected </a:t>
            </a:r>
            <a:r>
              <a:rPr lang="en-US" sz="2000" dirty="0" err="1" smtClean="0">
                <a:solidFill>
                  <a:srgbClr val="000000"/>
                </a:solidFill>
                <a:latin typeface="Times New Roman" pitchFamily="18" charset="0"/>
                <a:cs typeface="Times New Roman" pitchFamily="18" charset="0"/>
              </a:rPr>
              <a:t>casesconstantly</a:t>
            </a:r>
            <a:r>
              <a:rPr lang="en-US" sz="2000" dirty="0" smtClean="0">
                <a:solidFill>
                  <a:srgbClr val="000000"/>
                </a:solidFill>
                <a:latin typeface="Times New Roman" pitchFamily="18" charset="0"/>
                <a:cs typeface="Times New Roman" pitchFamily="18" charset="0"/>
              </a:rPr>
              <a:t> </a:t>
            </a:r>
            <a:r>
              <a:rPr lang="en-US" sz="2000" dirty="0">
                <a:solidFill>
                  <a:srgbClr val="000000"/>
                </a:solidFill>
                <a:latin typeface="Times New Roman" pitchFamily="18" charset="0"/>
                <a:cs typeface="Times New Roman" pitchFamily="18" charset="0"/>
              </a:rPr>
              <a:t>changed. To control its spread, several </a:t>
            </a:r>
            <a:r>
              <a:rPr lang="en-US" sz="2000" dirty="0" smtClean="0">
                <a:solidFill>
                  <a:srgbClr val="000000"/>
                </a:solidFill>
                <a:latin typeface="Times New Roman" pitchFamily="18" charset="0"/>
                <a:cs typeface="Times New Roman" pitchFamily="18" charset="0"/>
              </a:rPr>
              <a:t>prevention strategies </a:t>
            </a:r>
            <a:r>
              <a:rPr lang="en-US" sz="2000" dirty="0">
                <a:solidFill>
                  <a:srgbClr val="000000"/>
                </a:solidFill>
                <a:latin typeface="Times New Roman" pitchFamily="18" charset="0"/>
                <a:cs typeface="Times New Roman" pitchFamily="18" charset="0"/>
              </a:rPr>
              <a:t>were adopted by various countries. These </a:t>
            </a:r>
            <a:r>
              <a:rPr lang="en-US" sz="2000" dirty="0" smtClean="0">
                <a:solidFill>
                  <a:srgbClr val="000000"/>
                </a:solidFill>
                <a:latin typeface="Times New Roman" pitchFamily="18" charset="0"/>
                <a:cs typeface="Times New Roman" pitchFamily="18" charset="0"/>
              </a:rPr>
              <a:t>strategies included </a:t>
            </a:r>
            <a:r>
              <a:rPr lang="en-US" sz="2000" dirty="0">
                <a:solidFill>
                  <a:schemeClr val="accent4"/>
                </a:solidFill>
                <a:latin typeface="Times New Roman" pitchFamily="18" charset="0"/>
                <a:cs typeface="Times New Roman" pitchFamily="18" charset="0"/>
              </a:rPr>
              <a:t>self-isolation</a:t>
            </a:r>
            <a:r>
              <a:rPr lang="en-US" sz="2000" dirty="0">
                <a:solidFill>
                  <a:srgbClr val="000000"/>
                </a:solidFill>
                <a:latin typeface="Times New Roman" pitchFamily="18" charset="0"/>
                <a:cs typeface="Times New Roman" pitchFamily="18" charset="0"/>
              </a:rPr>
              <a:t> and </a:t>
            </a:r>
            <a:r>
              <a:rPr lang="en-US" sz="2000" dirty="0">
                <a:solidFill>
                  <a:schemeClr val="accent4"/>
                </a:solidFill>
                <a:latin typeface="Times New Roman" pitchFamily="18" charset="0"/>
                <a:cs typeface="Times New Roman" pitchFamily="18" charset="0"/>
              </a:rPr>
              <a:t>quarantine</a:t>
            </a:r>
            <a:r>
              <a:rPr lang="en-US" sz="2000" dirty="0">
                <a:solidFill>
                  <a:srgbClr val="000000"/>
                </a:solidFill>
                <a:latin typeface="Times New Roman" pitchFamily="18" charset="0"/>
                <a:cs typeface="Times New Roman" pitchFamily="18" charset="0"/>
              </a:rPr>
              <a:t> for individuals who </a:t>
            </a:r>
            <a:r>
              <a:rPr lang="en-US" sz="2000" dirty="0" smtClean="0">
                <a:solidFill>
                  <a:srgbClr val="000000"/>
                </a:solidFill>
                <a:latin typeface="Times New Roman" pitchFamily="18" charset="0"/>
                <a:cs typeface="Times New Roman" pitchFamily="18" charset="0"/>
              </a:rPr>
              <a:t>were suspected </a:t>
            </a:r>
            <a:r>
              <a:rPr lang="en-US" sz="2000" dirty="0">
                <a:solidFill>
                  <a:srgbClr val="000000"/>
                </a:solidFill>
                <a:latin typeface="Times New Roman" pitchFamily="18" charset="0"/>
                <a:cs typeface="Times New Roman" pitchFamily="18" charset="0"/>
              </a:rPr>
              <a:t>cases of infection or showed mild symptoms</a:t>
            </a:r>
            <a:r>
              <a:rPr lang="en-US" sz="2000" dirty="0">
                <a:latin typeface="Times New Roman" pitchFamily="18" charset="0"/>
                <a:cs typeface="Times New Roman" pitchFamily="18" charset="0"/>
              </a:rPr>
              <a:t> </a:t>
            </a:r>
            <a:endParaRPr lang="en-US" sz="2000" dirty="0" smtClean="0">
              <a:latin typeface="Times New Roman" pitchFamily="18" charset="0"/>
              <a:cs typeface="Times New Roman" pitchFamily="18" charset="0"/>
            </a:endParaRPr>
          </a:p>
          <a:p>
            <a:pPr marL="0" indent="0">
              <a:buNone/>
            </a:pPr>
            <a:r>
              <a:rPr lang="en-US" sz="2000" dirty="0">
                <a:solidFill>
                  <a:srgbClr val="000000"/>
                </a:solidFill>
                <a:latin typeface="Times New Roman" pitchFamily="18" charset="0"/>
                <a:cs typeface="Times New Roman" pitchFamily="18" charset="0"/>
              </a:rPr>
              <a:t>During the first wave </a:t>
            </a:r>
            <a:r>
              <a:rPr lang="en-US" sz="2000" dirty="0" smtClean="0">
                <a:solidFill>
                  <a:srgbClr val="000000"/>
                </a:solidFill>
                <a:latin typeface="Times New Roman" pitchFamily="18" charset="0"/>
                <a:cs typeface="Times New Roman" pitchFamily="18" charset="0"/>
              </a:rPr>
              <a:t>of COVID-19</a:t>
            </a:r>
            <a:r>
              <a:rPr lang="en-US" sz="2000" dirty="0">
                <a:solidFill>
                  <a:srgbClr val="000000"/>
                </a:solidFill>
                <a:latin typeface="Times New Roman" pitchFamily="18" charset="0"/>
                <a:cs typeface="Times New Roman" pitchFamily="18" charset="0"/>
              </a:rPr>
              <a:t>, various </a:t>
            </a:r>
            <a:r>
              <a:rPr lang="en-US" sz="1800" i="1" dirty="0">
                <a:solidFill>
                  <a:schemeClr val="accent4"/>
                </a:solidFill>
                <a:latin typeface="Times New Roman" pitchFamily="18" charset="0"/>
                <a:cs typeface="Times New Roman" pitchFamily="18" charset="0"/>
              </a:rPr>
              <a:t>mobile health</a:t>
            </a:r>
            <a:r>
              <a:rPr lang="en-US" sz="1800" dirty="0">
                <a:solidFill>
                  <a:srgbClr val="000000"/>
                </a:solidFill>
                <a:latin typeface="Times New Roman" pitchFamily="18" charset="0"/>
                <a:cs typeface="Times New Roman" pitchFamily="18" charset="0"/>
              </a:rPr>
              <a:t> (</a:t>
            </a:r>
            <a:r>
              <a:rPr lang="en-US" sz="1800" dirty="0" err="1">
                <a:solidFill>
                  <a:srgbClr val="000000"/>
                </a:solidFill>
                <a:latin typeface="Times New Roman" pitchFamily="18" charset="0"/>
                <a:cs typeface="Times New Roman" pitchFamily="18" charset="0"/>
              </a:rPr>
              <a:t>mHealth</a:t>
            </a:r>
            <a:r>
              <a:rPr lang="en-US" sz="1800" dirty="0">
                <a:solidFill>
                  <a:srgbClr val="000000"/>
                </a:solidFill>
                <a:latin typeface="Times New Roman" pitchFamily="18" charset="0"/>
                <a:cs typeface="Times New Roman" pitchFamily="18" charset="0"/>
              </a:rPr>
              <a:t>) </a:t>
            </a:r>
            <a:r>
              <a:rPr lang="en-US" sz="2000" dirty="0">
                <a:solidFill>
                  <a:srgbClr val="000000"/>
                </a:solidFill>
                <a:latin typeface="Times New Roman" pitchFamily="18" charset="0"/>
                <a:cs typeface="Times New Roman" pitchFamily="18" charset="0"/>
              </a:rPr>
              <a:t>apps were </a:t>
            </a:r>
            <a:r>
              <a:rPr lang="en-US" sz="2000" dirty="0" smtClean="0">
                <a:solidFill>
                  <a:srgbClr val="000000"/>
                </a:solidFill>
                <a:latin typeface="Times New Roman" pitchFamily="18" charset="0"/>
                <a:cs typeface="Times New Roman" pitchFamily="18" charset="0"/>
              </a:rPr>
              <a:t>rapidly developed </a:t>
            </a:r>
            <a:r>
              <a:rPr lang="en-US" sz="2000" dirty="0">
                <a:solidFill>
                  <a:srgbClr val="000000"/>
                </a:solidFill>
                <a:latin typeface="Times New Roman" pitchFamily="18" charset="0"/>
                <a:cs typeface="Times New Roman" pitchFamily="18" charset="0"/>
              </a:rPr>
              <a:t>in response to tackle the virus</a:t>
            </a:r>
            <a:r>
              <a:rPr lang="en-US" sz="2000" dirty="0">
                <a:latin typeface="Times New Roman" pitchFamily="18" charset="0"/>
                <a:cs typeface="Times New Roman" pitchFamily="18" charset="0"/>
              </a:rPr>
              <a:t> </a:t>
            </a:r>
            <a:endParaRPr lang="en-US" sz="2000" dirty="0" smtClean="0">
              <a:latin typeface="Times New Roman" pitchFamily="18" charset="0"/>
              <a:cs typeface="Times New Roman" pitchFamily="18" charset="0"/>
            </a:endParaRPr>
          </a:p>
          <a:p>
            <a:pPr marL="0" indent="0">
              <a:buNone/>
            </a:pPr>
            <a:r>
              <a:rPr lang="en-US" dirty="0"/>
              <a:t/>
            </a:r>
            <a:br>
              <a:rPr lang="en-US" dirty="0"/>
            </a:br>
            <a:r>
              <a:rPr lang="en-US" dirty="0"/>
              <a:t/>
            </a:r>
            <a:br>
              <a:rPr lang="en-US" dirty="0"/>
            </a:br>
            <a:r>
              <a:rPr lang="en-US" dirty="0"/>
              <a:t/>
            </a:r>
            <a:br>
              <a:rPr lang="en-US" dirty="0"/>
            </a:br>
            <a:endParaRPr lang="en-US" dirty="0">
              <a:solidFill>
                <a:schemeClr val="accent4">
                  <a:lumMod val="75000"/>
                </a:schemeClr>
              </a:solidFill>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rotWithShape="1">
          <a:blip r:embed="rId2">
            <a:clrChange>
              <a:clrFrom>
                <a:srgbClr val="FEFEFE"/>
              </a:clrFrom>
              <a:clrTo>
                <a:srgbClr val="FEFEFE">
                  <a:alpha val="0"/>
                </a:srgbClr>
              </a:clrTo>
            </a:clrChange>
            <a:extLst>
              <a:ext uri="{28A0092B-C50C-407E-A947-70E740481C1C}">
                <a14:useLocalDpi xmlns:a14="http://schemas.microsoft.com/office/drawing/2010/main" val="0"/>
              </a:ext>
            </a:extLst>
          </a:blip>
          <a:srcRect l="4036" t="7633" r="3931" b="7659"/>
          <a:stretch/>
        </p:blipFill>
        <p:spPr>
          <a:xfrm>
            <a:off x="10128493" y="267292"/>
            <a:ext cx="1788160" cy="1198881"/>
          </a:xfrm>
          <a:prstGeom prst="rect">
            <a:avLst/>
          </a:prstGeom>
          <a:effectLst>
            <a:innerShdw blurRad="114300">
              <a:prstClr val="black"/>
            </a:innerShdw>
          </a:effectLst>
        </p:spPr>
      </p:pic>
      <p:sp>
        <p:nvSpPr>
          <p:cNvPr id="10" name="Pentagon 9"/>
          <p:cNvSpPr/>
          <p:nvPr/>
        </p:nvSpPr>
        <p:spPr>
          <a:xfrm>
            <a:off x="104504" y="267292"/>
            <a:ext cx="4611188" cy="1240971"/>
          </a:xfrm>
          <a:prstGeom prst="homePlate">
            <a:avLst/>
          </a:prstGeom>
          <a:solidFill>
            <a:srgbClr val="92D050"/>
          </a:solid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ffectLst>
                  <a:outerShdw blurRad="50800" dist="38100" dir="2700000" algn="tl" rotWithShape="0">
                    <a:prstClr val="black">
                      <a:alpha val="40000"/>
                    </a:prstClr>
                  </a:outerShdw>
                </a:effectLst>
              </a:rPr>
              <a:t>Introduction</a:t>
            </a:r>
            <a:endParaRPr lang="en-US" sz="2800" b="1" dirty="0">
              <a:solidFill>
                <a:schemeClr val="bg1"/>
              </a:solidFill>
              <a:effectLst>
                <a:outerShdw blurRad="50800" dist="38100" dir="2700000" algn="tl" rotWithShape="0">
                  <a:prstClr val="black">
                    <a:alpha val="40000"/>
                  </a:prstClr>
                </a:outerShdw>
              </a:effectLst>
              <a:latin typeface="Tw Cen MT" panose="020B0602020104020603" pitchFamily="34" charset="0"/>
            </a:endParaRPr>
          </a:p>
        </p:txBody>
      </p:sp>
    </p:spTree>
    <p:extLst>
      <p:ext uri="{BB962C8B-B14F-4D97-AF65-F5344CB8AC3E}">
        <p14:creationId xmlns:p14="http://schemas.microsoft.com/office/powerpoint/2010/main" val="393515392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fa-IR" sz="4000" dirty="0" smtClean="0">
                <a:cs typeface="B Nazanin" panose="00000400000000000000" pitchFamily="2" charset="-78"/>
              </a:rPr>
              <a:t>عنوان ارائه</a:t>
            </a:r>
            <a:endParaRPr lang="en-US" sz="4000" dirty="0">
              <a:cs typeface="B Nazanin" panose="00000400000000000000" pitchFamily="2" charset="-78"/>
            </a:endParaRPr>
          </a:p>
        </p:txBody>
      </p:sp>
      <p:sp>
        <p:nvSpPr>
          <p:cNvPr id="4" name="Subtitle 3"/>
          <p:cNvSpPr>
            <a:spLocks noGrp="1"/>
          </p:cNvSpPr>
          <p:nvPr>
            <p:ph type="subTitle" idx="1"/>
          </p:nvPr>
        </p:nvSpPr>
        <p:spPr>
          <a:xfrm>
            <a:off x="1167618" y="5188810"/>
            <a:ext cx="9415975" cy="496523"/>
          </a:xfrm>
        </p:spPr>
        <p:style>
          <a:lnRef idx="3">
            <a:schemeClr val="lt1"/>
          </a:lnRef>
          <a:fillRef idx="1">
            <a:schemeClr val="accent3"/>
          </a:fillRef>
          <a:effectRef idx="1">
            <a:schemeClr val="accent3"/>
          </a:effectRef>
          <a:fontRef idx="minor">
            <a:schemeClr val="lt1"/>
          </a:fontRef>
        </p:style>
        <p:txBody>
          <a:bodyPr>
            <a:normAutofit fontScale="92500" lnSpcReduction="20000"/>
          </a:bodyPr>
          <a:lstStyle/>
          <a:p>
            <a:r>
              <a:rPr lang="en-US" sz="3600" b="1" dirty="0" smtClean="0">
                <a:solidFill>
                  <a:schemeClr val="tx2">
                    <a:lumMod val="75000"/>
                  </a:schemeClr>
                </a:solidFill>
                <a:latin typeface="Urdu Typesetting" panose="03020402040406030203" pitchFamily="66" charset="-78"/>
                <a:cs typeface="Urdu Typesetting" panose="03020402040406030203" pitchFamily="66" charset="-78"/>
              </a:rPr>
              <a:t>siahsarm992@mums.ac.ir</a:t>
            </a:r>
            <a:endParaRPr lang="fa-IR" sz="3600" b="1" dirty="0">
              <a:solidFill>
                <a:schemeClr val="tx2">
                  <a:lumMod val="75000"/>
                </a:schemeClr>
              </a:solidFill>
              <a:latin typeface="Urdu Typesetting" panose="03020402040406030203" pitchFamily="66" charset="-78"/>
              <a:cs typeface="Urdu Typesetting" panose="03020402040406030203" pitchFamily="66" charset="-78"/>
            </a:endParaRPr>
          </a:p>
          <a:p>
            <a:endParaRPr lang="en-US" dirty="0"/>
          </a:p>
        </p:txBody>
      </p: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941" t="872" r="1410" b="1445"/>
          <a:stretch/>
        </p:blipFill>
        <p:spPr>
          <a:xfrm>
            <a:off x="3113831" y="1396081"/>
            <a:ext cx="5986799" cy="3412901"/>
          </a:xfrm>
          <a:prstGeom prst="rect">
            <a:avLst/>
          </a:prstGeom>
        </p:spPr>
      </p:pic>
      <p:sp>
        <p:nvSpPr>
          <p:cNvPr id="5" name="Rectangle 4"/>
          <p:cNvSpPr/>
          <p:nvPr/>
        </p:nvSpPr>
        <p:spPr>
          <a:xfrm>
            <a:off x="3842958" y="596582"/>
            <a:ext cx="4528547" cy="584775"/>
          </a:xfrm>
          <a:prstGeom prst="rect">
            <a:avLst/>
          </a:prstGeom>
        </p:spPr>
        <p:style>
          <a:lnRef idx="1">
            <a:schemeClr val="accent3"/>
          </a:lnRef>
          <a:fillRef idx="3">
            <a:schemeClr val="accent3"/>
          </a:fillRef>
          <a:effectRef idx="2">
            <a:schemeClr val="accent3"/>
          </a:effectRef>
          <a:fontRef idx="minor">
            <a:schemeClr val="lt1"/>
          </a:fontRef>
        </p:style>
        <p:txBody>
          <a:bodyPr wrap="none" lIns="91440" tIns="45720" rIns="91440" bIns="45720">
            <a:spAutoFit/>
          </a:bodyPr>
          <a:lstStyle/>
          <a:p>
            <a:pPr algn="ctr"/>
            <a:r>
              <a:rPr lang="en-US" sz="3200" b="1" dirty="0" smtClean="0">
                <a:solidFill>
                  <a:schemeClr val="tx2">
                    <a:lumMod val="75000"/>
                  </a:schemeClr>
                </a:solidFill>
                <a:latin typeface="Tw Cen MT" panose="020B0602020104020603" pitchFamily="34" charset="0"/>
              </a:rPr>
              <a:t>Thanks </a:t>
            </a:r>
            <a:r>
              <a:rPr lang="en-US" sz="3200" b="1" dirty="0">
                <a:solidFill>
                  <a:schemeClr val="tx2">
                    <a:lumMod val="75000"/>
                  </a:schemeClr>
                </a:solidFill>
                <a:latin typeface="Tw Cen MT" panose="020B0602020104020603" pitchFamily="34" charset="0"/>
              </a:rPr>
              <a:t>for Y</a:t>
            </a:r>
            <a:r>
              <a:rPr lang="en-US" sz="3200" b="1" dirty="0" smtClean="0">
                <a:solidFill>
                  <a:schemeClr val="tx2">
                    <a:lumMod val="75000"/>
                  </a:schemeClr>
                </a:solidFill>
                <a:latin typeface="Tw Cen MT" panose="020B0602020104020603" pitchFamily="34" charset="0"/>
              </a:rPr>
              <a:t>our Attention</a:t>
            </a:r>
            <a:endParaRPr lang="en-US" sz="3200" b="1" cap="none" spc="0" dirty="0">
              <a:ln w="0"/>
              <a:solidFill>
                <a:schemeClr val="tx2">
                  <a:lumMod val="75000"/>
                </a:schemeClr>
              </a:solidFill>
              <a:effectLst>
                <a:outerShdw blurRad="38100" dist="19050" dir="2700000" algn="tl" rotWithShape="0">
                  <a:schemeClr val="dk1">
                    <a:alpha val="40000"/>
                  </a:schemeClr>
                </a:outerShdw>
              </a:effectLst>
              <a:latin typeface="Tw Cen MT" panose="020B0602020104020603" pitchFamily="34" charset="0"/>
              <a:cs typeface="B Nazanin" panose="00000400000000000000" pitchFamily="2" charset="-78"/>
            </a:endParaRPr>
          </a:p>
        </p:txBody>
      </p:sp>
      <p:grpSp>
        <p:nvGrpSpPr>
          <p:cNvPr id="6" name="Group 5"/>
          <p:cNvGrpSpPr/>
          <p:nvPr/>
        </p:nvGrpSpPr>
        <p:grpSpPr>
          <a:xfrm>
            <a:off x="0" y="1674553"/>
            <a:ext cx="12192000" cy="2855960"/>
            <a:chOff x="-162560" y="108913"/>
            <a:chExt cx="12192000" cy="2735040"/>
          </a:xfrm>
          <a:solidFill>
            <a:schemeClr val="tx2">
              <a:lumMod val="60000"/>
              <a:lumOff val="40000"/>
            </a:schemeClr>
          </a:solidFill>
        </p:grpSpPr>
        <p:sp>
          <p:nvSpPr>
            <p:cNvPr id="7" name="Rectangle 6"/>
            <p:cNvSpPr/>
            <p:nvPr/>
          </p:nvSpPr>
          <p:spPr>
            <a:xfrm>
              <a:off x="-162560" y="108913"/>
              <a:ext cx="12192000" cy="273503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rotWithShape="1">
            <a:blip r:embed="rId4" cstate="hqprint">
              <a:extLst>
                <a:ext uri="{28A0092B-C50C-407E-A947-70E740481C1C}">
                  <a14:useLocalDpi xmlns:a14="http://schemas.microsoft.com/office/drawing/2010/main" val="0"/>
                </a:ext>
              </a:extLst>
            </a:blip>
            <a:srcRect l="941" t="872" r="1410" b="1445"/>
            <a:stretch/>
          </p:blipFill>
          <p:spPr>
            <a:xfrm>
              <a:off x="3462698" y="108913"/>
              <a:ext cx="4941483" cy="2735040"/>
            </a:xfrm>
            <a:prstGeom prst="rect">
              <a:avLst/>
            </a:prstGeom>
            <a:grpFill/>
            <a:ln>
              <a:noFill/>
            </a:ln>
            <a:effectLst>
              <a:innerShdw blurRad="114300">
                <a:prstClr val="black"/>
              </a:innerShdw>
            </a:effectLst>
          </p:spPr>
        </p:pic>
      </p:grpSp>
    </p:spTree>
    <p:extLst>
      <p:ext uri="{BB962C8B-B14F-4D97-AF65-F5344CB8AC3E}">
        <p14:creationId xmlns:p14="http://schemas.microsoft.com/office/powerpoint/2010/main" val="20918209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6731"/>
          </a:xfrm>
          <a:solidFill>
            <a:schemeClr val="tx2">
              <a:lumMod val="60000"/>
              <a:lumOff val="40000"/>
            </a:schemeClr>
          </a:solidFill>
        </p:spPr>
        <p:txBody>
          <a:bodyPr/>
          <a:lstStyle/>
          <a:p>
            <a:endParaRPr lang="en-US" dirty="0"/>
          </a:p>
        </p:txBody>
      </p:sp>
      <p:sp>
        <p:nvSpPr>
          <p:cNvPr id="3" name="Content Placeholder 2"/>
          <p:cNvSpPr>
            <a:spLocks noGrp="1"/>
          </p:cNvSpPr>
          <p:nvPr>
            <p:ph idx="1"/>
          </p:nvPr>
        </p:nvSpPr>
        <p:spPr>
          <a:xfrm>
            <a:off x="627016" y="2076994"/>
            <a:ext cx="10597244" cy="4140926"/>
          </a:xfrm>
          <a:scene3d>
            <a:camera prst="orthographicFront"/>
            <a:lightRig rig="threePt" dir="t"/>
          </a:scene3d>
          <a:sp3d>
            <a:bevelT w="152400" h="50800" prst="softRound"/>
          </a:sp3d>
        </p:spPr>
        <p:txBody>
          <a:bodyPr>
            <a:normAutofit/>
          </a:bodyPr>
          <a:lstStyle/>
          <a:p>
            <a:r>
              <a:rPr lang="en-US" sz="2000" dirty="0">
                <a:solidFill>
                  <a:srgbClr val="000000"/>
                </a:solidFill>
                <a:latin typeface="Times New Roman" pitchFamily="18" charset="0"/>
                <a:cs typeface="Times New Roman" pitchFamily="18" charset="0"/>
              </a:rPr>
              <a:t>The first national app </a:t>
            </a:r>
            <a:r>
              <a:rPr lang="en-US" sz="2000" dirty="0" smtClean="0">
                <a:solidFill>
                  <a:srgbClr val="000000"/>
                </a:solidFill>
                <a:latin typeface="Times New Roman" pitchFamily="18" charset="0"/>
                <a:cs typeface="Times New Roman" pitchFamily="18" charset="0"/>
              </a:rPr>
              <a:t>was developed </a:t>
            </a:r>
            <a:r>
              <a:rPr lang="en-US" sz="2000" dirty="0">
                <a:solidFill>
                  <a:srgbClr val="000000"/>
                </a:solidFill>
                <a:latin typeface="Times New Roman" pitchFamily="18" charset="0"/>
                <a:cs typeface="Times New Roman" pitchFamily="18" charset="0"/>
              </a:rPr>
              <a:t>in </a:t>
            </a:r>
            <a:r>
              <a:rPr lang="en-US" sz="2000" dirty="0">
                <a:solidFill>
                  <a:schemeClr val="accent4"/>
                </a:solidFill>
                <a:latin typeface="Times New Roman" pitchFamily="18" charset="0"/>
                <a:cs typeface="Times New Roman" pitchFamily="18" charset="0"/>
              </a:rPr>
              <a:t>Singapore</a:t>
            </a:r>
            <a:r>
              <a:rPr lang="en-US" sz="2000" dirty="0">
                <a:solidFill>
                  <a:srgbClr val="000000"/>
                </a:solidFill>
                <a:latin typeface="Times New Roman" pitchFamily="18" charset="0"/>
                <a:cs typeface="Times New Roman" pitchFamily="18" charset="0"/>
              </a:rPr>
              <a:t>, which used </a:t>
            </a:r>
            <a:r>
              <a:rPr lang="en-US" sz="2000" dirty="0">
                <a:solidFill>
                  <a:schemeClr val="accent4"/>
                </a:solidFill>
                <a:latin typeface="Times New Roman" pitchFamily="18" charset="0"/>
                <a:cs typeface="Times New Roman" pitchFamily="18" charset="0"/>
              </a:rPr>
              <a:t>Bluetooth technology </a:t>
            </a:r>
            <a:r>
              <a:rPr lang="en-US" sz="2000" dirty="0" smtClean="0">
                <a:solidFill>
                  <a:srgbClr val="000000"/>
                </a:solidFill>
                <a:latin typeface="Times New Roman" pitchFamily="18" charset="0"/>
                <a:cs typeface="Times New Roman" pitchFamily="18" charset="0"/>
              </a:rPr>
              <a:t>for contact tracing. </a:t>
            </a:r>
            <a:r>
              <a:rPr lang="en-US" sz="2000" dirty="0">
                <a:solidFill>
                  <a:srgbClr val="000000"/>
                </a:solidFill>
                <a:latin typeface="Times New Roman" pitchFamily="18" charset="0"/>
                <a:cs typeface="Times New Roman" pitchFamily="18" charset="0"/>
              </a:rPr>
              <a:t>If someone was in close proximity with </a:t>
            </a:r>
            <a:r>
              <a:rPr lang="en-US" sz="2000" dirty="0" smtClean="0">
                <a:solidFill>
                  <a:srgbClr val="000000"/>
                </a:solidFill>
                <a:latin typeface="Times New Roman" pitchFamily="18" charset="0"/>
                <a:cs typeface="Times New Roman" pitchFamily="18" charset="0"/>
              </a:rPr>
              <a:t>an infected </a:t>
            </a:r>
            <a:r>
              <a:rPr lang="en-US" sz="2000" dirty="0">
                <a:solidFill>
                  <a:srgbClr val="000000"/>
                </a:solidFill>
                <a:latin typeface="Times New Roman" pitchFamily="18" charset="0"/>
                <a:cs typeface="Times New Roman" pitchFamily="18" charset="0"/>
              </a:rPr>
              <a:t>individual, the app would send a push notification </a:t>
            </a:r>
            <a:r>
              <a:rPr lang="en-US" sz="2000" dirty="0" smtClean="0">
                <a:solidFill>
                  <a:srgbClr val="000000"/>
                </a:solidFill>
                <a:latin typeface="Times New Roman" pitchFamily="18" charset="0"/>
                <a:cs typeface="Times New Roman" pitchFamily="18" charset="0"/>
              </a:rPr>
              <a:t>to alert </a:t>
            </a:r>
            <a:r>
              <a:rPr lang="en-US" sz="2000" dirty="0">
                <a:solidFill>
                  <a:srgbClr val="000000"/>
                </a:solidFill>
                <a:latin typeface="Times New Roman" pitchFamily="18" charset="0"/>
                <a:cs typeface="Times New Roman" pitchFamily="18" charset="0"/>
              </a:rPr>
              <a:t>them of possible COVID-19 infection and further </a:t>
            </a:r>
            <a:r>
              <a:rPr lang="en-US" sz="2000" dirty="0" smtClean="0">
                <a:solidFill>
                  <a:srgbClr val="000000"/>
                </a:solidFill>
                <a:latin typeface="Times New Roman" pitchFamily="18" charset="0"/>
                <a:cs typeface="Times New Roman" pitchFamily="18" charset="0"/>
              </a:rPr>
              <a:t>suggest that </a:t>
            </a:r>
            <a:r>
              <a:rPr lang="en-US" sz="2000" dirty="0">
                <a:solidFill>
                  <a:srgbClr val="000000"/>
                </a:solidFill>
                <a:latin typeface="Times New Roman" pitchFamily="18" charset="0"/>
                <a:cs typeface="Times New Roman" pitchFamily="18" charset="0"/>
              </a:rPr>
              <a:t>they undergo </a:t>
            </a:r>
            <a:r>
              <a:rPr lang="en-US" sz="2000" dirty="0" smtClean="0">
                <a:solidFill>
                  <a:srgbClr val="000000"/>
                </a:solidFill>
                <a:latin typeface="Times New Roman" pitchFamily="18" charset="0"/>
                <a:cs typeface="Times New Roman" pitchFamily="18" charset="0"/>
              </a:rPr>
              <a:t>testing</a:t>
            </a:r>
          </a:p>
          <a:p>
            <a:endParaRPr lang="en-US" sz="2000" dirty="0">
              <a:solidFill>
                <a:srgbClr val="000000"/>
              </a:solidFill>
              <a:latin typeface="Times New Roman" pitchFamily="18" charset="0"/>
              <a:cs typeface="Times New Roman" pitchFamily="18" charset="0"/>
            </a:endParaRPr>
          </a:p>
          <a:p>
            <a:r>
              <a:rPr lang="en-US" sz="2000" dirty="0">
                <a:solidFill>
                  <a:srgbClr val="000000"/>
                </a:solidFill>
                <a:latin typeface="Times New Roman" pitchFamily="18" charset="0"/>
                <a:cs typeface="Times New Roman" pitchFamily="18" charset="0"/>
              </a:rPr>
              <a:t>Symptom monitoring apps have also emerged in response </a:t>
            </a:r>
            <a:r>
              <a:rPr lang="en-US" sz="2000" dirty="0" smtClean="0">
                <a:solidFill>
                  <a:srgbClr val="000000"/>
                </a:solidFill>
                <a:latin typeface="Times New Roman" pitchFamily="18" charset="0"/>
                <a:cs typeface="Times New Roman" pitchFamily="18" charset="0"/>
              </a:rPr>
              <a:t>to COVID-19</a:t>
            </a:r>
            <a:r>
              <a:rPr lang="en-US" sz="2000" dirty="0">
                <a:solidFill>
                  <a:srgbClr val="000000"/>
                </a:solidFill>
                <a:latin typeface="Times New Roman" pitchFamily="18" charset="0"/>
                <a:cs typeface="Times New Roman" pitchFamily="18" charset="0"/>
              </a:rPr>
              <a:t>. These apps commonly collect information </a:t>
            </a:r>
            <a:r>
              <a:rPr lang="en-US" sz="2000" dirty="0" smtClean="0">
                <a:solidFill>
                  <a:srgbClr val="000000"/>
                </a:solidFill>
                <a:latin typeface="Times New Roman" pitchFamily="18" charset="0"/>
                <a:cs typeface="Times New Roman" pitchFamily="18" charset="0"/>
              </a:rPr>
              <a:t>about the </a:t>
            </a:r>
            <a:r>
              <a:rPr lang="en-US" sz="2000" dirty="0">
                <a:solidFill>
                  <a:srgbClr val="000000"/>
                </a:solidFill>
                <a:latin typeface="Times New Roman" pitchFamily="18" charset="0"/>
                <a:cs typeface="Times New Roman" pitchFamily="18" charset="0"/>
              </a:rPr>
              <a:t>user’s health by posing a list of questions related to </a:t>
            </a:r>
            <a:r>
              <a:rPr lang="en-US" sz="2000" dirty="0" smtClean="0">
                <a:solidFill>
                  <a:srgbClr val="000000"/>
                </a:solidFill>
                <a:latin typeface="Times New Roman" pitchFamily="18" charset="0"/>
                <a:cs typeface="Times New Roman" pitchFamily="18" charset="0"/>
              </a:rPr>
              <a:t>symptom identification</a:t>
            </a:r>
            <a:r>
              <a:rPr lang="en-US" sz="2000" dirty="0">
                <a:solidFill>
                  <a:srgbClr val="000000"/>
                </a:solidFill>
                <a:latin typeface="Times New Roman" pitchFamily="18" charset="0"/>
                <a:cs typeface="Times New Roman" pitchFamily="18" charset="0"/>
              </a:rPr>
              <a:t>, from which a differential diagnosis is made</a:t>
            </a:r>
            <a:r>
              <a:rPr lang="en-US" sz="2000" dirty="0">
                <a:latin typeface="Times New Roman" pitchFamily="18" charset="0"/>
                <a:cs typeface="Times New Roman" pitchFamily="18" charset="0"/>
              </a:rPr>
              <a:t> </a:t>
            </a:r>
            <a:r>
              <a:rPr lang="en-US" sz="2000" dirty="0"/>
              <a:t/>
            </a:r>
            <a:br>
              <a:rPr lang="en-US" sz="2000" dirty="0"/>
            </a:br>
            <a:r>
              <a:rPr lang="en-US" sz="2000" dirty="0" smtClean="0">
                <a:latin typeface="Times New Roman" pitchFamily="18" charset="0"/>
                <a:cs typeface="Times New Roman" pitchFamily="18" charset="0"/>
              </a:rPr>
              <a:t> </a:t>
            </a:r>
            <a:r>
              <a:rPr lang="en-US" dirty="0"/>
              <a:t/>
            </a:r>
            <a:br>
              <a:rPr lang="en-US" dirty="0"/>
            </a:br>
            <a:endParaRPr lang="fa-IR" dirty="0" smtClean="0">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rotWithShape="1">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l="4036" t="7633" r="3931" b="7659"/>
          <a:stretch/>
        </p:blipFill>
        <p:spPr>
          <a:xfrm>
            <a:off x="10128493" y="267292"/>
            <a:ext cx="1788160" cy="1198881"/>
          </a:xfrm>
          <a:prstGeom prst="rect">
            <a:avLst/>
          </a:prstGeom>
          <a:effectLst>
            <a:innerShdw blurRad="114300">
              <a:prstClr val="black"/>
            </a:innerShdw>
          </a:effectLst>
        </p:spPr>
      </p:pic>
      <p:sp>
        <p:nvSpPr>
          <p:cNvPr id="10" name="Pentagon 9"/>
          <p:cNvSpPr/>
          <p:nvPr/>
        </p:nvSpPr>
        <p:spPr>
          <a:xfrm>
            <a:off x="0" y="473032"/>
            <a:ext cx="4611188" cy="1240971"/>
          </a:xfrm>
          <a:prstGeom prst="homePlate">
            <a:avLst/>
          </a:prstGeom>
          <a:solidFill>
            <a:srgbClr val="92D050"/>
          </a:solid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effectLst>
                  <a:outerShdw blurRad="50800" dist="38100" dir="2700000" algn="tl" rotWithShape="0">
                    <a:prstClr val="black">
                      <a:alpha val="40000"/>
                    </a:prstClr>
                  </a:outerShdw>
                </a:effectLst>
              </a:rPr>
              <a:t>introduction</a:t>
            </a:r>
          </a:p>
        </p:txBody>
      </p:sp>
    </p:spTree>
    <p:extLst>
      <p:ext uri="{BB962C8B-B14F-4D97-AF65-F5344CB8AC3E}">
        <p14:creationId xmlns:p14="http://schemas.microsoft.com/office/powerpoint/2010/main" val="24286444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6731"/>
          </a:xfrm>
          <a:solidFill>
            <a:schemeClr val="tx2">
              <a:lumMod val="60000"/>
              <a:lumOff val="40000"/>
            </a:schemeClr>
          </a:solidFill>
        </p:spPr>
        <p:txBody>
          <a:bodyPr/>
          <a:lstStyle/>
          <a:p>
            <a:endParaRPr lang="en-US" dirty="0"/>
          </a:p>
        </p:txBody>
      </p:sp>
      <p:sp>
        <p:nvSpPr>
          <p:cNvPr id="3" name="Content Placeholder 2"/>
          <p:cNvSpPr>
            <a:spLocks noGrp="1"/>
          </p:cNvSpPr>
          <p:nvPr>
            <p:ph idx="1"/>
          </p:nvPr>
        </p:nvSpPr>
        <p:spPr>
          <a:xfrm>
            <a:off x="578793" y="1879600"/>
            <a:ext cx="11337859" cy="5238148"/>
          </a:xfrm>
        </p:spPr>
        <p:txBody>
          <a:bodyPr>
            <a:noAutofit/>
          </a:bodyPr>
          <a:lstStyle/>
          <a:p>
            <a:endParaRPr lang="en-US" sz="2000" dirty="0" smtClean="0">
              <a:latin typeface="Times New Roman" panose="02020603050405020304" pitchFamily="18" charset="0"/>
              <a:cs typeface="Times New Roman" panose="02020603050405020304" pitchFamily="18" charset="0"/>
            </a:endParaRPr>
          </a:p>
          <a:p>
            <a:pPr marL="0" indent="0">
              <a:buNone/>
            </a:pPr>
            <a:r>
              <a:rPr lang="en-US" sz="2000" dirty="0">
                <a:solidFill>
                  <a:srgbClr val="000000"/>
                </a:solidFill>
                <a:latin typeface="Times New Roman" pitchFamily="18" charset="0"/>
                <a:cs typeface="Times New Roman" pitchFamily="18" charset="0"/>
              </a:rPr>
              <a:t>The importance of credible information that can be provided </a:t>
            </a:r>
            <a:r>
              <a:rPr lang="en-US" sz="2000" dirty="0" smtClean="0">
                <a:solidFill>
                  <a:srgbClr val="000000"/>
                </a:solidFill>
                <a:latin typeface="Times New Roman" pitchFamily="18" charset="0"/>
                <a:cs typeface="Times New Roman" pitchFamily="18" charset="0"/>
              </a:rPr>
              <a:t>in a </a:t>
            </a:r>
            <a:r>
              <a:rPr lang="en-US" sz="2000" dirty="0">
                <a:solidFill>
                  <a:srgbClr val="000000"/>
                </a:solidFill>
                <a:latin typeface="Times New Roman" pitchFamily="18" charset="0"/>
                <a:cs typeface="Times New Roman" pitchFamily="18" charset="0"/>
              </a:rPr>
              <a:t>timely manner to the public has in part been addressed </a:t>
            </a:r>
            <a:r>
              <a:rPr lang="en-US" sz="2000" dirty="0" smtClean="0">
                <a:solidFill>
                  <a:srgbClr val="000000"/>
                </a:solidFill>
                <a:latin typeface="Times New Roman" pitchFamily="18" charset="0"/>
                <a:cs typeface="Times New Roman" pitchFamily="18" charset="0"/>
              </a:rPr>
              <a:t>by some </a:t>
            </a:r>
            <a:r>
              <a:rPr lang="en-US" sz="2000" dirty="0">
                <a:solidFill>
                  <a:srgbClr val="000000"/>
                </a:solidFill>
                <a:latin typeface="Times New Roman" pitchFamily="18" charset="0"/>
                <a:cs typeface="Times New Roman" pitchFamily="18" charset="0"/>
              </a:rPr>
              <a:t>of the information providing apps developed </a:t>
            </a:r>
            <a:r>
              <a:rPr lang="en-US" sz="2000" dirty="0" smtClean="0">
                <a:solidFill>
                  <a:srgbClr val="000000"/>
                </a:solidFill>
                <a:latin typeface="Times New Roman" pitchFamily="18" charset="0"/>
                <a:cs typeface="Times New Roman" pitchFamily="18" charset="0"/>
              </a:rPr>
              <a:t>for </a:t>
            </a:r>
            <a:r>
              <a:rPr lang="en-US" sz="2000" dirty="0" smtClean="0">
                <a:solidFill>
                  <a:schemeClr val="accent4"/>
                </a:solidFill>
                <a:latin typeface="Times New Roman" pitchFamily="18" charset="0"/>
                <a:cs typeface="Times New Roman" pitchFamily="18" charset="0"/>
              </a:rPr>
              <a:t>COVID-19</a:t>
            </a:r>
            <a:r>
              <a:rPr lang="en-US" sz="2000" dirty="0">
                <a:solidFill>
                  <a:srgbClr val="000000"/>
                </a:solidFill>
                <a:latin typeface="Times New Roman" pitchFamily="18" charset="0"/>
                <a:cs typeface="Times New Roman" pitchFamily="18" charset="0"/>
              </a:rPr>
              <a:t>. Information providing apps give details about </a:t>
            </a:r>
            <a:r>
              <a:rPr lang="en-US" sz="2000" dirty="0" smtClean="0">
                <a:solidFill>
                  <a:srgbClr val="000000"/>
                </a:solidFill>
                <a:latin typeface="Times New Roman" pitchFamily="18" charset="0"/>
                <a:cs typeface="Times New Roman" pitchFamily="18" charset="0"/>
              </a:rPr>
              <a:t>the coronavirus</a:t>
            </a:r>
            <a:r>
              <a:rPr lang="en-US" sz="2000" dirty="0">
                <a:solidFill>
                  <a:srgbClr val="000000"/>
                </a:solidFill>
                <a:latin typeface="Times New Roman" pitchFamily="18" charset="0"/>
                <a:cs typeface="Times New Roman" pitchFamily="18" charset="0"/>
              </a:rPr>
              <a:t>, disease, good hygiene practices, and guidelines </a:t>
            </a:r>
            <a:r>
              <a:rPr lang="en-US" sz="2000" dirty="0" smtClean="0">
                <a:solidFill>
                  <a:srgbClr val="000000"/>
                </a:solidFill>
                <a:latin typeface="Times New Roman" pitchFamily="18" charset="0"/>
                <a:cs typeface="Times New Roman" pitchFamily="18" charset="0"/>
              </a:rPr>
              <a:t>to follow</a:t>
            </a:r>
            <a:r>
              <a:rPr lang="en-US" sz="2000" dirty="0">
                <a:solidFill>
                  <a:srgbClr val="000000"/>
                </a:solidFill>
                <a:latin typeface="Times New Roman" pitchFamily="18" charset="0"/>
                <a:cs typeface="Times New Roman" pitchFamily="18" charset="0"/>
              </a:rPr>
              <a:t>, like social distancing and the importance of </a:t>
            </a:r>
            <a:r>
              <a:rPr lang="en-US" sz="2000" dirty="0" smtClean="0">
                <a:solidFill>
                  <a:srgbClr val="000000"/>
                </a:solidFill>
                <a:latin typeface="Times New Roman" pitchFamily="18" charset="0"/>
                <a:cs typeface="Times New Roman" pitchFamily="18" charset="0"/>
              </a:rPr>
              <a:t>wearing face </a:t>
            </a:r>
            <a:r>
              <a:rPr lang="en-US" sz="2000" dirty="0">
                <a:solidFill>
                  <a:srgbClr val="000000"/>
                </a:solidFill>
                <a:latin typeface="Times New Roman" pitchFamily="18" charset="0"/>
                <a:cs typeface="Times New Roman" pitchFamily="18" charset="0"/>
              </a:rPr>
              <a:t>masks</a:t>
            </a:r>
            <a:r>
              <a:rPr lang="en-US" sz="2000" dirty="0">
                <a:latin typeface="Times New Roman" pitchFamily="18" charset="0"/>
                <a:cs typeface="Times New Roman" pitchFamily="18" charset="0"/>
              </a:rPr>
              <a:t> </a:t>
            </a:r>
            <a:br>
              <a:rPr lang="en-US" sz="2000" dirty="0">
                <a:latin typeface="Times New Roman" pitchFamily="18" charset="0"/>
                <a:cs typeface="Times New Roman" pitchFamily="18" charset="0"/>
              </a:rPr>
            </a:b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endParaRPr lang="en-US" sz="2000" dirty="0" smtClean="0">
              <a:latin typeface="Times New Roman" panose="02020603050405020304" pitchFamily="18" charset="0"/>
              <a:cs typeface="Times New Roman" panose="02020603050405020304" pitchFamily="18" charset="0"/>
            </a:endParaRPr>
          </a:p>
          <a:p>
            <a:pPr marL="0" indent="0">
              <a:buNone/>
            </a:pPr>
            <a:r>
              <a:rPr lang="en-US" sz="2000" dirty="0">
                <a:solidFill>
                  <a:srgbClr val="000000"/>
                </a:solidFill>
                <a:latin typeface="Times New Roman" pitchFamily="18" charset="0"/>
                <a:cs typeface="Times New Roman" pitchFamily="18" charset="0"/>
              </a:rPr>
              <a:t>However, during the initial stages of </a:t>
            </a:r>
            <a:r>
              <a:rPr lang="en-US" sz="2000" dirty="0" smtClean="0">
                <a:solidFill>
                  <a:srgbClr val="000000"/>
                </a:solidFill>
                <a:latin typeface="Times New Roman" pitchFamily="18" charset="0"/>
                <a:cs typeface="Times New Roman" pitchFamily="18" charset="0"/>
              </a:rPr>
              <a:t>the pandemic</a:t>
            </a:r>
            <a:r>
              <a:rPr lang="en-US" sz="2000" dirty="0">
                <a:solidFill>
                  <a:srgbClr val="000000"/>
                </a:solidFill>
                <a:latin typeface="Times New Roman" pitchFamily="18" charset="0"/>
                <a:cs typeface="Times New Roman" pitchFamily="18" charset="0"/>
              </a:rPr>
              <a:t>, the </a:t>
            </a:r>
            <a:r>
              <a:rPr lang="en-US" sz="2000" dirty="0" err="1">
                <a:solidFill>
                  <a:schemeClr val="accent4"/>
                </a:solidFill>
                <a:latin typeface="Times New Roman" pitchFamily="18" charset="0"/>
                <a:cs typeface="Times New Roman" pitchFamily="18" charset="0"/>
              </a:rPr>
              <a:t>mHealth</a:t>
            </a:r>
            <a:r>
              <a:rPr lang="en-US" sz="2000" dirty="0">
                <a:solidFill>
                  <a:srgbClr val="000000"/>
                </a:solidFill>
                <a:latin typeface="Times New Roman" pitchFamily="18" charset="0"/>
                <a:cs typeface="Times New Roman" pitchFamily="18" charset="0"/>
              </a:rPr>
              <a:t> markets saw the emergence </a:t>
            </a:r>
            <a:r>
              <a:rPr lang="en-US" sz="2000" dirty="0" smtClean="0">
                <a:solidFill>
                  <a:srgbClr val="000000"/>
                </a:solidFill>
                <a:latin typeface="Times New Roman" pitchFamily="18" charset="0"/>
                <a:cs typeface="Times New Roman" pitchFamily="18" charset="0"/>
              </a:rPr>
              <a:t>of developers </a:t>
            </a:r>
            <a:r>
              <a:rPr lang="en-US" sz="2000" dirty="0">
                <a:solidFill>
                  <a:srgbClr val="000000"/>
                </a:solidFill>
                <a:latin typeface="Times New Roman" pitchFamily="18" charset="0"/>
                <a:cs typeface="Times New Roman" pitchFamily="18" charset="0"/>
              </a:rPr>
              <a:t>who were trying to take advantage of the </a:t>
            </a:r>
            <a:r>
              <a:rPr lang="en-US" sz="2000" dirty="0" smtClean="0">
                <a:solidFill>
                  <a:srgbClr val="000000"/>
                </a:solidFill>
                <a:latin typeface="Times New Roman" pitchFamily="18" charset="0"/>
                <a:cs typeface="Times New Roman" pitchFamily="18" charset="0"/>
              </a:rPr>
              <a:t>situation by </a:t>
            </a:r>
            <a:r>
              <a:rPr lang="en-US" sz="2000" dirty="0">
                <a:solidFill>
                  <a:srgbClr val="000000"/>
                </a:solidFill>
                <a:latin typeface="Times New Roman" pitchFamily="18" charset="0"/>
                <a:cs typeface="Times New Roman" pitchFamily="18" charset="0"/>
              </a:rPr>
              <a:t>creating fake apps </a:t>
            </a:r>
            <a:r>
              <a:rPr lang="en-US" sz="2000" dirty="0" smtClean="0">
                <a:solidFill>
                  <a:srgbClr val="000000"/>
                </a:solidFill>
                <a:latin typeface="Times New Roman" pitchFamily="18" charset="0"/>
                <a:cs typeface="Times New Roman" pitchFamily="18" charset="0"/>
              </a:rPr>
              <a:t>as </a:t>
            </a:r>
            <a:r>
              <a:rPr lang="en-US" sz="2000" dirty="0">
                <a:solidFill>
                  <a:srgbClr val="000000"/>
                </a:solidFill>
                <a:latin typeface="Times New Roman" pitchFamily="18" charset="0"/>
                <a:cs typeface="Times New Roman" pitchFamily="18" charset="0"/>
              </a:rPr>
              <a:t>well as </a:t>
            </a:r>
            <a:r>
              <a:rPr lang="en-US" sz="2000" dirty="0" err="1">
                <a:solidFill>
                  <a:srgbClr val="000000"/>
                </a:solidFill>
                <a:latin typeface="Times New Roman" pitchFamily="18" charset="0"/>
                <a:cs typeface="Times New Roman" pitchFamily="18" charset="0"/>
              </a:rPr>
              <a:t>ransomware</a:t>
            </a:r>
            <a:r>
              <a:rPr lang="en-US" sz="2000" dirty="0">
                <a:solidFill>
                  <a:srgbClr val="000000"/>
                </a:solidFill>
                <a:latin typeface="Times New Roman" pitchFamily="18" charset="0"/>
                <a:cs typeface="Times New Roman" pitchFamily="18" charset="0"/>
              </a:rPr>
              <a:t> apps </a:t>
            </a:r>
            <a:r>
              <a:rPr lang="en-US" sz="2000" dirty="0" smtClean="0">
                <a:solidFill>
                  <a:srgbClr val="000000"/>
                </a:solidFill>
                <a:latin typeface="Times New Roman" pitchFamily="18" charset="0"/>
                <a:cs typeface="Times New Roman" pitchFamily="18" charset="0"/>
              </a:rPr>
              <a:t>that mandated </a:t>
            </a:r>
            <a:r>
              <a:rPr lang="en-US" sz="2000" dirty="0">
                <a:solidFill>
                  <a:srgbClr val="000000"/>
                </a:solidFill>
                <a:latin typeface="Times New Roman" pitchFamily="18" charset="0"/>
                <a:cs typeface="Times New Roman" pitchFamily="18" charset="0"/>
              </a:rPr>
              <a:t>users to transfer money and threatened deletion </a:t>
            </a:r>
            <a:r>
              <a:rPr lang="en-US" sz="2000" dirty="0" smtClean="0">
                <a:solidFill>
                  <a:srgbClr val="000000"/>
                </a:solidFill>
                <a:latin typeface="Times New Roman" pitchFamily="18" charset="0"/>
                <a:cs typeface="Times New Roman" pitchFamily="18" charset="0"/>
              </a:rPr>
              <a:t>of the </a:t>
            </a:r>
            <a:r>
              <a:rPr lang="en-US" sz="2000" dirty="0">
                <a:solidFill>
                  <a:srgbClr val="000000"/>
                </a:solidFill>
                <a:latin typeface="Times New Roman" pitchFamily="18" charset="0"/>
                <a:cs typeface="Times New Roman" pitchFamily="18" charset="0"/>
              </a:rPr>
              <a:t>phone’s storage if money was not transferred</a:t>
            </a:r>
            <a:r>
              <a:rPr lang="en-US" sz="2000" dirty="0">
                <a:latin typeface="Times New Roman" pitchFamily="18" charset="0"/>
                <a:cs typeface="Times New Roman" pitchFamily="18" charset="0"/>
              </a:rPr>
              <a:t> </a:t>
            </a:r>
            <a:r>
              <a:rPr lang="en-US" sz="2000" dirty="0"/>
              <a:t/>
            </a:r>
            <a:br>
              <a:rPr lang="en-US" sz="2000" dirty="0"/>
            </a:b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endParaRPr lang="en-US" sz="2000" dirty="0">
              <a:solidFill>
                <a:schemeClr val="bg1"/>
              </a:solidFill>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rotWithShape="1">
          <a:blip r:embed="rId2">
            <a:clrChange>
              <a:clrFrom>
                <a:srgbClr val="FEFEFE"/>
              </a:clrFrom>
              <a:clrTo>
                <a:srgbClr val="FEFEFE">
                  <a:alpha val="0"/>
                </a:srgbClr>
              </a:clrTo>
            </a:clrChange>
            <a:extLst>
              <a:ext uri="{28A0092B-C50C-407E-A947-70E740481C1C}">
                <a14:useLocalDpi xmlns:a14="http://schemas.microsoft.com/office/drawing/2010/main" val="0"/>
              </a:ext>
            </a:extLst>
          </a:blip>
          <a:srcRect l="4036" t="7633" r="3931" b="7659"/>
          <a:stretch/>
        </p:blipFill>
        <p:spPr>
          <a:xfrm>
            <a:off x="10128493" y="267292"/>
            <a:ext cx="1788160" cy="1198881"/>
          </a:xfrm>
          <a:prstGeom prst="rect">
            <a:avLst/>
          </a:prstGeom>
          <a:effectLst>
            <a:innerShdw blurRad="114300">
              <a:prstClr val="black"/>
            </a:innerShdw>
          </a:effectLst>
        </p:spPr>
      </p:pic>
      <p:sp>
        <p:nvSpPr>
          <p:cNvPr id="10" name="Pentagon 9"/>
          <p:cNvSpPr/>
          <p:nvPr/>
        </p:nvSpPr>
        <p:spPr>
          <a:xfrm>
            <a:off x="104504" y="267292"/>
            <a:ext cx="4611188" cy="1240971"/>
          </a:xfrm>
          <a:prstGeom prst="homePlate">
            <a:avLst/>
          </a:prstGeom>
          <a:solidFill>
            <a:srgbClr val="92D050"/>
          </a:solid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effectLst>
                  <a:outerShdw blurRad="50800" dist="38100" dir="2700000" algn="tl" rotWithShape="0">
                    <a:prstClr val="black">
                      <a:alpha val="40000"/>
                    </a:prstClr>
                  </a:outerShdw>
                  <a:reflection blurRad="6350" stA="55000" endA="300" endPos="45500" dir="5400000" sy="-100000" algn="bl" rotWithShape="0"/>
                </a:effectLst>
              </a:rPr>
              <a:t>intruduction</a:t>
            </a:r>
            <a:r>
              <a:rPr lang="en-US" sz="2400" b="1" dirty="0" smtClean="0">
                <a:effectLst>
                  <a:outerShdw blurRad="50800" dist="38100" dir="2700000" algn="tl" rotWithShape="0">
                    <a:prstClr val="black">
                      <a:alpha val="40000"/>
                    </a:prstClr>
                  </a:outerShdw>
                  <a:reflection blurRad="6350" stA="55000" endA="300" endPos="45500" dir="5400000" sy="-100000" algn="bl" rotWithShape="0"/>
                </a:effectLst>
              </a:rPr>
              <a:t/>
            </a:r>
            <a:br>
              <a:rPr lang="en-US" sz="2400" b="1" dirty="0" smtClean="0">
                <a:effectLst>
                  <a:outerShdw blurRad="50800" dist="38100" dir="2700000" algn="tl" rotWithShape="0">
                    <a:prstClr val="black">
                      <a:alpha val="40000"/>
                    </a:prstClr>
                  </a:outerShdw>
                  <a:reflection blurRad="6350" stA="55000" endA="300" endPos="45500" dir="5400000" sy="-100000" algn="bl" rotWithShape="0"/>
                </a:effectLst>
              </a:rPr>
            </a:br>
            <a:endParaRPr lang="en-US" sz="2400" b="1" dirty="0">
              <a:solidFill>
                <a:schemeClr val="bg1"/>
              </a:solidFill>
              <a:effectLst>
                <a:outerShdw blurRad="50800" dist="38100" dir="2700000" algn="tl" rotWithShape="0">
                  <a:prstClr val="black">
                    <a:alpha val="40000"/>
                  </a:prstClr>
                </a:outerShdw>
                <a:reflection blurRad="6350" stA="55000" endA="300" endPos="45500" dir="5400000" sy="-100000" algn="bl" rotWithShape="0"/>
              </a:effectLst>
              <a:latin typeface="Tw Cen MT" panose="020B0602020104020603" pitchFamily="34" charset="0"/>
            </a:endParaRPr>
          </a:p>
        </p:txBody>
      </p:sp>
    </p:spTree>
    <p:extLst>
      <p:ext uri="{BB962C8B-B14F-4D97-AF65-F5344CB8AC3E}">
        <p14:creationId xmlns:p14="http://schemas.microsoft.com/office/powerpoint/2010/main" val="41782159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6731"/>
          </a:xfrm>
          <a:solidFill>
            <a:schemeClr val="tx2">
              <a:lumMod val="60000"/>
              <a:lumOff val="40000"/>
            </a:schemeClr>
          </a:solidFill>
        </p:spPr>
        <p:txBody>
          <a:bodyPr/>
          <a:lstStyle/>
          <a:p>
            <a:endParaRPr lang="en-US" dirty="0"/>
          </a:p>
        </p:txBody>
      </p:sp>
      <p:sp>
        <p:nvSpPr>
          <p:cNvPr id="3" name="Content Placeholder 2"/>
          <p:cNvSpPr>
            <a:spLocks noGrp="1"/>
          </p:cNvSpPr>
          <p:nvPr>
            <p:ph idx="1"/>
          </p:nvPr>
        </p:nvSpPr>
        <p:spPr>
          <a:xfrm>
            <a:off x="703385" y="1760220"/>
            <a:ext cx="11765333" cy="5643555"/>
          </a:xfrm>
        </p:spPr>
        <p:txBody>
          <a:bodyPr>
            <a:normAutofit/>
          </a:bodyPr>
          <a:lstStyle/>
          <a:p>
            <a:pPr marL="0" indent="0">
              <a:buNone/>
            </a:pP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endParaRPr lang="en-US" sz="2000" dirty="0" smtClean="0">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rotWithShape="1">
          <a:blip r:embed="rId2">
            <a:clrChange>
              <a:clrFrom>
                <a:srgbClr val="FEFEFE"/>
              </a:clrFrom>
              <a:clrTo>
                <a:srgbClr val="FEFEFE">
                  <a:alpha val="0"/>
                </a:srgbClr>
              </a:clrTo>
            </a:clrChange>
            <a:extLst>
              <a:ext uri="{28A0092B-C50C-407E-A947-70E740481C1C}">
                <a14:useLocalDpi xmlns:a14="http://schemas.microsoft.com/office/drawing/2010/main" val="0"/>
              </a:ext>
            </a:extLst>
          </a:blip>
          <a:srcRect l="4036" t="7633" r="3931" b="7659"/>
          <a:stretch/>
        </p:blipFill>
        <p:spPr>
          <a:xfrm>
            <a:off x="10128493" y="267292"/>
            <a:ext cx="1788160" cy="1198881"/>
          </a:xfrm>
          <a:prstGeom prst="rect">
            <a:avLst/>
          </a:prstGeom>
          <a:effectLst>
            <a:innerShdw blurRad="114300">
              <a:prstClr val="black"/>
            </a:innerShdw>
          </a:effectLst>
        </p:spPr>
      </p:pic>
      <p:sp>
        <p:nvSpPr>
          <p:cNvPr id="10" name="Pentagon 9"/>
          <p:cNvSpPr/>
          <p:nvPr/>
        </p:nvSpPr>
        <p:spPr>
          <a:xfrm>
            <a:off x="104504" y="267292"/>
            <a:ext cx="4833256" cy="1240971"/>
          </a:xfrm>
          <a:prstGeom prst="homePlate">
            <a:avLst/>
          </a:prstGeom>
          <a:solidFill>
            <a:srgbClr val="92D050"/>
          </a:solid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smtClean="0">
              <a:effectLst>
                <a:outerShdw blurRad="50800" dist="38100" dir="2700000" algn="tl" rotWithShape="0">
                  <a:prstClr val="black">
                    <a:alpha val="40000"/>
                  </a:prstClr>
                </a:outerShdw>
                <a:reflection blurRad="6350" stA="55000" endA="300" endPos="45500" dir="5400000" sy="-100000" algn="bl" rotWithShape="0"/>
              </a:effectLst>
            </a:endParaRPr>
          </a:p>
          <a:p>
            <a:pPr algn="ctr"/>
            <a:r>
              <a:rPr lang="en-US" sz="2400" b="1" dirty="0" err="1" smtClean="0">
                <a:effectLst>
                  <a:outerShdw blurRad="50800" dist="38100" dir="2700000" algn="tl" rotWithShape="0">
                    <a:prstClr val="black">
                      <a:alpha val="40000"/>
                    </a:prstClr>
                  </a:outerShdw>
                  <a:reflection blurRad="6350" stA="55000" endA="300" endPos="45500" dir="5400000" sy="-100000" algn="bl" rotWithShape="0"/>
                </a:effectLst>
              </a:rPr>
              <a:t>intruduction</a:t>
            </a:r>
            <a:endParaRPr lang="en-US" sz="2400" b="1" dirty="0">
              <a:effectLst>
                <a:outerShdw blurRad="50800" dist="38100" dir="2700000" algn="tl" rotWithShape="0">
                  <a:prstClr val="black">
                    <a:alpha val="40000"/>
                  </a:prstClr>
                </a:outerShdw>
                <a:reflection blurRad="6350" stA="55000" endA="300" endPos="45500" dir="5400000" sy="-100000" algn="bl" rotWithShape="0"/>
              </a:effectLst>
            </a:endParaRPr>
          </a:p>
          <a:p>
            <a:pPr algn="ctr"/>
            <a:r>
              <a:rPr lang="en-US" sz="2400" b="1" dirty="0" smtClean="0">
                <a:effectLst>
                  <a:outerShdw blurRad="50800" dist="38100" dir="2700000" algn="tl" rotWithShape="0">
                    <a:prstClr val="black">
                      <a:alpha val="40000"/>
                    </a:prstClr>
                  </a:outerShdw>
                  <a:reflection blurRad="6350" stA="55000" endA="300" endPos="45500" dir="5400000" sy="-100000" algn="bl" rotWithShape="0"/>
                </a:effectLst>
              </a:rPr>
              <a:t> </a:t>
            </a:r>
            <a:br>
              <a:rPr lang="en-US" sz="2400" b="1" dirty="0" smtClean="0">
                <a:effectLst>
                  <a:outerShdw blurRad="50800" dist="38100" dir="2700000" algn="tl" rotWithShape="0">
                    <a:prstClr val="black">
                      <a:alpha val="40000"/>
                    </a:prstClr>
                  </a:outerShdw>
                  <a:reflection blurRad="6350" stA="55000" endA="300" endPos="45500" dir="5400000" sy="-100000" algn="bl" rotWithShape="0"/>
                </a:effectLst>
              </a:rPr>
            </a:br>
            <a:endParaRPr lang="en-US" sz="2400" b="1" dirty="0">
              <a:solidFill>
                <a:schemeClr val="bg1"/>
              </a:solidFill>
              <a:effectLst>
                <a:outerShdw blurRad="50800" dist="38100" dir="2700000" algn="tl" rotWithShape="0">
                  <a:prstClr val="black">
                    <a:alpha val="40000"/>
                  </a:prstClr>
                </a:outerShdw>
                <a:reflection blurRad="6350" stA="55000" endA="300" endPos="45500" dir="5400000" sy="-100000" algn="bl" rotWithShape="0"/>
              </a:effectLst>
              <a:latin typeface="Tw Cen MT" panose="020B0602020104020603" pitchFamily="34" charset="0"/>
            </a:endParaRPr>
          </a:p>
        </p:txBody>
      </p:sp>
      <p:sp>
        <p:nvSpPr>
          <p:cNvPr id="4" name="Rectangle 3"/>
          <p:cNvSpPr/>
          <p:nvPr/>
        </p:nvSpPr>
        <p:spPr>
          <a:xfrm>
            <a:off x="891540" y="2274838"/>
            <a:ext cx="8949690" cy="3693319"/>
          </a:xfrm>
          <a:prstGeom prst="rect">
            <a:avLst/>
          </a:prstGeom>
        </p:spPr>
        <p:txBody>
          <a:bodyPr wrap="square">
            <a:spAutoFit/>
          </a:bodyPr>
          <a:lstStyle/>
          <a:p>
            <a:r>
              <a:rPr lang="en-US" dirty="0">
                <a:solidFill>
                  <a:schemeClr val="bg1"/>
                </a:solidFill>
                <a:latin typeface="Times New Roman" pitchFamily="18" charset="0"/>
                <a:cs typeface="Times New Roman" pitchFamily="18" charset="0"/>
              </a:rPr>
              <a:t>Amid the rapidly evolving COVID-19 environment</a:t>
            </a:r>
            <a:r>
              <a:rPr lang="en-US" dirty="0">
                <a:solidFill>
                  <a:schemeClr val="accent4"/>
                </a:solidFill>
                <a:latin typeface="Times New Roman" pitchFamily="18" charset="0"/>
                <a:cs typeface="Times New Roman" pitchFamily="18" charset="0"/>
              </a:rPr>
              <a:t>, </a:t>
            </a:r>
            <a:r>
              <a:rPr lang="en-US" dirty="0" err="1" smtClean="0">
                <a:solidFill>
                  <a:schemeClr val="accent4"/>
                </a:solidFill>
                <a:latin typeface="Times New Roman" pitchFamily="18" charset="0"/>
                <a:cs typeface="Times New Roman" pitchFamily="18" charset="0"/>
              </a:rPr>
              <a:t>mHealth</a:t>
            </a:r>
            <a:r>
              <a:rPr lang="en-US" dirty="0">
                <a:solidFill>
                  <a:schemeClr val="accent4"/>
                </a:solidFill>
                <a:latin typeface="Times New Roman" pitchFamily="18" charset="0"/>
                <a:cs typeface="Times New Roman" pitchFamily="18" charset="0"/>
              </a:rPr>
              <a:t> </a:t>
            </a:r>
            <a:r>
              <a:rPr lang="en-US" dirty="0" smtClean="0">
                <a:solidFill>
                  <a:schemeClr val="bg1"/>
                </a:solidFill>
                <a:latin typeface="Times New Roman" pitchFamily="18" charset="0"/>
                <a:cs typeface="Times New Roman" pitchFamily="18" charset="0"/>
              </a:rPr>
              <a:t>apps </a:t>
            </a:r>
            <a:r>
              <a:rPr lang="en-US" dirty="0">
                <a:solidFill>
                  <a:schemeClr val="bg1"/>
                </a:solidFill>
                <a:latin typeface="Times New Roman" pitchFamily="18" charset="0"/>
                <a:cs typeface="Times New Roman" pitchFamily="18" charset="0"/>
              </a:rPr>
              <a:t>have been playing an important role in mitigating </a:t>
            </a:r>
            <a:r>
              <a:rPr lang="en-US" dirty="0" smtClean="0">
                <a:solidFill>
                  <a:schemeClr val="bg1"/>
                </a:solidFill>
                <a:latin typeface="Times New Roman" pitchFamily="18" charset="0"/>
                <a:cs typeface="Times New Roman" pitchFamily="18" charset="0"/>
              </a:rPr>
              <a:t>the COVID-19 </a:t>
            </a:r>
            <a:r>
              <a:rPr lang="en-US" dirty="0">
                <a:solidFill>
                  <a:schemeClr val="bg1"/>
                </a:solidFill>
                <a:latin typeface="Times New Roman" pitchFamily="18" charset="0"/>
                <a:cs typeface="Times New Roman" pitchFamily="18" charset="0"/>
              </a:rPr>
              <a:t>response, but to date, there has not been </a:t>
            </a:r>
            <a:r>
              <a:rPr lang="en-US" dirty="0" smtClean="0">
                <a:solidFill>
                  <a:schemeClr val="bg1"/>
                </a:solidFill>
                <a:latin typeface="Times New Roman" pitchFamily="18" charset="0"/>
                <a:cs typeface="Times New Roman" pitchFamily="18" charset="0"/>
              </a:rPr>
              <a:t>any overview </a:t>
            </a:r>
            <a:r>
              <a:rPr lang="en-US" dirty="0">
                <a:solidFill>
                  <a:schemeClr val="bg1"/>
                </a:solidFill>
                <a:latin typeface="Times New Roman" pitchFamily="18" charset="0"/>
                <a:cs typeface="Times New Roman" pitchFamily="18" charset="0"/>
              </a:rPr>
              <a:t>and comparisons of the </a:t>
            </a:r>
            <a:r>
              <a:rPr lang="en-US" dirty="0" err="1">
                <a:solidFill>
                  <a:schemeClr val="accent4"/>
                </a:solidFill>
                <a:latin typeface="Times New Roman" pitchFamily="18" charset="0"/>
                <a:cs typeface="Times New Roman" pitchFamily="18" charset="0"/>
              </a:rPr>
              <a:t>mHealth</a:t>
            </a:r>
            <a:r>
              <a:rPr lang="en-US" dirty="0">
                <a:solidFill>
                  <a:schemeClr val="bg1"/>
                </a:solidFill>
                <a:latin typeface="Times New Roman" pitchFamily="18" charset="0"/>
                <a:cs typeface="Times New Roman" pitchFamily="18" charset="0"/>
              </a:rPr>
              <a:t> apps that have </a:t>
            </a:r>
            <a:r>
              <a:rPr lang="en-US" dirty="0" smtClean="0">
                <a:solidFill>
                  <a:schemeClr val="bg1"/>
                </a:solidFill>
                <a:latin typeface="Times New Roman" pitchFamily="18" charset="0"/>
                <a:cs typeface="Times New Roman" pitchFamily="18" charset="0"/>
              </a:rPr>
              <a:t>been developed </a:t>
            </a:r>
            <a:r>
              <a:rPr lang="en-US" dirty="0">
                <a:solidFill>
                  <a:schemeClr val="bg1"/>
                </a:solidFill>
                <a:latin typeface="Times New Roman" pitchFamily="18" charset="0"/>
                <a:cs typeface="Times New Roman" pitchFamily="18" charset="0"/>
              </a:rPr>
              <a:t>to combat this </a:t>
            </a:r>
            <a:r>
              <a:rPr lang="en-US" dirty="0" smtClean="0">
                <a:solidFill>
                  <a:schemeClr val="bg1"/>
                </a:solidFill>
                <a:latin typeface="Times New Roman" pitchFamily="18" charset="0"/>
                <a:cs typeface="Times New Roman" pitchFamily="18" charset="0"/>
              </a:rPr>
              <a:t>pandemic</a:t>
            </a:r>
          </a:p>
          <a:p>
            <a:endParaRPr lang="en-US" dirty="0">
              <a:solidFill>
                <a:schemeClr val="bg1"/>
              </a:solidFill>
              <a:latin typeface="Times New Roman" pitchFamily="18" charset="0"/>
              <a:cs typeface="Times New Roman" pitchFamily="18" charset="0"/>
            </a:endParaRPr>
          </a:p>
          <a:p>
            <a:endParaRPr lang="en-US" dirty="0" smtClean="0">
              <a:solidFill>
                <a:schemeClr val="bg1"/>
              </a:solidFill>
              <a:latin typeface="Times New Roman" pitchFamily="18" charset="0"/>
              <a:cs typeface="Times New Roman" pitchFamily="18" charset="0"/>
            </a:endParaRPr>
          </a:p>
          <a:p>
            <a:r>
              <a:rPr lang="en-US" dirty="0">
                <a:solidFill>
                  <a:srgbClr val="000000"/>
                </a:solidFill>
                <a:latin typeface="Times New Roman" pitchFamily="18" charset="0"/>
                <a:cs typeface="Times New Roman" pitchFamily="18" charset="0"/>
              </a:rPr>
              <a:t>The aim of this review </a:t>
            </a:r>
            <a:r>
              <a:rPr lang="en-US" dirty="0" smtClean="0">
                <a:solidFill>
                  <a:srgbClr val="000000"/>
                </a:solidFill>
                <a:latin typeface="Times New Roman" pitchFamily="18" charset="0"/>
                <a:cs typeface="Times New Roman" pitchFamily="18" charset="0"/>
              </a:rPr>
              <a:t>is to </a:t>
            </a:r>
            <a:r>
              <a:rPr lang="en-US" dirty="0">
                <a:solidFill>
                  <a:srgbClr val="000000"/>
                </a:solidFill>
                <a:latin typeface="Times New Roman" pitchFamily="18" charset="0"/>
                <a:cs typeface="Times New Roman" pitchFamily="18" charset="0"/>
              </a:rPr>
              <a:t>scope the evidence base for articles that described apps </a:t>
            </a:r>
            <a:r>
              <a:rPr lang="en-US" dirty="0" smtClean="0">
                <a:solidFill>
                  <a:srgbClr val="000000"/>
                </a:solidFill>
                <a:latin typeface="Times New Roman" pitchFamily="18" charset="0"/>
                <a:cs typeface="Times New Roman" pitchFamily="18" charset="0"/>
              </a:rPr>
              <a:t>that were </a:t>
            </a:r>
            <a:r>
              <a:rPr lang="en-US" dirty="0">
                <a:solidFill>
                  <a:srgbClr val="000000"/>
                </a:solidFill>
                <a:latin typeface="Times New Roman" pitchFamily="18" charset="0"/>
                <a:cs typeface="Times New Roman" pitchFamily="18" charset="0"/>
              </a:rPr>
              <a:t>developed in response to the COVID-19 pandemic. </a:t>
            </a:r>
            <a:r>
              <a:rPr lang="en-US" dirty="0" smtClean="0">
                <a:solidFill>
                  <a:srgbClr val="000000"/>
                </a:solidFill>
                <a:latin typeface="Times New Roman" pitchFamily="18" charset="0"/>
                <a:cs typeface="Times New Roman" pitchFamily="18" charset="0"/>
              </a:rPr>
              <a:t>This paper </a:t>
            </a:r>
            <a:r>
              <a:rPr lang="en-US" dirty="0">
                <a:solidFill>
                  <a:srgbClr val="000000"/>
                </a:solidFill>
                <a:latin typeface="Times New Roman" pitchFamily="18" charset="0"/>
                <a:cs typeface="Times New Roman" pitchFamily="18" charset="0"/>
              </a:rPr>
              <a:t>categorizes and compares the available apps by </a:t>
            </a:r>
            <a:r>
              <a:rPr lang="en-US" dirty="0" smtClean="0">
                <a:solidFill>
                  <a:srgbClr val="000000"/>
                </a:solidFill>
                <a:latin typeface="Times New Roman" pitchFamily="18" charset="0"/>
                <a:cs typeface="Times New Roman" pitchFamily="18" charset="0"/>
              </a:rPr>
              <a:t>providing a </a:t>
            </a:r>
            <a:r>
              <a:rPr lang="en-US" dirty="0">
                <a:solidFill>
                  <a:srgbClr val="000000"/>
                </a:solidFill>
                <a:latin typeface="Times New Roman" pitchFamily="18" charset="0"/>
                <a:cs typeface="Times New Roman" pitchFamily="18" charset="0"/>
              </a:rPr>
              <a:t>description of these apps, their purposes, and the </a:t>
            </a:r>
            <a:r>
              <a:rPr lang="en-US" dirty="0" smtClean="0">
                <a:solidFill>
                  <a:srgbClr val="000000"/>
                </a:solidFill>
                <a:latin typeface="Times New Roman" pitchFamily="18" charset="0"/>
                <a:cs typeface="Times New Roman" pitchFamily="18" charset="0"/>
              </a:rPr>
              <a:t>features employed</a:t>
            </a:r>
            <a:r>
              <a:rPr lang="en-US" dirty="0">
                <a:solidFill>
                  <a:srgbClr val="000000"/>
                </a:solidFill>
                <a:latin typeface="Times New Roman" pitchFamily="18" charset="0"/>
                <a:cs typeface="Times New Roman" pitchFamily="18" charset="0"/>
              </a:rPr>
              <a:t>. A recommendation of useful features is also </a:t>
            </a:r>
            <a:r>
              <a:rPr lang="en-US" dirty="0" smtClean="0">
                <a:solidFill>
                  <a:srgbClr val="000000"/>
                </a:solidFill>
                <a:latin typeface="Times New Roman" pitchFamily="18" charset="0"/>
                <a:cs typeface="Times New Roman" pitchFamily="18" charset="0"/>
              </a:rPr>
              <a:t>provided for </a:t>
            </a:r>
            <a:r>
              <a:rPr lang="en-US" dirty="0">
                <a:solidFill>
                  <a:srgbClr val="000000"/>
                </a:solidFill>
                <a:latin typeface="Times New Roman" pitchFamily="18" charset="0"/>
                <a:cs typeface="Times New Roman" pitchFamily="18" charset="0"/>
              </a:rPr>
              <a:t>developers and interested stakeholders</a:t>
            </a:r>
            <a:r>
              <a:rPr lang="en-US" dirty="0">
                <a:latin typeface="Times New Roman" pitchFamily="18" charset="0"/>
                <a:cs typeface="Times New Roman" pitchFamily="18" charset="0"/>
              </a:rPr>
              <a:t> </a:t>
            </a:r>
            <a:r>
              <a:rPr lang="en-US" dirty="0"/>
              <a:t/>
            </a:r>
            <a:br>
              <a:rPr lang="en-US" dirty="0"/>
            </a:br>
            <a:r>
              <a:rPr lang="en-US" dirty="0"/>
              <a:t/>
            </a:r>
            <a:br>
              <a:rPr lang="en-US" dirty="0"/>
            </a:br>
            <a:endParaRPr lang="fa-IR" dirty="0"/>
          </a:p>
        </p:txBody>
      </p:sp>
    </p:spTree>
    <p:extLst>
      <p:ext uri="{BB962C8B-B14F-4D97-AF65-F5344CB8AC3E}">
        <p14:creationId xmlns:p14="http://schemas.microsoft.com/office/powerpoint/2010/main" val="9384815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6731"/>
          </a:xfrm>
          <a:solidFill>
            <a:schemeClr val="tx2">
              <a:lumMod val="60000"/>
              <a:lumOff val="40000"/>
            </a:schemeClr>
          </a:solidFill>
        </p:spPr>
        <p:txBody>
          <a:bodyPr/>
          <a:lstStyle/>
          <a:p>
            <a:endParaRPr lang="en-US" dirty="0"/>
          </a:p>
        </p:txBody>
      </p:sp>
      <p:sp>
        <p:nvSpPr>
          <p:cNvPr id="3" name="Content Placeholder 2"/>
          <p:cNvSpPr>
            <a:spLocks noGrp="1"/>
          </p:cNvSpPr>
          <p:nvPr>
            <p:ph idx="1"/>
          </p:nvPr>
        </p:nvSpPr>
        <p:spPr>
          <a:xfrm>
            <a:off x="202978" y="1725930"/>
            <a:ext cx="11713675" cy="5792149"/>
          </a:xfrm>
        </p:spPr>
        <p:txBody>
          <a:bodyPr>
            <a:normAutofit/>
          </a:bodyPr>
          <a:lstStyle/>
          <a:p>
            <a:pPr marL="0" indent="0">
              <a:buNone/>
            </a:pPr>
            <a:endParaRPr lang="en-US" dirty="0" smtClean="0">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rotWithShape="1">
          <a:blip r:embed="rId2">
            <a:clrChange>
              <a:clrFrom>
                <a:srgbClr val="FEFEFE"/>
              </a:clrFrom>
              <a:clrTo>
                <a:srgbClr val="FEFEFE">
                  <a:alpha val="0"/>
                </a:srgbClr>
              </a:clrTo>
            </a:clrChange>
            <a:extLst>
              <a:ext uri="{28A0092B-C50C-407E-A947-70E740481C1C}">
                <a14:useLocalDpi xmlns:a14="http://schemas.microsoft.com/office/drawing/2010/main" val="0"/>
              </a:ext>
            </a:extLst>
          </a:blip>
          <a:srcRect l="4036" t="7633" r="3931" b="7659"/>
          <a:stretch/>
        </p:blipFill>
        <p:spPr>
          <a:xfrm>
            <a:off x="10128493" y="267292"/>
            <a:ext cx="1788160" cy="1198881"/>
          </a:xfrm>
          <a:prstGeom prst="rect">
            <a:avLst/>
          </a:prstGeom>
          <a:effectLst>
            <a:innerShdw blurRad="114300">
              <a:prstClr val="black"/>
            </a:innerShdw>
          </a:effectLst>
        </p:spPr>
      </p:pic>
      <p:sp>
        <p:nvSpPr>
          <p:cNvPr id="10" name="Pentagon 9"/>
          <p:cNvSpPr/>
          <p:nvPr/>
        </p:nvSpPr>
        <p:spPr>
          <a:xfrm>
            <a:off x="202978" y="225202"/>
            <a:ext cx="4748850" cy="1240971"/>
          </a:xfrm>
          <a:prstGeom prst="homePlate">
            <a:avLst/>
          </a:prstGeom>
          <a:solidFill>
            <a:srgbClr val="92D050"/>
          </a:solid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smtClean="0">
              <a:effectLst>
                <a:outerShdw blurRad="50800" dist="38100" dir="2700000" algn="tl" rotWithShape="0">
                  <a:prstClr val="black">
                    <a:alpha val="40000"/>
                  </a:prstClr>
                </a:outerShdw>
                <a:reflection blurRad="6350" stA="55000" endA="300" endPos="45500" dir="5400000" sy="-100000" algn="bl" rotWithShape="0"/>
              </a:effectLst>
            </a:endParaRPr>
          </a:p>
          <a:p>
            <a:pPr algn="ctr"/>
            <a:endParaRPr lang="en-US" sz="2400" b="1" dirty="0">
              <a:effectLst>
                <a:outerShdw blurRad="50800" dist="38100" dir="2700000" algn="tl" rotWithShape="0">
                  <a:prstClr val="black">
                    <a:alpha val="40000"/>
                  </a:prstClr>
                </a:outerShdw>
                <a:reflection blurRad="6350" stA="55000" endA="300" endPos="45500" dir="5400000" sy="-100000" algn="bl" rotWithShape="0"/>
              </a:effectLst>
            </a:endParaRPr>
          </a:p>
          <a:p>
            <a:pPr algn="ctr"/>
            <a:r>
              <a:rPr lang="en-US" sz="2400" b="1" dirty="0" smtClean="0">
                <a:effectLst>
                  <a:outerShdw blurRad="50800" dist="38100" dir="2700000" algn="tl" rotWithShape="0">
                    <a:prstClr val="black">
                      <a:alpha val="40000"/>
                    </a:prstClr>
                  </a:outerShdw>
                  <a:reflection blurRad="6350" stA="55000" endA="300" endPos="45500" dir="5400000" sy="-100000" algn="bl" rotWithShape="0"/>
                </a:effectLst>
              </a:rPr>
              <a:t>Methods</a:t>
            </a:r>
          </a:p>
          <a:p>
            <a:pPr algn="ctr"/>
            <a:r>
              <a:rPr lang="en-US" sz="2400" b="1" dirty="0" smtClean="0">
                <a:effectLst>
                  <a:outerShdw blurRad="50800" dist="38100" dir="2700000" algn="tl" rotWithShape="0">
                    <a:prstClr val="black">
                      <a:alpha val="40000"/>
                    </a:prstClr>
                  </a:outerShdw>
                  <a:reflection blurRad="6350" stA="55000" endA="300" endPos="45500" dir="5400000" sy="-100000" algn="bl" rotWithShape="0"/>
                </a:effectLst>
              </a:rPr>
              <a:t> </a:t>
            </a:r>
            <a:br>
              <a:rPr lang="en-US" sz="2400" b="1" dirty="0" smtClean="0">
                <a:effectLst>
                  <a:outerShdw blurRad="50800" dist="38100" dir="2700000" algn="tl" rotWithShape="0">
                    <a:prstClr val="black">
                      <a:alpha val="40000"/>
                    </a:prstClr>
                  </a:outerShdw>
                  <a:reflection blurRad="6350" stA="55000" endA="300" endPos="45500" dir="5400000" sy="-100000" algn="bl" rotWithShape="0"/>
                </a:effectLst>
              </a:rPr>
            </a:br>
            <a:endParaRPr lang="en-US" sz="2400" b="1" dirty="0">
              <a:solidFill>
                <a:schemeClr val="bg1"/>
              </a:solidFill>
              <a:effectLst>
                <a:outerShdw blurRad="50800" dist="38100" dir="2700000" algn="tl" rotWithShape="0">
                  <a:prstClr val="black">
                    <a:alpha val="40000"/>
                  </a:prstClr>
                </a:outerShdw>
                <a:reflection blurRad="6350" stA="55000" endA="300" endPos="45500" dir="5400000" sy="-100000" algn="bl" rotWithShape="0"/>
              </a:effectLst>
              <a:latin typeface="Tw Cen MT" panose="020B0602020104020603" pitchFamily="34" charset="0"/>
            </a:endParaRPr>
          </a:p>
        </p:txBody>
      </p:sp>
      <p:sp>
        <p:nvSpPr>
          <p:cNvPr id="4" name="Rectangle 3"/>
          <p:cNvSpPr/>
          <p:nvPr/>
        </p:nvSpPr>
        <p:spPr>
          <a:xfrm>
            <a:off x="320040" y="1859340"/>
            <a:ext cx="11235690" cy="4062651"/>
          </a:xfrm>
          <a:prstGeom prst="rect">
            <a:avLst/>
          </a:prstGeom>
        </p:spPr>
        <p:txBody>
          <a:bodyPr wrap="square">
            <a:spAutoFit/>
          </a:bodyPr>
          <a:lstStyle/>
          <a:p>
            <a:r>
              <a:rPr lang="en-US" sz="2000" dirty="0" smtClean="0">
                <a:solidFill>
                  <a:srgbClr val="000000"/>
                </a:solidFill>
                <a:latin typeface="Times New Roman" pitchFamily="18" charset="0"/>
                <a:cs typeface="Times New Roman" pitchFamily="18" charset="0"/>
              </a:rPr>
              <a:t>e</a:t>
            </a:r>
            <a:r>
              <a:rPr lang="en-US" dirty="0" smtClean="0">
                <a:solidFill>
                  <a:srgbClr val="000000"/>
                </a:solidFill>
                <a:latin typeface="Times New Roman" pitchFamily="18" charset="0"/>
                <a:cs typeface="Times New Roman" pitchFamily="18" charset="0"/>
              </a:rPr>
              <a:t>xtension </a:t>
            </a:r>
            <a:r>
              <a:rPr lang="en-US" dirty="0">
                <a:solidFill>
                  <a:srgbClr val="000000"/>
                </a:solidFill>
                <a:latin typeface="Times New Roman" pitchFamily="18" charset="0"/>
                <a:cs typeface="Times New Roman" pitchFamily="18" charset="0"/>
              </a:rPr>
              <a:t>for scoping reviews </a:t>
            </a:r>
            <a:r>
              <a:rPr lang="en-US" dirty="0" smtClean="0">
                <a:solidFill>
                  <a:srgbClr val="000000"/>
                </a:solidFill>
                <a:latin typeface="Times New Roman" pitchFamily="18" charset="0"/>
                <a:cs typeface="Times New Roman" pitchFamily="18" charset="0"/>
              </a:rPr>
              <a:t>The search </a:t>
            </a:r>
            <a:r>
              <a:rPr lang="en-US" dirty="0">
                <a:solidFill>
                  <a:srgbClr val="000000"/>
                </a:solidFill>
                <a:latin typeface="Times New Roman" pitchFamily="18" charset="0"/>
                <a:cs typeface="Times New Roman" pitchFamily="18" charset="0"/>
              </a:rPr>
              <a:t>period for information was from </a:t>
            </a:r>
            <a:r>
              <a:rPr lang="en-US" dirty="0">
                <a:solidFill>
                  <a:schemeClr val="accent4"/>
                </a:solidFill>
                <a:latin typeface="Times New Roman" pitchFamily="18" charset="0"/>
                <a:cs typeface="Times New Roman" pitchFamily="18" charset="0"/>
              </a:rPr>
              <a:t>March 25, 2020</a:t>
            </a:r>
            <a:r>
              <a:rPr lang="en-US" dirty="0">
                <a:solidFill>
                  <a:srgbClr val="000000"/>
                </a:solidFill>
                <a:latin typeface="Times New Roman" pitchFamily="18" charset="0"/>
                <a:cs typeface="Times New Roman" pitchFamily="18" charset="0"/>
              </a:rPr>
              <a:t>, to </a:t>
            </a:r>
            <a:r>
              <a:rPr lang="en-US" dirty="0" smtClean="0">
                <a:solidFill>
                  <a:schemeClr val="accent4"/>
                </a:solidFill>
                <a:latin typeface="Times New Roman" pitchFamily="18" charset="0"/>
                <a:cs typeface="Times New Roman" pitchFamily="18" charset="0"/>
              </a:rPr>
              <a:t>May 5,2020</a:t>
            </a:r>
            <a:r>
              <a:rPr lang="en-US" dirty="0">
                <a:solidFill>
                  <a:srgbClr val="000000"/>
                </a:solidFill>
                <a:latin typeface="Times New Roman" pitchFamily="18" charset="0"/>
                <a:cs typeface="Times New Roman" pitchFamily="18" charset="0"/>
              </a:rPr>
              <a:t>, when the outbreak rapidly spread to all parts of </a:t>
            </a:r>
            <a:r>
              <a:rPr lang="en-US" dirty="0" smtClean="0">
                <a:solidFill>
                  <a:srgbClr val="000000"/>
                </a:solidFill>
                <a:latin typeface="Times New Roman" pitchFamily="18" charset="0"/>
                <a:cs typeface="Times New Roman" pitchFamily="18" charset="0"/>
              </a:rPr>
              <a:t>the world</a:t>
            </a:r>
            <a:r>
              <a:rPr lang="en-US" dirty="0">
                <a:solidFill>
                  <a:srgbClr val="000000"/>
                </a:solidFill>
                <a:latin typeface="Times New Roman" pitchFamily="18" charset="0"/>
                <a:cs typeface="Times New Roman" pitchFamily="18" charset="0"/>
              </a:rPr>
              <a:t>, including the United States</a:t>
            </a:r>
            <a:r>
              <a:rPr lang="en-US" dirty="0">
                <a:latin typeface="Times New Roman" pitchFamily="18" charset="0"/>
                <a:cs typeface="Times New Roman" pitchFamily="18" charset="0"/>
              </a:rPr>
              <a:t> </a:t>
            </a:r>
            <a:endParaRPr lang="en-US" dirty="0" smtClean="0">
              <a:latin typeface="Times New Roman" pitchFamily="18" charset="0"/>
              <a:cs typeface="Times New Roman" pitchFamily="18" charset="0"/>
            </a:endParaRPr>
          </a:p>
          <a:p>
            <a:endParaRPr lang="en-US" dirty="0">
              <a:latin typeface="Times New Roman" pitchFamily="18" charset="0"/>
              <a:cs typeface="Times New Roman" pitchFamily="18" charset="0"/>
            </a:endParaRPr>
          </a:p>
          <a:p>
            <a:r>
              <a:rPr lang="en-US" dirty="0">
                <a:solidFill>
                  <a:srgbClr val="000000"/>
                </a:solidFill>
                <a:latin typeface="Times New Roman" pitchFamily="18" charset="0"/>
                <a:cs typeface="Times New Roman" pitchFamily="18" charset="0"/>
              </a:rPr>
              <a:t>Google search, </a:t>
            </a:r>
            <a:r>
              <a:rPr lang="en-US" dirty="0" smtClean="0">
                <a:solidFill>
                  <a:srgbClr val="000000"/>
                </a:solidFill>
                <a:latin typeface="Times New Roman" pitchFamily="18" charset="0"/>
                <a:cs typeface="Times New Roman" pitchFamily="18" charset="0"/>
              </a:rPr>
              <a:t>Google Scholar</a:t>
            </a:r>
            <a:r>
              <a:rPr lang="en-US" dirty="0">
                <a:solidFill>
                  <a:srgbClr val="000000"/>
                </a:solidFill>
                <a:latin typeface="Times New Roman" pitchFamily="18" charset="0"/>
                <a:cs typeface="Times New Roman" pitchFamily="18" charset="0"/>
              </a:rPr>
              <a:t>, Scopus, and PubMed were used to find apps </a:t>
            </a:r>
            <a:r>
              <a:rPr lang="en-US" dirty="0" err="1" smtClean="0">
                <a:solidFill>
                  <a:srgbClr val="000000"/>
                </a:solidFill>
                <a:latin typeface="Times New Roman" pitchFamily="18" charset="0"/>
                <a:cs typeface="Times New Roman" pitchFamily="18" charset="0"/>
              </a:rPr>
              <a:t>specificfor</a:t>
            </a:r>
            <a:r>
              <a:rPr lang="en-US" dirty="0" smtClean="0">
                <a:solidFill>
                  <a:srgbClr val="000000"/>
                </a:solidFill>
                <a:latin typeface="Times New Roman" pitchFamily="18" charset="0"/>
                <a:cs typeface="Times New Roman" pitchFamily="18" charset="0"/>
              </a:rPr>
              <a:t> </a:t>
            </a:r>
            <a:r>
              <a:rPr lang="en-US" dirty="0">
                <a:solidFill>
                  <a:srgbClr val="000000"/>
                </a:solidFill>
                <a:latin typeface="Times New Roman" pitchFamily="18" charset="0"/>
                <a:cs typeface="Times New Roman" pitchFamily="18" charset="0"/>
              </a:rPr>
              <a:t>each country. Considering the rapid pace of articles </a:t>
            </a:r>
            <a:r>
              <a:rPr lang="en-US" dirty="0" err="1" smtClean="0">
                <a:solidFill>
                  <a:srgbClr val="000000"/>
                </a:solidFill>
                <a:latin typeface="Times New Roman" pitchFamily="18" charset="0"/>
                <a:cs typeface="Times New Roman" pitchFamily="18" charset="0"/>
              </a:rPr>
              <a:t>beingpublished</a:t>
            </a:r>
            <a:r>
              <a:rPr lang="en-US" dirty="0" smtClean="0">
                <a:solidFill>
                  <a:srgbClr val="000000"/>
                </a:solidFill>
                <a:latin typeface="Times New Roman" pitchFamily="18" charset="0"/>
                <a:cs typeface="Times New Roman" pitchFamily="18" charset="0"/>
              </a:rPr>
              <a:t> onCOVID-19</a:t>
            </a:r>
            <a:r>
              <a:rPr lang="en-US" dirty="0">
                <a:solidFill>
                  <a:srgbClr val="000000"/>
                </a:solidFill>
                <a:latin typeface="Times New Roman" pitchFamily="18" charset="0"/>
                <a:cs typeface="Times New Roman" pitchFamily="18" charset="0"/>
              </a:rPr>
              <a:t>, Google Scholar, Scopus, and </a:t>
            </a:r>
            <a:r>
              <a:rPr lang="en-US" dirty="0" err="1" smtClean="0">
                <a:solidFill>
                  <a:srgbClr val="000000"/>
                </a:solidFill>
                <a:latin typeface="Times New Roman" pitchFamily="18" charset="0"/>
                <a:cs typeface="Times New Roman" pitchFamily="18" charset="0"/>
              </a:rPr>
              <a:t>PubMedwere</a:t>
            </a:r>
            <a:r>
              <a:rPr lang="en-US" dirty="0" smtClean="0">
                <a:solidFill>
                  <a:srgbClr val="000000"/>
                </a:solidFill>
                <a:latin typeface="Times New Roman" pitchFamily="18" charset="0"/>
                <a:cs typeface="Times New Roman" pitchFamily="18" charset="0"/>
              </a:rPr>
              <a:t> </a:t>
            </a:r>
            <a:r>
              <a:rPr lang="en-US" dirty="0">
                <a:solidFill>
                  <a:srgbClr val="000000"/>
                </a:solidFill>
                <a:latin typeface="Times New Roman" pitchFamily="18" charset="0"/>
                <a:cs typeface="Times New Roman" pitchFamily="18" charset="0"/>
              </a:rPr>
              <a:t>selected, as these were common databases used </a:t>
            </a:r>
            <a:r>
              <a:rPr lang="en-US" dirty="0" smtClean="0">
                <a:solidFill>
                  <a:srgbClr val="000000"/>
                </a:solidFill>
                <a:latin typeface="Times New Roman" pitchFamily="18" charset="0"/>
                <a:cs typeface="Times New Roman" pitchFamily="18" charset="0"/>
              </a:rPr>
              <a:t>by clinicians </a:t>
            </a:r>
            <a:r>
              <a:rPr lang="en-US" dirty="0">
                <a:solidFill>
                  <a:srgbClr val="000000"/>
                </a:solidFill>
                <a:latin typeface="Times New Roman" pitchFamily="18" charset="0"/>
                <a:cs typeface="Times New Roman" pitchFamily="18" charset="0"/>
              </a:rPr>
              <a:t>and would encompass a broad scope of journal </a:t>
            </a:r>
            <a:r>
              <a:rPr lang="en-US" dirty="0" err="1" smtClean="0">
                <a:solidFill>
                  <a:srgbClr val="000000"/>
                </a:solidFill>
                <a:latin typeface="Times New Roman" pitchFamily="18" charset="0"/>
                <a:cs typeface="Times New Roman" pitchFamily="18" charset="0"/>
              </a:rPr>
              <a:t>articlesthat</a:t>
            </a:r>
            <a:r>
              <a:rPr lang="en-US" dirty="0" smtClean="0">
                <a:solidFill>
                  <a:srgbClr val="000000"/>
                </a:solidFill>
                <a:latin typeface="Times New Roman" pitchFamily="18" charset="0"/>
                <a:cs typeface="Times New Roman" pitchFamily="18" charset="0"/>
              </a:rPr>
              <a:t> </a:t>
            </a:r>
            <a:r>
              <a:rPr lang="en-US" dirty="0">
                <a:solidFill>
                  <a:srgbClr val="000000"/>
                </a:solidFill>
                <a:latin typeface="Times New Roman" pitchFamily="18" charset="0"/>
                <a:cs typeface="Times New Roman" pitchFamily="18" charset="0"/>
              </a:rPr>
              <a:t>would be relevant to clinical and public health </a:t>
            </a:r>
            <a:r>
              <a:rPr lang="en-US" dirty="0" err="1" smtClean="0">
                <a:solidFill>
                  <a:srgbClr val="000000"/>
                </a:solidFill>
                <a:latin typeface="Times New Roman" pitchFamily="18" charset="0"/>
                <a:cs typeface="Times New Roman" pitchFamily="18" charset="0"/>
              </a:rPr>
              <a:t>practices.The</a:t>
            </a:r>
            <a:r>
              <a:rPr lang="en-US" dirty="0" smtClean="0">
                <a:solidFill>
                  <a:srgbClr val="000000"/>
                </a:solidFill>
                <a:latin typeface="Times New Roman" pitchFamily="18" charset="0"/>
                <a:cs typeface="Times New Roman" pitchFamily="18" charset="0"/>
              </a:rPr>
              <a:t> </a:t>
            </a:r>
            <a:r>
              <a:rPr lang="en-US" dirty="0">
                <a:solidFill>
                  <a:srgbClr val="000000"/>
                </a:solidFill>
                <a:latin typeface="Times New Roman" pitchFamily="18" charset="0"/>
                <a:cs typeface="Times New Roman" pitchFamily="18" charset="0"/>
              </a:rPr>
              <a:t>keywords used were: </a:t>
            </a:r>
            <a:r>
              <a:rPr lang="en-US" dirty="0" smtClean="0">
                <a:solidFill>
                  <a:srgbClr val="000000"/>
                </a:solidFill>
                <a:latin typeface="Times New Roman" pitchFamily="18" charset="0"/>
                <a:cs typeface="Times New Roman" pitchFamily="18" charset="0"/>
              </a:rPr>
              <a:t>“</a:t>
            </a:r>
            <a:r>
              <a:rPr lang="en-US" dirty="0" smtClean="0">
                <a:solidFill>
                  <a:schemeClr val="accent4">
                    <a:lumMod val="50000"/>
                  </a:schemeClr>
                </a:solidFill>
                <a:latin typeface="Times New Roman" pitchFamily="18" charset="0"/>
                <a:cs typeface="Times New Roman" pitchFamily="18" charset="0"/>
              </a:rPr>
              <a:t>coronavirus,” “COVID-19,”</a:t>
            </a:r>
            <a:br>
              <a:rPr lang="en-US" dirty="0" smtClean="0">
                <a:solidFill>
                  <a:schemeClr val="accent4">
                    <a:lumMod val="50000"/>
                  </a:schemeClr>
                </a:solidFill>
                <a:latin typeface="Times New Roman" pitchFamily="18" charset="0"/>
                <a:cs typeface="Times New Roman" pitchFamily="18" charset="0"/>
              </a:rPr>
            </a:br>
            <a:r>
              <a:rPr lang="en-US" dirty="0" smtClean="0">
                <a:solidFill>
                  <a:schemeClr val="accent4">
                    <a:lumMod val="50000"/>
                  </a:schemeClr>
                </a:solidFill>
                <a:latin typeface="Times New Roman" pitchFamily="18" charset="0"/>
                <a:cs typeface="Times New Roman" pitchFamily="18" charset="0"/>
              </a:rPr>
              <a:t>“nCOV19,” “contact tracing,” “information providing apps,”</a:t>
            </a:r>
            <a:br>
              <a:rPr lang="en-US" dirty="0" smtClean="0">
                <a:solidFill>
                  <a:schemeClr val="accent4">
                    <a:lumMod val="50000"/>
                  </a:schemeClr>
                </a:solidFill>
                <a:latin typeface="Times New Roman" pitchFamily="18" charset="0"/>
                <a:cs typeface="Times New Roman" pitchFamily="18" charset="0"/>
              </a:rPr>
            </a:br>
            <a:r>
              <a:rPr lang="en-US" dirty="0" smtClean="0">
                <a:solidFill>
                  <a:schemeClr val="accent4">
                    <a:lumMod val="50000"/>
                  </a:schemeClr>
                </a:solidFill>
                <a:latin typeface="Times New Roman" pitchFamily="18" charset="0"/>
                <a:cs typeface="Times New Roman" pitchFamily="18" charset="0"/>
              </a:rPr>
              <a:t>“symptom tracking,” “mobile apps,” “mobile applications,”</a:t>
            </a:r>
            <a:br>
              <a:rPr lang="en-US" dirty="0" smtClean="0">
                <a:solidFill>
                  <a:schemeClr val="accent4">
                    <a:lumMod val="50000"/>
                  </a:schemeClr>
                </a:solidFill>
                <a:latin typeface="Times New Roman" pitchFamily="18" charset="0"/>
                <a:cs typeface="Times New Roman" pitchFamily="18" charset="0"/>
              </a:rPr>
            </a:br>
            <a:r>
              <a:rPr lang="en-US" dirty="0" smtClean="0">
                <a:solidFill>
                  <a:schemeClr val="accent4">
                    <a:lumMod val="50000"/>
                  </a:schemeClr>
                </a:solidFill>
                <a:latin typeface="Times New Roman" pitchFamily="18" charset="0"/>
                <a:cs typeface="Times New Roman" pitchFamily="18" charset="0"/>
              </a:rPr>
              <a:t>“smartphone,” “mobile phone,” and “</a:t>
            </a:r>
            <a:r>
              <a:rPr lang="en-US" dirty="0" err="1" smtClean="0">
                <a:solidFill>
                  <a:schemeClr val="accent4">
                    <a:lumMod val="50000"/>
                  </a:schemeClr>
                </a:solidFill>
                <a:latin typeface="Times New Roman" pitchFamily="18" charset="0"/>
                <a:cs typeface="Times New Roman" pitchFamily="18" charset="0"/>
              </a:rPr>
              <a:t>mHealth</a:t>
            </a:r>
            <a:r>
              <a:rPr lang="en-US" dirty="0" smtClean="0">
                <a:solidFill>
                  <a:schemeClr val="accent4">
                    <a:lumMod val="50000"/>
                  </a:schemeClr>
                </a:solidFill>
                <a:latin typeface="Times New Roman" pitchFamily="18" charset="0"/>
                <a:cs typeface="Times New Roman" pitchFamily="18" charset="0"/>
              </a:rPr>
              <a:t>,” and the country</a:t>
            </a:r>
            <a:br>
              <a:rPr lang="en-US" dirty="0" smtClean="0">
                <a:solidFill>
                  <a:schemeClr val="accent4">
                    <a:lumMod val="50000"/>
                  </a:schemeClr>
                </a:solidFill>
                <a:latin typeface="Times New Roman" pitchFamily="18" charset="0"/>
                <a:cs typeface="Times New Roman" pitchFamily="18" charset="0"/>
              </a:rPr>
            </a:br>
            <a:r>
              <a:rPr lang="en-US" dirty="0" smtClean="0">
                <a:solidFill>
                  <a:schemeClr val="accent4">
                    <a:lumMod val="50000"/>
                  </a:schemeClr>
                </a:solidFill>
                <a:latin typeface="Times New Roman" pitchFamily="18" charset="0"/>
                <a:cs typeface="Times New Roman" pitchFamily="18" charset="0"/>
              </a:rPr>
              <a:t>names from the top 10 countries that had the greatest number</a:t>
            </a:r>
            <a:br>
              <a:rPr lang="en-US" dirty="0" smtClean="0">
                <a:solidFill>
                  <a:schemeClr val="accent4">
                    <a:lumMod val="50000"/>
                  </a:schemeClr>
                </a:solidFill>
                <a:latin typeface="Times New Roman" pitchFamily="18" charset="0"/>
                <a:cs typeface="Times New Roman" pitchFamily="18" charset="0"/>
              </a:rPr>
            </a:br>
            <a:r>
              <a:rPr lang="en-US" dirty="0" smtClean="0">
                <a:solidFill>
                  <a:schemeClr val="accent4">
                    <a:lumMod val="50000"/>
                  </a:schemeClr>
                </a:solidFill>
                <a:latin typeface="Times New Roman" pitchFamily="18" charset="0"/>
                <a:cs typeface="Times New Roman" pitchFamily="18" charset="0"/>
              </a:rPr>
              <a:t>of COVID-19 cases as of April 27, 2020. </a:t>
            </a:r>
            <a:r>
              <a:rPr lang="en-US" dirty="0"/>
              <a:t/>
            </a:r>
            <a:br>
              <a:rPr lang="en-US" dirty="0"/>
            </a:br>
            <a:r>
              <a:rPr lang="en-US" dirty="0"/>
              <a:t/>
            </a:r>
            <a:br>
              <a:rPr lang="en-US" dirty="0"/>
            </a:br>
            <a:endParaRPr lang="fa-IR" dirty="0"/>
          </a:p>
        </p:txBody>
      </p:sp>
    </p:spTree>
    <p:extLst>
      <p:ext uri="{BB962C8B-B14F-4D97-AF65-F5344CB8AC3E}">
        <p14:creationId xmlns:p14="http://schemas.microsoft.com/office/powerpoint/2010/main" val="33733889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6731"/>
          </a:xfrm>
          <a:solidFill>
            <a:schemeClr val="tx2">
              <a:lumMod val="60000"/>
              <a:lumOff val="40000"/>
            </a:schemeClr>
          </a:solidFill>
        </p:spPr>
        <p:txBody>
          <a:bodyPr/>
          <a:lstStyle/>
          <a:p>
            <a:endParaRPr lang="en-US" dirty="0"/>
          </a:p>
        </p:txBody>
      </p:sp>
      <p:sp>
        <p:nvSpPr>
          <p:cNvPr id="3" name="Content Placeholder 2"/>
          <p:cNvSpPr>
            <a:spLocks noGrp="1"/>
          </p:cNvSpPr>
          <p:nvPr>
            <p:ph idx="1"/>
          </p:nvPr>
        </p:nvSpPr>
        <p:spPr>
          <a:xfrm>
            <a:off x="178525" y="1977390"/>
            <a:ext cx="11834949" cy="4789170"/>
          </a:xfrm>
        </p:spPr>
        <p:txBody>
          <a:bodyPr>
            <a:noAutofit/>
          </a:bodyPr>
          <a:lstStyle/>
          <a:p>
            <a:pPr marL="0" indent="0">
              <a:buNone/>
            </a:pP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endParaRPr lang="en-US" sz="2000" dirty="0" smtClean="0">
              <a:latin typeface="Times New Roman" panose="02020603050405020304" pitchFamily="18" charset="0"/>
              <a:cs typeface="Times New Roman" panose="02020603050405020304" pitchFamily="18" charset="0"/>
            </a:endParaRPr>
          </a:p>
          <a:p>
            <a:pPr marL="0" indent="0">
              <a:buNone/>
            </a:pPr>
            <a:endParaRPr lang="en-US" sz="2000" dirty="0">
              <a:solidFill>
                <a:schemeClr val="bg1"/>
              </a:solidFill>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rotWithShape="1">
          <a:blip r:embed="rId2">
            <a:clrChange>
              <a:clrFrom>
                <a:srgbClr val="FEFEFE"/>
              </a:clrFrom>
              <a:clrTo>
                <a:srgbClr val="FEFEFE">
                  <a:alpha val="0"/>
                </a:srgbClr>
              </a:clrTo>
            </a:clrChange>
            <a:extLst>
              <a:ext uri="{28A0092B-C50C-407E-A947-70E740481C1C}">
                <a14:useLocalDpi xmlns:a14="http://schemas.microsoft.com/office/drawing/2010/main" val="0"/>
              </a:ext>
            </a:extLst>
          </a:blip>
          <a:srcRect l="4036" t="7633" r="3931" b="7659"/>
          <a:stretch/>
        </p:blipFill>
        <p:spPr>
          <a:xfrm>
            <a:off x="10128493" y="267292"/>
            <a:ext cx="1788160" cy="1198881"/>
          </a:xfrm>
          <a:prstGeom prst="rect">
            <a:avLst/>
          </a:prstGeom>
          <a:effectLst>
            <a:innerShdw blurRad="114300">
              <a:prstClr val="black"/>
            </a:innerShdw>
          </a:effectLst>
        </p:spPr>
      </p:pic>
      <p:sp>
        <p:nvSpPr>
          <p:cNvPr id="10" name="Pentagon 9"/>
          <p:cNvSpPr/>
          <p:nvPr/>
        </p:nvSpPr>
        <p:spPr>
          <a:xfrm>
            <a:off x="104504" y="267292"/>
            <a:ext cx="4611188" cy="1240971"/>
          </a:xfrm>
          <a:prstGeom prst="homePlate">
            <a:avLst/>
          </a:prstGeom>
          <a:solidFill>
            <a:srgbClr val="92D050"/>
          </a:solid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smtClean="0">
              <a:effectLst>
                <a:outerShdw blurRad="50800" dist="38100" dir="2700000" algn="tl" rotWithShape="0">
                  <a:prstClr val="black">
                    <a:alpha val="40000"/>
                  </a:prstClr>
                </a:outerShdw>
              </a:effectLst>
            </a:endParaRPr>
          </a:p>
          <a:p>
            <a:pPr algn="ctr"/>
            <a:endParaRPr lang="en-US" sz="2400" b="1" dirty="0">
              <a:effectLst>
                <a:outerShdw blurRad="50800" dist="38100" dir="2700000" algn="tl" rotWithShape="0">
                  <a:prstClr val="black">
                    <a:alpha val="40000"/>
                  </a:prstClr>
                </a:outerShdw>
              </a:effectLst>
            </a:endParaRPr>
          </a:p>
          <a:p>
            <a:pPr algn="ctr"/>
            <a:r>
              <a:rPr lang="en-US" sz="2400" b="1" dirty="0" smtClean="0">
                <a:effectLst>
                  <a:outerShdw blurRad="50800" dist="38100" dir="2700000" algn="tl" rotWithShape="0">
                    <a:prstClr val="black">
                      <a:alpha val="40000"/>
                    </a:prstClr>
                  </a:outerShdw>
                </a:effectLst>
              </a:rPr>
              <a:t>Methods</a:t>
            </a:r>
          </a:p>
          <a:p>
            <a:pPr algn="ctr"/>
            <a:r>
              <a:rPr lang="en-US" sz="2400" b="1" dirty="0" smtClean="0">
                <a:effectLst>
                  <a:outerShdw blurRad="50800" dist="38100" dir="2700000" algn="tl" rotWithShape="0">
                    <a:prstClr val="black">
                      <a:alpha val="40000"/>
                    </a:prstClr>
                  </a:outerShdw>
                </a:effectLst>
              </a:rPr>
              <a:t> </a:t>
            </a:r>
            <a:br>
              <a:rPr lang="en-US" sz="2400" b="1" dirty="0" smtClean="0">
                <a:effectLst>
                  <a:outerShdw blurRad="50800" dist="38100" dir="2700000" algn="tl" rotWithShape="0">
                    <a:prstClr val="black">
                      <a:alpha val="40000"/>
                    </a:prstClr>
                  </a:outerShdw>
                </a:effectLst>
              </a:rPr>
            </a:br>
            <a:endParaRPr lang="en-US" sz="2400" b="1" dirty="0">
              <a:solidFill>
                <a:schemeClr val="bg1"/>
              </a:solidFill>
              <a:effectLst>
                <a:outerShdw blurRad="50800" dist="38100" dir="2700000" algn="tl" rotWithShape="0">
                  <a:prstClr val="black">
                    <a:alpha val="40000"/>
                  </a:prstClr>
                </a:outerShdw>
              </a:effectLst>
              <a:latin typeface="Tw Cen MT" panose="020B0602020104020603" pitchFamily="34" charset="0"/>
            </a:endParaRPr>
          </a:p>
        </p:txBody>
      </p:sp>
      <p:sp>
        <p:nvSpPr>
          <p:cNvPr id="4" name="Rectangle 3"/>
          <p:cNvSpPr/>
          <p:nvPr/>
        </p:nvSpPr>
        <p:spPr>
          <a:xfrm>
            <a:off x="104504" y="2967335"/>
            <a:ext cx="11085466" cy="2031325"/>
          </a:xfrm>
          <a:prstGeom prst="rect">
            <a:avLst/>
          </a:prstGeom>
        </p:spPr>
        <p:txBody>
          <a:bodyPr wrap="square">
            <a:spAutoFit/>
          </a:bodyPr>
          <a:lstStyle/>
          <a:p>
            <a:r>
              <a:rPr lang="en-US" dirty="0" smtClean="0">
                <a:solidFill>
                  <a:schemeClr val="bg1"/>
                </a:solidFill>
                <a:latin typeface="Times New Roman" pitchFamily="18" charset="0"/>
                <a:cs typeface="Times New Roman" pitchFamily="18" charset="0"/>
              </a:rPr>
              <a:t>These countries were China, France, Germany, Iran, Italy, Russia, Spain, Turkey, the United Kingdom, and the United States Another 9 </a:t>
            </a:r>
            <a:r>
              <a:rPr lang="en-US" dirty="0" err="1" smtClean="0">
                <a:solidFill>
                  <a:schemeClr val="bg1"/>
                </a:solidFill>
                <a:latin typeface="Times New Roman" pitchFamily="18" charset="0"/>
                <a:cs typeface="Times New Roman" pitchFamily="18" charset="0"/>
              </a:rPr>
              <a:t>countrieswere</a:t>
            </a:r>
            <a:r>
              <a:rPr lang="en-US" dirty="0" smtClean="0">
                <a:solidFill>
                  <a:schemeClr val="bg1"/>
                </a:solidFill>
                <a:latin typeface="Times New Roman" pitchFamily="18" charset="0"/>
                <a:cs typeface="Times New Roman" pitchFamily="18" charset="0"/>
              </a:rPr>
              <a:t> added to the list, as they were among the first in releasing apps specific for </a:t>
            </a:r>
            <a:r>
              <a:rPr lang="en-US" dirty="0" smtClean="0">
                <a:solidFill>
                  <a:schemeClr val="accent4"/>
                </a:solidFill>
                <a:latin typeface="Times New Roman" pitchFamily="18" charset="0"/>
                <a:cs typeface="Times New Roman" pitchFamily="18" charset="0"/>
              </a:rPr>
              <a:t>COVID-19</a:t>
            </a:r>
            <a:r>
              <a:rPr lang="en-US" dirty="0" smtClean="0">
                <a:solidFill>
                  <a:schemeClr val="bg1"/>
                </a:solidFill>
                <a:latin typeface="Times New Roman" pitchFamily="18" charset="0"/>
                <a:cs typeface="Times New Roman" pitchFamily="18" charset="0"/>
              </a:rPr>
              <a:t> based on articles found during the initial stages of the research from the period of </a:t>
            </a:r>
            <a:r>
              <a:rPr lang="en-US" dirty="0" smtClean="0">
                <a:solidFill>
                  <a:schemeClr val="accent4"/>
                </a:solidFill>
                <a:latin typeface="Times New Roman" pitchFamily="18" charset="0"/>
                <a:cs typeface="Times New Roman" pitchFamily="18" charset="0"/>
              </a:rPr>
              <a:t>March 25, 2020</a:t>
            </a:r>
            <a:r>
              <a:rPr lang="en-US" dirty="0" smtClean="0">
                <a:solidFill>
                  <a:schemeClr val="bg1"/>
                </a:solidFill>
                <a:latin typeface="Times New Roman" pitchFamily="18" charset="0"/>
                <a:cs typeface="Times New Roman" pitchFamily="18" charset="0"/>
              </a:rPr>
              <a:t>,to </a:t>
            </a:r>
            <a:r>
              <a:rPr lang="en-US" dirty="0" smtClean="0">
                <a:solidFill>
                  <a:schemeClr val="accent4"/>
                </a:solidFill>
                <a:latin typeface="Times New Roman" pitchFamily="18" charset="0"/>
                <a:cs typeface="Times New Roman" pitchFamily="18" charset="0"/>
              </a:rPr>
              <a:t>April 1, 2020</a:t>
            </a:r>
            <a:r>
              <a:rPr lang="en-US" dirty="0" smtClean="0">
                <a:solidFill>
                  <a:schemeClr val="bg1"/>
                </a:solidFill>
                <a:latin typeface="Times New Roman" pitchFamily="18" charset="0"/>
                <a:cs typeface="Times New Roman" pitchFamily="18" charset="0"/>
              </a:rPr>
              <a:t>. These countries included Hong Kong, </a:t>
            </a:r>
            <a:r>
              <a:rPr lang="en-US" dirty="0" err="1" smtClean="0">
                <a:solidFill>
                  <a:schemeClr val="bg1"/>
                </a:solidFill>
                <a:latin typeface="Times New Roman" pitchFamily="18" charset="0"/>
                <a:cs typeface="Times New Roman" pitchFamily="18" charset="0"/>
              </a:rPr>
              <a:t>Iceland,India</a:t>
            </a:r>
            <a:r>
              <a:rPr lang="en-US" dirty="0" smtClean="0">
                <a:solidFill>
                  <a:schemeClr val="bg1"/>
                </a:solidFill>
                <a:latin typeface="Times New Roman" pitchFamily="18" charset="0"/>
                <a:cs typeface="Times New Roman" pitchFamily="18" charset="0"/>
              </a:rPr>
              <a:t>, Indonesia, Malaysia, Poland, Singapore, South Korea, and Taiwan. </a:t>
            </a:r>
            <a:r>
              <a:rPr lang="en-US" dirty="0"/>
              <a:t/>
            </a:r>
            <a:br>
              <a:rPr lang="en-US" dirty="0"/>
            </a:br>
            <a:endParaRPr lang="en-US" dirty="0" smtClean="0">
              <a:solidFill>
                <a:srgbClr val="F24099">
                  <a:lumMod val="50000"/>
                </a:srgbClr>
              </a:solidFill>
              <a:latin typeface="Times New Roman" pitchFamily="18" charset="0"/>
              <a:cs typeface="Times New Roman" pitchFamily="18" charset="0"/>
            </a:endParaRPr>
          </a:p>
          <a:p>
            <a:endParaRPr lang="fa-IR" dirty="0"/>
          </a:p>
        </p:txBody>
      </p:sp>
    </p:spTree>
    <p:extLst>
      <p:ext uri="{BB962C8B-B14F-4D97-AF65-F5344CB8AC3E}">
        <p14:creationId xmlns:p14="http://schemas.microsoft.com/office/powerpoint/2010/main" val="263087079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Custom 1">
      <a:dk1>
        <a:srgbClr val="2C2C2C"/>
      </a:dk1>
      <a:lt1>
        <a:srgbClr val="3B748D"/>
      </a:lt1>
      <a:dk2>
        <a:srgbClr val="FFFFFF"/>
      </a:dk2>
      <a:lt2>
        <a:srgbClr val="00B0F0"/>
      </a:lt2>
      <a:accent1>
        <a:srgbClr val="FFC000"/>
      </a:accent1>
      <a:accent2>
        <a:srgbClr val="A5D028"/>
      </a:accent2>
      <a:accent3>
        <a:srgbClr val="08CC78"/>
      </a:accent3>
      <a:accent4>
        <a:srgbClr val="F24099"/>
      </a:accent4>
      <a:accent5>
        <a:srgbClr val="828288"/>
      </a:accent5>
      <a:accent6>
        <a:srgbClr val="F56617"/>
      </a:accent6>
      <a:hlink>
        <a:srgbClr val="FFFFFF"/>
      </a:hlink>
      <a:folHlink>
        <a:srgbClr val="6C606A"/>
      </a:folHlink>
    </a:clrScheme>
    <a:fontScheme name="Banded">
      <a:maj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xmlns="" name="Banded" id="{98DFF888-2449-4D28-977C-6306C017633E}" vid="{9792607F-9579-4224-82FF-9C88C3E1E5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Banded</Template>
  <TotalTime>2732</TotalTime>
  <Words>2129</Words>
  <Application>Microsoft Office PowerPoint</Application>
  <PresentationFormat>Custom</PresentationFormat>
  <Paragraphs>250</Paragraphs>
  <Slides>40</Slides>
  <Notes>4</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Banded</vt:lpstr>
      <vt:lpstr>Mobile Health Apps That Help With COVID-19 Management: Scoping Review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hhhbb</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vt:lpstr>
      <vt:lpstr>re</vt:lpstr>
      <vt:lpstr>re</vt:lpstr>
      <vt:lpstr>re</vt:lpstr>
      <vt:lpstr>re</vt:lpstr>
      <vt:lpstr>re</vt:lpstr>
      <vt:lpstr>re</vt:lpstr>
      <vt:lpstr>re</vt:lpstr>
      <vt:lpstr>re</vt:lpstr>
      <vt:lpstr>re</vt:lpstr>
      <vt:lpstr>re</vt:lpstr>
      <vt:lpstr>re</vt:lpstr>
      <vt:lpstr>re</vt:lpstr>
      <vt:lpstr>عنوان ارائه</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عنوان ارائه</dc:title>
  <dc:creator>MahmoudianS2@mums.ac.ir</dc:creator>
  <cp:lastModifiedBy>MRT Pack 25 DVDs</cp:lastModifiedBy>
  <cp:revision>324</cp:revision>
  <dcterms:created xsi:type="dcterms:W3CDTF">2017-02-27T19:12:11Z</dcterms:created>
  <dcterms:modified xsi:type="dcterms:W3CDTF">2021-06-21T05:56:27Z</dcterms:modified>
</cp:coreProperties>
</file>