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5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292" userDrawn="1">
          <p15:clr>
            <a:srgbClr val="A4A3A4"/>
          </p15:clr>
        </p15:guide>
        <p15:guide id="3" orient="horz" pos="37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00FFFF"/>
    <a:srgbClr val="CA0035"/>
    <a:srgbClr val="FFFEF6"/>
    <a:srgbClr val="014E9A"/>
    <a:srgbClr val="5B1646"/>
    <a:srgbClr val="ED7D31"/>
    <a:srgbClr val="FFABB3"/>
    <a:srgbClr val="5A5C5B"/>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4000" autoAdjust="0"/>
  </p:normalViewPr>
  <p:slideViewPr>
    <p:cSldViewPr snapToGrid="0">
      <p:cViewPr varScale="1">
        <p:scale>
          <a:sx n="73" d="100"/>
          <a:sy n="73" d="100"/>
        </p:scale>
        <p:origin x="364" y="48"/>
      </p:cViewPr>
      <p:guideLst>
        <p:guide orient="horz" pos="2160"/>
        <p:guide pos="5292"/>
        <p:guide orient="horz" pos="37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5F2EB"/>
            </a:solidFill>
            <a:ln>
              <a:solidFill>
                <a:srgbClr val="0E5AA4"/>
              </a:solidFill>
            </a:ln>
          </c:spPr>
          <c:dPt>
            <c:idx val="0"/>
            <c:bubble3D val="0"/>
            <c:spPr>
              <a:solidFill>
                <a:srgbClr val="5B1646"/>
              </a:solidFill>
              <a:ln w="19050">
                <a:solidFill>
                  <a:srgbClr val="5B1646"/>
                </a:solidFill>
              </a:ln>
              <a:effectLst/>
            </c:spPr>
            <c:extLst>
              <c:ext xmlns:c16="http://schemas.microsoft.com/office/drawing/2014/chart" uri="{C3380CC4-5D6E-409C-BE32-E72D297353CC}">
                <c16:uniqueId val="{00000001-4495-481A-93B4-FB60AAC6C42B}"/>
              </c:ext>
            </c:extLst>
          </c:dPt>
          <c:dPt>
            <c:idx val="1"/>
            <c:bubble3D val="0"/>
            <c:spPr>
              <a:solidFill>
                <a:srgbClr val="F18F01"/>
              </a:solidFill>
              <a:ln w="19050">
                <a:solidFill>
                  <a:srgbClr val="F18F01"/>
                </a:solidFill>
              </a:ln>
              <a:effectLst/>
            </c:spPr>
            <c:extLst>
              <c:ext xmlns:c16="http://schemas.microsoft.com/office/drawing/2014/chart" uri="{C3380CC4-5D6E-409C-BE32-E72D297353CC}">
                <c16:uniqueId val="{00000003-4495-481A-93B4-FB60AAC6C42B}"/>
              </c:ext>
            </c:extLst>
          </c:dPt>
          <c:dPt>
            <c:idx val="2"/>
            <c:bubble3D val="0"/>
            <c:spPr>
              <a:solidFill>
                <a:srgbClr val="CA0035"/>
              </a:solidFill>
              <a:ln w="19050">
                <a:solidFill>
                  <a:srgbClr val="CA0035"/>
                </a:solidFill>
              </a:ln>
              <a:effectLst/>
            </c:spPr>
            <c:extLst>
              <c:ext xmlns:c16="http://schemas.microsoft.com/office/drawing/2014/chart" uri="{C3380CC4-5D6E-409C-BE32-E72D297353CC}">
                <c16:uniqueId val="{00000005-4495-481A-93B4-FB60AAC6C42B}"/>
              </c:ext>
            </c:extLst>
          </c:dPt>
          <c:dPt>
            <c:idx val="3"/>
            <c:bubble3D val="0"/>
            <c:spPr>
              <a:solidFill>
                <a:srgbClr val="0E5AA4"/>
              </a:solidFill>
              <a:ln w="19050">
                <a:gradFill>
                  <a:gsLst>
                    <a:gs pos="0">
                      <a:srgbClr val="0E5AA4"/>
                    </a:gs>
                    <a:gs pos="74000">
                      <a:srgbClr val="0E5AA4"/>
                    </a:gs>
                    <a:gs pos="83000">
                      <a:srgbClr val="0E5AA4"/>
                    </a:gs>
                    <a:gs pos="100000">
                      <a:srgbClr val="0E5AA4"/>
                    </a:gs>
                  </a:gsLst>
                  <a:lin ang="21594000" scaled="0"/>
                </a:gradFill>
              </a:ln>
              <a:effectLst/>
            </c:spPr>
            <c:extLst>
              <c:ext xmlns:c16="http://schemas.microsoft.com/office/drawing/2014/chart" uri="{C3380CC4-5D6E-409C-BE32-E72D297353CC}">
                <c16:uniqueId val="{00000007-4495-481A-93B4-FB60AAC6C42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1.5</c:v>
                </c:pt>
                <c:pt idx="1">
                  <c:v>1.4</c:v>
                </c:pt>
                <c:pt idx="2">
                  <c:v>1</c:v>
                </c:pt>
                <c:pt idx="3">
                  <c:v>1.2</c:v>
                </c:pt>
              </c:numCache>
            </c:numRef>
          </c:val>
          <c:extLst>
            <c:ext xmlns:c16="http://schemas.microsoft.com/office/drawing/2014/chart" uri="{C3380CC4-5D6E-409C-BE32-E72D297353CC}">
              <c16:uniqueId val="{00000008-4495-481A-93B4-FB60AAC6C42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5F2EB"/>
            </a:solidFill>
            <a:ln>
              <a:solidFill>
                <a:srgbClr val="0E5AA4"/>
              </a:solidFill>
            </a:ln>
          </c:spPr>
          <c:dPt>
            <c:idx val="0"/>
            <c:bubble3D val="0"/>
            <c:spPr>
              <a:solidFill>
                <a:srgbClr val="5B1646"/>
              </a:solidFill>
              <a:ln w="19050">
                <a:solidFill>
                  <a:srgbClr val="5B1646"/>
                </a:solidFill>
              </a:ln>
              <a:effectLst/>
            </c:spPr>
            <c:extLst>
              <c:ext xmlns:c16="http://schemas.microsoft.com/office/drawing/2014/chart" uri="{C3380CC4-5D6E-409C-BE32-E72D297353CC}">
                <c16:uniqueId val="{00000001-4495-481A-93B4-FB60AAC6C42B}"/>
              </c:ext>
            </c:extLst>
          </c:dPt>
          <c:dPt>
            <c:idx val="1"/>
            <c:bubble3D val="0"/>
            <c:spPr>
              <a:solidFill>
                <a:srgbClr val="F18F01"/>
              </a:solidFill>
              <a:ln w="19050">
                <a:solidFill>
                  <a:srgbClr val="F18F01"/>
                </a:solidFill>
              </a:ln>
              <a:effectLst/>
            </c:spPr>
            <c:extLst>
              <c:ext xmlns:c16="http://schemas.microsoft.com/office/drawing/2014/chart" uri="{C3380CC4-5D6E-409C-BE32-E72D297353CC}">
                <c16:uniqueId val="{00000003-4495-481A-93B4-FB60AAC6C42B}"/>
              </c:ext>
            </c:extLst>
          </c:dPt>
          <c:dPt>
            <c:idx val="2"/>
            <c:bubble3D val="0"/>
            <c:spPr>
              <a:solidFill>
                <a:srgbClr val="CA0035"/>
              </a:solidFill>
              <a:ln w="19050">
                <a:solidFill>
                  <a:srgbClr val="CA0035"/>
                </a:solidFill>
              </a:ln>
              <a:effectLst/>
            </c:spPr>
            <c:extLst>
              <c:ext xmlns:c16="http://schemas.microsoft.com/office/drawing/2014/chart" uri="{C3380CC4-5D6E-409C-BE32-E72D297353CC}">
                <c16:uniqueId val="{00000005-4495-481A-93B4-FB60AAC6C42B}"/>
              </c:ext>
            </c:extLst>
          </c:dPt>
          <c:dPt>
            <c:idx val="3"/>
            <c:bubble3D val="0"/>
            <c:spPr>
              <a:solidFill>
                <a:srgbClr val="0E5AA4"/>
              </a:solidFill>
              <a:ln w="19050">
                <a:gradFill>
                  <a:gsLst>
                    <a:gs pos="0">
                      <a:srgbClr val="0E5AA4"/>
                    </a:gs>
                    <a:gs pos="74000">
                      <a:srgbClr val="0E5AA4"/>
                    </a:gs>
                    <a:gs pos="83000">
                      <a:srgbClr val="0E5AA4"/>
                    </a:gs>
                    <a:gs pos="100000">
                      <a:srgbClr val="0E5AA4"/>
                    </a:gs>
                  </a:gsLst>
                  <a:lin ang="21594000" scaled="0"/>
                </a:gradFill>
              </a:ln>
              <a:effectLst/>
            </c:spPr>
            <c:extLst>
              <c:ext xmlns:c16="http://schemas.microsoft.com/office/drawing/2014/chart" uri="{C3380CC4-5D6E-409C-BE32-E72D297353CC}">
                <c16:uniqueId val="{00000007-4495-481A-93B4-FB60AAC6C42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1.5</c:v>
                </c:pt>
                <c:pt idx="1">
                  <c:v>1.4</c:v>
                </c:pt>
                <c:pt idx="2">
                  <c:v>1</c:v>
                </c:pt>
                <c:pt idx="3">
                  <c:v>1.2</c:v>
                </c:pt>
              </c:numCache>
            </c:numRef>
          </c:val>
          <c:extLst>
            <c:ext xmlns:c16="http://schemas.microsoft.com/office/drawing/2014/chart" uri="{C3380CC4-5D6E-409C-BE32-E72D297353CC}">
              <c16:uniqueId val="{00000008-4495-481A-93B4-FB60AAC6C42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imes New Roman" panose="02020603050405020304" pitchFamily="18"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C64D38-B1D4-49AB-A9BC-A6FC398F8FE2}" type="datetimeFigureOut">
              <a:rPr lang="en-US" smtClean="0">
                <a:latin typeface="Times New Roman" panose="02020603050405020304" pitchFamily="18" charset="0"/>
              </a:rPr>
              <a:t>10/3/2021</a:t>
            </a:fld>
            <a:endParaRPr lang="en-US" dirty="0">
              <a:latin typeface="Times New Roman" panose="02020603050405020304" pitchFamily="18"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imes New Roman" panose="02020603050405020304" pitchFamily="18"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EF51C1-4C12-4243-BC8F-034F22C188D0}"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61555620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FA7A5060-F643-41CE-B9D3-075028993769}" type="datetimeFigureOut">
              <a:rPr lang="en-US" smtClean="0"/>
              <a:pPr/>
              <a:t>10/3/2021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145D7C79-1A39-4F65-9699-9637A40C2C3B}" type="slidenum">
              <a:rPr lang="en-US" smtClean="0"/>
              <a:pPr/>
              <a:t>‹#›</a:t>
            </a:fld>
            <a:endParaRPr lang="en-US" dirty="0"/>
          </a:p>
        </p:txBody>
      </p:sp>
    </p:spTree>
    <p:extLst>
      <p:ext uri="{BB962C8B-B14F-4D97-AF65-F5344CB8AC3E}">
        <p14:creationId xmlns:p14="http://schemas.microsoft.com/office/powerpoint/2010/main" val="54043721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1</a:t>
            </a:fld>
            <a:endParaRPr kumimoji="1" lang="ja-JP" altLang="en-US"/>
          </a:p>
        </p:txBody>
      </p:sp>
    </p:spTree>
    <p:extLst>
      <p:ext uri="{BB962C8B-B14F-4D97-AF65-F5344CB8AC3E}">
        <p14:creationId xmlns:p14="http://schemas.microsoft.com/office/powerpoint/2010/main" val="1242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45D7C79-1A39-4F65-9699-9637A40C2C3B}" type="slidenum">
              <a:rPr lang="en-US" smtClean="0"/>
              <a:pPr/>
              <a:t>21</a:t>
            </a:fld>
            <a:endParaRPr lang="en-US" dirty="0"/>
          </a:p>
        </p:txBody>
      </p:sp>
    </p:spTree>
    <p:extLst>
      <p:ext uri="{BB962C8B-B14F-4D97-AF65-F5344CB8AC3E}">
        <p14:creationId xmlns:p14="http://schemas.microsoft.com/office/powerpoint/2010/main" val="149522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45D7C79-1A39-4F65-9699-9637A40C2C3B}" type="slidenum">
              <a:rPr lang="en-US" smtClean="0"/>
              <a:pPr/>
              <a:t>26</a:t>
            </a:fld>
            <a:endParaRPr lang="en-US" dirty="0"/>
          </a:p>
        </p:txBody>
      </p:sp>
    </p:spTree>
    <p:extLst>
      <p:ext uri="{BB962C8B-B14F-4D97-AF65-F5344CB8AC3E}">
        <p14:creationId xmlns:p14="http://schemas.microsoft.com/office/powerpoint/2010/main" val="65758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Sunday, December 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546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Sunday, December 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6892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Sunday, December 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3691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45811D8-80AD-41ED-AE57-2D5DADAEF5D4}"/>
              </a:ext>
            </a:extLst>
          </p:cNvPr>
          <p:cNvSpPr>
            <a:spLocks noGrp="1"/>
          </p:cNvSpPr>
          <p:nvPr>
            <p:ph type="pic" sz="quarter" idx="10"/>
          </p:nvPr>
        </p:nvSpPr>
        <p:spPr>
          <a:xfrm>
            <a:off x="0" y="764"/>
            <a:ext cx="4645152" cy="6857236"/>
          </a:xfrm>
        </p:spPr>
        <p:txBody>
          <a:bodyPr/>
          <a:lstStyle/>
          <a:p>
            <a:endParaRPr lang="en-US"/>
          </a:p>
        </p:txBody>
      </p:sp>
    </p:spTree>
    <p:extLst>
      <p:ext uri="{BB962C8B-B14F-4D97-AF65-F5344CB8AC3E}">
        <p14:creationId xmlns:p14="http://schemas.microsoft.com/office/powerpoint/2010/main" val="1098967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nimated Title">
    <p:spTree>
      <p:nvGrpSpPr>
        <p:cNvPr id="1" name=""/>
        <p:cNvGrpSpPr/>
        <p:nvPr/>
      </p:nvGrpSpPr>
      <p:grpSpPr>
        <a:xfrm>
          <a:off x="0" y="0"/>
          <a:ext cx="0" cy="0"/>
          <a:chOff x="0" y="0"/>
          <a:chExt cx="0" cy="0"/>
        </a:xfrm>
      </p:grpSpPr>
      <p:sp>
        <p:nvSpPr>
          <p:cNvPr id="4" name="正方形/長方形 3"/>
          <p:cNvSpPr/>
          <p:nvPr userDrawn="1"/>
        </p:nvSpPr>
        <p:spPr>
          <a:xfrm rot="21066044">
            <a:off x="-6369536" y="-3292475"/>
            <a:ext cx="2360944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正方形/長方形 6"/>
          <p:cNvSpPr/>
          <p:nvPr userDrawn="1"/>
        </p:nvSpPr>
        <p:spPr>
          <a:xfrm rot="21066044">
            <a:off x="-5193303" y="3344665"/>
            <a:ext cx="2360329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正方形/長方形 7"/>
          <p:cNvSpPr/>
          <p:nvPr userDrawn="1"/>
        </p:nvSpPr>
        <p:spPr>
          <a:xfrm rot="21066044">
            <a:off x="-6369536" y="-3292475"/>
            <a:ext cx="23609443"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正方形/長方形 8"/>
          <p:cNvSpPr/>
          <p:nvPr userDrawn="1"/>
        </p:nvSpPr>
        <p:spPr>
          <a:xfrm rot="21066044">
            <a:off x="-5193303" y="3344665"/>
            <a:ext cx="2360329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正方形/長方形 9"/>
          <p:cNvSpPr/>
          <p:nvPr userDrawn="1"/>
        </p:nvSpPr>
        <p:spPr>
          <a:xfrm rot="21066044">
            <a:off x="-6369536" y="-3292475"/>
            <a:ext cx="23609443"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10"/>
          <p:cNvSpPr/>
          <p:nvPr userDrawn="1"/>
        </p:nvSpPr>
        <p:spPr>
          <a:xfrm rot="21066044">
            <a:off x="-5193303" y="3344665"/>
            <a:ext cx="2360329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正方形/長方形 11"/>
          <p:cNvSpPr/>
          <p:nvPr userDrawn="1"/>
        </p:nvSpPr>
        <p:spPr>
          <a:xfrm rot="21066044">
            <a:off x="-6369536" y="-3292475"/>
            <a:ext cx="23609443"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正方形/長方形 12"/>
          <p:cNvSpPr/>
          <p:nvPr userDrawn="1"/>
        </p:nvSpPr>
        <p:spPr>
          <a:xfrm rot="21066044">
            <a:off x="-5193303" y="3344665"/>
            <a:ext cx="2360329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14" name="グループ化 13"/>
          <p:cNvGrpSpPr/>
          <p:nvPr userDrawn="1"/>
        </p:nvGrpSpPr>
        <p:grpSpPr>
          <a:xfrm rot="17100000">
            <a:off x="4415471" y="1613249"/>
            <a:ext cx="3360000" cy="3360292"/>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17" name="グループ化 16"/>
          <p:cNvGrpSpPr>
            <a:grpSpLocks noChangeAspect="1"/>
          </p:cNvGrpSpPr>
          <p:nvPr userDrawn="1"/>
        </p:nvGrpSpPr>
        <p:grpSpPr>
          <a:xfrm rot="11994079">
            <a:off x="4295315" y="1493395"/>
            <a:ext cx="3600312" cy="36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20" name="グループ化 19"/>
          <p:cNvGrpSpPr>
            <a:grpSpLocks noChangeAspect="1"/>
          </p:cNvGrpSpPr>
          <p:nvPr userDrawn="1"/>
        </p:nvGrpSpPr>
        <p:grpSpPr>
          <a:xfrm rot="3600000">
            <a:off x="4175471" y="1373228"/>
            <a:ext cx="3840000" cy="3840333"/>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23" name="グループ化 22"/>
          <p:cNvGrpSpPr>
            <a:grpSpLocks noChangeAspect="1"/>
          </p:cNvGrpSpPr>
          <p:nvPr userDrawn="1"/>
        </p:nvGrpSpPr>
        <p:grpSpPr>
          <a:xfrm rot="18000000">
            <a:off x="4055471" y="1253218"/>
            <a:ext cx="4080000" cy="4080354"/>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26" name="グループ化 25"/>
          <p:cNvGrpSpPr>
            <a:grpSpLocks noChangeAspect="1"/>
          </p:cNvGrpSpPr>
          <p:nvPr userDrawn="1"/>
        </p:nvGrpSpPr>
        <p:grpSpPr>
          <a:xfrm rot="7511662">
            <a:off x="3935471" y="1133207"/>
            <a:ext cx="4320000" cy="4320375"/>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29" name="グループ化 28"/>
          <p:cNvGrpSpPr>
            <a:grpSpLocks noChangeAspect="1"/>
          </p:cNvGrpSpPr>
          <p:nvPr userDrawn="1"/>
        </p:nvGrpSpPr>
        <p:grpSpPr>
          <a:xfrm rot="10993309">
            <a:off x="3815273" y="1013395"/>
            <a:ext cx="4560396" cy="456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sp>
        <p:nvSpPr>
          <p:cNvPr id="32" name="タイトル 1"/>
          <p:cNvSpPr>
            <a:spLocks noGrp="1"/>
          </p:cNvSpPr>
          <p:nvPr>
            <p:ph type="ctrTitle" hasCustomPrompt="1"/>
          </p:nvPr>
        </p:nvSpPr>
        <p:spPr>
          <a:xfrm>
            <a:off x="914400" y="2648572"/>
            <a:ext cx="10363200" cy="1057333"/>
          </a:xfrm>
        </p:spPr>
        <p:txBody>
          <a:bodyPr anchor="t">
            <a:noAutofit/>
          </a:bodyPr>
          <a:lstStyle>
            <a:lvl1pPr algn="ctr">
              <a:defRPr sz="64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910974" y="3669060"/>
            <a:ext cx="10370052" cy="576031"/>
          </a:xfrm>
        </p:spPr>
        <p:txBody>
          <a:bodyPr anchor="b">
            <a:noAutofit/>
          </a:bodyPr>
          <a:lstStyle>
            <a:lvl1pPr algn="ctr">
              <a:defRPr sz="2667">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1"/>
          </p:cNvSpPr>
          <p:nvPr>
            <p:ph type="subTitle" idx="1" hasCustomPrompt="1"/>
          </p:nvPr>
        </p:nvSpPr>
        <p:spPr>
          <a:xfrm>
            <a:off x="910974" y="5685251"/>
            <a:ext cx="10370052" cy="1008112"/>
          </a:xfrm>
        </p:spPr>
        <p:txBody>
          <a:bodyPr>
            <a:normAutofit/>
          </a:bodyPr>
          <a:lstStyle>
            <a:lvl1pPr marL="0" indent="0" algn="ctr">
              <a:buNone/>
              <a:defRPr sz="1333">
                <a:solidFill>
                  <a:schemeClr val="tx1">
                    <a:tint val="75000"/>
                  </a:schemeClr>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1"/>
        </p:nvGrpSpPr>
        <p:grpSpPr>
          <a:xfrm>
            <a:off x="5730640" y="5397219"/>
            <a:ext cx="725488" cy="125685"/>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grpSp>
      <p:sp>
        <p:nvSpPr>
          <p:cNvPr id="39" name="円/楕円 38"/>
          <p:cNvSpPr/>
          <p:nvPr userDrawn="1"/>
        </p:nvSpPr>
        <p:spPr>
          <a:xfrm>
            <a:off x="4693247" y="1661411"/>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0" name="円/楕円 39"/>
          <p:cNvSpPr/>
          <p:nvPr userDrawn="1"/>
        </p:nvSpPr>
        <p:spPr>
          <a:xfrm>
            <a:off x="5436378" y="1661411"/>
            <a:ext cx="57611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1" name="円/楕円 40"/>
          <p:cNvSpPr/>
          <p:nvPr userDrawn="1"/>
        </p:nvSpPr>
        <p:spPr>
          <a:xfrm>
            <a:off x="6179508" y="1661411"/>
            <a:ext cx="57611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2" name="円/楕円 41"/>
          <p:cNvSpPr/>
          <p:nvPr userDrawn="1"/>
        </p:nvSpPr>
        <p:spPr>
          <a:xfrm>
            <a:off x="6922638" y="1661411"/>
            <a:ext cx="57611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Tree>
    <p:extLst>
      <p:ext uri="{BB962C8B-B14F-4D97-AF65-F5344CB8AC3E}">
        <p14:creationId xmlns:p14="http://schemas.microsoft.com/office/powerpoint/2010/main" val="304993455"/>
      </p:ext>
    </p:extLst>
  </p:cSld>
  <p:clrMapOvr>
    <a:masterClrMapping/>
  </p:clrMapOvr>
  <mc:AlternateContent xmlns:mc="http://schemas.openxmlformats.org/markup-compatibility/2006" xmlns:p15="http://schemas.microsoft.com/office/powerpoint/2012/main">
    <mc:Choice Requires="p15">
      <p:transition spd="slow" advTm="8070">
        <p15:prstTrans prst="pageCurlDouble"/>
      </p:transition>
    </mc:Choice>
    <mc:Fallback xmlns="">
      <p:transition spd="slow" advTm="80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Sunday, December 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112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Sunday, December 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711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Sunday, December 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255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Sunday, December 2</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522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Sunday, December 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706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Sunday, December 2</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157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Sunday, December 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790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Sunday, December 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188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Sunday, December 2</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947512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24" r:id="rId12"/>
    <p:sldLayoutId id="2147483870"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3.wdp"/><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3.wdp"/><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chart" Target="../charts/chart2.xml"/><Relationship Id="rId9"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jpg"/><Relationship Id="rId5" Type="http://schemas.microsoft.com/office/2007/relationships/hdphoto" Target="../media/hdphoto3.wdp"/><Relationship Id="rId4" Type="http://schemas.openxmlformats.org/officeDocument/2006/relationships/image" Target="../media/image3.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579205"/>
            <a:ext cx="12192000" cy="2015499"/>
          </a:xfrm>
          <a:prstGeom prst="rect">
            <a:avLst/>
          </a:prstGeom>
          <a:solidFill>
            <a:srgbClr val="3F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13" name="Title 1"/>
          <p:cNvSpPr>
            <a:spLocks noGrp="1"/>
          </p:cNvSpPr>
          <p:nvPr>
            <p:ph type="ctrTitle"/>
          </p:nvPr>
        </p:nvSpPr>
        <p:spPr>
          <a:xfrm>
            <a:off x="1524000" y="2062961"/>
            <a:ext cx="9144000" cy="1037696"/>
          </a:xfrm>
        </p:spPr>
        <p:txBody>
          <a:bodyPr>
            <a:noAutofit/>
          </a:bodyPr>
          <a:lstStyle/>
          <a:p>
            <a:r>
              <a:rPr lang="en-US" sz="2800" b="1" dirty="0">
                <a:solidFill>
                  <a:schemeClr val="bg1"/>
                </a:solidFill>
                <a:latin typeface="Times New Roman" panose="02020603050405020304" pitchFamily="18" charset="0"/>
                <a:cs typeface="Times New Roman" panose="02020603050405020304" pitchFamily="18" charset="0"/>
              </a:rPr>
              <a:t>Development a national minimum data set (MDS) of the </a:t>
            </a:r>
            <a:r>
              <a:rPr lang="en-US" sz="2800" b="1" dirty="0" smtClean="0">
                <a:solidFill>
                  <a:schemeClr val="bg1"/>
                </a:solidFill>
                <a:latin typeface="Times New Roman" panose="02020603050405020304" pitchFamily="18" charset="0"/>
                <a:cs typeface="Times New Roman" panose="02020603050405020304" pitchFamily="18" charset="0"/>
              </a:rPr>
              <a:t>information management </a:t>
            </a:r>
            <a:r>
              <a:rPr lang="en-US" sz="2800" b="1" dirty="0">
                <a:solidFill>
                  <a:schemeClr val="bg1"/>
                </a:solidFill>
                <a:latin typeface="Times New Roman" panose="02020603050405020304" pitchFamily="18" charset="0"/>
                <a:cs typeface="Times New Roman" panose="02020603050405020304" pitchFamily="18" charset="0"/>
              </a:rPr>
              <a:t>system for disability in Iran</a:t>
            </a:r>
            <a:endParaRPr lang="en-US" sz="1050" b="1" cap="none" dirty="0">
              <a:solidFill>
                <a:schemeClr val="bg1"/>
              </a:solidFill>
              <a:latin typeface="Times New Roman" panose="02020603050405020304" pitchFamily="18" charset="0"/>
              <a:ea typeface="+mn-ea"/>
              <a:cs typeface="Times New Roman" panose="02020603050405020304" pitchFamily="18" charset="0"/>
            </a:endParaRPr>
          </a:p>
        </p:txBody>
      </p:sp>
      <p:pic>
        <p:nvPicPr>
          <p:cNvPr id="15" name="Picture 14"/>
          <p:cNvPicPr>
            <a:picLocks noChangeAspect="1"/>
          </p:cNvPicPr>
          <p:nvPr/>
        </p:nvPicPr>
        <p:blipFill rotWithShape="1">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941" t="872" r="1410" b="1445"/>
          <a:stretch/>
        </p:blipFill>
        <p:spPr>
          <a:xfrm>
            <a:off x="359433" y="-16197"/>
            <a:ext cx="2329133" cy="1647646"/>
          </a:xfrm>
          <a:prstGeom prst="rect">
            <a:avLst/>
          </a:prstGeom>
        </p:spPr>
      </p:pic>
      <p:pic>
        <p:nvPicPr>
          <p:cNvPr id="16" name="Picture 2" descr="C:\Users\mohtashamifarf2\Pictures\th75KJOCVH.jpg"/>
          <p:cNvPicPr>
            <a:picLocks noChangeAspect="1" noChangeArrowheads="1"/>
          </p:cNvPicPr>
          <p:nvPr/>
        </p:nvPicPr>
        <p:blipFill rotWithShape="1">
          <a:blip r:embed="rId5">
            <a:clrChange>
              <a:clrFrom>
                <a:srgbClr val="FFFFFF"/>
              </a:clrFrom>
              <a:clrTo>
                <a:srgbClr val="FFFFFF">
                  <a:alpha val="0"/>
                </a:srgbClr>
              </a:clrTo>
            </a:clrChange>
            <a:grayscl/>
            <a:extLst>
              <a:ext uri="{BEBA8EAE-BF5A-486C-A8C5-ECC9F3942E4B}">
                <a14:imgProps xmlns:a14="http://schemas.microsoft.com/office/drawing/2010/main">
                  <a14:imgLayer r:embed="rId6">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b="15090"/>
          <a:stretch/>
        </p:blipFill>
        <p:spPr bwMode="auto">
          <a:xfrm>
            <a:off x="10195034" y="116936"/>
            <a:ext cx="1681655" cy="146916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835811" y="553158"/>
            <a:ext cx="2733442" cy="461665"/>
          </a:xfrm>
          <a:prstGeom prst="rect">
            <a:avLst/>
          </a:prstGeom>
          <a:noFill/>
        </p:spPr>
        <p:txBody>
          <a:bodyPr wrap="none" lIns="91440" tIns="45720" rIns="91440" bIns="45720">
            <a:spAutoFit/>
          </a:bodyPr>
          <a:lstStyle/>
          <a:p>
            <a:pPr algn="ctr"/>
            <a:r>
              <a:rPr lang="en-US" sz="2400" b="1" dirty="0">
                <a:solidFill>
                  <a:srgbClr val="3F576A"/>
                </a:solidFill>
                <a:latin typeface="Times New Roman" panose="02020603050405020304" pitchFamily="18" charset="0"/>
                <a:cs typeface="Times New Roman" panose="02020603050405020304" pitchFamily="18" charset="0"/>
              </a:rPr>
              <a:t>In the name of God</a:t>
            </a:r>
          </a:p>
        </p:txBody>
      </p:sp>
      <p:sp>
        <p:nvSpPr>
          <p:cNvPr id="18" name="Rectangle 17"/>
          <p:cNvSpPr/>
          <p:nvPr/>
        </p:nvSpPr>
        <p:spPr>
          <a:xfrm flipV="1">
            <a:off x="5218599" y="3707296"/>
            <a:ext cx="1739941" cy="50799"/>
          </a:xfrm>
          <a:prstGeom prst="rect">
            <a:avLst/>
          </a:prstGeom>
          <a:gradFill flip="none" rotWithShape="1">
            <a:gsLst>
              <a:gs pos="0">
                <a:srgbClr val="0E5AA4">
                  <a:shade val="30000"/>
                  <a:satMod val="115000"/>
                </a:srgbClr>
              </a:gs>
              <a:gs pos="50000">
                <a:srgbClr val="0E5AA4">
                  <a:shade val="67500"/>
                  <a:satMod val="115000"/>
                </a:srgbClr>
              </a:gs>
              <a:gs pos="100000">
                <a:srgbClr val="0E5AA4">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sp>
        <p:nvSpPr>
          <p:cNvPr id="19" name="Rectangle 18"/>
          <p:cNvSpPr/>
          <p:nvPr/>
        </p:nvSpPr>
        <p:spPr>
          <a:xfrm flipV="1">
            <a:off x="5218600" y="4223889"/>
            <a:ext cx="1739941" cy="50799"/>
          </a:xfrm>
          <a:prstGeom prst="rect">
            <a:avLst/>
          </a:prstGeom>
          <a:solidFill>
            <a:srgbClr val="CA0035"/>
          </a:solidFill>
          <a:ln>
            <a:solidFill>
              <a:srgbClr val="CA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sp>
        <p:nvSpPr>
          <p:cNvPr id="20" name="Rectangle 19"/>
          <p:cNvSpPr/>
          <p:nvPr/>
        </p:nvSpPr>
        <p:spPr>
          <a:xfrm flipV="1">
            <a:off x="5218599" y="4757347"/>
            <a:ext cx="1739941" cy="50799"/>
          </a:xfrm>
          <a:prstGeom prst="rect">
            <a:avLst/>
          </a:prstGeom>
          <a:solidFill>
            <a:srgbClr val="F18F01"/>
          </a:solidFill>
          <a:ln>
            <a:solidFill>
              <a:srgbClr val="F1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sp>
        <p:nvSpPr>
          <p:cNvPr id="21" name="Rectangle 20"/>
          <p:cNvSpPr/>
          <p:nvPr/>
        </p:nvSpPr>
        <p:spPr>
          <a:xfrm>
            <a:off x="5456927" y="5772742"/>
            <a:ext cx="1261884" cy="369332"/>
          </a:xfrm>
          <a:prstGeom prst="rect">
            <a:avLst/>
          </a:prstGeom>
          <a:noFill/>
        </p:spPr>
        <p:txBody>
          <a:bodyPr wrap="none" lIns="91440" tIns="45720" rIns="91440" bIns="45720">
            <a:spAutoFit/>
          </a:bodyPr>
          <a:lstStyle/>
          <a:p>
            <a:pPr algn="ctr"/>
            <a:r>
              <a:rPr lang="fa-IR" b="1" dirty="0" smtClean="0">
                <a:solidFill>
                  <a:schemeClr val="bg1">
                    <a:lumMod val="85000"/>
                  </a:schemeClr>
                </a:solidFill>
                <a:latin typeface="Times New Roman" panose="02020603050405020304" pitchFamily="18" charset="0"/>
                <a:cs typeface="Times New Roman" panose="02020603050405020304" pitchFamily="18" charset="0"/>
              </a:rPr>
              <a:t>05-10-2021</a:t>
            </a:r>
            <a:endParaRPr lang="en-US" b="1"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96818" y="3701873"/>
            <a:ext cx="3231975" cy="498663"/>
          </a:xfrm>
          <a:prstGeom prst="rect">
            <a:avLst/>
          </a:prstGeom>
        </p:spPr>
        <p:txBody>
          <a:bodyPr wrap="none">
            <a:spAutoFit/>
          </a:bodyPr>
          <a:lstStyle/>
          <a:p>
            <a:pPr>
              <a:lnSpc>
                <a:spcPct val="150000"/>
              </a:lnSpc>
            </a:pPr>
            <a:r>
              <a:rPr lang="en-US" sz="2000" b="1" smtClean="0">
                <a:solidFill>
                  <a:srgbClr val="0E5AA4"/>
                </a:solidFill>
                <a:latin typeface="Times New Roman" panose="02020603050405020304" pitchFamily="18" charset="0"/>
                <a:cs typeface="Times New Roman" panose="02020603050405020304" pitchFamily="18" charset="0"/>
              </a:rPr>
              <a:t>Seyyedeh Fatemeh Mousavi</a:t>
            </a:r>
            <a:endParaRPr lang="en-US" sz="2000" b="1" dirty="0">
              <a:solidFill>
                <a:srgbClr val="0E5AA4"/>
              </a:solidFill>
              <a:latin typeface="Times New Roman" panose="02020603050405020304" pitchFamily="18" charset="0"/>
              <a:cs typeface="Times New Roman" panose="02020603050405020304" pitchFamily="18" charset="0"/>
            </a:endParaRPr>
          </a:p>
        </p:txBody>
      </p:sp>
      <p:sp>
        <p:nvSpPr>
          <p:cNvPr id="6" name="Rectangle 5"/>
          <p:cNvSpPr/>
          <p:nvPr/>
        </p:nvSpPr>
        <p:spPr>
          <a:xfrm>
            <a:off x="4266105" y="4223889"/>
            <a:ext cx="3642536" cy="498663"/>
          </a:xfrm>
          <a:prstGeom prst="rect">
            <a:avLst/>
          </a:prstGeom>
        </p:spPr>
        <p:txBody>
          <a:bodyPr wrap="none">
            <a:spAutoFit/>
          </a:bodyPr>
          <a:lstStyle/>
          <a:p>
            <a:pPr>
              <a:lnSpc>
                <a:spcPct val="150000"/>
              </a:lnSpc>
            </a:pPr>
            <a:r>
              <a:rPr lang="en-US" sz="2000" b="1" dirty="0">
                <a:solidFill>
                  <a:srgbClr val="CA0035"/>
                </a:solidFill>
                <a:latin typeface="Times New Roman" panose="02020603050405020304" pitchFamily="18" charset="0"/>
                <a:cs typeface="Times New Roman" panose="02020603050405020304" pitchFamily="18" charset="0"/>
              </a:rPr>
              <a:t>Supervisor: </a:t>
            </a:r>
            <a:r>
              <a:rPr lang="en-US" sz="2000" b="1" dirty="0" err="1">
                <a:solidFill>
                  <a:srgbClr val="CA0035"/>
                </a:solidFill>
                <a:latin typeface="Times New Roman" panose="02020603050405020304" pitchFamily="18" charset="0"/>
                <a:cs typeface="Times New Roman" panose="02020603050405020304" pitchFamily="18" charset="0"/>
              </a:rPr>
              <a:t>Dr</a:t>
            </a:r>
            <a:r>
              <a:rPr lang="en-US" sz="2000" b="1" dirty="0">
                <a:solidFill>
                  <a:srgbClr val="CA0035"/>
                </a:solidFill>
                <a:latin typeface="Times New Roman" panose="02020603050405020304" pitchFamily="18" charset="0"/>
                <a:cs typeface="Times New Roman" panose="02020603050405020304" pitchFamily="18" charset="0"/>
              </a:rPr>
              <a:t> Khalil </a:t>
            </a:r>
            <a:r>
              <a:rPr lang="en-US" sz="2000" b="1" dirty="0" err="1">
                <a:solidFill>
                  <a:srgbClr val="CA0035"/>
                </a:solidFill>
                <a:latin typeface="Times New Roman" panose="02020603050405020304" pitchFamily="18" charset="0"/>
                <a:cs typeface="Times New Roman" panose="02020603050405020304" pitchFamily="18" charset="0"/>
              </a:rPr>
              <a:t>Kimiafar</a:t>
            </a:r>
            <a:endParaRPr lang="en-US" sz="2000" b="1" dirty="0">
              <a:solidFill>
                <a:srgbClr val="CA0035"/>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4645923" y="4822910"/>
            <a:ext cx="3198311" cy="498663"/>
          </a:xfrm>
          <a:prstGeom prst="rect">
            <a:avLst/>
          </a:prstGeom>
        </p:spPr>
        <p:txBody>
          <a:bodyPr wrap="none">
            <a:spAutoFit/>
          </a:bodyPr>
          <a:lstStyle/>
          <a:p>
            <a:pPr>
              <a:lnSpc>
                <a:spcPct val="150000"/>
              </a:lnSpc>
            </a:pPr>
            <a:r>
              <a:rPr lang="en-US" sz="2000" b="1" dirty="0">
                <a:solidFill>
                  <a:srgbClr val="F18F01"/>
                </a:solidFill>
                <a:latin typeface="Times New Roman" panose="02020603050405020304" pitchFamily="18" charset="0"/>
                <a:cs typeface="Times New Roman" panose="02020603050405020304" pitchFamily="18" charset="0"/>
              </a:rPr>
              <a:t>Mousavibf992@mums.ac.ir</a:t>
            </a:r>
          </a:p>
        </p:txBody>
      </p:sp>
    </p:spTree>
    <p:extLst>
      <p:ext uri="{BB962C8B-B14F-4D97-AF65-F5344CB8AC3E}">
        <p14:creationId xmlns:p14="http://schemas.microsoft.com/office/powerpoint/2010/main" val="3135454801"/>
      </p:ext>
    </p:extLst>
  </p:cSld>
  <p:clrMapOvr>
    <a:masterClrMapping/>
  </p:clrMapOvr>
  <mc:AlternateContent xmlns:mc="http://schemas.openxmlformats.org/markup-compatibility/2006" xmlns:p14="http://schemas.microsoft.com/office/powerpoint/2010/main">
    <mc:Choice Requires="p14">
      <p:transition spd="med" p14:dur="700" advTm="20388">
        <p:fade/>
      </p:transition>
    </mc:Choice>
    <mc:Fallback xmlns="">
      <p:transition spd="med" advTm="203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P spid="5" grpId="0"/>
      <p:bldP spid="6" grpId="0"/>
    </p:bld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5975343"/>
            <a:ext cx="2743200" cy="365125"/>
          </a:xfrm>
        </p:spPr>
        <p:txBody>
          <a:bodyPr/>
          <a:lstStyle/>
          <a:p>
            <a:fld id="{6D22F896-40B5-4ADD-8801-0D06FADFA095}" type="slidenum">
              <a:rPr lang="en-US" smtClean="0"/>
              <a:t>10</a:t>
            </a:fld>
            <a:endParaRPr lang="en-US" dirty="0"/>
          </a:p>
        </p:txBody>
      </p:sp>
      <p:grpSp>
        <p:nvGrpSpPr>
          <p:cNvPr id="58" name="Group 57"/>
          <p:cNvGrpSpPr/>
          <p:nvPr/>
        </p:nvGrpSpPr>
        <p:grpSpPr>
          <a:xfrm>
            <a:off x="907137" y="4734857"/>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48560"/>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43245"/>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43245"/>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73438"/>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p:nvPr/>
        </p:nvCxnSpPr>
        <p:spPr>
          <a:xfrm flipV="1">
            <a:off x="3642444" y="5762014"/>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57025"/>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787413"/>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82424"/>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75915"/>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7" name="Rectangle 106"/>
          <p:cNvSpPr/>
          <p:nvPr/>
        </p:nvSpPr>
        <p:spPr>
          <a:xfrm>
            <a:off x="6724457" y="5876503"/>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728458"/>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37160"/>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00" name="Group 99"/>
          <p:cNvGrpSpPr/>
          <p:nvPr/>
        </p:nvGrpSpPr>
        <p:grpSpPr>
          <a:xfrm>
            <a:off x="2731440" y="4759479"/>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832956"/>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4563132" y="4843245"/>
            <a:ext cx="1672786" cy="1485940"/>
            <a:chOff x="6322251" y="3189023"/>
            <a:chExt cx="1394546" cy="1221621"/>
          </a:xfrm>
        </p:grpSpPr>
        <p:sp>
          <p:nvSpPr>
            <p:cNvPr id="120" name="Rounded Rectangle 119"/>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126" name="Oval 12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E91A0C4-16D9-4262-BC92-0E8535F56EB2}"/>
                </a:ext>
              </a:extLst>
            </p:cNvPr>
            <p:cNvGrpSpPr/>
            <p:nvPr/>
          </p:nvGrpSpPr>
          <p:grpSpPr>
            <a:xfrm>
              <a:off x="6719932" y="3189023"/>
              <a:ext cx="548640" cy="548640"/>
              <a:chOff x="7353181" y="1755914"/>
              <a:chExt cx="1275682" cy="1275682"/>
            </a:xfrm>
          </p:grpSpPr>
          <p:sp>
            <p:nvSpPr>
              <p:cNvPr id="124" name="Teardrop 12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sp>
        <p:nvSpPr>
          <p:cNvPr id="138" name="Rectangle 137"/>
          <p:cNvSpPr/>
          <p:nvPr/>
        </p:nvSpPr>
        <p:spPr>
          <a:xfrm>
            <a:off x="4877376" y="5841670"/>
            <a:ext cx="1043876" cy="369332"/>
          </a:xfrm>
          <a:prstGeom prst="rect">
            <a:avLst/>
          </a:prstGeom>
        </p:spPr>
        <p:txBody>
          <a:bodyPr wrap="none">
            <a:spAutoFit/>
          </a:bodyPr>
          <a:lstStyle/>
          <a:p>
            <a:pPr algn="ctr"/>
            <a:r>
              <a:rPr lang="en-US" b="1" dirty="0">
                <a:solidFill>
                  <a:srgbClr val="FFC000"/>
                </a:solidFill>
                <a:latin typeface="Times New Roman" panose="02020603050405020304" pitchFamily="18" charset="0"/>
              </a:rPr>
              <a:t>Methods</a:t>
            </a:r>
            <a:endParaRPr lang="fa-IR" b="1" dirty="0">
              <a:solidFill>
                <a:srgbClr val="FFC000"/>
              </a:solidFill>
              <a:latin typeface="Times New Roman" panose="02020603050405020304" pitchFamily="18" charset="0"/>
            </a:endParaRPr>
          </a:p>
        </p:txBody>
      </p:sp>
      <p:grpSp>
        <p:nvGrpSpPr>
          <p:cNvPr id="139" name="Group 138"/>
          <p:cNvGrpSpPr/>
          <p:nvPr/>
        </p:nvGrpSpPr>
        <p:grpSpPr>
          <a:xfrm>
            <a:off x="-1041" y="6542424"/>
            <a:ext cx="12192000" cy="334867"/>
            <a:chOff x="-1041" y="5727407"/>
            <a:chExt cx="12192000" cy="490513"/>
          </a:xfrm>
        </p:grpSpPr>
        <p:sp>
          <p:nvSpPr>
            <p:cNvPr id="140" name="Rectangle 139"/>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9</a:t>
              </a:r>
              <a:endParaRPr lang="en-US" sz="1200" dirty="0">
                <a:latin typeface="Times New Roman" panose="02020603050405020304" pitchFamily="18" charset="0"/>
                <a:cs typeface="Times New Roman" panose="02020603050405020304" pitchFamily="18" charset="0"/>
              </a:endParaRPr>
            </a:p>
          </p:txBody>
        </p:sp>
        <p:sp>
          <p:nvSpPr>
            <p:cNvPr id="142"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43"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grpSp>
        <p:nvGrpSpPr>
          <p:cNvPr id="144" name="Group 143">
            <a:extLst>
              <a:ext uri="{FF2B5EF4-FFF2-40B4-BE49-F238E27FC236}">
                <a16:creationId xmlns:a16="http://schemas.microsoft.com/office/drawing/2014/main" id="{8E780F25-E1E7-4573-86F8-0D043330EE4E}"/>
              </a:ext>
            </a:extLst>
          </p:cNvPr>
          <p:cNvGrpSpPr/>
          <p:nvPr/>
        </p:nvGrpSpPr>
        <p:grpSpPr>
          <a:xfrm>
            <a:off x="2431733" y="2553196"/>
            <a:ext cx="2364024" cy="1809251"/>
            <a:chOff x="3684802" y="4297332"/>
            <a:chExt cx="2364024" cy="1809251"/>
          </a:xfrm>
        </p:grpSpPr>
        <p:grpSp>
          <p:nvGrpSpPr>
            <p:cNvPr id="145" name="Group 144"/>
            <p:cNvGrpSpPr/>
            <p:nvPr/>
          </p:nvGrpSpPr>
          <p:grpSpPr>
            <a:xfrm>
              <a:off x="4208114" y="4297332"/>
              <a:ext cx="1840712" cy="1294175"/>
              <a:chOff x="722883" y="3190613"/>
              <a:chExt cx="1840712" cy="1294175"/>
            </a:xfrm>
            <a:solidFill>
              <a:srgbClr val="94AE16"/>
            </a:solidFill>
          </p:grpSpPr>
          <p:grpSp>
            <p:nvGrpSpPr>
              <p:cNvPr id="147" name="Group 146">
                <a:extLst>
                  <a:ext uri="{FF2B5EF4-FFF2-40B4-BE49-F238E27FC236}">
                    <a16:creationId xmlns:a16="http://schemas.microsoft.com/office/drawing/2014/main" id="{9168A3B8-8541-401C-ADD1-75B989CE06A3}"/>
                  </a:ext>
                </a:extLst>
              </p:cNvPr>
              <p:cNvGrpSpPr/>
              <p:nvPr/>
            </p:nvGrpSpPr>
            <p:grpSpPr>
              <a:xfrm>
                <a:off x="722883" y="3190613"/>
                <a:ext cx="1294175" cy="1294175"/>
                <a:chOff x="6538714" y="1603273"/>
                <a:chExt cx="1132116" cy="1132116"/>
              </a:xfrm>
              <a:grpFill/>
            </p:grpSpPr>
            <p:sp>
              <p:nvSpPr>
                <p:cNvPr id="149" name="Oval 148">
                  <a:extLst>
                    <a:ext uri="{FF2B5EF4-FFF2-40B4-BE49-F238E27FC236}">
                      <a16:creationId xmlns:a16="http://schemas.microsoft.com/office/drawing/2014/main" id="{6FB8BC3E-534A-46C3-82AE-1BD6282C1A6B}"/>
                    </a:ext>
                  </a:extLst>
                </p:cNvPr>
                <p:cNvSpPr/>
                <p:nvPr/>
              </p:nvSpPr>
              <p:spPr>
                <a:xfrm>
                  <a:off x="6681562" y="1746122"/>
                  <a:ext cx="846417" cy="846417"/>
                </a:xfrm>
                <a:prstGeom prst="ellipse">
                  <a:avLst/>
                </a:prstGeom>
                <a:gradFill flip="none" rotWithShape="1">
                  <a:gsLst>
                    <a:gs pos="0">
                      <a:srgbClr val="CA0035">
                        <a:shade val="30000"/>
                        <a:satMod val="115000"/>
                      </a:srgbClr>
                    </a:gs>
                    <a:gs pos="50000">
                      <a:srgbClr val="CA0035">
                        <a:shade val="67500"/>
                        <a:satMod val="115000"/>
                      </a:srgbClr>
                    </a:gs>
                    <a:gs pos="100000">
                      <a:srgbClr val="CA003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Times New Roman" panose="02020603050405020304" pitchFamily="18" charset="0"/>
                    </a:rPr>
                    <a:t>02</a:t>
                  </a:r>
                </a:p>
              </p:txBody>
            </p:sp>
            <p:sp>
              <p:nvSpPr>
                <p:cNvPr id="150" name="Freeform: Shape 12">
                  <a:extLst>
                    <a:ext uri="{FF2B5EF4-FFF2-40B4-BE49-F238E27FC236}">
                      <a16:creationId xmlns:a16="http://schemas.microsoft.com/office/drawing/2014/main" id="{0036B42F-68E7-4740-8811-4D4D904442F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adFill flip="none" rotWithShape="1">
                  <a:gsLst>
                    <a:gs pos="0">
                      <a:srgbClr val="CA0035">
                        <a:shade val="30000"/>
                        <a:satMod val="115000"/>
                      </a:srgbClr>
                    </a:gs>
                    <a:gs pos="50000">
                      <a:srgbClr val="CA0035">
                        <a:shade val="67500"/>
                        <a:satMod val="115000"/>
                      </a:srgbClr>
                    </a:gs>
                    <a:gs pos="100000">
                      <a:srgbClr val="CA003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48" name="Right Arrow 147"/>
              <p:cNvSpPr/>
              <p:nvPr/>
            </p:nvSpPr>
            <p:spPr>
              <a:xfrm>
                <a:off x="1797113" y="3571401"/>
                <a:ext cx="766482" cy="532595"/>
              </a:xfrm>
              <a:prstGeom prst="rightArrow">
                <a:avLst/>
              </a:prstGeom>
              <a:gradFill flip="none" rotWithShape="1">
                <a:gsLst>
                  <a:gs pos="0">
                    <a:srgbClr val="CA0035">
                      <a:shade val="30000"/>
                      <a:satMod val="115000"/>
                    </a:srgbClr>
                  </a:gs>
                  <a:gs pos="50000">
                    <a:srgbClr val="CA0035">
                      <a:shade val="67500"/>
                      <a:satMod val="115000"/>
                    </a:srgbClr>
                  </a:gs>
                  <a:gs pos="100000">
                    <a:srgbClr val="CA003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46" name="Rectangle 145">
              <a:extLst>
                <a:ext uri="{FF2B5EF4-FFF2-40B4-BE49-F238E27FC236}">
                  <a16:creationId xmlns:a16="http://schemas.microsoft.com/office/drawing/2014/main" id="{416BD210-706D-4B5B-A6F7-EF1D198AB591}"/>
                </a:ext>
              </a:extLst>
            </p:cNvPr>
            <p:cNvSpPr/>
            <p:nvPr/>
          </p:nvSpPr>
          <p:spPr>
            <a:xfrm>
              <a:off x="3684802" y="5706473"/>
              <a:ext cx="2150140" cy="400110"/>
            </a:xfrm>
            <a:prstGeom prst="rect">
              <a:avLst/>
            </a:prstGeom>
          </p:spPr>
          <p:txBody>
            <a:bodyPr wrap="none">
              <a:spAutoFit/>
            </a:bodyPr>
            <a:lstStyle/>
            <a:p>
              <a:r>
                <a:rPr lang="en-US" sz="2000" b="1" dirty="0" smtClean="0">
                  <a:solidFill>
                    <a:srgbClr val="CA0035"/>
                  </a:solidFill>
                  <a:latin typeface="Times New Roman" panose="02020603050405020304" pitchFamily="18" charset="0"/>
                  <a:cs typeface="Times New Roman" panose="02020603050405020304" pitchFamily="18" charset="0"/>
                </a:rPr>
                <a:t>Systematic </a:t>
              </a:r>
              <a:r>
                <a:rPr lang="en-US" sz="2000" b="1" dirty="0">
                  <a:solidFill>
                    <a:srgbClr val="CA0035"/>
                  </a:solidFill>
                  <a:latin typeface="Times New Roman" panose="02020603050405020304" pitchFamily="18" charset="0"/>
                  <a:cs typeface="Times New Roman" panose="02020603050405020304" pitchFamily="18" charset="0"/>
                </a:rPr>
                <a:t>review</a:t>
              </a:r>
            </a:p>
          </p:txBody>
        </p:sp>
      </p:grpSp>
      <p:grpSp>
        <p:nvGrpSpPr>
          <p:cNvPr id="151" name="Group 150">
            <a:extLst>
              <a:ext uri="{FF2B5EF4-FFF2-40B4-BE49-F238E27FC236}">
                <a16:creationId xmlns:a16="http://schemas.microsoft.com/office/drawing/2014/main" id="{D9178B39-781D-4A07-B109-A03462BC166E}"/>
              </a:ext>
            </a:extLst>
          </p:cNvPr>
          <p:cNvGrpSpPr/>
          <p:nvPr/>
        </p:nvGrpSpPr>
        <p:grpSpPr>
          <a:xfrm>
            <a:off x="4704770" y="1873675"/>
            <a:ext cx="2267352" cy="1973696"/>
            <a:chOff x="5957839" y="3617811"/>
            <a:chExt cx="2267352" cy="1973696"/>
          </a:xfrm>
        </p:grpSpPr>
        <p:grpSp>
          <p:nvGrpSpPr>
            <p:cNvPr id="152" name="Group 151"/>
            <p:cNvGrpSpPr/>
            <p:nvPr/>
          </p:nvGrpSpPr>
          <p:grpSpPr>
            <a:xfrm>
              <a:off x="6383534" y="4297332"/>
              <a:ext cx="1840712" cy="1294175"/>
              <a:chOff x="722883" y="3190613"/>
              <a:chExt cx="1840712" cy="1294175"/>
            </a:xfrm>
          </p:grpSpPr>
          <p:grpSp>
            <p:nvGrpSpPr>
              <p:cNvPr id="154" name="Group 153">
                <a:extLst>
                  <a:ext uri="{FF2B5EF4-FFF2-40B4-BE49-F238E27FC236}">
                    <a16:creationId xmlns:a16="http://schemas.microsoft.com/office/drawing/2014/main" id="{9168A3B8-8541-401C-ADD1-75B989CE06A3}"/>
                  </a:ext>
                </a:extLst>
              </p:cNvPr>
              <p:cNvGrpSpPr/>
              <p:nvPr/>
            </p:nvGrpSpPr>
            <p:grpSpPr>
              <a:xfrm>
                <a:off x="722883" y="3190613"/>
                <a:ext cx="1294175" cy="1294175"/>
                <a:chOff x="6538714" y="1603273"/>
                <a:chExt cx="1132116" cy="1132116"/>
              </a:xfrm>
            </p:grpSpPr>
            <p:sp>
              <p:nvSpPr>
                <p:cNvPr id="156" name="Oval 155">
                  <a:extLst>
                    <a:ext uri="{FF2B5EF4-FFF2-40B4-BE49-F238E27FC236}">
                      <a16:creationId xmlns:a16="http://schemas.microsoft.com/office/drawing/2014/main" id="{6FB8BC3E-534A-46C3-82AE-1BD6282C1A6B}"/>
                    </a:ext>
                  </a:extLst>
                </p:cNvPr>
                <p:cNvSpPr/>
                <p:nvPr/>
              </p:nvSpPr>
              <p:spPr>
                <a:xfrm>
                  <a:off x="6681562" y="1746122"/>
                  <a:ext cx="846417" cy="846417"/>
                </a:xfrm>
                <a:prstGeom prst="ellipse">
                  <a:avLst/>
                </a:prstGeom>
                <a:gradFill flip="none" rotWithShape="1">
                  <a:gsLst>
                    <a:gs pos="0">
                      <a:srgbClr val="5B1646">
                        <a:shade val="30000"/>
                        <a:satMod val="115000"/>
                      </a:srgbClr>
                    </a:gs>
                    <a:gs pos="50000">
                      <a:srgbClr val="5B1646">
                        <a:shade val="67500"/>
                        <a:satMod val="115000"/>
                      </a:srgbClr>
                    </a:gs>
                    <a:gs pos="100000">
                      <a:srgbClr val="5B1646">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d-ID" sz="2000" dirty="0">
                      <a:latin typeface="Times New Roman" panose="02020603050405020304" pitchFamily="18" charset="0"/>
                    </a:rPr>
                    <a:t>03</a:t>
                  </a:r>
                </a:p>
              </p:txBody>
            </p:sp>
            <p:sp>
              <p:nvSpPr>
                <p:cNvPr id="157" name="Freeform: Shape 12">
                  <a:extLst>
                    <a:ext uri="{FF2B5EF4-FFF2-40B4-BE49-F238E27FC236}">
                      <a16:creationId xmlns:a16="http://schemas.microsoft.com/office/drawing/2014/main" id="{0036B42F-68E7-4740-8811-4D4D904442F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adFill flip="none" rotWithShape="1">
                  <a:gsLst>
                    <a:gs pos="0">
                      <a:srgbClr val="5B1646">
                        <a:shade val="30000"/>
                        <a:satMod val="115000"/>
                      </a:srgbClr>
                    </a:gs>
                    <a:gs pos="50000">
                      <a:srgbClr val="5B1646">
                        <a:shade val="67500"/>
                        <a:satMod val="115000"/>
                      </a:srgbClr>
                    </a:gs>
                    <a:gs pos="100000">
                      <a:srgbClr val="5B1646">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55" name="Right Arrow 154"/>
              <p:cNvSpPr/>
              <p:nvPr/>
            </p:nvSpPr>
            <p:spPr>
              <a:xfrm>
                <a:off x="1797113" y="3571401"/>
                <a:ext cx="766482" cy="532595"/>
              </a:xfrm>
              <a:prstGeom prst="rightArrow">
                <a:avLst/>
              </a:prstGeom>
              <a:gradFill flip="none" rotWithShape="1">
                <a:gsLst>
                  <a:gs pos="0">
                    <a:srgbClr val="5B1646">
                      <a:shade val="30000"/>
                      <a:satMod val="115000"/>
                    </a:srgbClr>
                  </a:gs>
                  <a:gs pos="50000">
                    <a:srgbClr val="5B1646">
                      <a:shade val="67500"/>
                      <a:satMod val="115000"/>
                    </a:srgbClr>
                  </a:gs>
                  <a:gs pos="100000">
                    <a:srgbClr val="5B1646">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53" name="Rectangle 152">
              <a:extLst>
                <a:ext uri="{FF2B5EF4-FFF2-40B4-BE49-F238E27FC236}">
                  <a16:creationId xmlns:a16="http://schemas.microsoft.com/office/drawing/2014/main" id="{416BD210-706D-4B5B-A6F7-EF1D198AB591}"/>
                </a:ext>
              </a:extLst>
            </p:cNvPr>
            <p:cNvSpPr/>
            <p:nvPr/>
          </p:nvSpPr>
          <p:spPr>
            <a:xfrm>
              <a:off x="5957839" y="3617811"/>
              <a:ext cx="2267352" cy="400110"/>
            </a:xfrm>
            <a:prstGeom prst="rect">
              <a:avLst/>
            </a:prstGeom>
          </p:spPr>
          <p:txBody>
            <a:bodyPr wrap="none">
              <a:spAutoFit/>
            </a:bodyPr>
            <a:lstStyle/>
            <a:p>
              <a:pPr algn="ctr"/>
              <a:r>
                <a:rPr lang="en-US" sz="2000" b="1" dirty="0" smtClean="0">
                  <a:solidFill>
                    <a:srgbClr val="5B1646"/>
                  </a:solidFill>
                  <a:latin typeface="Times New Roman" panose="02020603050405020304" pitchFamily="18" charset="0"/>
                  <a:cs typeface="Times New Roman" panose="02020603050405020304" pitchFamily="18" charset="0"/>
                </a:rPr>
                <a:t>Prepare a checklist</a:t>
              </a:r>
              <a:endParaRPr lang="en-US" sz="2000" b="1" dirty="0">
                <a:solidFill>
                  <a:srgbClr val="5B1646"/>
                </a:solidFill>
                <a:latin typeface="Times New Roman" panose="02020603050405020304" pitchFamily="18" charset="0"/>
                <a:cs typeface="Times New Roman" panose="02020603050405020304" pitchFamily="18" charset="0"/>
              </a:endParaRPr>
            </a:p>
          </p:txBody>
        </p:sp>
      </p:grpSp>
      <p:grpSp>
        <p:nvGrpSpPr>
          <p:cNvPr id="158" name="Group 157">
            <a:extLst>
              <a:ext uri="{FF2B5EF4-FFF2-40B4-BE49-F238E27FC236}">
                <a16:creationId xmlns:a16="http://schemas.microsoft.com/office/drawing/2014/main" id="{188D2556-1C8D-4838-8EFA-4B3EEEBCF659}"/>
              </a:ext>
            </a:extLst>
          </p:cNvPr>
          <p:cNvGrpSpPr/>
          <p:nvPr/>
        </p:nvGrpSpPr>
        <p:grpSpPr>
          <a:xfrm>
            <a:off x="6660052" y="2553193"/>
            <a:ext cx="3036793" cy="1809253"/>
            <a:chOff x="7913121" y="4297329"/>
            <a:chExt cx="3036793" cy="1809253"/>
          </a:xfrm>
        </p:grpSpPr>
        <p:grpSp>
          <p:nvGrpSpPr>
            <p:cNvPr id="159" name="Group 158"/>
            <p:cNvGrpSpPr/>
            <p:nvPr/>
          </p:nvGrpSpPr>
          <p:grpSpPr>
            <a:xfrm>
              <a:off x="8558954" y="4297329"/>
              <a:ext cx="1840712" cy="1294175"/>
              <a:chOff x="722883" y="3190613"/>
              <a:chExt cx="1840712" cy="1294175"/>
            </a:xfrm>
            <a:solidFill>
              <a:srgbClr val="F18F01"/>
            </a:solidFill>
          </p:grpSpPr>
          <p:grpSp>
            <p:nvGrpSpPr>
              <p:cNvPr id="161" name="Group 160">
                <a:extLst>
                  <a:ext uri="{FF2B5EF4-FFF2-40B4-BE49-F238E27FC236}">
                    <a16:creationId xmlns:a16="http://schemas.microsoft.com/office/drawing/2014/main" id="{9168A3B8-8541-401C-ADD1-75B989CE06A3}"/>
                  </a:ext>
                </a:extLst>
              </p:cNvPr>
              <p:cNvGrpSpPr/>
              <p:nvPr/>
            </p:nvGrpSpPr>
            <p:grpSpPr>
              <a:xfrm>
                <a:off x="722883" y="3190613"/>
                <a:ext cx="1294175" cy="1294175"/>
                <a:chOff x="6538714" y="1603273"/>
                <a:chExt cx="1132116" cy="1132116"/>
              </a:xfrm>
              <a:grpFill/>
            </p:grpSpPr>
            <p:sp>
              <p:nvSpPr>
                <p:cNvPr id="163" name="Oval 162">
                  <a:extLst>
                    <a:ext uri="{FF2B5EF4-FFF2-40B4-BE49-F238E27FC236}">
                      <a16:creationId xmlns:a16="http://schemas.microsoft.com/office/drawing/2014/main" id="{6FB8BC3E-534A-46C3-82AE-1BD6282C1A6B}"/>
                    </a:ext>
                  </a:extLst>
                </p:cNvPr>
                <p:cNvSpPr/>
                <p:nvPr/>
              </p:nvSpPr>
              <p:spPr>
                <a:xfrm>
                  <a:off x="6681562" y="1746122"/>
                  <a:ext cx="846417" cy="846417"/>
                </a:xfrm>
                <a:prstGeom prst="ellipse">
                  <a:avLst/>
                </a:prstGeom>
                <a:gradFill flip="none" rotWithShape="1">
                  <a:gsLst>
                    <a:gs pos="0">
                      <a:srgbClr val="F18F01">
                        <a:shade val="30000"/>
                        <a:satMod val="115000"/>
                      </a:srgbClr>
                    </a:gs>
                    <a:gs pos="50000">
                      <a:srgbClr val="F18F01">
                        <a:shade val="67500"/>
                        <a:satMod val="115000"/>
                      </a:srgbClr>
                    </a:gs>
                    <a:gs pos="100000">
                      <a:srgbClr val="F18F0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imes New Roman" panose="02020603050405020304" pitchFamily="18" charset="0"/>
                    </a:rPr>
                    <a:t>04</a:t>
                  </a:r>
                  <a:endParaRPr lang="id-ID" sz="2000" dirty="0">
                    <a:latin typeface="Times New Roman" panose="02020603050405020304" pitchFamily="18" charset="0"/>
                  </a:endParaRPr>
                </a:p>
              </p:txBody>
            </p:sp>
            <p:sp>
              <p:nvSpPr>
                <p:cNvPr id="164" name="Freeform: Shape 12">
                  <a:extLst>
                    <a:ext uri="{FF2B5EF4-FFF2-40B4-BE49-F238E27FC236}">
                      <a16:creationId xmlns:a16="http://schemas.microsoft.com/office/drawing/2014/main" id="{0036B42F-68E7-4740-8811-4D4D904442F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adFill flip="none" rotWithShape="1">
                  <a:gsLst>
                    <a:gs pos="0">
                      <a:srgbClr val="F18F01">
                        <a:shade val="30000"/>
                        <a:satMod val="115000"/>
                      </a:srgbClr>
                    </a:gs>
                    <a:gs pos="50000">
                      <a:srgbClr val="F18F01">
                        <a:shade val="67500"/>
                        <a:satMod val="115000"/>
                      </a:srgbClr>
                    </a:gs>
                    <a:gs pos="100000">
                      <a:srgbClr val="F18F0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62" name="Right Arrow 161"/>
              <p:cNvSpPr/>
              <p:nvPr/>
            </p:nvSpPr>
            <p:spPr>
              <a:xfrm>
                <a:off x="1797113" y="3571401"/>
                <a:ext cx="766482" cy="532595"/>
              </a:xfrm>
              <a:prstGeom prst="rightArrow">
                <a:avLst/>
              </a:prstGeom>
              <a:gradFill flip="none" rotWithShape="1">
                <a:gsLst>
                  <a:gs pos="0">
                    <a:srgbClr val="F18F01">
                      <a:shade val="30000"/>
                      <a:satMod val="115000"/>
                    </a:srgbClr>
                  </a:gs>
                  <a:gs pos="50000">
                    <a:srgbClr val="F18F01">
                      <a:shade val="67500"/>
                      <a:satMod val="115000"/>
                    </a:srgbClr>
                  </a:gs>
                  <a:gs pos="100000">
                    <a:srgbClr val="F18F0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60" name="Rectangle 159">
              <a:extLst>
                <a:ext uri="{FF2B5EF4-FFF2-40B4-BE49-F238E27FC236}">
                  <a16:creationId xmlns:a16="http://schemas.microsoft.com/office/drawing/2014/main" id="{416BD210-706D-4B5B-A6F7-EF1D198AB591}"/>
                </a:ext>
              </a:extLst>
            </p:cNvPr>
            <p:cNvSpPr/>
            <p:nvPr/>
          </p:nvSpPr>
          <p:spPr>
            <a:xfrm>
              <a:off x="7913121" y="5706472"/>
              <a:ext cx="3036793" cy="400110"/>
            </a:xfrm>
            <a:prstGeom prst="rect">
              <a:avLst/>
            </a:prstGeom>
          </p:spPr>
          <p:txBody>
            <a:bodyPr wrap="none">
              <a:spAutoFit/>
            </a:bodyPr>
            <a:lstStyle/>
            <a:p>
              <a:r>
                <a:rPr lang="en-US" sz="2000" b="1" dirty="0">
                  <a:solidFill>
                    <a:srgbClr val="F18F01"/>
                  </a:solidFill>
                  <a:latin typeface="Times New Roman" panose="02020603050405020304" pitchFamily="18" charset="0"/>
                  <a:cs typeface="Times New Roman" panose="02020603050405020304" pitchFamily="18" charset="0"/>
                </a:rPr>
                <a:t>Preparing a questionnaire</a:t>
              </a:r>
            </a:p>
          </p:txBody>
        </p:sp>
      </p:grpSp>
      <p:grpSp>
        <p:nvGrpSpPr>
          <p:cNvPr id="165" name="Group 164">
            <a:extLst>
              <a:ext uri="{FF2B5EF4-FFF2-40B4-BE49-F238E27FC236}">
                <a16:creationId xmlns:a16="http://schemas.microsoft.com/office/drawing/2014/main" id="{234B1CD5-D414-4D3F-BB57-7032F626A7BD}"/>
              </a:ext>
            </a:extLst>
          </p:cNvPr>
          <p:cNvGrpSpPr/>
          <p:nvPr/>
        </p:nvGrpSpPr>
        <p:grpSpPr>
          <a:xfrm>
            <a:off x="133792" y="1874039"/>
            <a:ext cx="2744875" cy="1973335"/>
            <a:chOff x="1386861" y="3618175"/>
            <a:chExt cx="2744875" cy="1973335"/>
          </a:xfrm>
        </p:grpSpPr>
        <p:grpSp>
          <p:nvGrpSpPr>
            <p:cNvPr id="166" name="Group 165"/>
            <p:cNvGrpSpPr/>
            <p:nvPr/>
          </p:nvGrpSpPr>
          <p:grpSpPr>
            <a:xfrm>
              <a:off x="2032694" y="4297335"/>
              <a:ext cx="1840712" cy="1294175"/>
              <a:chOff x="722883" y="3190613"/>
              <a:chExt cx="1840712" cy="1294175"/>
            </a:xfrm>
            <a:solidFill>
              <a:srgbClr val="CA0035"/>
            </a:solidFill>
          </p:grpSpPr>
          <p:grpSp>
            <p:nvGrpSpPr>
              <p:cNvPr id="168" name="Group 167">
                <a:extLst>
                  <a:ext uri="{FF2B5EF4-FFF2-40B4-BE49-F238E27FC236}">
                    <a16:creationId xmlns:a16="http://schemas.microsoft.com/office/drawing/2014/main" id="{9168A3B8-8541-401C-ADD1-75B989CE06A3}"/>
                  </a:ext>
                </a:extLst>
              </p:cNvPr>
              <p:cNvGrpSpPr/>
              <p:nvPr/>
            </p:nvGrpSpPr>
            <p:grpSpPr>
              <a:xfrm>
                <a:off x="722883" y="3190613"/>
                <a:ext cx="1294175" cy="1294175"/>
                <a:chOff x="6538714" y="1603273"/>
                <a:chExt cx="1132116" cy="1132116"/>
              </a:xfrm>
              <a:grpFill/>
            </p:grpSpPr>
            <p:sp>
              <p:nvSpPr>
                <p:cNvPr id="170" name="Oval 169">
                  <a:extLst>
                    <a:ext uri="{FF2B5EF4-FFF2-40B4-BE49-F238E27FC236}">
                      <a16:creationId xmlns:a16="http://schemas.microsoft.com/office/drawing/2014/main" id="{6FB8BC3E-534A-46C3-82AE-1BD6282C1A6B}"/>
                    </a:ext>
                  </a:extLst>
                </p:cNvPr>
                <p:cNvSpPr/>
                <p:nvPr/>
              </p:nvSpPr>
              <p:spPr>
                <a:xfrm>
                  <a:off x="6681562" y="1746122"/>
                  <a:ext cx="846417" cy="846417"/>
                </a:xfrm>
                <a:prstGeom prst="ellipse">
                  <a:avLst/>
                </a:prstGeom>
                <a:gradFill flip="none" rotWithShape="1">
                  <a:gsLst>
                    <a:gs pos="0">
                      <a:srgbClr val="0E5AA4">
                        <a:shade val="30000"/>
                        <a:satMod val="115000"/>
                      </a:srgbClr>
                    </a:gs>
                    <a:gs pos="50000">
                      <a:srgbClr val="0E5AA4">
                        <a:shade val="67500"/>
                        <a:satMod val="115000"/>
                      </a:srgbClr>
                    </a:gs>
                    <a:gs pos="100000">
                      <a:srgbClr val="0E5AA4">
                        <a:shade val="100000"/>
                        <a:satMod val="115000"/>
                      </a:srgbClr>
                    </a:gs>
                  </a:gsLst>
                  <a:lin ang="16200000" scaled="1"/>
                  <a:tileRect/>
                </a:gradFill>
                <a:ln>
                  <a:solidFill>
                    <a:srgbClr val="0E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Times New Roman" panose="02020603050405020304" pitchFamily="18" charset="0"/>
                    </a:rPr>
                    <a:t>01</a:t>
                  </a:r>
                </a:p>
              </p:txBody>
            </p:sp>
            <p:sp>
              <p:nvSpPr>
                <p:cNvPr id="171" name="Freeform: Shape 12">
                  <a:extLst>
                    <a:ext uri="{FF2B5EF4-FFF2-40B4-BE49-F238E27FC236}">
                      <a16:creationId xmlns:a16="http://schemas.microsoft.com/office/drawing/2014/main" id="{0036B42F-68E7-4740-8811-4D4D904442F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adFill flip="none" rotWithShape="1">
                  <a:gsLst>
                    <a:gs pos="0">
                      <a:srgbClr val="0E5AA4">
                        <a:shade val="30000"/>
                        <a:satMod val="115000"/>
                      </a:srgbClr>
                    </a:gs>
                    <a:gs pos="50000">
                      <a:srgbClr val="0E5AA4">
                        <a:shade val="67500"/>
                        <a:satMod val="115000"/>
                      </a:srgbClr>
                    </a:gs>
                    <a:gs pos="100000">
                      <a:srgbClr val="0E5AA4">
                        <a:shade val="100000"/>
                        <a:satMod val="115000"/>
                      </a:srgbClr>
                    </a:gs>
                  </a:gsLst>
                  <a:lin ang="16200000" scaled="1"/>
                  <a:tileRect/>
                </a:gradFill>
                <a:ln>
                  <a:solidFill>
                    <a:srgbClr val="0E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69" name="Right Arrow 168"/>
              <p:cNvSpPr/>
              <p:nvPr/>
            </p:nvSpPr>
            <p:spPr>
              <a:xfrm>
                <a:off x="1797113" y="3571401"/>
                <a:ext cx="766482" cy="532595"/>
              </a:xfrm>
              <a:prstGeom prst="rightArrow">
                <a:avLst/>
              </a:prstGeom>
              <a:gradFill flip="none" rotWithShape="1">
                <a:gsLst>
                  <a:gs pos="0">
                    <a:srgbClr val="0E5AA4">
                      <a:shade val="30000"/>
                      <a:satMod val="115000"/>
                    </a:srgbClr>
                  </a:gs>
                  <a:gs pos="50000">
                    <a:srgbClr val="0E5AA4">
                      <a:shade val="67500"/>
                      <a:satMod val="115000"/>
                    </a:srgbClr>
                  </a:gs>
                  <a:gs pos="100000">
                    <a:srgbClr val="0E5AA4">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67" name="Rectangle 166">
              <a:extLst>
                <a:ext uri="{FF2B5EF4-FFF2-40B4-BE49-F238E27FC236}">
                  <a16:creationId xmlns:a16="http://schemas.microsoft.com/office/drawing/2014/main" id="{416BD210-706D-4B5B-A6F7-EF1D198AB591}"/>
                </a:ext>
              </a:extLst>
            </p:cNvPr>
            <p:cNvSpPr/>
            <p:nvPr/>
          </p:nvSpPr>
          <p:spPr>
            <a:xfrm>
              <a:off x="1386861" y="3618175"/>
              <a:ext cx="2744875" cy="707886"/>
            </a:xfrm>
            <a:prstGeom prst="rect">
              <a:avLst/>
            </a:prstGeom>
          </p:spPr>
          <p:txBody>
            <a:bodyPr wrap="square">
              <a:spAutoFit/>
            </a:bodyPr>
            <a:lstStyle/>
            <a:p>
              <a:pPr algn="ctr"/>
              <a:r>
                <a:rPr lang="en-US" sz="2000" b="1" dirty="0">
                  <a:solidFill>
                    <a:srgbClr val="0E5AA4"/>
                  </a:solidFill>
                  <a:latin typeface="Times New Roman" panose="02020603050405020304" pitchFamily="18" charset="0"/>
                  <a:cs typeface="Times New Roman" panose="02020603050405020304" pitchFamily="18" charset="0"/>
                </a:rPr>
                <a:t>Collect data from available sources</a:t>
              </a:r>
            </a:p>
          </p:txBody>
        </p:sp>
      </p:grpSp>
      <p:grpSp>
        <p:nvGrpSpPr>
          <p:cNvPr id="200" name="Group 199">
            <a:extLst>
              <a:ext uri="{FF2B5EF4-FFF2-40B4-BE49-F238E27FC236}">
                <a16:creationId xmlns:a16="http://schemas.microsoft.com/office/drawing/2014/main" id="{D9178B39-781D-4A07-B109-A03462BC166E}"/>
              </a:ext>
            </a:extLst>
          </p:cNvPr>
          <p:cNvGrpSpPr/>
          <p:nvPr/>
        </p:nvGrpSpPr>
        <p:grpSpPr>
          <a:xfrm>
            <a:off x="8887310" y="1932941"/>
            <a:ext cx="2486545" cy="1973696"/>
            <a:chOff x="5737701" y="3617811"/>
            <a:chExt cx="2486545" cy="1973696"/>
          </a:xfrm>
        </p:grpSpPr>
        <p:grpSp>
          <p:nvGrpSpPr>
            <p:cNvPr id="201" name="Group 200"/>
            <p:cNvGrpSpPr/>
            <p:nvPr/>
          </p:nvGrpSpPr>
          <p:grpSpPr>
            <a:xfrm>
              <a:off x="6383534" y="4297332"/>
              <a:ext cx="1840712" cy="1294175"/>
              <a:chOff x="722883" y="3190613"/>
              <a:chExt cx="1840712" cy="1294175"/>
            </a:xfrm>
          </p:grpSpPr>
          <p:grpSp>
            <p:nvGrpSpPr>
              <p:cNvPr id="203" name="Group 202">
                <a:extLst>
                  <a:ext uri="{FF2B5EF4-FFF2-40B4-BE49-F238E27FC236}">
                    <a16:creationId xmlns:a16="http://schemas.microsoft.com/office/drawing/2014/main" id="{9168A3B8-8541-401C-ADD1-75B989CE06A3}"/>
                  </a:ext>
                </a:extLst>
              </p:cNvPr>
              <p:cNvGrpSpPr/>
              <p:nvPr/>
            </p:nvGrpSpPr>
            <p:grpSpPr>
              <a:xfrm>
                <a:off x="722883" y="3190613"/>
                <a:ext cx="1294175" cy="1294175"/>
                <a:chOff x="6538714" y="1603273"/>
                <a:chExt cx="1132116" cy="1132116"/>
              </a:xfrm>
            </p:grpSpPr>
            <p:sp>
              <p:nvSpPr>
                <p:cNvPr id="205" name="Oval 204">
                  <a:extLst>
                    <a:ext uri="{FF2B5EF4-FFF2-40B4-BE49-F238E27FC236}">
                      <a16:creationId xmlns:a16="http://schemas.microsoft.com/office/drawing/2014/main" id="{6FB8BC3E-534A-46C3-82AE-1BD6282C1A6B}"/>
                    </a:ext>
                  </a:extLst>
                </p:cNvPr>
                <p:cNvSpPr/>
                <p:nvPr/>
              </p:nvSpPr>
              <p:spPr>
                <a:xfrm>
                  <a:off x="6681562" y="1746122"/>
                  <a:ext cx="846417" cy="846417"/>
                </a:xfrm>
                <a:prstGeom prst="ellipse">
                  <a:avLst/>
                </a:prstGeom>
                <a:solidFill>
                  <a:srgbClr val="3F576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d-ID" sz="2000" dirty="0" smtClean="0">
                      <a:latin typeface="Times New Roman" panose="02020603050405020304" pitchFamily="18" charset="0"/>
                    </a:rPr>
                    <a:t>0</a:t>
                  </a:r>
                  <a:r>
                    <a:rPr lang="en-US" sz="2000" dirty="0" smtClean="0">
                      <a:latin typeface="Times New Roman" panose="02020603050405020304" pitchFamily="18" charset="0"/>
                    </a:rPr>
                    <a:t>5</a:t>
                  </a:r>
                  <a:endParaRPr lang="id-ID" sz="2000" dirty="0">
                    <a:latin typeface="Times New Roman" panose="02020603050405020304" pitchFamily="18" charset="0"/>
                  </a:endParaRPr>
                </a:p>
              </p:txBody>
            </p:sp>
            <p:sp>
              <p:nvSpPr>
                <p:cNvPr id="206" name="Freeform: Shape 12">
                  <a:extLst>
                    <a:ext uri="{FF2B5EF4-FFF2-40B4-BE49-F238E27FC236}">
                      <a16:creationId xmlns:a16="http://schemas.microsoft.com/office/drawing/2014/main" id="{0036B42F-68E7-4740-8811-4D4D904442F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solidFill>
                  <a:srgbClr val="3F576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204" name="Right Arrow 203"/>
              <p:cNvSpPr/>
              <p:nvPr/>
            </p:nvSpPr>
            <p:spPr>
              <a:xfrm>
                <a:off x="1797113" y="3571401"/>
                <a:ext cx="766482" cy="532595"/>
              </a:xfrm>
              <a:prstGeom prst="rightArrow">
                <a:avLst/>
              </a:prstGeom>
              <a:solidFill>
                <a:srgbClr val="3F576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202" name="Rectangle 201">
              <a:extLst>
                <a:ext uri="{FF2B5EF4-FFF2-40B4-BE49-F238E27FC236}">
                  <a16:creationId xmlns:a16="http://schemas.microsoft.com/office/drawing/2014/main" id="{416BD210-706D-4B5B-A6F7-EF1D198AB591}"/>
                </a:ext>
              </a:extLst>
            </p:cNvPr>
            <p:cNvSpPr/>
            <p:nvPr/>
          </p:nvSpPr>
          <p:spPr>
            <a:xfrm>
              <a:off x="5737701" y="3617811"/>
              <a:ext cx="2466490" cy="707886"/>
            </a:xfrm>
            <a:prstGeom prst="rect">
              <a:avLst/>
            </a:prstGeom>
          </p:spPr>
          <p:txBody>
            <a:bodyPr wrap="square">
              <a:spAutoFit/>
            </a:bodyPr>
            <a:lstStyle/>
            <a:p>
              <a:pPr algn="ctr"/>
              <a:r>
                <a:rPr lang="en-US" sz="2000" b="1" dirty="0">
                  <a:solidFill>
                    <a:srgbClr val="3F576A"/>
                  </a:solidFill>
                  <a:latin typeface="Times New Roman" panose="02020603050405020304" pitchFamily="18" charset="0"/>
                  <a:cs typeface="Times New Roman" panose="02020603050405020304" pitchFamily="18" charset="0"/>
                </a:rPr>
                <a:t>Prepared </a:t>
              </a:r>
              <a:r>
                <a:rPr lang="en-US" sz="2000" b="1" dirty="0" smtClean="0">
                  <a:solidFill>
                    <a:srgbClr val="3F576A"/>
                  </a:solidFill>
                  <a:latin typeface="Times New Roman" panose="02020603050405020304" pitchFamily="18" charset="0"/>
                  <a:cs typeface="Times New Roman" panose="02020603050405020304" pitchFamily="18" charset="0"/>
                </a:rPr>
                <a:t>MDS with </a:t>
              </a:r>
              <a:r>
                <a:rPr lang="en-US" sz="2000" b="1" dirty="0">
                  <a:solidFill>
                    <a:srgbClr val="3F576A"/>
                  </a:solidFill>
                  <a:latin typeface="Times New Roman" panose="02020603050405020304" pitchFamily="18" charset="0"/>
                  <a:cs typeface="Times New Roman" panose="02020603050405020304" pitchFamily="18" charset="0"/>
                </a:rPr>
                <a:t>two rounds of Delphi</a:t>
              </a:r>
            </a:p>
          </p:txBody>
        </p:sp>
      </p:grpSp>
      <p:pic>
        <p:nvPicPr>
          <p:cNvPr id="207" name="Picture 20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sp>
        <p:nvSpPr>
          <p:cNvPr id="2" name="Rectangle 1"/>
          <p:cNvSpPr/>
          <p:nvPr/>
        </p:nvSpPr>
        <p:spPr>
          <a:xfrm>
            <a:off x="4085920" y="712226"/>
            <a:ext cx="3840827" cy="461665"/>
          </a:xfrm>
          <a:prstGeom prst="rect">
            <a:avLst/>
          </a:prstGeom>
          <a:solidFill>
            <a:srgbClr val="5A5C5B"/>
          </a:solidFill>
          <a:ln w="28575">
            <a:solidFill>
              <a:srgbClr val="014E9A"/>
            </a:solidFill>
          </a:ln>
        </p:spPr>
        <p:txBody>
          <a:bodyPr wrap="square">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cross-sectional study</a:t>
            </a:r>
            <a:endParaRPr lang="en-US" sz="6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46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5"/>
                                        </p:tgtEl>
                                        <p:attrNameLst>
                                          <p:attrName>style.visibility</p:attrName>
                                        </p:attrNameLst>
                                      </p:cBhvr>
                                      <p:to>
                                        <p:strVal val="visible"/>
                                      </p:to>
                                    </p:set>
                                    <p:animEffect transition="in" filter="wipe(left)">
                                      <p:cBhvr>
                                        <p:cTn id="11" dur="500"/>
                                        <p:tgtEl>
                                          <p:spTgt spid="16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wipe(left)">
                                      <p:cBhvr>
                                        <p:cTn id="15" dur="500"/>
                                        <p:tgtEl>
                                          <p:spTgt spid="14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1"/>
                                        </p:tgtEl>
                                        <p:attrNameLst>
                                          <p:attrName>style.visibility</p:attrName>
                                        </p:attrNameLst>
                                      </p:cBhvr>
                                      <p:to>
                                        <p:strVal val="visible"/>
                                      </p:to>
                                    </p:set>
                                    <p:animEffect transition="in" filter="wipe(left)">
                                      <p:cBhvr>
                                        <p:cTn id="19" dur="500"/>
                                        <p:tgtEl>
                                          <p:spTgt spid="15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wipe(left)">
                                      <p:cBhvr>
                                        <p:cTn id="23" dur="500"/>
                                        <p:tgtEl>
                                          <p:spTgt spid="15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00"/>
                                        </p:tgtEl>
                                        <p:attrNameLst>
                                          <p:attrName>style.visibility</p:attrName>
                                        </p:attrNameLst>
                                      </p:cBhvr>
                                      <p:to>
                                        <p:strVal val="visible"/>
                                      </p:to>
                                    </p:set>
                                    <p:animEffect transition="in" filter="wipe(left)">
                                      <p:cBhvr>
                                        <p:cTn id="2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5975343"/>
            <a:ext cx="2743200" cy="365125"/>
          </a:xfrm>
        </p:spPr>
        <p:txBody>
          <a:bodyPr/>
          <a:lstStyle/>
          <a:p>
            <a:fld id="{6D22F896-40B5-4ADD-8801-0D06FADFA095}" type="slidenum">
              <a:rPr lang="en-US" smtClean="0"/>
              <a:t>11</a:t>
            </a:fld>
            <a:endParaRPr lang="en-US" dirty="0"/>
          </a:p>
        </p:txBody>
      </p:sp>
      <p:grpSp>
        <p:nvGrpSpPr>
          <p:cNvPr id="58" name="Group 57"/>
          <p:cNvGrpSpPr/>
          <p:nvPr/>
        </p:nvGrpSpPr>
        <p:grpSpPr>
          <a:xfrm>
            <a:off x="907137" y="4734857"/>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48560"/>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43245"/>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43245"/>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73438"/>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p:nvPr/>
        </p:nvCxnSpPr>
        <p:spPr>
          <a:xfrm flipV="1">
            <a:off x="3642444" y="5762014"/>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57025"/>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787413"/>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82424"/>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75915"/>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7" name="Rectangle 106"/>
          <p:cNvSpPr/>
          <p:nvPr/>
        </p:nvSpPr>
        <p:spPr>
          <a:xfrm>
            <a:off x="6724457" y="5876503"/>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728458"/>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37160"/>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00" name="Group 99"/>
          <p:cNvGrpSpPr/>
          <p:nvPr/>
        </p:nvGrpSpPr>
        <p:grpSpPr>
          <a:xfrm>
            <a:off x="2731440" y="4759479"/>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832956"/>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4563132" y="4843245"/>
            <a:ext cx="1672786" cy="1485940"/>
            <a:chOff x="6322251" y="3189023"/>
            <a:chExt cx="1394546" cy="1221621"/>
          </a:xfrm>
        </p:grpSpPr>
        <p:sp>
          <p:nvSpPr>
            <p:cNvPr id="120" name="Rounded Rectangle 119"/>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126" name="Oval 12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E91A0C4-16D9-4262-BC92-0E8535F56EB2}"/>
                </a:ext>
              </a:extLst>
            </p:cNvPr>
            <p:cNvGrpSpPr/>
            <p:nvPr/>
          </p:nvGrpSpPr>
          <p:grpSpPr>
            <a:xfrm>
              <a:off x="6719932" y="3189023"/>
              <a:ext cx="548640" cy="548640"/>
              <a:chOff x="7353181" y="1755914"/>
              <a:chExt cx="1275682" cy="1275682"/>
            </a:xfrm>
          </p:grpSpPr>
          <p:sp>
            <p:nvSpPr>
              <p:cNvPr id="124" name="Teardrop 12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sp>
        <p:nvSpPr>
          <p:cNvPr id="138" name="Rectangle 137"/>
          <p:cNvSpPr/>
          <p:nvPr/>
        </p:nvSpPr>
        <p:spPr>
          <a:xfrm>
            <a:off x="4877376" y="5841670"/>
            <a:ext cx="1043876" cy="369332"/>
          </a:xfrm>
          <a:prstGeom prst="rect">
            <a:avLst/>
          </a:prstGeom>
        </p:spPr>
        <p:txBody>
          <a:bodyPr wrap="none">
            <a:spAutoFit/>
          </a:bodyPr>
          <a:lstStyle/>
          <a:p>
            <a:pPr algn="ctr"/>
            <a:r>
              <a:rPr lang="en-US" b="1" dirty="0">
                <a:solidFill>
                  <a:srgbClr val="FFC000"/>
                </a:solidFill>
                <a:latin typeface="Times New Roman" panose="02020603050405020304" pitchFamily="18" charset="0"/>
              </a:rPr>
              <a:t>Methods</a:t>
            </a:r>
            <a:endParaRPr lang="fa-IR" b="1" dirty="0">
              <a:solidFill>
                <a:srgbClr val="FFC000"/>
              </a:solidFill>
              <a:latin typeface="Times New Roman" panose="02020603050405020304" pitchFamily="18" charset="0"/>
            </a:endParaRPr>
          </a:p>
        </p:txBody>
      </p:sp>
      <p:grpSp>
        <p:nvGrpSpPr>
          <p:cNvPr id="139" name="Group 138"/>
          <p:cNvGrpSpPr/>
          <p:nvPr/>
        </p:nvGrpSpPr>
        <p:grpSpPr>
          <a:xfrm>
            <a:off x="-1041" y="6542424"/>
            <a:ext cx="12192000" cy="334867"/>
            <a:chOff x="-1041" y="5727407"/>
            <a:chExt cx="12192000" cy="490513"/>
          </a:xfrm>
        </p:grpSpPr>
        <p:sp>
          <p:nvSpPr>
            <p:cNvPr id="140" name="Rectangle 139"/>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10</a:t>
              </a:r>
              <a:endParaRPr lang="en-US" sz="1200" dirty="0">
                <a:latin typeface="Times New Roman" panose="02020603050405020304" pitchFamily="18" charset="0"/>
                <a:cs typeface="Times New Roman" panose="02020603050405020304" pitchFamily="18" charset="0"/>
              </a:endParaRPr>
            </a:p>
          </p:txBody>
        </p:sp>
        <p:sp>
          <p:nvSpPr>
            <p:cNvPr id="142"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43"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grpSp>
        <p:nvGrpSpPr>
          <p:cNvPr id="165" name="Group 164">
            <a:extLst>
              <a:ext uri="{FF2B5EF4-FFF2-40B4-BE49-F238E27FC236}">
                <a16:creationId xmlns:a16="http://schemas.microsoft.com/office/drawing/2014/main" id="{234B1CD5-D414-4D3F-BB57-7032F626A7BD}"/>
              </a:ext>
            </a:extLst>
          </p:cNvPr>
          <p:cNvGrpSpPr/>
          <p:nvPr/>
        </p:nvGrpSpPr>
        <p:grpSpPr>
          <a:xfrm>
            <a:off x="133792" y="1874039"/>
            <a:ext cx="2744875" cy="1973335"/>
            <a:chOff x="1386861" y="3618175"/>
            <a:chExt cx="2744875" cy="1973335"/>
          </a:xfrm>
        </p:grpSpPr>
        <p:grpSp>
          <p:nvGrpSpPr>
            <p:cNvPr id="166" name="Group 165"/>
            <p:cNvGrpSpPr/>
            <p:nvPr/>
          </p:nvGrpSpPr>
          <p:grpSpPr>
            <a:xfrm>
              <a:off x="2032694" y="4297335"/>
              <a:ext cx="1840712" cy="1294175"/>
              <a:chOff x="722883" y="3190613"/>
              <a:chExt cx="1840712" cy="1294175"/>
            </a:xfrm>
            <a:solidFill>
              <a:srgbClr val="CA0035"/>
            </a:solidFill>
          </p:grpSpPr>
          <p:grpSp>
            <p:nvGrpSpPr>
              <p:cNvPr id="168" name="Group 167">
                <a:extLst>
                  <a:ext uri="{FF2B5EF4-FFF2-40B4-BE49-F238E27FC236}">
                    <a16:creationId xmlns:a16="http://schemas.microsoft.com/office/drawing/2014/main" id="{9168A3B8-8541-401C-ADD1-75B989CE06A3}"/>
                  </a:ext>
                </a:extLst>
              </p:cNvPr>
              <p:cNvGrpSpPr/>
              <p:nvPr/>
            </p:nvGrpSpPr>
            <p:grpSpPr>
              <a:xfrm>
                <a:off x="722883" y="3190613"/>
                <a:ext cx="1294175" cy="1294175"/>
                <a:chOff x="6538714" y="1603273"/>
                <a:chExt cx="1132116" cy="1132116"/>
              </a:xfrm>
              <a:grpFill/>
            </p:grpSpPr>
            <p:sp>
              <p:nvSpPr>
                <p:cNvPr id="170" name="Oval 169">
                  <a:extLst>
                    <a:ext uri="{FF2B5EF4-FFF2-40B4-BE49-F238E27FC236}">
                      <a16:creationId xmlns:a16="http://schemas.microsoft.com/office/drawing/2014/main" id="{6FB8BC3E-534A-46C3-82AE-1BD6282C1A6B}"/>
                    </a:ext>
                  </a:extLst>
                </p:cNvPr>
                <p:cNvSpPr/>
                <p:nvPr/>
              </p:nvSpPr>
              <p:spPr>
                <a:xfrm>
                  <a:off x="6681562" y="1746122"/>
                  <a:ext cx="846417" cy="846417"/>
                </a:xfrm>
                <a:prstGeom prst="ellipse">
                  <a:avLst/>
                </a:prstGeom>
                <a:gradFill flip="none" rotWithShape="1">
                  <a:gsLst>
                    <a:gs pos="0">
                      <a:srgbClr val="0E5AA4">
                        <a:shade val="30000"/>
                        <a:satMod val="115000"/>
                      </a:srgbClr>
                    </a:gs>
                    <a:gs pos="50000">
                      <a:srgbClr val="0E5AA4">
                        <a:shade val="67500"/>
                        <a:satMod val="115000"/>
                      </a:srgbClr>
                    </a:gs>
                    <a:gs pos="100000">
                      <a:srgbClr val="0E5AA4">
                        <a:shade val="100000"/>
                        <a:satMod val="115000"/>
                      </a:srgbClr>
                    </a:gs>
                  </a:gsLst>
                  <a:lin ang="16200000" scaled="1"/>
                  <a:tileRect/>
                </a:gradFill>
                <a:ln>
                  <a:solidFill>
                    <a:srgbClr val="0E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Times New Roman" panose="02020603050405020304" pitchFamily="18" charset="0"/>
                    </a:rPr>
                    <a:t>01</a:t>
                  </a:r>
                </a:p>
              </p:txBody>
            </p:sp>
            <p:sp>
              <p:nvSpPr>
                <p:cNvPr id="171" name="Freeform: Shape 12">
                  <a:extLst>
                    <a:ext uri="{FF2B5EF4-FFF2-40B4-BE49-F238E27FC236}">
                      <a16:creationId xmlns:a16="http://schemas.microsoft.com/office/drawing/2014/main" id="{0036B42F-68E7-4740-8811-4D4D904442F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adFill flip="none" rotWithShape="1">
                  <a:gsLst>
                    <a:gs pos="0">
                      <a:srgbClr val="0E5AA4">
                        <a:shade val="30000"/>
                        <a:satMod val="115000"/>
                      </a:srgbClr>
                    </a:gs>
                    <a:gs pos="50000">
                      <a:srgbClr val="0E5AA4">
                        <a:shade val="67500"/>
                        <a:satMod val="115000"/>
                      </a:srgbClr>
                    </a:gs>
                    <a:gs pos="100000">
                      <a:srgbClr val="0E5AA4">
                        <a:shade val="100000"/>
                        <a:satMod val="115000"/>
                      </a:srgbClr>
                    </a:gs>
                  </a:gsLst>
                  <a:lin ang="16200000" scaled="1"/>
                  <a:tileRect/>
                </a:gradFill>
                <a:ln>
                  <a:solidFill>
                    <a:srgbClr val="0E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69" name="Right Arrow 168"/>
              <p:cNvSpPr/>
              <p:nvPr/>
            </p:nvSpPr>
            <p:spPr>
              <a:xfrm>
                <a:off x="1797113" y="3571401"/>
                <a:ext cx="766482" cy="532595"/>
              </a:xfrm>
              <a:prstGeom prst="rightArrow">
                <a:avLst/>
              </a:prstGeom>
              <a:gradFill flip="none" rotWithShape="1">
                <a:gsLst>
                  <a:gs pos="0">
                    <a:srgbClr val="0E5AA4">
                      <a:shade val="30000"/>
                      <a:satMod val="115000"/>
                    </a:srgbClr>
                  </a:gs>
                  <a:gs pos="50000">
                    <a:srgbClr val="0E5AA4">
                      <a:shade val="67500"/>
                      <a:satMod val="115000"/>
                    </a:srgbClr>
                  </a:gs>
                  <a:gs pos="100000">
                    <a:srgbClr val="0E5AA4">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67" name="Rectangle 166">
              <a:extLst>
                <a:ext uri="{FF2B5EF4-FFF2-40B4-BE49-F238E27FC236}">
                  <a16:creationId xmlns:a16="http://schemas.microsoft.com/office/drawing/2014/main" id="{416BD210-706D-4B5B-A6F7-EF1D198AB591}"/>
                </a:ext>
              </a:extLst>
            </p:cNvPr>
            <p:cNvSpPr/>
            <p:nvPr/>
          </p:nvSpPr>
          <p:spPr>
            <a:xfrm>
              <a:off x="1386861" y="3618175"/>
              <a:ext cx="2744875" cy="707886"/>
            </a:xfrm>
            <a:prstGeom prst="rect">
              <a:avLst/>
            </a:prstGeom>
          </p:spPr>
          <p:txBody>
            <a:bodyPr wrap="square">
              <a:spAutoFit/>
            </a:bodyPr>
            <a:lstStyle/>
            <a:p>
              <a:pPr algn="ctr"/>
              <a:r>
                <a:rPr lang="en-US" sz="2000" b="1" dirty="0">
                  <a:solidFill>
                    <a:srgbClr val="0E5AA4"/>
                  </a:solidFill>
                  <a:latin typeface="Times New Roman" panose="02020603050405020304" pitchFamily="18" charset="0"/>
                  <a:cs typeface="Times New Roman" panose="02020603050405020304" pitchFamily="18" charset="0"/>
                </a:rPr>
                <a:t>Collect data from available sources</a:t>
              </a:r>
            </a:p>
          </p:txBody>
        </p:sp>
      </p:grpSp>
      <p:pic>
        <p:nvPicPr>
          <p:cNvPr id="207" name="Picture 20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sp>
        <p:nvSpPr>
          <p:cNvPr id="2" name="Rectangle 1"/>
          <p:cNvSpPr/>
          <p:nvPr/>
        </p:nvSpPr>
        <p:spPr>
          <a:xfrm>
            <a:off x="3048000" y="1307021"/>
            <a:ext cx="8449733" cy="2031325"/>
          </a:xfrm>
          <a:prstGeom prst="rect">
            <a:avLst/>
          </a:prstGeom>
        </p:spPr>
        <p:txBody>
          <a:bodyPr wrap="square">
            <a:spAutoFit/>
          </a:bodyPr>
          <a:lstStyle/>
          <a:p>
            <a:pPr marL="285750" indent="-285750">
              <a:buClr>
                <a:srgbClr val="014E9A"/>
              </a:buCl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State </a:t>
            </a:r>
            <a:r>
              <a:rPr lang="en-US" dirty="0">
                <a:latin typeface="Times New Roman" panose="02020603050405020304" pitchFamily="18" charset="0"/>
                <a:cs typeface="Times New Roman" panose="02020603050405020304" pitchFamily="18" charset="0"/>
              </a:rPr>
              <a:t>Welfare Organization of Iran available at “</a:t>
            </a:r>
            <a:r>
              <a:rPr lang="en-US" dirty="0" smtClean="0">
                <a:latin typeface="Times New Roman" panose="02020603050405020304" pitchFamily="18" charset="0"/>
                <a:cs typeface="Times New Roman" panose="02020603050405020304" pitchFamily="18" charset="0"/>
              </a:rPr>
              <a:t>payment.behzisti.net”</a:t>
            </a:r>
          </a:p>
          <a:p>
            <a:pPr marL="285750" indent="-285750">
              <a:buClr>
                <a:srgbClr val="014E9A"/>
              </a:buCl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data </a:t>
            </a:r>
            <a:r>
              <a:rPr lang="en-US" dirty="0">
                <a:latin typeface="Times New Roman" panose="02020603050405020304" pitchFamily="18" charset="0"/>
                <a:cs typeface="Times New Roman" panose="02020603050405020304" pitchFamily="18" charset="0"/>
              </a:rPr>
              <a:t>elements of the Iranian Ministry </a:t>
            </a:r>
            <a:r>
              <a:rPr lang="en-US" dirty="0" smtClean="0">
                <a:latin typeface="Times New Roman" panose="02020603050405020304" pitchFamily="18" charset="0"/>
                <a:cs typeface="Times New Roman" panose="02020603050405020304" pitchFamily="18" charset="0"/>
              </a:rPr>
              <a:t>of Health </a:t>
            </a:r>
            <a:r>
              <a:rPr lang="en-US" dirty="0">
                <a:latin typeface="Times New Roman" panose="02020603050405020304" pitchFamily="18" charset="0"/>
                <a:cs typeface="Times New Roman" panose="02020603050405020304" pitchFamily="18" charset="0"/>
              </a:rPr>
              <a:t>and Medical Education (</a:t>
            </a:r>
            <a:r>
              <a:rPr lang="en-US" dirty="0" smtClean="0">
                <a:latin typeface="Times New Roman" panose="02020603050405020304" pitchFamily="18" charset="0"/>
                <a:cs typeface="Times New Roman" panose="02020603050405020304" pitchFamily="18" charset="0"/>
              </a:rPr>
              <a:t>MOHME)</a:t>
            </a:r>
          </a:p>
          <a:p>
            <a:pPr marL="285750" indent="-285750">
              <a:buClr>
                <a:srgbClr val="014E9A"/>
              </a:buCl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national electronic </a:t>
            </a:r>
            <a:r>
              <a:rPr lang="en-US" dirty="0">
                <a:latin typeface="Times New Roman" panose="02020603050405020304" pitchFamily="18" charset="0"/>
                <a:cs typeface="Times New Roman" panose="02020603050405020304" pitchFamily="18" charset="0"/>
              </a:rPr>
              <a:t>health records system (abbreviated as SEPAS </a:t>
            </a:r>
            <a:r>
              <a:rPr lang="en-US" dirty="0" smtClean="0">
                <a:latin typeface="Times New Roman" panose="02020603050405020304" pitchFamily="18" charset="0"/>
                <a:cs typeface="Times New Roman" panose="02020603050405020304" pitchFamily="18" charset="0"/>
              </a:rPr>
              <a:t>in Persian)</a:t>
            </a:r>
          </a:p>
          <a:p>
            <a:pPr marL="285750" indent="-285750">
              <a:buClr>
                <a:srgbClr val="014E9A"/>
              </a:buCl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integrated </a:t>
            </a:r>
            <a:r>
              <a:rPr lang="en-US" dirty="0">
                <a:latin typeface="Times New Roman" panose="02020603050405020304" pitchFamily="18" charset="0"/>
                <a:cs typeface="Times New Roman" panose="02020603050405020304" pitchFamily="18" charset="0"/>
              </a:rPr>
              <a:t>health system (abbreviated as SIB </a:t>
            </a:r>
            <a:r>
              <a:rPr lang="en-US" dirty="0" smtClean="0">
                <a:latin typeface="Times New Roman" panose="02020603050405020304" pitchFamily="18" charset="0"/>
                <a:cs typeface="Times New Roman" panose="02020603050405020304" pitchFamily="18" charset="0"/>
              </a:rPr>
              <a:t>in Persian)</a:t>
            </a:r>
          </a:p>
          <a:p>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sources were continuously reviewed at this step </a:t>
            </a:r>
            <a:r>
              <a:rPr lang="en-US" dirty="0" smtClean="0">
                <a:latin typeface="Times New Roman" panose="02020603050405020304" pitchFamily="18" charset="0"/>
                <a:cs typeface="Times New Roman" panose="02020603050405020304" pitchFamily="18" charset="0"/>
              </a:rPr>
              <a:t>until data </a:t>
            </a:r>
            <a:r>
              <a:rPr lang="en-US" dirty="0">
                <a:latin typeface="Times New Roman" panose="02020603050405020304" pitchFamily="18" charset="0"/>
                <a:cs typeface="Times New Roman" panose="02020603050405020304" pitchFamily="18" charset="0"/>
              </a:rPr>
              <a:t>saturation was achieved, and no more new data </a:t>
            </a:r>
            <a:r>
              <a:rPr lang="en-US" dirty="0" smtClean="0">
                <a:latin typeface="Times New Roman" panose="02020603050405020304" pitchFamily="18" charset="0"/>
                <a:cs typeface="Times New Roman" panose="02020603050405020304" pitchFamily="18" charset="0"/>
              </a:rPr>
              <a:t>elements emerged </a:t>
            </a:r>
            <a:r>
              <a:rPr lang="en-US" dirty="0">
                <a:latin typeface="Times New Roman" panose="02020603050405020304" pitchFamily="18" charset="0"/>
                <a:cs typeface="Times New Roman" panose="02020603050405020304" pitchFamily="18" charset="0"/>
              </a:rPr>
              <a:t>from the sources.</a:t>
            </a:r>
          </a:p>
        </p:txBody>
      </p:sp>
      <p:sp>
        <p:nvSpPr>
          <p:cNvPr id="5" name="Rectangle 4"/>
          <p:cNvSpPr/>
          <p:nvPr/>
        </p:nvSpPr>
        <p:spPr>
          <a:xfrm>
            <a:off x="3047999" y="396493"/>
            <a:ext cx="7805429" cy="369332"/>
          </a:xfrm>
          <a:prstGeom prst="rect">
            <a:avLst/>
          </a:prstGeom>
        </p:spPr>
        <p:txBody>
          <a:bodyPr wrap="square">
            <a:spAutoFit/>
          </a:bodyPr>
          <a:lstStyle/>
          <a:p>
            <a:pPr algn="ctr"/>
            <a:r>
              <a:rPr lang="en-US" b="1" dirty="0" smtClean="0">
                <a:solidFill>
                  <a:srgbClr val="014E9A"/>
                </a:solidFill>
                <a:latin typeface="Times New Roman" panose="02020603050405020304" pitchFamily="18" charset="0"/>
                <a:cs typeface="Times New Roman" panose="02020603050405020304" pitchFamily="18" charset="0"/>
              </a:rPr>
              <a:t>Data </a:t>
            </a:r>
            <a:r>
              <a:rPr lang="en-US" b="1" dirty="0">
                <a:solidFill>
                  <a:srgbClr val="014E9A"/>
                </a:solidFill>
                <a:latin typeface="Times New Roman" panose="02020603050405020304" pitchFamily="18" charset="0"/>
                <a:cs typeface="Times New Roman" panose="02020603050405020304" pitchFamily="18" charset="0"/>
              </a:rPr>
              <a:t>were collected from the people with disabilities data bank:</a:t>
            </a:r>
          </a:p>
        </p:txBody>
      </p:sp>
      <p:sp>
        <p:nvSpPr>
          <p:cNvPr id="172" name="Rectangle 171">
            <a:extLst>
              <a:ext uri="{FF2B5EF4-FFF2-40B4-BE49-F238E27FC236}">
                <a16:creationId xmlns:a16="http://schemas.microsoft.com/office/drawing/2014/main" id="{04FD3C61-B162-4DED-9518-FE7B84E589ED}"/>
              </a:ext>
            </a:extLst>
          </p:cNvPr>
          <p:cNvSpPr/>
          <p:nvPr/>
        </p:nvSpPr>
        <p:spPr>
          <a:xfrm>
            <a:off x="2821434" y="1005974"/>
            <a:ext cx="8751816" cy="2785563"/>
          </a:xfrm>
          <a:prstGeom prst="rect">
            <a:avLst/>
          </a:prstGeom>
          <a:noFill/>
          <a:ln w="28575">
            <a:solidFill>
              <a:srgbClr val="014E9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61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5"/>
                                        </p:tgtEl>
                                        <p:attrNameLst>
                                          <p:attrName>style.visibility</p:attrName>
                                        </p:attrNameLst>
                                      </p:cBhvr>
                                      <p:to>
                                        <p:strVal val="visible"/>
                                      </p:to>
                                    </p:set>
                                    <p:animEffect transition="in" filter="wipe(left)">
                                      <p:cBhvr>
                                        <p:cTn id="11" dur="500"/>
                                        <p:tgtEl>
                                          <p:spTgt spid="165"/>
                                        </p:tgtEl>
                                      </p:cBhvr>
                                    </p:animEffect>
                                  </p:childTnLst>
                                </p:cTn>
                              </p:par>
                            </p:childTnLst>
                          </p:cTn>
                        </p:par>
                        <p:par>
                          <p:cTn id="12" fill="hold">
                            <p:stCondLst>
                              <p:cond delay="1000"/>
                            </p:stCondLst>
                            <p:childTnLst>
                              <p:par>
                                <p:cTn id="13" presetID="21" presetClass="entr" presetSubtype="3" fill="hold" grpId="0" nodeType="afterEffect">
                                  <p:stCondLst>
                                    <p:cond delay="0"/>
                                  </p:stCondLst>
                                  <p:childTnLst>
                                    <p:set>
                                      <p:cBhvr>
                                        <p:cTn id="14" dur="1" fill="hold">
                                          <p:stCondLst>
                                            <p:cond delay="0"/>
                                          </p:stCondLst>
                                        </p:cTn>
                                        <p:tgtEl>
                                          <p:spTgt spid="172"/>
                                        </p:tgtEl>
                                        <p:attrNameLst>
                                          <p:attrName>style.visibility</p:attrName>
                                        </p:attrNameLst>
                                      </p:cBhvr>
                                      <p:to>
                                        <p:strVal val="visible"/>
                                      </p:to>
                                    </p:set>
                                    <p:animEffect transition="in" filter="wheel(3)">
                                      <p:cBhvr>
                                        <p:cTn id="15" dur="1000"/>
                                        <p:tgtEl>
                                          <p:spTgt spid="17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a:off x="9541949" y="1913466"/>
            <a:ext cx="1767192" cy="2819067"/>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8610600" y="5975343"/>
            <a:ext cx="2743200" cy="365125"/>
          </a:xfrm>
        </p:spPr>
        <p:txBody>
          <a:bodyPr/>
          <a:lstStyle/>
          <a:p>
            <a:fld id="{6D22F896-40B5-4ADD-8801-0D06FADFA095}" type="slidenum">
              <a:rPr lang="en-US" smtClean="0"/>
              <a:t>12</a:t>
            </a:fld>
            <a:endParaRPr lang="en-US" dirty="0"/>
          </a:p>
        </p:txBody>
      </p:sp>
      <p:grpSp>
        <p:nvGrpSpPr>
          <p:cNvPr id="58" name="Group 57"/>
          <p:cNvGrpSpPr/>
          <p:nvPr/>
        </p:nvGrpSpPr>
        <p:grpSpPr>
          <a:xfrm>
            <a:off x="907137" y="4734857"/>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48560"/>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43245"/>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43245"/>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73438"/>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p:nvPr/>
        </p:nvCxnSpPr>
        <p:spPr>
          <a:xfrm flipV="1">
            <a:off x="3642444" y="5762014"/>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57025"/>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787413"/>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82424"/>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75915"/>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7" name="Rectangle 106"/>
          <p:cNvSpPr/>
          <p:nvPr/>
        </p:nvSpPr>
        <p:spPr>
          <a:xfrm>
            <a:off x="6724457" y="5876503"/>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728458"/>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37160"/>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00" name="Group 99"/>
          <p:cNvGrpSpPr/>
          <p:nvPr/>
        </p:nvGrpSpPr>
        <p:grpSpPr>
          <a:xfrm>
            <a:off x="2731440" y="4759479"/>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832956"/>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4563132" y="4843245"/>
            <a:ext cx="1672786" cy="1485940"/>
            <a:chOff x="6322251" y="3189023"/>
            <a:chExt cx="1394546" cy="1221621"/>
          </a:xfrm>
        </p:grpSpPr>
        <p:sp>
          <p:nvSpPr>
            <p:cNvPr id="120" name="Rounded Rectangle 119"/>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126" name="Oval 12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E91A0C4-16D9-4262-BC92-0E8535F56EB2}"/>
                </a:ext>
              </a:extLst>
            </p:cNvPr>
            <p:cNvGrpSpPr/>
            <p:nvPr/>
          </p:nvGrpSpPr>
          <p:grpSpPr>
            <a:xfrm>
              <a:off x="6719932" y="3189023"/>
              <a:ext cx="548640" cy="548640"/>
              <a:chOff x="7353181" y="1755914"/>
              <a:chExt cx="1275682" cy="1275682"/>
            </a:xfrm>
          </p:grpSpPr>
          <p:sp>
            <p:nvSpPr>
              <p:cNvPr id="124" name="Teardrop 12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sp>
        <p:nvSpPr>
          <p:cNvPr id="138" name="Rectangle 137"/>
          <p:cNvSpPr/>
          <p:nvPr/>
        </p:nvSpPr>
        <p:spPr>
          <a:xfrm>
            <a:off x="4877376" y="5841670"/>
            <a:ext cx="1043876" cy="369332"/>
          </a:xfrm>
          <a:prstGeom prst="rect">
            <a:avLst/>
          </a:prstGeom>
        </p:spPr>
        <p:txBody>
          <a:bodyPr wrap="none">
            <a:spAutoFit/>
          </a:bodyPr>
          <a:lstStyle/>
          <a:p>
            <a:pPr algn="ctr"/>
            <a:r>
              <a:rPr lang="en-US" b="1" dirty="0">
                <a:solidFill>
                  <a:srgbClr val="FFC000"/>
                </a:solidFill>
                <a:latin typeface="Times New Roman" panose="02020603050405020304" pitchFamily="18" charset="0"/>
              </a:rPr>
              <a:t>Methods</a:t>
            </a:r>
            <a:endParaRPr lang="fa-IR" b="1" dirty="0">
              <a:solidFill>
                <a:srgbClr val="FFC000"/>
              </a:solidFill>
              <a:latin typeface="Times New Roman" panose="02020603050405020304" pitchFamily="18" charset="0"/>
            </a:endParaRPr>
          </a:p>
        </p:txBody>
      </p:sp>
      <p:grpSp>
        <p:nvGrpSpPr>
          <p:cNvPr id="139" name="Group 138"/>
          <p:cNvGrpSpPr/>
          <p:nvPr/>
        </p:nvGrpSpPr>
        <p:grpSpPr>
          <a:xfrm>
            <a:off x="-1041" y="6542424"/>
            <a:ext cx="12192000" cy="334867"/>
            <a:chOff x="-1041" y="5727407"/>
            <a:chExt cx="12192000" cy="490513"/>
          </a:xfrm>
        </p:grpSpPr>
        <p:sp>
          <p:nvSpPr>
            <p:cNvPr id="140" name="Rectangle 139"/>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11</a:t>
              </a:r>
              <a:endParaRPr lang="en-US" sz="1200" dirty="0">
                <a:latin typeface="Times New Roman" panose="02020603050405020304" pitchFamily="18" charset="0"/>
                <a:cs typeface="Times New Roman" panose="02020603050405020304" pitchFamily="18" charset="0"/>
              </a:endParaRPr>
            </a:p>
          </p:txBody>
        </p:sp>
        <p:sp>
          <p:nvSpPr>
            <p:cNvPr id="142"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43"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207" name="Picture 20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sp>
        <p:nvSpPr>
          <p:cNvPr id="2" name="Rectangle 1"/>
          <p:cNvSpPr/>
          <p:nvPr/>
        </p:nvSpPr>
        <p:spPr>
          <a:xfrm>
            <a:off x="3005662" y="1307021"/>
            <a:ext cx="5359400" cy="286232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All </a:t>
            </a:r>
            <a:r>
              <a:rPr lang="en-US" dirty="0" smtClean="0">
                <a:latin typeface="Times New Roman" panose="02020603050405020304" pitchFamily="18" charset="0"/>
                <a:cs typeface="Times New Roman" panose="02020603050405020304" pitchFamily="18" charset="0"/>
              </a:rPr>
              <a:t>publications up </a:t>
            </a:r>
            <a:r>
              <a:rPr lang="en-US" dirty="0">
                <a:latin typeface="Times New Roman" panose="02020603050405020304" pitchFamily="18" charset="0"/>
                <a:cs typeface="Times New Roman" panose="02020603050405020304" pitchFamily="18" charset="0"/>
              </a:rPr>
              <a:t>until March 2017 were searched </a:t>
            </a:r>
            <a:r>
              <a:rPr lang="en-US" dirty="0" smtClean="0">
                <a:latin typeface="Times New Roman" panose="02020603050405020304" pitchFamily="18" charset="0"/>
                <a:cs typeface="Times New Roman" panose="02020603050405020304" pitchFamily="18" charset="0"/>
              </a:rPr>
              <a:t>in: </a:t>
            </a:r>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Persian databases:</a:t>
            </a:r>
            <a:endParaRPr lang="en-US" b="1" dirty="0">
              <a:latin typeface="Times New Roman" panose="02020603050405020304" pitchFamily="18" charset="0"/>
              <a:cs typeface="Times New Roman" panose="02020603050405020304" pitchFamily="18" charset="0"/>
            </a:endParaRPr>
          </a:p>
          <a:p>
            <a:pPr marL="285750" indent="-285750">
              <a:buClr>
                <a:srgbClr val="C00000"/>
              </a:buClr>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MagIran</a:t>
            </a:r>
            <a:endParaRPr lang="en-US" dirty="0">
              <a:latin typeface="Times New Roman" panose="02020603050405020304" pitchFamily="18" charset="0"/>
              <a:cs typeface="Times New Roman" panose="02020603050405020304" pitchFamily="18" charset="0"/>
            </a:endParaRPr>
          </a:p>
          <a:p>
            <a:pPr marL="285750" indent="-285750">
              <a:buClr>
                <a:srgbClr val="C00000"/>
              </a:buCl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Scientific </a:t>
            </a:r>
            <a:r>
              <a:rPr lang="en-US" dirty="0">
                <a:latin typeface="Times New Roman" panose="02020603050405020304" pitchFamily="18" charset="0"/>
                <a:cs typeface="Times New Roman" panose="02020603050405020304" pitchFamily="18" charset="0"/>
              </a:rPr>
              <a:t>Information Database (SID</a:t>
            </a:r>
            <a:r>
              <a:rPr lang="en-US" dirty="0" smtClean="0">
                <a:latin typeface="Times New Roman" panose="02020603050405020304" pitchFamily="18" charset="0"/>
                <a:cs typeface="Times New Roman" panose="02020603050405020304" pitchFamily="18" charset="0"/>
              </a:rPr>
              <a:t>)</a:t>
            </a:r>
          </a:p>
          <a:p>
            <a:pPr marL="285750" indent="-285750">
              <a:buClr>
                <a:srgbClr val="C00000"/>
              </a:buCl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Irandoc</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English databases:</a:t>
            </a:r>
          </a:p>
          <a:p>
            <a:pPr marL="285750" indent="-285750">
              <a:buClr>
                <a:srgbClr val="C00000"/>
              </a:buCl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Scopus</a:t>
            </a:r>
          </a:p>
          <a:p>
            <a:pPr marL="285750" indent="-285750">
              <a:buClr>
                <a:srgbClr val="C00000"/>
              </a:buCl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PubMed</a:t>
            </a:r>
          </a:p>
          <a:p>
            <a:pPr marL="285750" indent="-285750">
              <a:buClr>
                <a:srgbClr val="C00000"/>
              </a:buCl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Web of Science</a:t>
            </a:r>
          </a:p>
          <a:p>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Google search </a:t>
            </a:r>
            <a:r>
              <a:rPr lang="en-US" b="1" dirty="0" smtClean="0">
                <a:latin typeface="Times New Roman" panose="02020603050405020304" pitchFamily="18" charset="0"/>
                <a:cs typeface="Times New Roman" panose="02020603050405020304" pitchFamily="18" charset="0"/>
              </a:rPr>
              <a:t>engine</a:t>
            </a:r>
            <a:endParaRPr lang="en-US" b="1" dirty="0">
              <a:latin typeface="Times New Roman" panose="02020603050405020304" pitchFamily="18" charset="0"/>
              <a:cs typeface="Times New Roman" panose="02020603050405020304" pitchFamily="18" charset="0"/>
            </a:endParaRPr>
          </a:p>
        </p:txBody>
      </p:sp>
      <p:sp>
        <p:nvSpPr>
          <p:cNvPr id="5" name="Rectangle 4"/>
          <p:cNvSpPr/>
          <p:nvPr/>
        </p:nvSpPr>
        <p:spPr>
          <a:xfrm>
            <a:off x="3048000" y="396493"/>
            <a:ext cx="6950898" cy="369332"/>
          </a:xfrm>
          <a:prstGeom prst="rect">
            <a:avLst/>
          </a:prstGeom>
        </p:spPr>
        <p:txBody>
          <a:bodyPr wrap="square">
            <a:spAutoFit/>
          </a:bodyPr>
          <a:lstStyle/>
          <a:p>
            <a:pPr algn="ctr"/>
            <a:r>
              <a:rPr lang="en-US" b="1" dirty="0" smtClean="0">
                <a:solidFill>
                  <a:srgbClr val="C00000"/>
                </a:solidFill>
                <a:latin typeface="Times New Roman" panose="02020603050405020304" pitchFamily="18" charset="0"/>
                <a:cs typeface="Times New Roman" panose="02020603050405020304" pitchFamily="18" charset="0"/>
              </a:rPr>
              <a:t>Data </a:t>
            </a:r>
            <a:r>
              <a:rPr lang="en-US" b="1" dirty="0">
                <a:solidFill>
                  <a:srgbClr val="C00000"/>
                </a:solidFill>
                <a:latin typeface="Times New Roman" panose="02020603050405020304" pitchFamily="18" charset="0"/>
                <a:cs typeface="Times New Roman" panose="02020603050405020304" pitchFamily="18" charset="0"/>
              </a:rPr>
              <a:t>were collected from the people with disabilities data bank:</a:t>
            </a:r>
          </a:p>
        </p:txBody>
      </p:sp>
      <p:sp>
        <p:nvSpPr>
          <p:cNvPr id="172" name="Rectangle 171">
            <a:extLst>
              <a:ext uri="{FF2B5EF4-FFF2-40B4-BE49-F238E27FC236}">
                <a16:creationId xmlns:a16="http://schemas.microsoft.com/office/drawing/2014/main" id="{04FD3C61-B162-4DED-9518-FE7B84E589ED}"/>
              </a:ext>
            </a:extLst>
          </p:cNvPr>
          <p:cNvSpPr/>
          <p:nvPr/>
        </p:nvSpPr>
        <p:spPr>
          <a:xfrm>
            <a:off x="2779096" y="1005974"/>
            <a:ext cx="5585966" cy="3317653"/>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8E780F25-E1E7-4573-86F8-0D043330EE4E}"/>
              </a:ext>
            </a:extLst>
          </p:cNvPr>
          <p:cNvGrpSpPr/>
          <p:nvPr/>
        </p:nvGrpSpPr>
        <p:grpSpPr>
          <a:xfrm>
            <a:off x="244698" y="2469666"/>
            <a:ext cx="2364024" cy="1809251"/>
            <a:chOff x="3684802" y="4297332"/>
            <a:chExt cx="2364024" cy="1809251"/>
          </a:xfrm>
        </p:grpSpPr>
        <p:grpSp>
          <p:nvGrpSpPr>
            <p:cNvPr id="136" name="Group 135"/>
            <p:cNvGrpSpPr/>
            <p:nvPr/>
          </p:nvGrpSpPr>
          <p:grpSpPr>
            <a:xfrm>
              <a:off x="4208114" y="4297332"/>
              <a:ext cx="1840712" cy="1294175"/>
              <a:chOff x="722883" y="3190613"/>
              <a:chExt cx="1840712" cy="1294175"/>
            </a:xfrm>
            <a:solidFill>
              <a:srgbClr val="94AE16"/>
            </a:solidFill>
          </p:grpSpPr>
          <p:grpSp>
            <p:nvGrpSpPr>
              <p:cNvPr id="144" name="Group 143">
                <a:extLst>
                  <a:ext uri="{FF2B5EF4-FFF2-40B4-BE49-F238E27FC236}">
                    <a16:creationId xmlns:a16="http://schemas.microsoft.com/office/drawing/2014/main" id="{9168A3B8-8541-401C-ADD1-75B989CE06A3}"/>
                  </a:ext>
                </a:extLst>
              </p:cNvPr>
              <p:cNvGrpSpPr/>
              <p:nvPr/>
            </p:nvGrpSpPr>
            <p:grpSpPr>
              <a:xfrm>
                <a:off x="722883" y="3190613"/>
                <a:ext cx="1294175" cy="1294175"/>
                <a:chOff x="6538714" y="1603273"/>
                <a:chExt cx="1132116" cy="1132116"/>
              </a:xfrm>
              <a:grpFill/>
            </p:grpSpPr>
            <p:sp>
              <p:nvSpPr>
                <p:cNvPr id="146" name="Oval 145">
                  <a:extLst>
                    <a:ext uri="{FF2B5EF4-FFF2-40B4-BE49-F238E27FC236}">
                      <a16:creationId xmlns:a16="http://schemas.microsoft.com/office/drawing/2014/main" id="{6FB8BC3E-534A-46C3-82AE-1BD6282C1A6B}"/>
                    </a:ext>
                  </a:extLst>
                </p:cNvPr>
                <p:cNvSpPr/>
                <p:nvPr/>
              </p:nvSpPr>
              <p:spPr>
                <a:xfrm>
                  <a:off x="6681562" y="1746122"/>
                  <a:ext cx="846417" cy="846417"/>
                </a:xfrm>
                <a:prstGeom prst="ellipse">
                  <a:avLst/>
                </a:prstGeom>
                <a:gradFill flip="none" rotWithShape="1">
                  <a:gsLst>
                    <a:gs pos="0">
                      <a:srgbClr val="CA0035">
                        <a:shade val="30000"/>
                        <a:satMod val="115000"/>
                      </a:srgbClr>
                    </a:gs>
                    <a:gs pos="50000">
                      <a:srgbClr val="CA0035">
                        <a:shade val="67500"/>
                        <a:satMod val="115000"/>
                      </a:srgbClr>
                    </a:gs>
                    <a:gs pos="100000">
                      <a:srgbClr val="CA003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Times New Roman" panose="02020603050405020304" pitchFamily="18" charset="0"/>
                    </a:rPr>
                    <a:t>02</a:t>
                  </a:r>
                </a:p>
              </p:txBody>
            </p:sp>
            <p:sp>
              <p:nvSpPr>
                <p:cNvPr id="147" name="Freeform: Shape 12">
                  <a:extLst>
                    <a:ext uri="{FF2B5EF4-FFF2-40B4-BE49-F238E27FC236}">
                      <a16:creationId xmlns:a16="http://schemas.microsoft.com/office/drawing/2014/main" id="{0036B42F-68E7-4740-8811-4D4D904442F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adFill flip="none" rotWithShape="1">
                  <a:gsLst>
                    <a:gs pos="0">
                      <a:srgbClr val="CA0035">
                        <a:shade val="30000"/>
                        <a:satMod val="115000"/>
                      </a:srgbClr>
                    </a:gs>
                    <a:gs pos="50000">
                      <a:srgbClr val="CA0035">
                        <a:shade val="67500"/>
                        <a:satMod val="115000"/>
                      </a:srgbClr>
                    </a:gs>
                    <a:gs pos="100000">
                      <a:srgbClr val="CA003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45" name="Right Arrow 144"/>
              <p:cNvSpPr/>
              <p:nvPr/>
            </p:nvSpPr>
            <p:spPr>
              <a:xfrm>
                <a:off x="1797113" y="3571401"/>
                <a:ext cx="766482" cy="532595"/>
              </a:xfrm>
              <a:prstGeom prst="rightArrow">
                <a:avLst/>
              </a:prstGeom>
              <a:gradFill flip="none" rotWithShape="1">
                <a:gsLst>
                  <a:gs pos="0">
                    <a:srgbClr val="CA0035">
                      <a:shade val="30000"/>
                      <a:satMod val="115000"/>
                    </a:srgbClr>
                  </a:gs>
                  <a:gs pos="50000">
                    <a:srgbClr val="CA0035">
                      <a:shade val="67500"/>
                      <a:satMod val="115000"/>
                    </a:srgbClr>
                  </a:gs>
                  <a:gs pos="100000">
                    <a:srgbClr val="CA003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37" name="Rectangle 136">
              <a:extLst>
                <a:ext uri="{FF2B5EF4-FFF2-40B4-BE49-F238E27FC236}">
                  <a16:creationId xmlns:a16="http://schemas.microsoft.com/office/drawing/2014/main" id="{416BD210-706D-4B5B-A6F7-EF1D198AB591}"/>
                </a:ext>
              </a:extLst>
            </p:cNvPr>
            <p:cNvSpPr/>
            <p:nvPr/>
          </p:nvSpPr>
          <p:spPr>
            <a:xfrm>
              <a:off x="3684802" y="5706473"/>
              <a:ext cx="2150140" cy="400110"/>
            </a:xfrm>
            <a:prstGeom prst="rect">
              <a:avLst/>
            </a:prstGeom>
          </p:spPr>
          <p:txBody>
            <a:bodyPr wrap="none">
              <a:spAutoFit/>
            </a:bodyPr>
            <a:lstStyle/>
            <a:p>
              <a:r>
                <a:rPr lang="en-US" sz="2000" b="1" dirty="0" smtClean="0">
                  <a:solidFill>
                    <a:srgbClr val="CA0035"/>
                  </a:solidFill>
                  <a:latin typeface="Times New Roman" panose="02020603050405020304" pitchFamily="18" charset="0"/>
                  <a:cs typeface="Times New Roman" panose="02020603050405020304" pitchFamily="18" charset="0"/>
                </a:rPr>
                <a:t>Systematic </a:t>
              </a:r>
              <a:r>
                <a:rPr lang="en-US" sz="2000" b="1" dirty="0">
                  <a:solidFill>
                    <a:srgbClr val="CA0035"/>
                  </a:solidFill>
                  <a:latin typeface="Times New Roman" panose="02020603050405020304" pitchFamily="18" charset="0"/>
                  <a:cs typeface="Times New Roman" panose="02020603050405020304" pitchFamily="18" charset="0"/>
                </a:rPr>
                <a:t>review</a:t>
              </a:r>
            </a:p>
          </p:txBody>
        </p:sp>
      </p:grpSp>
      <p:sp>
        <p:nvSpPr>
          <p:cNvPr id="6" name="Rectangle 5"/>
          <p:cNvSpPr/>
          <p:nvPr/>
        </p:nvSpPr>
        <p:spPr>
          <a:xfrm>
            <a:off x="9596558" y="2266104"/>
            <a:ext cx="1664981" cy="2275110"/>
          </a:xfrm>
          <a:prstGeom prst="rect">
            <a:avLst/>
          </a:prstGeom>
        </p:spPr>
        <p:txBody>
          <a:bodyPr wrap="square">
            <a:spAutoFit/>
          </a:bodyPr>
          <a:lstStyle/>
          <a:p>
            <a:pPr marL="171450" indent="-171450">
              <a:lnSpc>
                <a:spcPct val="150000"/>
              </a:lnSpc>
              <a:buFont typeface="Wingdings" panose="05000000000000000000" pitchFamily="2" charset="2"/>
              <a:buChar char="v"/>
            </a:pPr>
            <a:r>
              <a:rPr lang="en-US" sz="1200" dirty="0" smtClean="0">
                <a:solidFill>
                  <a:schemeClr val="bg1"/>
                </a:solidFill>
                <a:latin typeface="Times New Roman" panose="02020603050405020304" pitchFamily="18" charset="0"/>
                <a:cs typeface="Times New Roman" panose="02020603050405020304" pitchFamily="18" charset="0"/>
              </a:rPr>
              <a:t>Minimum data </a:t>
            </a:r>
            <a:r>
              <a:rPr lang="en-US" sz="1200" dirty="0">
                <a:solidFill>
                  <a:schemeClr val="bg1"/>
                </a:solidFill>
                <a:latin typeface="Times New Roman" panose="02020603050405020304" pitchFamily="18" charset="0"/>
                <a:cs typeface="Times New Roman" panose="02020603050405020304" pitchFamily="18" charset="0"/>
              </a:rPr>
              <a:t>set </a:t>
            </a:r>
            <a:r>
              <a:rPr lang="en-US" sz="1200" dirty="0" smtClean="0">
                <a:solidFill>
                  <a:schemeClr val="bg1"/>
                </a:solidFill>
                <a:latin typeface="Times New Roman" panose="02020603050405020304" pitchFamily="18" charset="0"/>
                <a:cs typeface="Times New Roman" panose="02020603050405020304" pitchFamily="18" charset="0"/>
              </a:rPr>
              <a:t>form</a:t>
            </a:r>
          </a:p>
          <a:p>
            <a:pPr marL="171450" indent="-171450">
              <a:lnSpc>
                <a:spcPct val="150000"/>
              </a:lnSpc>
              <a:buFont typeface="Wingdings" panose="05000000000000000000" pitchFamily="2" charset="2"/>
              <a:buChar char="v"/>
            </a:pPr>
            <a:r>
              <a:rPr lang="en-US" sz="1200" dirty="0" smtClean="0">
                <a:solidFill>
                  <a:schemeClr val="bg1"/>
                </a:solidFill>
                <a:latin typeface="Times New Roman" panose="02020603050405020304" pitchFamily="18" charset="0"/>
                <a:cs typeface="Times New Roman" panose="02020603050405020304" pitchFamily="18" charset="0"/>
              </a:rPr>
              <a:t>MDS</a:t>
            </a:r>
          </a:p>
          <a:p>
            <a:pPr marL="171450" indent="-171450">
              <a:lnSpc>
                <a:spcPct val="150000"/>
              </a:lnSpc>
              <a:buFont typeface="Wingdings" panose="05000000000000000000" pitchFamily="2" charset="2"/>
              <a:buChar char="v"/>
            </a:pPr>
            <a:r>
              <a:rPr lang="en-US" sz="1200" dirty="0" smtClean="0">
                <a:solidFill>
                  <a:schemeClr val="bg1"/>
                </a:solidFill>
                <a:latin typeface="Times New Roman" panose="02020603050405020304" pitchFamily="18" charset="0"/>
                <a:cs typeface="Times New Roman" panose="02020603050405020304" pitchFamily="18" charset="0"/>
              </a:rPr>
              <a:t>minimum </a:t>
            </a:r>
            <a:r>
              <a:rPr lang="en-US" sz="1200" dirty="0">
                <a:solidFill>
                  <a:schemeClr val="bg1"/>
                </a:solidFill>
                <a:latin typeface="Times New Roman" panose="02020603050405020304" pitchFamily="18" charset="0"/>
                <a:cs typeface="Times New Roman" panose="02020603050405020304" pitchFamily="18" charset="0"/>
              </a:rPr>
              <a:t>data </a:t>
            </a:r>
            <a:r>
              <a:rPr lang="en-US" sz="1200" dirty="0" smtClean="0">
                <a:solidFill>
                  <a:schemeClr val="bg1"/>
                </a:solidFill>
                <a:latin typeface="Times New Roman" panose="02020603050405020304" pitchFamily="18" charset="0"/>
                <a:cs typeface="Times New Roman" panose="02020603050405020304" pitchFamily="18" charset="0"/>
              </a:rPr>
              <a:t>set </a:t>
            </a:r>
          </a:p>
          <a:p>
            <a:pPr marL="171450" indent="-171450">
              <a:lnSpc>
                <a:spcPct val="150000"/>
              </a:lnSpc>
              <a:buFont typeface="Wingdings" panose="05000000000000000000" pitchFamily="2" charset="2"/>
              <a:buChar char="v"/>
            </a:pPr>
            <a:r>
              <a:rPr lang="en-US" sz="1200" dirty="0" smtClean="0">
                <a:solidFill>
                  <a:schemeClr val="bg1"/>
                </a:solidFill>
                <a:latin typeface="Times New Roman" panose="02020603050405020304" pitchFamily="18" charset="0"/>
                <a:cs typeface="Times New Roman" panose="02020603050405020304" pitchFamily="18" charset="0"/>
              </a:rPr>
              <a:t>disability </a:t>
            </a:r>
            <a:r>
              <a:rPr lang="en-US" sz="1200" dirty="0">
                <a:solidFill>
                  <a:schemeClr val="bg1"/>
                </a:solidFill>
                <a:latin typeface="Times New Roman" panose="02020603050405020304" pitchFamily="18" charset="0"/>
                <a:cs typeface="Times New Roman" panose="02020603050405020304" pitchFamily="18" charset="0"/>
              </a:rPr>
              <a:t>registry </a:t>
            </a:r>
            <a:r>
              <a:rPr lang="en-US" sz="1200" dirty="0" smtClean="0">
                <a:solidFill>
                  <a:schemeClr val="bg1"/>
                </a:solidFill>
                <a:latin typeface="Times New Roman" panose="02020603050405020304" pitchFamily="18" charset="0"/>
                <a:cs typeface="Times New Roman" panose="02020603050405020304" pitchFamily="18" charset="0"/>
              </a:rPr>
              <a:t>form</a:t>
            </a:r>
            <a:endParaRPr lang="en-US" sz="1200" dirty="0">
              <a:solidFill>
                <a:schemeClr val="bg1"/>
              </a:solidFill>
              <a:latin typeface="Times New Roman" panose="02020603050405020304" pitchFamily="18" charset="0"/>
              <a:cs typeface="Times New Roman" panose="02020603050405020304" pitchFamily="18" charset="0"/>
            </a:endParaRPr>
          </a:p>
          <a:p>
            <a:pPr marL="171450" indent="-171450">
              <a:lnSpc>
                <a:spcPct val="150000"/>
              </a:lnSpc>
              <a:buFont typeface="Wingdings" panose="05000000000000000000" pitchFamily="2" charset="2"/>
              <a:buChar char="v"/>
            </a:pPr>
            <a:r>
              <a:rPr lang="en-US" sz="1200" dirty="0" smtClean="0">
                <a:solidFill>
                  <a:schemeClr val="bg1"/>
                </a:solidFill>
                <a:latin typeface="Times New Roman" panose="02020603050405020304" pitchFamily="18" charset="0"/>
                <a:cs typeface="Times New Roman" panose="02020603050405020304" pitchFamily="18" charset="0"/>
              </a:rPr>
              <a:t>Disability</a:t>
            </a:r>
          </a:p>
          <a:p>
            <a:pPr marL="171450" indent="-171450">
              <a:lnSpc>
                <a:spcPct val="150000"/>
              </a:lnSpc>
              <a:buFont typeface="Wingdings" panose="05000000000000000000" pitchFamily="2" charset="2"/>
              <a:buChar char="v"/>
            </a:pPr>
            <a:r>
              <a:rPr lang="en-US" sz="1200" dirty="0" smtClean="0">
                <a:solidFill>
                  <a:schemeClr val="bg1"/>
                </a:solidFill>
                <a:latin typeface="Times New Roman" panose="02020603050405020304" pitchFamily="18" charset="0"/>
                <a:cs typeface="Times New Roman" panose="02020603050405020304" pitchFamily="18" charset="0"/>
              </a:rPr>
              <a:t>disability record</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8527678" y="867357"/>
            <a:ext cx="3544249" cy="957954"/>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Applied search terms were </a:t>
            </a:r>
          </a:p>
        </p:txBody>
      </p:sp>
    </p:spTree>
    <p:extLst>
      <p:ext uri="{BB962C8B-B14F-4D97-AF65-F5344CB8AC3E}">
        <p14:creationId xmlns:p14="http://schemas.microsoft.com/office/powerpoint/2010/main" val="371884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wipe(left)">
                                      <p:cBhvr>
                                        <p:cTn id="11" dur="500"/>
                                        <p:tgtEl>
                                          <p:spTgt spid="135"/>
                                        </p:tgtEl>
                                      </p:cBhvr>
                                    </p:animEffect>
                                  </p:childTnLst>
                                </p:cTn>
                              </p:par>
                            </p:childTnLst>
                          </p:cTn>
                        </p:par>
                        <p:par>
                          <p:cTn id="12" fill="hold">
                            <p:stCondLst>
                              <p:cond delay="1000"/>
                            </p:stCondLst>
                            <p:childTnLst>
                              <p:par>
                                <p:cTn id="13" presetID="21" presetClass="entr" presetSubtype="3" fill="hold" grpId="0" nodeType="afterEffect">
                                  <p:stCondLst>
                                    <p:cond delay="0"/>
                                  </p:stCondLst>
                                  <p:childTnLst>
                                    <p:set>
                                      <p:cBhvr>
                                        <p:cTn id="14" dur="1" fill="hold">
                                          <p:stCondLst>
                                            <p:cond delay="0"/>
                                          </p:stCondLst>
                                        </p:cTn>
                                        <p:tgtEl>
                                          <p:spTgt spid="172"/>
                                        </p:tgtEl>
                                        <p:attrNameLst>
                                          <p:attrName>style.visibility</p:attrName>
                                        </p:attrNameLst>
                                      </p:cBhvr>
                                      <p:to>
                                        <p:strVal val="visible"/>
                                      </p:to>
                                    </p:set>
                                    <p:animEffect transition="in" filter="wheel(3)">
                                      <p:cBhvr>
                                        <p:cTn id="15" dur="1000"/>
                                        <p:tgtEl>
                                          <p:spTgt spid="17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152"/>
                                        </p:tgtEl>
                                        <p:attrNameLst>
                                          <p:attrName>style.visibility</p:attrName>
                                        </p:attrNameLst>
                                      </p:cBhvr>
                                      <p:to>
                                        <p:strVal val="visible"/>
                                      </p:to>
                                    </p:set>
                                    <p:animEffect transition="in" filter="fade">
                                      <p:cBhvr>
                                        <p:cTn id="34"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2" grpId="0"/>
      <p:bldP spid="5" grpId="0"/>
      <p:bldP spid="172" grpId="0" animBg="1"/>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5975343"/>
            <a:ext cx="2743200" cy="365125"/>
          </a:xfrm>
        </p:spPr>
        <p:txBody>
          <a:bodyPr/>
          <a:lstStyle/>
          <a:p>
            <a:fld id="{6D22F896-40B5-4ADD-8801-0D06FADFA095}" type="slidenum">
              <a:rPr lang="en-US" smtClean="0"/>
              <a:t>13</a:t>
            </a:fld>
            <a:endParaRPr lang="en-US" dirty="0"/>
          </a:p>
        </p:txBody>
      </p:sp>
      <p:grpSp>
        <p:nvGrpSpPr>
          <p:cNvPr id="58" name="Group 57"/>
          <p:cNvGrpSpPr/>
          <p:nvPr/>
        </p:nvGrpSpPr>
        <p:grpSpPr>
          <a:xfrm>
            <a:off x="907137" y="4734857"/>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48560"/>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43245"/>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43245"/>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73438"/>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p:nvPr/>
        </p:nvCxnSpPr>
        <p:spPr>
          <a:xfrm flipV="1">
            <a:off x="3642444" y="5762014"/>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57025"/>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787413"/>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82424"/>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75915"/>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7" name="Rectangle 106"/>
          <p:cNvSpPr/>
          <p:nvPr/>
        </p:nvSpPr>
        <p:spPr>
          <a:xfrm>
            <a:off x="6724457" y="5876503"/>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728458"/>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37160"/>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00" name="Group 99"/>
          <p:cNvGrpSpPr/>
          <p:nvPr/>
        </p:nvGrpSpPr>
        <p:grpSpPr>
          <a:xfrm>
            <a:off x="2731440" y="4759479"/>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832956"/>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4563132" y="4843245"/>
            <a:ext cx="1672786" cy="1485940"/>
            <a:chOff x="6322251" y="3189023"/>
            <a:chExt cx="1394546" cy="1221621"/>
          </a:xfrm>
        </p:grpSpPr>
        <p:sp>
          <p:nvSpPr>
            <p:cNvPr id="120" name="Rounded Rectangle 119"/>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126" name="Oval 12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E91A0C4-16D9-4262-BC92-0E8535F56EB2}"/>
                </a:ext>
              </a:extLst>
            </p:cNvPr>
            <p:cNvGrpSpPr/>
            <p:nvPr/>
          </p:nvGrpSpPr>
          <p:grpSpPr>
            <a:xfrm>
              <a:off x="6719932" y="3189023"/>
              <a:ext cx="548640" cy="548640"/>
              <a:chOff x="7353181" y="1755914"/>
              <a:chExt cx="1275682" cy="1275682"/>
            </a:xfrm>
          </p:grpSpPr>
          <p:sp>
            <p:nvSpPr>
              <p:cNvPr id="124" name="Teardrop 12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sp>
        <p:nvSpPr>
          <p:cNvPr id="138" name="Rectangle 137"/>
          <p:cNvSpPr/>
          <p:nvPr/>
        </p:nvSpPr>
        <p:spPr>
          <a:xfrm>
            <a:off x="4877376" y="5841670"/>
            <a:ext cx="1043876" cy="369332"/>
          </a:xfrm>
          <a:prstGeom prst="rect">
            <a:avLst/>
          </a:prstGeom>
        </p:spPr>
        <p:txBody>
          <a:bodyPr wrap="none">
            <a:spAutoFit/>
          </a:bodyPr>
          <a:lstStyle/>
          <a:p>
            <a:pPr algn="ctr"/>
            <a:r>
              <a:rPr lang="en-US" b="1" dirty="0">
                <a:solidFill>
                  <a:srgbClr val="FFC000"/>
                </a:solidFill>
                <a:latin typeface="Times New Roman" panose="02020603050405020304" pitchFamily="18" charset="0"/>
              </a:rPr>
              <a:t>Methods</a:t>
            </a:r>
            <a:endParaRPr lang="fa-IR" b="1" dirty="0">
              <a:solidFill>
                <a:srgbClr val="FFC000"/>
              </a:solidFill>
              <a:latin typeface="Times New Roman" panose="02020603050405020304" pitchFamily="18" charset="0"/>
            </a:endParaRPr>
          </a:p>
        </p:txBody>
      </p:sp>
      <p:grpSp>
        <p:nvGrpSpPr>
          <p:cNvPr id="139" name="Group 138"/>
          <p:cNvGrpSpPr/>
          <p:nvPr/>
        </p:nvGrpSpPr>
        <p:grpSpPr>
          <a:xfrm>
            <a:off x="-1041" y="6542424"/>
            <a:ext cx="12192000" cy="334867"/>
            <a:chOff x="-1041" y="5727407"/>
            <a:chExt cx="12192000" cy="490513"/>
          </a:xfrm>
        </p:grpSpPr>
        <p:sp>
          <p:nvSpPr>
            <p:cNvPr id="140" name="Rectangle 139"/>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12</a:t>
              </a:r>
              <a:endParaRPr lang="en-US" sz="1200" dirty="0">
                <a:latin typeface="Times New Roman" panose="02020603050405020304" pitchFamily="18" charset="0"/>
                <a:cs typeface="Times New Roman" panose="02020603050405020304" pitchFamily="18" charset="0"/>
              </a:endParaRPr>
            </a:p>
          </p:txBody>
        </p:sp>
        <p:sp>
          <p:nvSpPr>
            <p:cNvPr id="142"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43"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207" name="Picture 20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sp>
        <p:nvSpPr>
          <p:cNvPr id="2" name="Rectangle 1"/>
          <p:cNvSpPr/>
          <p:nvPr/>
        </p:nvSpPr>
        <p:spPr>
          <a:xfrm>
            <a:off x="3005662" y="1135571"/>
            <a:ext cx="5359400" cy="313932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I</a:t>
            </a:r>
            <a:r>
              <a:rPr lang="en-US" b="1" dirty="0" smtClean="0">
                <a:latin typeface="Times New Roman" panose="02020603050405020304" pitchFamily="18" charset="0"/>
                <a:cs typeface="Times New Roman" panose="02020603050405020304" pitchFamily="18" charset="0"/>
              </a:rPr>
              <a:t>nclusion criteria:</a:t>
            </a:r>
          </a:p>
          <a:p>
            <a:pPr marL="285750" indent="-285750">
              <a:buClr>
                <a:srgbClr val="C00000"/>
              </a:buCl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 full-text articles </a:t>
            </a:r>
            <a:r>
              <a:rPr lang="en-US" dirty="0">
                <a:latin typeface="Times New Roman" panose="02020603050405020304" pitchFamily="18" charset="0"/>
                <a:cs typeface="Times New Roman" panose="02020603050405020304" pitchFamily="18" charset="0"/>
              </a:rPr>
              <a:t>in either English or </a:t>
            </a:r>
            <a:r>
              <a:rPr lang="en-US" dirty="0" smtClean="0">
                <a:latin typeface="Times New Roman" panose="02020603050405020304" pitchFamily="18" charset="0"/>
                <a:cs typeface="Times New Roman" panose="02020603050405020304" pitchFamily="18" charset="0"/>
              </a:rPr>
              <a:t>Persian</a:t>
            </a:r>
          </a:p>
          <a:p>
            <a:pPr marL="285750" indent="-285750">
              <a:buClr>
                <a:srgbClr val="C00000"/>
              </a:buCl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languages </a:t>
            </a:r>
            <a:r>
              <a:rPr lang="en-US" dirty="0">
                <a:latin typeface="Times New Roman" panose="02020603050405020304" pitchFamily="18" charset="0"/>
                <a:cs typeface="Times New Roman" panose="02020603050405020304" pitchFamily="18" charset="0"/>
              </a:rPr>
              <a:t>related to </a:t>
            </a:r>
            <a:r>
              <a:rPr lang="en-US" dirty="0" smtClean="0">
                <a:latin typeface="Times New Roman" panose="02020603050405020304" pitchFamily="18" charset="0"/>
                <a:cs typeface="Times New Roman" panose="02020603050405020304" pitchFamily="18" charset="0"/>
              </a:rPr>
              <a:t>the disability </a:t>
            </a:r>
            <a:r>
              <a:rPr lang="en-US" dirty="0">
                <a:latin typeface="Times New Roman" panose="02020603050405020304" pitchFamily="18" charset="0"/>
                <a:cs typeface="Times New Roman" panose="02020603050405020304" pitchFamily="18" charset="0"/>
              </a:rPr>
              <a:t>domain with </a:t>
            </a:r>
            <a:r>
              <a:rPr lang="en-US" dirty="0" smtClean="0">
                <a:latin typeface="Times New Roman" panose="02020603050405020304" pitchFamily="18" charset="0"/>
                <a:cs typeface="Times New Roman" panose="02020603050405020304" pitchFamily="18" charset="0"/>
              </a:rPr>
              <a:t>a</a:t>
            </a:r>
          </a:p>
          <a:p>
            <a:pPr marL="285750" indent="-285750">
              <a:buClr>
                <a:srgbClr val="C00000"/>
              </a:buCl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clearly </a:t>
            </a:r>
            <a:r>
              <a:rPr lang="en-US" dirty="0">
                <a:latin typeface="Times New Roman" panose="02020603050405020304" pitchFamily="18" charset="0"/>
                <a:cs typeface="Times New Roman" panose="02020603050405020304" pitchFamily="18" charset="0"/>
              </a:rPr>
              <a:t>stated purpose published up </a:t>
            </a:r>
            <a:r>
              <a:rPr lang="en-US" dirty="0" smtClean="0">
                <a:latin typeface="Times New Roman" panose="02020603050405020304" pitchFamily="18" charset="0"/>
                <a:cs typeface="Times New Roman" panose="02020603050405020304" pitchFamily="18" charset="0"/>
              </a:rPr>
              <a:t>until March </a:t>
            </a:r>
            <a:r>
              <a:rPr lang="en-US" dirty="0">
                <a:latin typeface="Times New Roman" panose="02020603050405020304" pitchFamily="18" charset="0"/>
                <a:cs typeface="Times New Roman" panose="02020603050405020304" pitchFamily="18" charset="0"/>
              </a:rPr>
              <a:t>2017. </a:t>
            </a:r>
            <a:endParaRPr lang="en-US" dirty="0" smtClean="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a:t>
            </a:r>
            <a:r>
              <a:rPr lang="en-US" b="1" dirty="0" smtClean="0">
                <a:latin typeface="Times New Roman" panose="02020603050405020304" pitchFamily="18" charset="0"/>
                <a:cs typeface="Times New Roman" panose="02020603050405020304" pitchFamily="18" charset="0"/>
              </a:rPr>
              <a:t>xclusion criteria: </a:t>
            </a:r>
          </a:p>
          <a:p>
            <a:pPr marL="285750" indent="-285750">
              <a:buClr>
                <a:srgbClr val="C00000"/>
              </a:buCl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articles </a:t>
            </a:r>
            <a:r>
              <a:rPr lang="en-US" dirty="0">
                <a:latin typeface="Times New Roman" panose="02020603050405020304" pitchFamily="18" charset="0"/>
                <a:cs typeface="Times New Roman" panose="02020603050405020304" pitchFamily="18" charset="0"/>
              </a:rPr>
              <a:t>published in </a:t>
            </a:r>
            <a:r>
              <a:rPr lang="en-US" dirty="0" smtClean="0">
                <a:latin typeface="Times New Roman" panose="02020603050405020304" pitchFamily="18" charset="0"/>
                <a:cs typeface="Times New Roman" panose="02020603050405020304" pitchFamily="18" charset="0"/>
              </a:rPr>
              <a:t>languages other </a:t>
            </a:r>
            <a:r>
              <a:rPr lang="en-US" dirty="0">
                <a:latin typeface="Times New Roman" panose="02020603050405020304" pitchFamily="18" charset="0"/>
                <a:cs typeface="Times New Roman" panose="02020603050405020304" pitchFamily="18" charset="0"/>
              </a:rPr>
              <a:t>than English and </a:t>
            </a:r>
            <a:r>
              <a:rPr lang="en-US" dirty="0" smtClean="0">
                <a:latin typeface="Times New Roman" panose="02020603050405020304" pitchFamily="18" charset="0"/>
                <a:cs typeface="Times New Roman" panose="02020603050405020304" pitchFamily="18" charset="0"/>
              </a:rPr>
              <a:t>Persian</a:t>
            </a:r>
          </a:p>
          <a:p>
            <a:pPr marL="285750" indent="-285750">
              <a:buClr>
                <a:srgbClr val="C00000"/>
              </a:buCl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articles whose </a:t>
            </a:r>
            <a:r>
              <a:rPr lang="en-US" dirty="0" smtClean="0">
                <a:latin typeface="Times New Roman" panose="02020603050405020304" pitchFamily="18" charset="0"/>
                <a:cs typeface="Times New Roman" panose="02020603050405020304" pitchFamily="18" charset="0"/>
              </a:rPr>
              <a:t>full-text were </a:t>
            </a:r>
            <a:r>
              <a:rPr lang="en-US" dirty="0">
                <a:latin typeface="Times New Roman" panose="02020603050405020304" pitchFamily="18" charset="0"/>
                <a:cs typeface="Times New Roman" panose="02020603050405020304" pitchFamily="18" charset="0"/>
              </a:rPr>
              <a:t>impossible </a:t>
            </a:r>
            <a:r>
              <a:rPr lang="en-US" dirty="0" smtClean="0">
                <a:latin typeface="Times New Roman" panose="02020603050405020304" pitchFamily="18" charset="0"/>
                <a:cs typeface="Times New Roman" panose="02020603050405020304" pitchFamily="18" charset="0"/>
              </a:rPr>
              <a:t>to access</a:t>
            </a:r>
            <a:r>
              <a:rPr lang="en-US" dirty="0">
                <a:latin typeface="Times New Roman" panose="02020603050405020304" pitchFamily="18" charset="0"/>
                <a:cs typeface="Times New Roman" panose="02020603050405020304" pitchFamily="18" charset="0"/>
              </a:rPr>
              <a:t>, reports and forms retrieved from </a:t>
            </a:r>
            <a:r>
              <a:rPr lang="en-US" dirty="0" smtClean="0">
                <a:latin typeface="Times New Roman" panose="02020603050405020304" pitchFamily="18" charset="0"/>
                <a:cs typeface="Times New Roman" panose="02020603050405020304" pitchFamily="18" charset="0"/>
              </a:rPr>
              <a:t>personal weblogs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letters </a:t>
            </a:r>
            <a:r>
              <a:rPr lang="en-US" dirty="0">
                <a:latin typeface="Times New Roman" panose="02020603050405020304" pitchFamily="18" charset="0"/>
                <a:cs typeface="Times New Roman" panose="02020603050405020304" pitchFamily="18" charset="0"/>
              </a:rPr>
              <a:t>to editors.</a:t>
            </a:r>
            <a:endParaRPr lang="en-US" b="1" dirty="0">
              <a:latin typeface="Times New Roman" panose="02020603050405020304" pitchFamily="18" charset="0"/>
              <a:cs typeface="Times New Roman" panose="02020603050405020304" pitchFamily="18" charset="0"/>
            </a:endParaRPr>
          </a:p>
        </p:txBody>
      </p:sp>
      <p:sp>
        <p:nvSpPr>
          <p:cNvPr id="172" name="Rectangle 171">
            <a:extLst>
              <a:ext uri="{FF2B5EF4-FFF2-40B4-BE49-F238E27FC236}">
                <a16:creationId xmlns:a16="http://schemas.microsoft.com/office/drawing/2014/main" id="{04FD3C61-B162-4DED-9518-FE7B84E589ED}"/>
              </a:ext>
            </a:extLst>
          </p:cNvPr>
          <p:cNvSpPr/>
          <p:nvPr/>
        </p:nvSpPr>
        <p:spPr>
          <a:xfrm>
            <a:off x="2779096" y="1005974"/>
            <a:ext cx="5585966" cy="3317653"/>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8E780F25-E1E7-4573-86F8-0D043330EE4E}"/>
              </a:ext>
            </a:extLst>
          </p:cNvPr>
          <p:cNvGrpSpPr/>
          <p:nvPr/>
        </p:nvGrpSpPr>
        <p:grpSpPr>
          <a:xfrm>
            <a:off x="244698" y="2469666"/>
            <a:ext cx="2364024" cy="1809251"/>
            <a:chOff x="3684802" y="4297332"/>
            <a:chExt cx="2364024" cy="1809251"/>
          </a:xfrm>
        </p:grpSpPr>
        <p:grpSp>
          <p:nvGrpSpPr>
            <p:cNvPr id="136" name="Group 135"/>
            <p:cNvGrpSpPr/>
            <p:nvPr/>
          </p:nvGrpSpPr>
          <p:grpSpPr>
            <a:xfrm>
              <a:off x="4208114" y="4297332"/>
              <a:ext cx="1840712" cy="1294175"/>
              <a:chOff x="722883" y="3190613"/>
              <a:chExt cx="1840712" cy="1294175"/>
            </a:xfrm>
            <a:solidFill>
              <a:srgbClr val="94AE16"/>
            </a:solidFill>
          </p:grpSpPr>
          <p:grpSp>
            <p:nvGrpSpPr>
              <p:cNvPr id="144" name="Group 143">
                <a:extLst>
                  <a:ext uri="{FF2B5EF4-FFF2-40B4-BE49-F238E27FC236}">
                    <a16:creationId xmlns:a16="http://schemas.microsoft.com/office/drawing/2014/main" id="{9168A3B8-8541-401C-ADD1-75B989CE06A3}"/>
                  </a:ext>
                </a:extLst>
              </p:cNvPr>
              <p:cNvGrpSpPr/>
              <p:nvPr/>
            </p:nvGrpSpPr>
            <p:grpSpPr>
              <a:xfrm>
                <a:off x="722883" y="3190613"/>
                <a:ext cx="1294175" cy="1294175"/>
                <a:chOff x="6538714" y="1603273"/>
                <a:chExt cx="1132116" cy="1132116"/>
              </a:xfrm>
              <a:grpFill/>
            </p:grpSpPr>
            <p:sp>
              <p:nvSpPr>
                <p:cNvPr id="146" name="Oval 145">
                  <a:extLst>
                    <a:ext uri="{FF2B5EF4-FFF2-40B4-BE49-F238E27FC236}">
                      <a16:creationId xmlns:a16="http://schemas.microsoft.com/office/drawing/2014/main" id="{6FB8BC3E-534A-46C3-82AE-1BD6282C1A6B}"/>
                    </a:ext>
                  </a:extLst>
                </p:cNvPr>
                <p:cNvSpPr/>
                <p:nvPr/>
              </p:nvSpPr>
              <p:spPr>
                <a:xfrm>
                  <a:off x="6681562" y="1746122"/>
                  <a:ext cx="846417" cy="846417"/>
                </a:xfrm>
                <a:prstGeom prst="ellipse">
                  <a:avLst/>
                </a:prstGeom>
                <a:gradFill flip="none" rotWithShape="1">
                  <a:gsLst>
                    <a:gs pos="0">
                      <a:srgbClr val="CA0035">
                        <a:shade val="30000"/>
                        <a:satMod val="115000"/>
                      </a:srgbClr>
                    </a:gs>
                    <a:gs pos="50000">
                      <a:srgbClr val="CA0035">
                        <a:shade val="67500"/>
                        <a:satMod val="115000"/>
                      </a:srgbClr>
                    </a:gs>
                    <a:gs pos="100000">
                      <a:srgbClr val="CA003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Times New Roman" panose="02020603050405020304" pitchFamily="18" charset="0"/>
                    </a:rPr>
                    <a:t>02</a:t>
                  </a:r>
                </a:p>
              </p:txBody>
            </p:sp>
            <p:sp>
              <p:nvSpPr>
                <p:cNvPr id="147" name="Freeform: Shape 12">
                  <a:extLst>
                    <a:ext uri="{FF2B5EF4-FFF2-40B4-BE49-F238E27FC236}">
                      <a16:creationId xmlns:a16="http://schemas.microsoft.com/office/drawing/2014/main" id="{0036B42F-68E7-4740-8811-4D4D904442F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adFill flip="none" rotWithShape="1">
                  <a:gsLst>
                    <a:gs pos="0">
                      <a:srgbClr val="CA0035">
                        <a:shade val="30000"/>
                        <a:satMod val="115000"/>
                      </a:srgbClr>
                    </a:gs>
                    <a:gs pos="50000">
                      <a:srgbClr val="CA0035">
                        <a:shade val="67500"/>
                        <a:satMod val="115000"/>
                      </a:srgbClr>
                    </a:gs>
                    <a:gs pos="100000">
                      <a:srgbClr val="CA003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45" name="Right Arrow 144"/>
              <p:cNvSpPr/>
              <p:nvPr/>
            </p:nvSpPr>
            <p:spPr>
              <a:xfrm>
                <a:off x="1797113" y="3571401"/>
                <a:ext cx="766482" cy="532595"/>
              </a:xfrm>
              <a:prstGeom prst="rightArrow">
                <a:avLst/>
              </a:prstGeom>
              <a:gradFill flip="none" rotWithShape="1">
                <a:gsLst>
                  <a:gs pos="0">
                    <a:srgbClr val="CA0035">
                      <a:shade val="30000"/>
                      <a:satMod val="115000"/>
                    </a:srgbClr>
                  </a:gs>
                  <a:gs pos="50000">
                    <a:srgbClr val="CA0035">
                      <a:shade val="67500"/>
                      <a:satMod val="115000"/>
                    </a:srgbClr>
                  </a:gs>
                  <a:gs pos="100000">
                    <a:srgbClr val="CA003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37" name="Rectangle 136">
              <a:extLst>
                <a:ext uri="{FF2B5EF4-FFF2-40B4-BE49-F238E27FC236}">
                  <a16:creationId xmlns:a16="http://schemas.microsoft.com/office/drawing/2014/main" id="{416BD210-706D-4B5B-A6F7-EF1D198AB591}"/>
                </a:ext>
              </a:extLst>
            </p:cNvPr>
            <p:cNvSpPr/>
            <p:nvPr/>
          </p:nvSpPr>
          <p:spPr>
            <a:xfrm>
              <a:off x="3684802" y="5706473"/>
              <a:ext cx="2150140" cy="400110"/>
            </a:xfrm>
            <a:prstGeom prst="rect">
              <a:avLst/>
            </a:prstGeom>
          </p:spPr>
          <p:txBody>
            <a:bodyPr wrap="none">
              <a:spAutoFit/>
            </a:bodyPr>
            <a:lstStyle/>
            <a:p>
              <a:r>
                <a:rPr lang="en-US" sz="2000" b="1" dirty="0" smtClean="0">
                  <a:solidFill>
                    <a:srgbClr val="CA0035"/>
                  </a:solidFill>
                  <a:latin typeface="Times New Roman" panose="02020603050405020304" pitchFamily="18" charset="0"/>
                  <a:cs typeface="Times New Roman" panose="02020603050405020304" pitchFamily="18" charset="0"/>
                </a:rPr>
                <a:t>Systematic </a:t>
              </a:r>
              <a:r>
                <a:rPr lang="en-US" sz="2000" b="1" dirty="0">
                  <a:solidFill>
                    <a:srgbClr val="CA0035"/>
                  </a:solidFill>
                  <a:latin typeface="Times New Roman" panose="02020603050405020304" pitchFamily="18" charset="0"/>
                  <a:cs typeface="Times New Roman" panose="02020603050405020304" pitchFamily="18" charset="0"/>
                </a:rPr>
                <a:t>review</a:t>
              </a:r>
            </a:p>
          </p:txBody>
        </p:sp>
      </p:grpSp>
      <p:sp>
        <p:nvSpPr>
          <p:cNvPr id="6" name="Rectangle 5"/>
          <p:cNvSpPr/>
          <p:nvPr/>
        </p:nvSpPr>
        <p:spPr>
          <a:xfrm>
            <a:off x="9596558" y="2266104"/>
            <a:ext cx="1664981" cy="2275110"/>
          </a:xfrm>
          <a:prstGeom prst="rect">
            <a:avLst/>
          </a:prstGeom>
        </p:spPr>
        <p:txBody>
          <a:bodyPr wrap="square">
            <a:spAutoFit/>
          </a:bodyPr>
          <a:lstStyle/>
          <a:p>
            <a:pPr marL="171450" indent="-171450">
              <a:lnSpc>
                <a:spcPct val="150000"/>
              </a:lnSpc>
              <a:buFont typeface="Wingdings" panose="05000000000000000000" pitchFamily="2" charset="2"/>
              <a:buChar char="v"/>
            </a:pPr>
            <a:r>
              <a:rPr lang="en-US" sz="1200" dirty="0" smtClean="0">
                <a:solidFill>
                  <a:schemeClr val="bg1"/>
                </a:solidFill>
                <a:latin typeface="Times New Roman" panose="02020603050405020304" pitchFamily="18" charset="0"/>
                <a:cs typeface="Times New Roman" panose="02020603050405020304" pitchFamily="18" charset="0"/>
              </a:rPr>
              <a:t>Minimum data </a:t>
            </a:r>
            <a:r>
              <a:rPr lang="en-US" sz="1200" dirty="0">
                <a:solidFill>
                  <a:schemeClr val="bg1"/>
                </a:solidFill>
                <a:latin typeface="Times New Roman" panose="02020603050405020304" pitchFamily="18" charset="0"/>
                <a:cs typeface="Times New Roman" panose="02020603050405020304" pitchFamily="18" charset="0"/>
              </a:rPr>
              <a:t>set </a:t>
            </a:r>
            <a:r>
              <a:rPr lang="en-US" sz="1200" dirty="0" smtClean="0">
                <a:solidFill>
                  <a:schemeClr val="bg1"/>
                </a:solidFill>
                <a:latin typeface="Times New Roman" panose="02020603050405020304" pitchFamily="18" charset="0"/>
                <a:cs typeface="Times New Roman" panose="02020603050405020304" pitchFamily="18" charset="0"/>
              </a:rPr>
              <a:t>form</a:t>
            </a:r>
          </a:p>
          <a:p>
            <a:pPr marL="171450" indent="-171450">
              <a:lnSpc>
                <a:spcPct val="150000"/>
              </a:lnSpc>
              <a:buFont typeface="Wingdings" panose="05000000000000000000" pitchFamily="2" charset="2"/>
              <a:buChar char="v"/>
            </a:pPr>
            <a:r>
              <a:rPr lang="en-US" sz="1200" dirty="0" smtClean="0">
                <a:solidFill>
                  <a:schemeClr val="bg1"/>
                </a:solidFill>
                <a:latin typeface="Times New Roman" panose="02020603050405020304" pitchFamily="18" charset="0"/>
                <a:cs typeface="Times New Roman" panose="02020603050405020304" pitchFamily="18" charset="0"/>
              </a:rPr>
              <a:t>MDS</a:t>
            </a:r>
          </a:p>
          <a:p>
            <a:pPr marL="171450" indent="-171450">
              <a:lnSpc>
                <a:spcPct val="150000"/>
              </a:lnSpc>
              <a:buFont typeface="Wingdings" panose="05000000000000000000" pitchFamily="2" charset="2"/>
              <a:buChar char="v"/>
            </a:pPr>
            <a:r>
              <a:rPr lang="en-US" sz="1200" dirty="0" smtClean="0">
                <a:solidFill>
                  <a:schemeClr val="bg1"/>
                </a:solidFill>
                <a:latin typeface="Times New Roman" panose="02020603050405020304" pitchFamily="18" charset="0"/>
                <a:cs typeface="Times New Roman" panose="02020603050405020304" pitchFamily="18" charset="0"/>
              </a:rPr>
              <a:t>minimum </a:t>
            </a:r>
            <a:r>
              <a:rPr lang="en-US" sz="1200" dirty="0">
                <a:solidFill>
                  <a:schemeClr val="bg1"/>
                </a:solidFill>
                <a:latin typeface="Times New Roman" panose="02020603050405020304" pitchFamily="18" charset="0"/>
                <a:cs typeface="Times New Roman" panose="02020603050405020304" pitchFamily="18" charset="0"/>
              </a:rPr>
              <a:t>data </a:t>
            </a:r>
            <a:r>
              <a:rPr lang="en-US" sz="1200" dirty="0" smtClean="0">
                <a:solidFill>
                  <a:schemeClr val="bg1"/>
                </a:solidFill>
                <a:latin typeface="Times New Roman" panose="02020603050405020304" pitchFamily="18" charset="0"/>
                <a:cs typeface="Times New Roman" panose="02020603050405020304" pitchFamily="18" charset="0"/>
              </a:rPr>
              <a:t>set </a:t>
            </a:r>
          </a:p>
          <a:p>
            <a:pPr marL="171450" indent="-171450">
              <a:lnSpc>
                <a:spcPct val="150000"/>
              </a:lnSpc>
              <a:buFont typeface="Wingdings" panose="05000000000000000000" pitchFamily="2" charset="2"/>
              <a:buChar char="v"/>
            </a:pPr>
            <a:r>
              <a:rPr lang="en-US" sz="1200" dirty="0" smtClean="0">
                <a:solidFill>
                  <a:schemeClr val="bg1"/>
                </a:solidFill>
                <a:latin typeface="Times New Roman" panose="02020603050405020304" pitchFamily="18" charset="0"/>
                <a:cs typeface="Times New Roman" panose="02020603050405020304" pitchFamily="18" charset="0"/>
              </a:rPr>
              <a:t>disability </a:t>
            </a:r>
            <a:r>
              <a:rPr lang="en-US" sz="1200" dirty="0">
                <a:solidFill>
                  <a:schemeClr val="bg1"/>
                </a:solidFill>
                <a:latin typeface="Times New Roman" panose="02020603050405020304" pitchFamily="18" charset="0"/>
                <a:cs typeface="Times New Roman" panose="02020603050405020304" pitchFamily="18" charset="0"/>
              </a:rPr>
              <a:t>registry </a:t>
            </a:r>
            <a:r>
              <a:rPr lang="en-US" sz="1200" dirty="0" smtClean="0">
                <a:solidFill>
                  <a:schemeClr val="bg1"/>
                </a:solidFill>
                <a:latin typeface="Times New Roman" panose="02020603050405020304" pitchFamily="18" charset="0"/>
                <a:cs typeface="Times New Roman" panose="02020603050405020304" pitchFamily="18" charset="0"/>
              </a:rPr>
              <a:t>form</a:t>
            </a:r>
            <a:endParaRPr lang="en-US" sz="1200" dirty="0">
              <a:solidFill>
                <a:schemeClr val="bg1"/>
              </a:solidFill>
              <a:latin typeface="Times New Roman" panose="02020603050405020304" pitchFamily="18" charset="0"/>
              <a:cs typeface="Times New Roman" panose="02020603050405020304" pitchFamily="18" charset="0"/>
            </a:endParaRPr>
          </a:p>
          <a:p>
            <a:pPr marL="171450" indent="-171450">
              <a:lnSpc>
                <a:spcPct val="150000"/>
              </a:lnSpc>
              <a:buFont typeface="Wingdings" panose="05000000000000000000" pitchFamily="2" charset="2"/>
              <a:buChar char="v"/>
            </a:pPr>
            <a:r>
              <a:rPr lang="en-US" sz="1200" dirty="0" smtClean="0">
                <a:solidFill>
                  <a:schemeClr val="bg1"/>
                </a:solidFill>
                <a:latin typeface="Times New Roman" panose="02020603050405020304" pitchFamily="18" charset="0"/>
                <a:cs typeface="Times New Roman" panose="02020603050405020304" pitchFamily="18" charset="0"/>
              </a:rPr>
              <a:t>Disability</a:t>
            </a:r>
          </a:p>
          <a:p>
            <a:pPr marL="171450" indent="-171450">
              <a:lnSpc>
                <a:spcPct val="150000"/>
              </a:lnSpc>
              <a:buFont typeface="Wingdings" panose="05000000000000000000" pitchFamily="2" charset="2"/>
              <a:buChar char="v"/>
            </a:pPr>
            <a:r>
              <a:rPr lang="en-US" sz="1200" dirty="0" smtClean="0">
                <a:solidFill>
                  <a:schemeClr val="bg1"/>
                </a:solidFill>
                <a:latin typeface="Times New Roman" panose="02020603050405020304" pitchFamily="18" charset="0"/>
                <a:cs typeface="Times New Roman" panose="02020603050405020304" pitchFamily="18" charset="0"/>
              </a:rPr>
              <a:t>disability record</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128" name="Rounded Rectangle 127"/>
          <p:cNvSpPr/>
          <p:nvPr/>
        </p:nvSpPr>
        <p:spPr>
          <a:xfrm>
            <a:off x="9371957" y="191992"/>
            <a:ext cx="1281051" cy="52228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10152146" y="191992"/>
            <a:ext cx="1281051" cy="53040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9422456" y="238862"/>
            <a:ext cx="59503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total</a:t>
            </a:r>
          </a:p>
        </p:txBody>
      </p:sp>
      <p:sp>
        <p:nvSpPr>
          <p:cNvPr id="131" name="Rectangle 130"/>
          <p:cNvSpPr/>
          <p:nvPr/>
        </p:nvSpPr>
        <p:spPr>
          <a:xfrm>
            <a:off x="10126429" y="220677"/>
            <a:ext cx="130676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1442 papers</a:t>
            </a:r>
          </a:p>
        </p:txBody>
      </p:sp>
      <p:sp>
        <p:nvSpPr>
          <p:cNvPr id="132" name="Rounded Rectangle 131"/>
          <p:cNvSpPr/>
          <p:nvPr/>
        </p:nvSpPr>
        <p:spPr>
          <a:xfrm>
            <a:off x="9315744" y="865430"/>
            <a:ext cx="1572575" cy="51217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10343584" y="857201"/>
            <a:ext cx="1191215" cy="52852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9343081" y="934183"/>
            <a:ext cx="112082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duplicates</a:t>
            </a:r>
          </a:p>
        </p:txBody>
      </p:sp>
      <p:sp>
        <p:nvSpPr>
          <p:cNvPr id="148" name="Rectangle 147"/>
          <p:cNvSpPr/>
          <p:nvPr/>
        </p:nvSpPr>
        <p:spPr>
          <a:xfrm>
            <a:off x="10343584" y="915998"/>
            <a:ext cx="1332972"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236 papers</a:t>
            </a:r>
          </a:p>
        </p:txBody>
      </p:sp>
      <p:sp>
        <p:nvSpPr>
          <p:cNvPr id="149" name="Rounded Rectangle 148"/>
          <p:cNvSpPr/>
          <p:nvPr/>
        </p:nvSpPr>
        <p:spPr>
          <a:xfrm>
            <a:off x="9270355" y="1545721"/>
            <a:ext cx="2300630" cy="5345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9270354" y="1626143"/>
            <a:ext cx="2300630" cy="369332"/>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1206 remaining papers</a:t>
            </a:r>
          </a:p>
        </p:txBody>
      </p:sp>
      <p:sp>
        <p:nvSpPr>
          <p:cNvPr id="151" name="Rounded Rectangle 150"/>
          <p:cNvSpPr/>
          <p:nvPr/>
        </p:nvSpPr>
        <p:spPr>
          <a:xfrm>
            <a:off x="9136499" y="2181119"/>
            <a:ext cx="2605031" cy="90898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9167905" y="2214451"/>
            <a:ext cx="2528796" cy="923330"/>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1144 were excluded after reviewing their titles and abstracts</a:t>
            </a:r>
          </a:p>
        </p:txBody>
      </p:sp>
      <p:sp>
        <p:nvSpPr>
          <p:cNvPr id="154" name="Rounded Rectangle 153"/>
          <p:cNvSpPr/>
          <p:nvPr/>
        </p:nvSpPr>
        <p:spPr>
          <a:xfrm>
            <a:off x="9052661" y="3151611"/>
            <a:ext cx="2750208" cy="61223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9052660" y="3184942"/>
            <a:ext cx="2750208" cy="646331"/>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emaining 62 papers were scrutinized</a:t>
            </a:r>
            <a:endParaRPr lang="en-US" dirty="0">
              <a:latin typeface="Times New Roman" panose="02020603050405020304" pitchFamily="18" charset="0"/>
              <a:cs typeface="Times New Roman" panose="02020603050405020304" pitchFamily="18" charset="0"/>
            </a:endParaRPr>
          </a:p>
        </p:txBody>
      </p:sp>
      <p:sp>
        <p:nvSpPr>
          <p:cNvPr id="156" name="Rounded Rectangle 155"/>
          <p:cNvSpPr/>
          <p:nvPr/>
        </p:nvSpPr>
        <p:spPr>
          <a:xfrm>
            <a:off x="8813755" y="3818362"/>
            <a:ext cx="3340900" cy="58617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8883085" y="3877094"/>
            <a:ext cx="3188842"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34 met the inclusion criteria</a:t>
            </a:r>
          </a:p>
        </p:txBody>
      </p:sp>
    </p:spTree>
    <p:extLst>
      <p:ext uri="{BB962C8B-B14F-4D97-AF65-F5344CB8AC3E}">
        <p14:creationId xmlns:p14="http://schemas.microsoft.com/office/powerpoint/2010/main" val="185398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left)">
                                      <p:cBhvr>
                                        <p:cTn id="7" dur="500"/>
                                        <p:tgtEl>
                                          <p:spTgt spid="135"/>
                                        </p:tgtEl>
                                      </p:cBhvr>
                                    </p:animEffect>
                                  </p:childTnLst>
                                </p:cTn>
                              </p:par>
                            </p:childTnLst>
                          </p:cTn>
                        </p:par>
                        <p:par>
                          <p:cTn id="8" fill="hold">
                            <p:stCondLst>
                              <p:cond delay="500"/>
                            </p:stCondLst>
                            <p:childTnLst>
                              <p:par>
                                <p:cTn id="9" presetID="21" presetClass="entr" presetSubtype="3"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heel(3)">
                                      <p:cBhvr>
                                        <p:cTn id="11" dur="1000"/>
                                        <p:tgtEl>
                                          <p:spTgt spid="17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wipe(down)">
                                      <p:cBhvr>
                                        <p:cTn id="21" dur="500"/>
                                        <p:tgtEl>
                                          <p:spTgt spid="12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wipe(down)">
                                      <p:cBhvr>
                                        <p:cTn id="24" dur="500"/>
                                        <p:tgtEl>
                                          <p:spTgt spid="1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1"/>
                                        </p:tgtEl>
                                        <p:attrNameLst>
                                          <p:attrName>style.visibility</p:attrName>
                                        </p:attrNameLst>
                                      </p:cBhvr>
                                      <p:to>
                                        <p:strVal val="visible"/>
                                      </p:to>
                                    </p:set>
                                    <p:animEffect transition="in" filter="wipe(down)">
                                      <p:cBhvr>
                                        <p:cTn id="29" dur="500"/>
                                        <p:tgtEl>
                                          <p:spTgt spid="13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9"/>
                                        </p:tgtEl>
                                        <p:attrNameLst>
                                          <p:attrName>style.visibility</p:attrName>
                                        </p:attrNameLst>
                                      </p:cBhvr>
                                      <p:to>
                                        <p:strVal val="visible"/>
                                      </p:to>
                                    </p:set>
                                    <p:animEffect transition="in" filter="wipe(down)">
                                      <p:cBhvr>
                                        <p:cTn id="32" dur="500"/>
                                        <p:tgtEl>
                                          <p:spTgt spid="1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wipe(down)">
                                      <p:cBhvr>
                                        <p:cTn id="37" dur="500"/>
                                        <p:tgtEl>
                                          <p:spTgt spid="13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4"/>
                                        </p:tgtEl>
                                        <p:attrNameLst>
                                          <p:attrName>style.visibility</p:attrName>
                                        </p:attrNameLst>
                                      </p:cBhvr>
                                      <p:to>
                                        <p:strVal val="visible"/>
                                      </p:to>
                                    </p:set>
                                    <p:animEffect transition="in" filter="wipe(down)">
                                      <p:cBhvr>
                                        <p:cTn id="40" dur="500"/>
                                        <p:tgtEl>
                                          <p:spTgt spid="1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8"/>
                                        </p:tgtEl>
                                        <p:attrNameLst>
                                          <p:attrName>style.visibility</p:attrName>
                                        </p:attrNameLst>
                                      </p:cBhvr>
                                      <p:to>
                                        <p:strVal val="visible"/>
                                      </p:to>
                                    </p:set>
                                    <p:animEffect transition="in" filter="wipe(down)">
                                      <p:cBhvr>
                                        <p:cTn id="45" dur="500"/>
                                        <p:tgtEl>
                                          <p:spTgt spid="14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down)">
                                      <p:cBhvr>
                                        <p:cTn id="48" dur="500"/>
                                        <p:tgtEl>
                                          <p:spTgt spid="13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0"/>
                                        </p:tgtEl>
                                        <p:attrNameLst>
                                          <p:attrName>style.visibility</p:attrName>
                                        </p:attrNameLst>
                                      </p:cBhvr>
                                      <p:to>
                                        <p:strVal val="visible"/>
                                      </p:to>
                                    </p:set>
                                    <p:animEffect transition="in" filter="wipe(down)">
                                      <p:cBhvr>
                                        <p:cTn id="53" dur="500"/>
                                        <p:tgtEl>
                                          <p:spTgt spid="15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49"/>
                                        </p:tgtEl>
                                        <p:attrNameLst>
                                          <p:attrName>style.visibility</p:attrName>
                                        </p:attrNameLst>
                                      </p:cBhvr>
                                      <p:to>
                                        <p:strVal val="visible"/>
                                      </p:to>
                                    </p:set>
                                    <p:animEffect transition="in" filter="wipe(down)">
                                      <p:cBhvr>
                                        <p:cTn id="56" dur="500"/>
                                        <p:tgtEl>
                                          <p:spTgt spid="14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53"/>
                                        </p:tgtEl>
                                        <p:attrNameLst>
                                          <p:attrName>style.visibility</p:attrName>
                                        </p:attrNameLst>
                                      </p:cBhvr>
                                      <p:to>
                                        <p:strVal val="visible"/>
                                      </p:to>
                                    </p:set>
                                    <p:animEffect transition="in" filter="wipe(down)">
                                      <p:cBhvr>
                                        <p:cTn id="61" dur="500"/>
                                        <p:tgtEl>
                                          <p:spTgt spid="15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51"/>
                                        </p:tgtEl>
                                        <p:attrNameLst>
                                          <p:attrName>style.visibility</p:attrName>
                                        </p:attrNameLst>
                                      </p:cBhvr>
                                      <p:to>
                                        <p:strVal val="visible"/>
                                      </p:to>
                                    </p:set>
                                    <p:animEffect transition="in" filter="wipe(down)">
                                      <p:cBhvr>
                                        <p:cTn id="64" dur="500"/>
                                        <p:tgtEl>
                                          <p:spTgt spid="1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55"/>
                                        </p:tgtEl>
                                        <p:attrNameLst>
                                          <p:attrName>style.visibility</p:attrName>
                                        </p:attrNameLst>
                                      </p:cBhvr>
                                      <p:to>
                                        <p:strVal val="visible"/>
                                      </p:to>
                                    </p:set>
                                    <p:animEffect transition="in" filter="wipe(down)">
                                      <p:cBhvr>
                                        <p:cTn id="69" dur="500"/>
                                        <p:tgtEl>
                                          <p:spTgt spid="155"/>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54"/>
                                        </p:tgtEl>
                                        <p:attrNameLst>
                                          <p:attrName>style.visibility</p:attrName>
                                        </p:attrNameLst>
                                      </p:cBhvr>
                                      <p:to>
                                        <p:strVal val="visible"/>
                                      </p:to>
                                    </p:set>
                                    <p:animEffect transition="in" filter="wipe(down)">
                                      <p:cBhvr>
                                        <p:cTn id="72" dur="500"/>
                                        <p:tgtEl>
                                          <p:spTgt spid="15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57"/>
                                        </p:tgtEl>
                                        <p:attrNameLst>
                                          <p:attrName>style.visibility</p:attrName>
                                        </p:attrNameLst>
                                      </p:cBhvr>
                                      <p:to>
                                        <p:strVal val="visible"/>
                                      </p:to>
                                    </p:set>
                                    <p:animEffect transition="in" filter="wipe(down)">
                                      <p:cBhvr>
                                        <p:cTn id="77" dur="500"/>
                                        <p:tgtEl>
                                          <p:spTgt spid="157"/>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56"/>
                                        </p:tgtEl>
                                        <p:attrNameLst>
                                          <p:attrName>style.visibility</p:attrName>
                                        </p:attrNameLst>
                                      </p:cBhvr>
                                      <p:to>
                                        <p:strVal val="visible"/>
                                      </p:to>
                                    </p:set>
                                    <p:animEffect transition="in" filter="wipe(down)">
                                      <p:cBhvr>
                                        <p:cTn id="80" dur="500"/>
                                        <p:tgtEl>
                                          <p:spTgt spid="156"/>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mph" presetSubtype="0" fill="hold" grpId="1" nodeType="clickEffect">
                                  <p:stCondLst>
                                    <p:cond delay="0"/>
                                  </p:stCondLst>
                                  <p:childTnLst>
                                    <p:animClr clrSpc="hsl" dir="cw">
                                      <p:cBhvr override="childStyle">
                                        <p:cTn id="84" dur="500" fill="hold"/>
                                        <p:tgtEl>
                                          <p:spTgt spid="157"/>
                                        </p:tgtEl>
                                        <p:attrNameLst>
                                          <p:attrName>style.color</p:attrName>
                                        </p:attrNameLst>
                                      </p:cBhvr>
                                      <p:by>
                                        <p:hsl h="0" s="12549" l="25098"/>
                                      </p:by>
                                    </p:animClr>
                                    <p:animClr clrSpc="hsl" dir="cw">
                                      <p:cBhvr>
                                        <p:cTn id="85" dur="500" fill="hold"/>
                                        <p:tgtEl>
                                          <p:spTgt spid="157"/>
                                        </p:tgtEl>
                                        <p:attrNameLst>
                                          <p:attrName>fillcolor</p:attrName>
                                        </p:attrNameLst>
                                      </p:cBhvr>
                                      <p:by>
                                        <p:hsl h="0" s="12549" l="25098"/>
                                      </p:by>
                                    </p:animClr>
                                    <p:animClr clrSpc="hsl" dir="cw">
                                      <p:cBhvr>
                                        <p:cTn id="86" dur="500" fill="hold"/>
                                        <p:tgtEl>
                                          <p:spTgt spid="157"/>
                                        </p:tgtEl>
                                        <p:attrNameLst>
                                          <p:attrName>stroke.color</p:attrName>
                                        </p:attrNameLst>
                                      </p:cBhvr>
                                      <p:by>
                                        <p:hsl h="0" s="12549" l="25098"/>
                                      </p:by>
                                    </p:animClr>
                                    <p:set>
                                      <p:cBhvr>
                                        <p:cTn id="87" dur="500" fill="hold"/>
                                        <p:tgtEl>
                                          <p:spTgt spid="157"/>
                                        </p:tgtEl>
                                        <p:attrNameLst>
                                          <p:attrName>fill.type</p:attrName>
                                        </p:attrNameLst>
                                      </p:cBhvr>
                                      <p:to>
                                        <p:strVal val="solid"/>
                                      </p:to>
                                    </p:set>
                                  </p:childTnLst>
                                </p:cTn>
                              </p:par>
                              <p:par>
                                <p:cTn id="88" presetID="30" presetClass="emph" presetSubtype="0" fill="hold" grpId="1" nodeType="withEffect">
                                  <p:stCondLst>
                                    <p:cond delay="0"/>
                                  </p:stCondLst>
                                  <p:childTnLst>
                                    <p:animClr clrSpc="hsl" dir="cw">
                                      <p:cBhvr override="childStyle">
                                        <p:cTn id="89" dur="500" fill="hold"/>
                                        <p:tgtEl>
                                          <p:spTgt spid="156"/>
                                        </p:tgtEl>
                                        <p:attrNameLst>
                                          <p:attrName>style.color</p:attrName>
                                        </p:attrNameLst>
                                      </p:cBhvr>
                                      <p:by>
                                        <p:hsl h="0" s="12549" l="25098"/>
                                      </p:by>
                                    </p:animClr>
                                    <p:animClr clrSpc="hsl" dir="cw">
                                      <p:cBhvr>
                                        <p:cTn id="90" dur="500" fill="hold"/>
                                        <p:tgtEl>
                                          <p:spTgt spid="156"/>
                                        </p:tgtEl>
                                        <p:attrNameLst>
                                          <p:attrName>fillcolor</p:attrName>
                                        </p:attrNameLst>
                                      </p:cBhvr>
                                      <p:by>
                                        <p:hsl h="0" s="12549" l="25098"/>
                                      </p:by>
                                    </p:animClr>
                                    <p:animClr clrSpc="hsl" dir="cw">
                                      <p:cBhvr>
                                        <p:cTn id="91" dur="500" fill="hold"/>
                                        <p:tgtEl>
                                          <p:spTgt spid="156"/>
                                        </p:tgtEl>
                                        <p:attrNameLst>
                                          <p:attrName>stroke.color</p:attrName>
                                        </p:attrNameLst>
                                      </p:cBhvr>
                                      <p:by>
                                        <p:hsl h="0" s="12549" l="25098"/>
                                      </p:by>
                                    </p:animClr>
                                    <p:set>
                                      <p:cBhvr>
                                        <p:cTn id="92" dur="500" fill="hold"/>
                                        <p:tgtEl>
                                          <p:spTgt spid="1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2" grpId="0" animBg="1"/>
      <p:bldP spid="128" grpId="0" animBg="1"/>
      <p:bldP spid="129" grpId="0" animBg="1"/>
      <p:bldP spid="130" grpId="0"/>
      <p:bldP spid="131" grpId="0"/>
      <p:bldP spid="132" grpId="0" animBg="1"/>
      <p:bldP spid="133" grpId="0" animBg="1"/>
      <p:bldP spid="134" grpId="0"/>
      <p:bldP spid="148" grpId="0"/>
      <p:bldP spid="149" grpId="0" animBg="1"/>
      <p:bldP spid="150" grpId="0"/>
      <p:bldP spid="151" grpId="0" animBg="1"/>
      <p:bldP spid="153" grpId="0"/>
      <p:bldP spid="154" grpId="0" animBg="1"/>
      <p:bldP spid="155" grpId="0"/>
      <p:bldP spid="156" grpId="0" animBg="1"/>
      <p:bldP spid="156" grpId="1" animBg="1"/>
      <p:bldP spid="157" grpId="0"/>
      <p:bldP spid="15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5975343"/>
            <a:ext cx="2743200" cy="365125"/>
          </a:xfrm>
        </p:spPr>
        <p:txBody>
          <a:bodyPr/>
          <a:lstStyle/>
          <a:p>
            <a:fld id="{6D22F896-40B5-4ADD-8801-0D06FADFA095}" type="slidenum">
              <a:rPr lang="en-US" smtClean="0"/>
              <a:t>14</a:t>
            </a:fld>
            <a:endParaRPr lang="en-US" dirty="0"/>
          </a:p>
        </p:txBody>
      </p:sp>
      <p:grpSp>
        <p:nvGrpSpPr>
          <p:cNvPr id="58" name="Group 57"/>
          <p:cNvGrpSpPr/>
          <p:nvPr/>
        </p:nvGrpSpPr>
        <p:grpSpPr>
          <a:xfrm>
            <a:off x="907137" y="4734857"/>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48560"/>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43245"/>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43245"/>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73438"/>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p:nvPr/>
        </p:nvCxnSpPr>
        <p:spPr>
          <a:xfrm flipV="1">
            <a:off x="3642444" y="5762014"/>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57025"/>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787413"/>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82424"/>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75915"/>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7" name="Rectangle 106"/>
          <p:cNvSpPr/>
          <p:nvPr/>
        </p:nvSpPr>
        <p:spPr>
          <a:xfrm>
            <a:off x="6724457" y="5876503"/>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728458"/>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37160"/>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00" name="Group 99"/>
          <p:cNvGrpSpPr/>
          <p:nvPr/>
        </p:nvGrpSpPr>
        <p:grpSpPr>
          <a:xfrm>
            <a:off x="2731440" y="4759479"/>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832956"/>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4563132" y="4843245"/>
            <a:ext cx="1672786" cy="1485940"/>
            <a:chOff x="6322251" y="3189023"/>
            <a:chExt cx="1394546" cy="1221621"/>
          </a:xfrm>
        </p:grpSpPr>
        <p:sp>
          <p:nvSpPr>
            <p:cNvPr id="120" name="Rounded Rectangle 119"/>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126" name="Oval 12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E91A0C4-16D9-4262-BC92-0E8535F56EB2}"/>
                </a:ext>
              </a:extLst>
            </p:cNvPr>
            <p:cNvGrpSpPr/>
            <p:nvPr/>
          </p:nvGrpSpPr>
          <p:grpSpPr>
            <a:xfrm>
              <a:off x="6719932" y="3189023"/>
              <a:ext cx="548640" cy="548640"/>
              <a:chOff x="7353181" y="1755914"/>
              <a:chExt cx="1275682" cy="1275682"/>
            </a:xfrm>
          </p:grpSpPr>
          <p:sp>
            <p:nvSpPr>
              <p:cNvPr id="124" name="Teardrop 12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sp>
        <p:nvSpPr>
          <p:cNvPr id="138" name="Rectangle 137"/>
          <p:cNvSpPr/>
          <p:nvPr/>
        </p:nvSpPr>
        <p:spPr>
          <a:xfrm>
            <a:off x="4877376" y="5841670"/>
            <a:ext cx="1043876" cy="369332"/>
          </a:xfrm>
          <a:prstGeom prst="rect">
            <a:avLst/>
          </a:prstGeom>
        </p:spPr>
        <p:txBody>
          <a:bodyPr wrap="none">
            <a:spAutoFit/>
          </a:bodyPr>
          <a:lstStyle/>
          <a:p>
            <a:pPr algn="ctr"/>
            <a:r>
              <a:rPr lang="en-US" b="1" dirty="0">
                <a:solidFill>
                  <a:srgbClr val="FFC000"/>
                </a:solidFill>
                <a:latin typeface="Times New Roman" panose="02020603050405020304" pitchFamily="18" charset="0"/>
              </a:rPr>
              <a:t>Methods</a:t>
            </a:r>
            <a:endParaRPr lang="fa-IR" b="1" dirty="0">
              <a:solidFill>
                <a:srgbClr val="FFC000"/>
              </a:solidFill>
              <a:latin typeface="Times New Roman" panose="02020603050405020304" pitchFamily="18" charset="0"/>
            </a:endParaRPr>
          </a:p>
        </p:txBody>
      </p:sp>
      <p:grpSp>
        <p:nvGrpSpPr>
          <p:cNvPr id="139" name="Group 138"/>
          <p:cNvGrpSpPr/>
          <p:nvPr/>
        </p:nvGrpSpPr>
        <p:grpSpPr>
          <a:xfrm>
            <a:off x="-1041" y="6542424"/>
            <a:ext cx="12192000" cy="334867"/>
            <a:chOff x="-1041" y="5727407"/>
            <a:chExt cx="12192000" cy="490513"/>
          </a:xfrm>
        </p:grpSpPr>
        <p:sp>
          <p:nvSpPr>
            <p:cNvPr id="140" name="Rectangle 139"/>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13</a:t>
              </a:r>
              <a:endParaRPr lang="en-US" sz="1200" dirty="0">
                <a:latin typeface="Times New Roman" panose="02020603050405020304" pitchFamily="18" charset="0"/>
                <a:cs typeface="Times New Roman" panose="02020603050405020304" pitchFamily="18" charset="0"/>
              </a:endParaRPr>
            </a:p>
          </p:txBody>
        </p:sp>
        <p:sp>
          <p:nvSpPr>
            <p:cNvPr id="142"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43"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grpSp>
        <p:nvGrpSpPr>
          <p:cNvPr id="151" name="Group 150">
            <a:extLst>
              <a:ext uri="{FF2B5EF4-FFF2-40B4-BE49-F238E27FC236}">
                <a16:creationId xmlns:a16="http://schemas.microsoft.com/office/drawing/2014/main" id="{D9178B39-781D-4A07-B109-A03462BC166E}"/>
              </a:ext>
            </a:extLst>
          </p:cNvPr>
          <p:cNvGrpSpPr/>
          <p:nvPr/>
        </p:nvGrpSpPr>
        <p:grpSpPr>
          <a:xfrm>
            <a:off x="225889" y="1873675"/>
            <a:ext cx="2267352" cy="1973696"/>
            <a:chOff x="5957839" y="3617811"/>
            <a:chExt cx="2267352" cy="1973696"/>
          </a:xfrm>
        </p:grpSpPr>
        <p:grpSp>
          <p:nvGrpSpPr>
            <p:cNvPr id="152" name="Group 151"/>
            <p:cNvGrpSpPr/>
            <p:nvPr/>
          </p:nvGrpSpPr>
          <p:grpSpPr>
            <a:xfrm>
              <a:off x="6383534" y="4297332"/>
              <a:ext cx="1840712" cy="1294175"/>
              <a:chOff x="722883" y="3190613"/>
              <a:chExt cx="1840712" cy="1294175"/>
            </a:xfrm>
          </p:grpSpPr>
          <p:grpSp>
            <p:nvGrpSpPr>
              <p:cNvPr id="154" name="Group 153">
                <a:extLst>
                  <a:ext uri="{FF2B5EF4-FFF2-40B4-BE49-F238E27FC236}">
                    <a16:creationId xmlns:a16="http://schemas.microsoft.com/office/drawing/2014/main" id="{9168A3B8-8541-401C-ADD1-75B989CE06A3}"/>
                  </a:ext>
                </a:extLst>
              </p:cNvPr>
              <p:cNvGrpSpPr/>
              <p:nvPr/>
            </p:nvGrpSpPr>
            <p:grpSpPr>
              <a:xfrm>
                <a:off x="722883" y="3190613"/>
                <a:ext cx="1294175" cy="1294175"/>
                <a:chOff x="6538714" y="1603273"/>
                <a:chExt cx="1132116" cy="1132116"/>
              </a:xfrm>
            </p:grpSpPr>
            <p:sp>
              <p:nvSpPr>
                <p:cNvPr id="156" name="Oval 155">
                  <a:extLst>
                    <a:ext uri="{FF2B5EF4-FFF2-40B4-BE49-F238E27FC236}">
                      <a16:creationId xmlns:a16="http://schemas.microsoft.com/office/drawing/2014/main" id="{6FB8BC3E-534A-46C3-82AE-1BD6282C1A6B}"/>
                    </a:ext>
                  </a:extLst>
                </p:cNvPr>
                <p:cNvSpPr/>
                <p:nvPr/>
              </p:nvSpPr>
              <p:spPr>
                <a:xfrm>
                  <a:off x="6681562" y="1746122"/>
                  <a:ext cx="846417" cy="846417"/>
                </a:xfrm>
                <a:prstGeom prst="ellipse">
                  <a:avLst/>
                </a:prstGeom>
                <a:gradFill flip="none" rotWithShape="1">
                  <a:gsLst>
                    <a:gs pos="0">
                      <a:srgbClr val="5B1646">
                        <a:shade val="30000"/>
                        <a:satMod val="115000"/>
                      </a:srgbClr>
                    </a:gs>
                    <a:gs pos="50000">
                      <a:srgbClr val="5B1646">
                        <a:shade val="67500"/>
                        <a:satMod val="115000"/>
                      </a:srgbClr>
                    </a:gs>
                    <a:gs pos="100000">
                      <a:srgbClr val="5B1646">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d-ID" sz="2000" dirty="0">
                      <a:latin typeface="Times New Roman" panose="02020603050405020304" pitchFamily="18" charset="0"/>
                    </a:rPr>
                    <a:t>03</a:t>
                  </a:r>
                </a:p>
              </p:txBody>
            </p:sp>
            <p:sp>
              <p:nvSpPr>
                <p:cNvPr id="157" name="Freeform: Shape 12">
                  <a:extLst>
                    <a:ext uri="{FF2B5EF4-FFF2-40B4-BE49-F238E27FC236}">
                      <a16:creationId xmlns:a16="http://schemas.microsoft.com/office/drawing/2014/main" id="{0036B42F-68E7-4740-8811-4D4D904442F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adFill flip="none" rotWithShape="1">
                  <a:gsLst>
                    <a:gs pos="0">
                      <a:srgbClr val="5B1646">
                        <a:shade val="30000"/>
                        <a:satMod val="115000"/>
                      </a:srgbClr>
                    </a:gs>
                    <a:gs pos="50000">
                      <a:srgbClr val="5B1646">
                        <a:shade val="67500"/>
                        <a:satMod val="115000"/>
                      </a:srgbClr>
                    </a:gs>
                    <a:gs pos="100000">
                      <a:srgbClr val="5B1646">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55" name="Right Arrow 154"/>
              <p:cNvSpPr/>
              <p:nvPr/>
            </p:nvSpPr>
            <p:spPr>
              <a:xfrm>
                <a:off x="1797113" y="3571401"/>
                <a:ext cx="766482" cy="532595"/>
              </a:xfrm>
              <a:prstGeom prst="rightArrow">
                <a:avLst/>
              </a:prstGeom>
              <a:gradFill flip="none" rotWithShape="1">
                <a:gsLst>
                  <a:gs pos="0">
                    <a:srgbClr val="5B1646">
                      <a:shade val="30000"/>
                      <a:satMod val="115000"/>
                    </a:srgbClr>
                  </a:gs>
                  <a:gs pos="50000">
                    <a:srgbClr val="5B1646">
                      <a:shade val="67500"/>
                      <a:satMod val="115000"/>
                    </a:srgbClr>
                  </a:gs>
                  <a:gs pos="100000">
                    <a:srgbClr val="5B1646">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53" name="Rectangle 152">
              <a:extLst>
                <a:ext uri="{FF2B5EF4-FFF2-40B4-BE49-F238E27FC236}">
                  <a16:creationId xmlns:a16="http://schemas.microsoft.com/office/drawing/2014/main" id="{416BD210-706D-4B5B-A6F7-EF1D198AB591}"/>
                </a:ext>
              </a:extLst>
            </p:cNvPr>
            <p:cNvSpPr/>
            <p:nvPr/>
          </p:nvSpPr>
          <p:spPr>
            <a:xfrm>
              <a:off x="5957839" y="3617811"/>
              <a:ext cx="2267352" cy="400110"/>
            </a:xfrm>
            <a:prstGeom prst="rect">
              <a:avLst/>
            </a:prstGeom>
          </p:spPr>
          <p:txBody>
            <a:bodyPr wrap="none">
              <a:spAutoFit/>
            </a:bodyPr>
            <a:lstStyle/>
            <a:p>
              <a:pPr algn="ctr"/>
              <a:r>
                <a:rPr lang="en-US" sz="2000" b="1" dirty="0" smtClean="0">
                  <a:solidFill>
                    <a:srgbClr val="5B1646"/>
                  </a:solidFill>
                  <a:latin typeface="Times New Roman" panose="02020603050405020304" pitchFamily="18" charset="0"/>
                  <a:cs typeface="Times New Roman" panose="02020603050405020304" pitchFamily="18" charset="0"/>
                </a:rPr>
                <a:t>Prepare a checklist</a:t>
              </a:r>
              <a:endParaRPr lang="en-US" sz="2000" b="1" dirty="0">
                <a:solidFill>
                  <a:srgbClr val="5B1646"/>
                </a:solidFill>
                <a:latin typeface="Times New Roman" panose="02020603050405020304" pitchFamily="18" charset="0"/>
                <a:cs typeface="Times New Roman" panose="02020603050405020304" pitchFamily="18" charset="0"/>
              </a:endParaRPr>
            </a:p>
          </p:txBody>
        </p:sp>
      </p:grpSp>
      <p:pic>
        <p:nvPicPr>
          <p:cNvPr id="207" name="Picture 20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sp>
        <p:nvSpPr>
          <p:cNvPr id="6" name="Rounded Rectangle 5"/>
          <p:cNvSpPr/>
          <p:nvPr/>
        </p:nvSpPr>
        <p:spPr>
          <a:xfrm>
            <a:off x="3168868" y="1704975"/>
            <a:ext cx="7149294" cy="2448696"/>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a:off x="3327457" y="1704975"/>
            <a:ext cx="7306897" cy="2272680"/>
          </a:xfrm>
          <a:prstGeom prst="roundRect">
            <a:avLst/>
          </a:prstGeom>
          <a:solidFill>
            <a:schemeClr val="bg1">
              <a:lumMod val="95000"/>
            </a:schemeClr>
          </a:solidFill>
          <a:ln>
            <a:solidFill>
              <a:schemeClr val="bg1">
                <a:lumMod val="75000"/>
              </a:schemeClr>
            </a:solidFill>
          </a:ln>
          <a:effectLst>
            <a:innerShdw blurRad="63500" dist="50800" dir="81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117115" y="1930298"/>
            <a:ext cx="6071177" cy="1754326"/>
          </a:xfrm>
          <a:prstGeom prst="rect">
            <a:avLst/>
          </a:prstGeom>
        </p:spPr>
        <p:txBody>
          <a:bodyPr wrap="square">
            <a:spAutoFit/>
          </a:bodyPr>
          <a:lstStyle/>
          <a:p>
            <a:pPr algn="ct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extracted data elements form the two </a:t>
            </a:r>
            <a:r>
              <a:rPr lang="en-US" dirty="0" smtClean="0">
                <a:latin typeface="Times New Roman" panose="02020603050405020304" pitchFamily="18" charset="0"/>
                <a:cs typeface="Times New Roman" panose="02020603050405020304" pitchFamily="18" charset="0"/>
              </a:rPr>
              <a:t>previous stages </a:t>
            </a:r>
            <a:r>
              <a:rPr lang="en-US" dirty="0">
                <a:latin typeface="Times New Roman" panose="02020603050405020304" pitchFamily="18" charset="0"/>
                <a:cs typeface="Times New Roman" panose="02020603050405020304" pitchFamily="18" charset="0"/>
              </a:rPr>
              <a:t>were combined and a final checklist </a:t>
            </a:r>
            <a:r>
              <a:rPr lang="en-US" dirty="0" smtClean="0">
                <a:latin typeface="Times New Roman" panose="02020603050405020304" pitchFamily="18" charset="0"/>
                <a:cs typeface="Times New Roman" panose="02020603050405020304" pitchFamily="18" charset="0"/>
              </a:rPr>
              <a:t>was constructed</a:t>
            </a:r>
            <a:r>
              <a:rPr lang="en-US" dirty="0">
                <a:latin typeface="Times New Roman" panose="02020603050405020304" pitchFamily="18" charset="0"/>
                <a:cs typeface="Times New Roman" panose="02020603050405020304" pitchFamily="18" charset="0"/>
              </a:rPr>
              <a:t>.</a:t>
            </a:r>
          </a:p>
          <a:p>
            <a:pPr algn="ctr"/>
            <a:r>
              <a:rPr lang="en-US" dirty="0">
                <a:latin typeface="Times New Roman" panose="02020603050405020304" pitchFamily="18" charset="0"/>
                <a:cs typeface="Times New Roman" panose="02020603050405020304" pitchFamily="18" charset="0"/>
              </a:rPr>
              <a:t>Generally, </a:t>
            </a:r>
            <a:r>
              <a:rPr lang="en-US" b="1" dirty="0">
                <a:solidFill>
                  <a:srgbClr val="550E3F"/>
                </a:solidFill>
                <a:latin typeface="Times New Roman" panose="02020603050405020304" pitchFamily="18" charset="0"/>
                <a:cs typeface="Times New Roman" panose="02020603050405020304" pitchFamily="18" charset="0"/>
              </a:rPr>
              <a:t>488 data elements </a:t>
            </a:r>
            <a:r>
              <a:rPr lang="en-US" dirty="0">
                <a:latin typeface="Times New Roman" panose="02020603050405020304" pitchFamily="18" charset="0"/>
                <a:cs typeface="Times New Roman" panose="02020603050405020304" pitchFamily="18" charset="0"/>
              </a:rPr>
              <a:t>were extracted from the data </a:t>
            </a:r>
            <a:r>
              <a:rPr lang="en-US" dirty="0" smtClean="0">
                <a:latin typeface="Times New Roman" panose="02020603050405020304" pitchFamily="18" charset="0"/>
                <a:cs typeface="Times New Roman" panose="02020603050405020304" pitchFamily="18" charset="0"/>
              </a:rPr>
              <a:t>bank and </a:t>
            </a:r>
            <a:r>
              <a:rPr lang="en-US" dirty="0">
                <a:latin typeface="Times New Roman" panose="02020603050405020304" pitchFamily="18" charset="0"/>
                <a:cs typeface="Times New Roman" panose="02020603050405020304" pitchFamily="18" charset="0"/>
              </a:rPr>
              <a:t>information systems related to disability in Iran and the </a:t>
            </a:r>
            <a:r>
              <a:rPr lang="en-US" dirty="0" smtClean="0">
                <a:latin typeface="Times New Roman" panose="02020603050405020304" pitchFamily="18" charset="0"/>
                <a:cs typeface="Times New Roman" panose="02020603050405020304" pitchFamily="18" charset="0"/>
              </a:rPr>
              <a:t>literature review</a:t>
            </a:r>
            <a:r>
              <a:rPr lang="en-US" dirty="0">
                <a:latin typeface="Times New Roman" panose="02020603050405020304" pitchFamily="18" charset="0"/>
                <a:cs typeface="Times New Roman" panose="02020603050405020304" pitchFamily="18" charset="0"/>
              </a:rPr>
              <a:t>. The data elements were then recorded in the </a:t>
            </a:r>
            <a:r>
              <a:rPr lang="en-US" dirty="0" smtClean="0">
                <a:latin typeface="Times New Roman" panose="02020603050405020304" pitchFamily="18" charset="0"/>
                <a:cs typeface="Times New Roman" panose="02020603050405020304" pitchFamily="18" charset="0"/>
              </a:rPr>
              <a:t>final checklists</a:t>
            </a:r>
            <a:r>
              <a:rPr lang="en-US" dirty="0">
                <a:latin typeface="Times New Roman" panose="02020603050405020304" pitchFamily="18" charset="0"/>
                <a:cs typeface="Times New Roman" panose="02020603050405020304" pitchFamily="18" charset="0"/>
              </a:rPr>
              <a:t>.</a:t>
            </a:r>
          </a:p>
        </p:txBody>
      </p:sp>
      <p:grpSp>
        <p:nvGrpSpPr>
          <p:cNvPr id="172" name="Group 171">
            <a:extLst>
              <a:ext uri="{FF2B5EF4-FFF2-40B4-BE49-F238E27FC236}">
                <a16:creationId xmlns:a16="http://schemas.microsoft.com/office/drawing/2014/main" id="{C6D5AD1D-CE4C-4960-B072-1565102D62C5}"/>
              </a:ext>
            </a:extLst>
          </p:cNvPr>
          <p:cNvGrpSpPr/>
          <p:nvPr/>
        </p:nvGrpSpPr>
        <p:grpSpPr>
          <a:xfrm>
            <a:off x="3454894" y="2404600"/>
            <a:ext cx="593232" cy="774000"/>
            <a:chOff x="6357938" y="1647825"/>
            <a:chExt cx="465138" cy="464344"/>
          </a:xfrm>
          <a:solidFill>
            <a:schemeClr val="tx2"/>
          </a:solidFill>
        </p:grpSpPr>
        <p:sp>
          <p:nvSpPr>
            <p:cNvPr id="173" name="AutoShape 84">
              <a:extLst>
                <a:ext uri="{FF2B5EF4-FFF2-40B4-BE49-F238E27FC236}">
                  <a16:creationId xmlns:a16="http://schemas.microsoft.com/office/drawing/2014/main" id="{002E6E4C-DAFB-45C5-9552-7CDE105C6CDE}"/>
                </a:ext>
              </a:extLst>
            </p:cNvPr>
            <p:cNvSpPr>
              <a:spLocks/>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solidFill>
                <a:schemeClr val="tx1"/>
              </a:solidFill>
            </a:ln>
            <a:effectLst/>
          </p:spPr>
          <p:txBody>
            <a:bodyPr lIns="19050" tIns="19050" rIns="19050" bIns="19050" anchor="ctr"/>
            <a:lstStyle/>
            <a:p>
              <a:pPr algn="ctr" defTabSz="228600">
                <a:defRPr/>
              </a:pPr>
              <a:endParaRPr lang="en-US" sz="1500" dirty="0">
                <a:solidFill>
                  <a:srgbClr val="FFFFFF"/>
                </a:solidFill>
                <a:effectLst>
                  <a:outerShdw blurRad="38100" dist="38100" dir="2700000" algn="tl">
                    <a:srgbClr val="000000"/>
                  </a:outerShdw>
                </a:effectLst>
                <a:latin typeface="Gill Sans" charset="0"/>
                <a:cs typeface="+mn-cs"/>
                <a:sym typeface="Gill Sans" charset="0"/>
              </a:endParaRPr>
            </a:p>
          </p:txBody>
        </p:sp>
        <p:sp>
          <p:nvSpPr>
            <p:cNvPr id="174" name="AutoShape 85">
              <a:extLst>
                <a:ext uri="{FF2B5EF4-FFF2-40B4-BE49-F238E27FC236}">
                  <a16:creationId xmlns:a16="http://schemas.microsoft.com/office/drawing/2014/main" id="{E6AC9B21-B2C9-4ACC-A10C-D5DC2A8176B8}"/>
                </a:ext>
              </a:extLst>
            </p:cNvPr>
            <p:cNvSpPr>
              <a:spLocks/>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solidFill>
                <a:schemeClr val="tx1"/>
              </a:solidFill>
            </a:ln>
            <a:effectLst/>
          </p:spPr>
          <p:txBody>
            <a:bodyPr lIns="19050" tIns="19050" rIns="19050" bIns="19050" anchor="ctr"/>
            <a:lstStyle/>
            <a:p>
              <a:pPr algn="ctr" defTabSz="228600">
                <a:defRPr/>
              </a:pPr>
              <a:endParaRPr lang="en-US" sz="1500" dirty="0">
                <a:solidFill>
                  <a:srgbClr val="FFFFFF"/>
                </a:solidFill>
                <a:effectLst>
                  <a:outerShdw blurRad="38100" dist="38100" dir="2700000" algn="tl">
                    <a:srgbClr val="000000"/>
                  </a:outerShdw>
                </a:effectLst>
                <a:latin typeface="Gill Sans" charset="0"/>
                <a:cs typeface="+mn-cs"/>
                <a:sym typeface="Gill Sans" charset="0"/>
              </a:endParaRPr>
            </a:p>
          </p:txBody>
        </p:sp>
        <p:sp>
          <p:nvSpPr>
            <p:cNvPr id="175" name="AutoShape 86">
              <a:extLst>
                <a:ext uri="{FF2B5EF4-FFF2-40B4-BE49-F238E27FC236}">
                  <a16:creationId xmlns:a16="http://schemas.microsoft.com/office/drawing/2014/main" id="{789CE043-2F4C-4E70-A99E-381F36E0366D}"/>
                </a:ext>
              </a:extLst>
            </p:cNvPr>
            <p:cNvSpPr>
              <a:spLocks/>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solidFill>
                <a:schemeClr val="tx1"/>
              </a:solidFill>
            </a:ln>
            <a:effectLst/>
          </p:spPr>
          <p:txBody>
            <a:bodyPr lIns="19050" tIns="19050" rIns="19050" bIns="19050" anchor="ctr"/>
            <a:lstStyle/>
            <a:p>
              <a:pPr algn="ctr" defTabSz="228600">
                <a:defRPr/>
              </a:pPr>
              <a:endParaRPr lang="en-US" sz="1500" dirty="0">
                <a:solidFill>
                  <a:srgbClr val="FFFFFF"/>
                </a:solidFill>
                <a:effectLst>
                  <a:outerShdw blurRad="38100" dist="38100" dir="2700000" algn="tl">
                    <a:srgbClr val="000000"/>
                  </a:outerShdw>
                </a:effectLst>
                <a:latin typeface="Gill Sans" charset="0"/>
                <a:cs typeface="+mn-cs"/>
                <a:sym typeface="Gill Sans" charset="0"/>
              </a:endParaRPr>
            </a:p>
          </p:txBody>
        </p:sp>
        <p:sp>
          <p:nvSpPr>
            <p:cNvPr id="176" name="AutoShape 87">
              <a:extLst>
                <a:ext uri="{FF2B5EF4-FFF2-40B4-BE49-F238E27FC236}">
                  <a16:creationId xmlns:a16="http://schemas.microsoft.com/office/drawing/2014/main" id="{F9AC151A-AA06-4AD8-B20E-2B64274EEC95}"/>
                </a:ext>
              </a:extLst>
            </p:cNvPr>
            <p:cNvSpPr>
              <a:spLocks/>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solidFill>
                <a:schemeClr val="tx1"/>
              </a:solidFill>
            </a:ln>
            <a:effectLst/>
          </p:spPr>
          <p:txBody>
            <a:bodyPr lIns="19050" tIns="19050" rIns="19050" bIns="19050" anchor="ctr"/>
            <a:lstStyle/>
            <a:p>
              <a:pPr algn="ctr" defTabSz="228600">
                <a:defRPr/>
              </a:pPr>
              <a:endParaRPr lang="en-US" sz="1500" dirty="0">
                <a:solidFill>
                  <a:srgbClr val="FFFFFF"/>
                </a:solidFill>
                <a:effectLst>
                  <a:outerShdw blurRad="38100" dist="38100" dir="2700000" algn="tl">
                    <a:srgbClr val="000000"/>
                  </a:outerShdw>
                </a:effectLst>
                <a:latin typeface="Gill Sans" charset="0"/>
                <a:cs typeface="+mn-cs"/>
                <a:sym typeface="Gill Sans" charset="0"/>
              </a:endParaRPr>
            </a:p>
          </p:txBody>
        </p:sp>
        <p:sp>
          <p:nvSpPr>
            <p:cNvPr id="177" name="AutoShape 88">
              <a:extLst>
                <a:ext uri="{FF2B5EF4-FFF2-40B4-BE49-F238E27FC236}">
                  <a16:creationId xmlns:a16="http://schemas.microsoft.com/office/drawing/2014/main" id="{BAF6ED0E-9E49-44F0-89A5-48106A006152}"/>
                </a:ext>
              </a:extLst>
            </p:cNvPr>
            <p:cNvSpPr>
              <a:spLocks/>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solidFill>
                <a:schemeClr val="tx1"/>
              </a:solidFill>
            </a:ln>
            <a:effectLst/>
          </p:spPr>
          <p:txBody>
            <a:bodyPr lIns="19050" tIns="19050" rIns="19050" bIns="19050" anchor="ctr"/>
            <a:lstStyle/>
            <a:p>
              <a:pPr algn="ctr" defTabSz="228600">
                <a:defRPr/>
              </a:pPr>
              <a:endParaRPr lang="en-US" sz="1500" dirty="0">
                <a:solidFill>
                  <a:srgbClr val="FFFFFF"/>
                </a:solidFill>
                <a:effectLst>
                  <a:outerShdw blurRad="38100" dist="38100" dir="2700000" algn="tl">
                    <a:srgbClr val="000000"/>
                  </a:outerShdw>
                </a:effectLst>
                <a:latin typeface="Gill Sans" charset="0"/>
                <a:cs typeface="+mn-cs"/>
                <a:sym typeface="Gill Sans" charset="0"/>
              </a:endParaRPr>
            </a:p>
          </p:txBody>
        </p:sp>
        <p:sp>
          <p:nvSpPr>
            <p:cNvPr id="178" name="AutoShape 89">
              <a:extLst>
                <a:ext uri="{FF2B5EF4-FFF2-40B4-BE49-F238E27FC236}">
                  <a16:creationId xmlns:a16="http://schemas.microsoft.com/office/drawing/2014/main" id="{5F86AD3A-50A8-4AC8-9662-17FB6F2F3105}"/>
                </a:ext>
              </a:extLst>
            </p:cNvPr>
            <p:cNvSpPr>
              <a:spLocks/>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solidFill>
                <a:schemeClr val="tx1"/>
              </a:solidFill>
            </a:ln>
            <a:effectLst/>
          </p:spPr>
          <p:txBody>
            <a:bodyPr lIns="19050" tIns="19050" rIns="19050" bIns="19050" anchor="ctr"/>
            <a:lstStyle/>
            <a:p>
              <a:pPr algn="ctr" defTabSz="228600">
                <a:defRPr/>
              </a:pPr>
              <a:endParaRPr lang="en-US" sz="1500" dirty="0">
                <a:solidFill>
                  <a:srgbClr val="FFFFFF"/>
                </a:solidFill>
                <a:effectLst>
                  <a:outerShdw blurRad="38100" dist="38100" dir="2700000" algn="tl">
                    <a:srgbClr val="000000"/>
                  </a:outerShdw>
                </a:effectLst>
                <a:latin typeface="Gill Sans" charset="0"/>
                <a:cs typeface="+mn-cs"/>
                <a:sym typeface="Gill Sans" charset="0"/>
              </a:endParaRPr>
            </a:p>
          </p:txBody>
        </p:sp>
        <p:sp>
          <p:nvSpPr>
            <p:cNvPr id="179" name="AutoShape 90">
              <a:extLst>
                <a:ext uri="{FF2B5EF4-FFF2-40B4-BE49-F238E27FC236}">
                  <a16:creationId xmlns:a16="http://schemas.microsoft.com/office/drawing/2014/main" id="{E799F0FC-5C0A-4993-862E-2EDD9CC201E4}"/>
                </a:ext>
              </a:extLst>
            </p:cNvPr>
            <p:cNvSpPr>
              <a:spLocks/>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solidFill>
                <a:schemeClr val="tx1"/>
              </a:solidFill>
            </a:ln>
            <a:effectLst/>
          </p:spPr>
          <p:txBody>
            <a:bodyPr lIns="19050" tIns="19050" rIns="19050" bIns="19050" anchor="ctr"/>
            <a:lstStyle/>
            <a:p>
              <a:pPr algn="ctr" defTabSz="228600">
                <a:defRPr/>
              </a:pPr>
              <a:endParaRPr lang="en-US" sz="1500" dirty="0">
                <a:solidFill>
                  <a:srgbClr val="FFFFFF"/>
                </a:solidFill>
                <a:effectLst>
                  <a:outerShdw blurRad="38100" dist="38100" dir="2700000" algn="tl">
                    <a:srgbClr val="000000"/>
                  </a:outerShdw>
                </a:effectLst>
                <a:latin typeface="Gill Sans" charset="0"/>
                <a:cs typeface="+mn-cs"/>
                <a:sym typeface="Gill Sans" charset="0"/>
              </a:endParaRPr>
            </a:p>
          </p:txBody>
        </p:sp>
        <p:sp>
          <p:nvSpPr>
            <p:cNvPr id="180" name="AutoShape 91">
              <a:extLst>
                <a:ext uri="{FF2B5EF4-FFF2-40B4-BE49-F238E27FC236}">
                  <a16:creationId xmlns:a16="http://schemas.microsoft.com/office/drawing/2014/main" id="{2D8E085F-87B8-4E1D-A386-C7F2E43318C7}"/>
                </a:ext>
              </a:extLst>
            </p:cNvPr>
            <p:cNvSpPr>
              <a:spLocks/>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solidFill>
                <a:schemeClr val="tx1"/>
              </a:solidFill>
            </a:ln>
            <a:effectLst/>
          </p:spPr>
          <p:txBody>
            <a:bodyPr lIns="19050" tIns="19050" rIns="19050" bIns="19050" anchor="ctr"/>
            <a:lstStyle/>
            <a:p>
              <a:pPr algn="ctr" defTabSz="228600">
                <a:defRPr/>
              </a:pPr>
              <a:endParaRPr lang="en-US" sz="1500" dirty="0">
                <a:solidFill>
                  <a:srgbClr val="FFFFFF"/>
                </a:solidFill>
                <a:effectLst>
                  <a:outerShdw blurRad="38100" dist="38100" dir="2700000" algn="tl">
                    <a:srgbClr val="000000"/>
                  </a:outerShdw>
                </a:effectLst>
                <a:latin typeface="Gill Sans" charset="0"/>
                <a:cs typeface="+mn-cs"/>
                <a:sym typeface="Gill Sans" charset="0"/>
              </a:endParaRPr>
            </a:p>
          </p:txBody>
        </p:sp>
        <p:sp>
          <p:nvSpPr>
            <p:cNvPr id="181" name="AutoShape 92">
              <a:extLst>
                <a:ext uri="{FF2B5EF4-FFF2-40B4-BE49-F238E27FC236}">
                  <a16:creationId xmlns:a16="http://schemas.microsoft.com/office/drawing/2014/main" id="{5BB7D32E-0100-4E86-91AD-A7F42AD84311}"/>
                </a:ext>
              </a:extLst>
            </p:cNvPr>
            <p:cNvSpPr>
              <a:spLocks/>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solidFill>
                <a:schemeClr val="tx1"/>
              </a:solidFill>
            </a:ln>
            <a:effectLst/>
          </p:spPr>
          <p:txBody>
            <a:bodyPr lIns="19050" tIns="19050" rIns="19050" bIns="19050" anchor="ctr"/>
            <a:lstStyle/>
            <a:p>
              <a:pPr algn="ctr" defTabSz="228600">
                <a:defRPr/>
              </a:pPr>
              <a:endParaRPr lang="en-US" sz="1500" dirty="0">
                <a:solidFill>
                  <a:srgbClr val="FFFFFF"/>
                </a:solidFill>
                <a:effectLst>
                  <a:outerShdw blurRad="38100" dist="38100" dir="2700000" algn="tl">
                    <a:srgbClr val="000000"/>
                  </a:outerShdw>
                </a:effectLst>
                <a:latin typeface="Gill Sans" charset="0"/>
                <a:cs typeface="+mn-cs"/>
                <a:sym typeface="Gill Sans" charset="0"/>
              </a:endParaRPr>
            </a:p>
          </p:txBody>
        </p:sp>
        <p:sp>
          <p:nvSpPr>
            <p:cNvPr id="182" name="AutoShape 93">
              <a:extLst>
                <a:ext uri="{FF2B5EF4-FFF2-40B4-BE49-F238E27FC236}">
                  <a16:creationId xmlns:a16="http://schemas.microsoft.com/office/drawing/2014/main" id="{B9A29703-217C-4903-BABF-4FEF6F678F68}"/>
                </a:ext>
              </a:extLst>
            </p:cNvPr>
            <p:cNvSpPr>
              <a:spLocks/>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solidFill>
                <a:schemeClr val="tx1"/>
              </a:solidFill>
            </a:ln>
            <a:effectLst/>
          </p:spPr>
          <p:txBody>
            <a:bodyPr lIns="19050" tIns="19050" rIns="19050" bIns="19050" anchor="ctr"/>
            <a:lstStyle/>
            <a:p>
              <a:pPr algn="ctr" defTabSz="228600">
                <a:defRPr/>
              </a:pPr>
              <a:endParaRPr lang="en-US" sz="1500" dirty="0">
                <a:solidFill>
                  <a:srgbClr val="FFFFFF"/>
                </a:solidFill>
                <a:effectLst>
                  <a:outerShdw blurRad="38100" dist="38100" dir="2700000" algn="tl">
                    <a:srgbClr val="000000"/>
                  </a:outerShdw>
                </a:effectLst>
                <a:latin typeface="Gill Sans" charset="0"/>
                <a:cs typeface="+mn-cs"/>
                <a:sym typeface="Gill Sans" charset="0"/>
              </a:endParaRPr>
            </a:p>
          </p:txBody>
        </p:sp>
        <p:sp>
          <p:nvSpPr>
            <p:cNvPr id="183" name="AutoShape 94">
              <a:extLst>
                <a:ext uri="{FF2B5EF4-FFF2-40B4-BE49-F238E27FC236}">
                  <a16:creationId xmlns:a16="http://schemas.microsoft.com/office/drawing/2014/main" id="{33EF2A7B-E244-4E24-8353-D90C0F7BC443}"/>
                </a:ext>
              </a:extLst>
            </p:cNvPr>
            <p:cNvSpPr>
              <a:spLocks/>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solidFill>
                <a:schemeClr val="tx1"/>
              </a:solidFill>
            </a:ln>
            <a:effectLst/>
          </p:spPr>
          <p:txBody>
            <a:bodyPr lIns="19050" tIns="19050" rIns="19050" bIns="19050" anchor="ctr"/>
            <a:lstStyle/>
            <a:p>
              <a:pPr algn="ctr" defTabSz="228600">
                <a:defRPr/>
              </a:pPr>
              <a:endParaRPr lang="en-US" sz="1500" dirty="0">
                <a:solidFill>
                  <a:srgbClr val="FFFFFF"/>
                </a:solidFill>
                <a:effectLst>
                  <a:outerShdw blurRad="38100" dist="38100" dir="2700000" algn="tl">
                    <a:srgbClr val="000000"/>
                  </a:outerShdw>
                </a:effectLst>
                <a:latin typeface="Gill Sans" charset="0"/>
                <a:cs typeface="+mn-cs"/>
                <a:sym typeface="Gill Sans" charset="0"/>
              </a:endParaRPr>
            </a:p>
          </p:txBody>
        </p:sp>
        <p:sp>
          <p:nvSpPr>
            <p:cNvPr id="184" name="AutoShape 95">
              <a:extLst>
                <a:ext uri="{FF2B5EF4-FFF2-40B4-BE49-F238E27FC236}">
                  <a16:creationId xmlns:a16="http://schemas.microsoft.com/office/drawing/2014/main" id="{66F2143B-D53C-44EE-A504-E8CC4BFED4FD}"/>
                </a:ext>
              </a:extLst>
            </p:cNvPr>
            <p:cNvSpPr>
              <a:spLocks/>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solidFill>
                <a:schemeClr val="tx1"/>
              </a:solidFill>
            </a:ln>
            <a:effectLst/>
          </p:spPr>
          <p:txBody>
            <a:bodyPr lIns="19050" tIns="19050" rIns="19050" bIns="19050" anchor="ctr"/>
            <a:lstStyle/>
            <a:p>
              <a:pPr algn="ctr" defTabSz="228600">
                <a:defRPr/>
              </a:pPr>
              <a:endParaRPr lang="en-US" sz="1500" dirty="0">
                <a:solidFill>
                  <a:srgbClr val="FFFFFF"/>
                </a:solidFill>
                <a:effectLst>
                  <a:outerShdw blurRad="38100" dist="38100" dir="2700000" algn="tl">
                    <a:srgbClr val="000000"/>
                  </a:outerShdw>
                </a:effectLst>
                <a:latin typeface="Gill Sans" charset="0"/>
                <a:cs typeface="+mn-cs"/>
                <a:sym typeface="Gill Sans" charset="0"/>
              </a:endParaRPr>
            </a:p>
          </p:txBody>
        </p:sp>
        <p:sp>
          <p:nvSpPr>
            <p:cNvPr id="185" name="AutoShape 96">
              <a:extLst>
                <a:ext uri="{FF2B5EF4-FFF2-40B4-BE49-F238E27FC236}">
                  <a16:creationId xmlns:a16="http://schemas.microsoft.com/office/drawing/2014/main" id="{7EBCD538-DCA8-4C25-9139-EA9A696DF894}"/>
                </a:ext>
              </a:extLst>
            </p:cNvPr>
            <p:cNvSpPr>
              <a:spLocks/>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solidFill>
                <a:schemeClr val="tx1"/>
              </a:solidFill>
            </a:ln>
            <a:effectLst/>
          </p:spPr>
          <p:txBody>
            <a:bodyPr lIns="19050" tIns="19050" rIns="19050" bIns="19050" anchor="ctr"/>
            <a:lstStyle/>
            <a:p>
              <a:pPr algn="ctr" defTabSz="228600">
                <a:defRPr/>
              </a:pPr>
              <a:endParaRPr lang="en-US" sz="1500" dirty="0">
                <a:solidFill>
                  <a:srgbClr val="FFFFFF"/>
                </a:solidFill>
                <a:effectLst>
                  <a:outerShdw blurRad="38100" dist="38100" dir="2700000" algn="tl">
                    <a:srgbClr val="000000"/>
                  </a:outerShdw>
                </a:effectLst>
                <a:latin typeface="Gill Sans" charset="0"/>
                <a:cs typeface="+mn-cs"/>
                <a:sym typeface="Gill Sans" charset="0"/>
              </a:endParaRPr>
            </a:p>
          </p:txBody>
        </p:sp>
      </p:grpSp>
    </p:spTree>
    <p:extLst>
      <p:ext uri="{BB962C8B-B14F-4D97-AF65-F5344CB8AC3E}">
        <p14:creationId xmlns:p14="http://schemas.microsoft.com/office/powerpoint/2010/main" val="16771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left)">
                                      <p:cBhvr>
                                        <p:cTn id="7" dur="500"/>
                                        <p:tgtEl>
                                          <p:spTgt spid="15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86"/>
                                        </p:tgtEl>
                                        <p:attrNameLst>
                                          <p:attrName>style.visibility</p:attrName>
                                        </p:attrNameLst>
                                      </p:cBhvr>
                                      <p:to>
                                        <p:strVal val="visible"/>
                                      </p:to>
                                    </p:set>
                                    <p:animEffect transition="in" filter="wipe(down)">
                                      <p:cBhvr>
                                        <p:cTn id="14" dur="500"/>
                                        <p:tgtEl>
                                          <p:spTgt spid="186"/>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72"/>
                                        </p:tgtEl>
                                        <p:attrNameLst>
                                          <p:attrName>style.visibility</p:attrName>
                                        </p:attrNameLst>
                                      </p:cBhvr>
                                      <p:to>
                                        <p:strVal val="visible"/>
                                      </p:to>
                                    </p:set>
                                    <p:animEffect transition="in" filter="wipe(down)">
                                      <p:cBhvr>
                                        <p:cTn id="18" dur="500"/>
                                        <p:tgtEl>
                                          <p:spTgt spid="17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6"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5975343"/>
            <a:ext cx="2743200" cy="365125"/>
          </a:xfrm>
        </p:spPr>
        <p:txBody>
          <a:bodyPr/>
          <a:lstStyle/>
          <a:p>
            <a:fld id="{6D22F896-40B5-4ADD-8801-0D06FADFA095}" type="slidenum">
              <a:rPr lang="en-US" smtClean="0"/>
              <a:t>15</a:t>
            </a:fld>
            <a:endParaRPr lang="en-US" dirty="0"/>
          </a:p>
        </p:txBody>
      </p:sp>
      <p:grpSp>
        <p:nvGrpSpPr>
          <p:cNvPr id="58" name="Group 57"/>
          <p:cNvGrpSpPr/>
          <p:nvPr/>
        </p:nvGrpSpPr>
        <p:grpSpPr>
          <a:xfrm>
            <a:off x="907137" y="4734857"/>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48560"/>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43245"/>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43245"/>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73438"/>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p:nvPr/>
        </p:nvCxnSpPr>
        <p:spPr>
          <a:xfrm flipV="1">
            <a:off x="3642444" y="5762014"/>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57025"/>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787413"/>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82424"/>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75915"/>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7" name="Rectangle 106"/>
          <p:cNvSpPr/>
          <p:nvPr/>
        </p:nvSpPr>
        <p:spPr>
          <a:xfrm>
            <a:off x="6724457" y="5876503"/>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728458"/>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37160"/>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00" name="Group 99"/>
          <p:cNvGrpSpPr/>
          <p:nvPr/>
        </p:nvGrpSpPr>
        <p:grpSpPr>
          <a:xfrm>
            <a:off x="2731440" y="4759479"/>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832956"/>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4563132" y="4843245"/>
            <a:ext cx="1672786" cy="1485940"/>
            <a:chOff x="6322251" y="3189023"/>
            <a:chExt cx="1394546" cy="1221621"/>
          </a:xfrm>
        </p:grpSpPr>
        <p:sp>
          <p:nvSpPr>
            <p:cNvPr id="120" name="Rounded Rectangle 119"/>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126" name="Oval 12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E91A0C4-16D9-4262-BC92-0E8535F56EB2}"/>
                </a:ext>
              </a:extLst>
            </p:cNvPr>
            <p:cNvGrpSpPr/>
            <p:nvPr/>
          </p:nvGrpSpPr>
          <p:grpSpPr>
            <a:xfrm>
              <a:off x="6719932" y="3189023"/>
              <a:ext cx="548640" cy="548640"/>
              <a:chOff x="7353181" y="1755914"/>
              <a:chExt cx="1275682" cy="1275682"/>
            </a:xfrm>
          </p:grpSpPr>
          <p:sp>
            <p:nvSpPr>
              <p:cNvPr id="124" name="Teardrop 12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sp>
        <p:nvSpPr>
          <p:cNvPr id="138" name="Rectangle 137"/>
          <p:cNvSpPr/>
          <p:nvPr/>
        </p:nvSpPr>
        <p:spPr>
          <a:xfrm>
            <a:off x="4877376" y="5841670"/>
            <a:ext cx="1043876" cy="369332"/>
          </a:xfrm>
          <a:prstGeom prst="rect">
            <a:avLst/>
          </a:prstGeom>
        </p:spPr>
        <p:txBody>
          <a:bodyPr wrap="none">
            <a:spAutoFit/>
          </a:bodyPr>
          <a:lstStyle/>
          <a:p>
            <a:pPr algn="ctr"/>
            <a:r>
              <a:rPr lang="en-US" b="1" dirty="0">
                <a:solidFill>
                  <a:srgbClr val="FFC000"/>
                </a:solidFill>
                <a:latin typeface="Times New Roman" panose="02020603050405020304" pitchFamily="18" charset="0"/>
              </a:rPr>
              <a:t>Methods</a:t>
            </a:r>
            <a:endParaRPr lang="fa-IR" b="1" dirty="0">
              <a:solidFill>
                <a:srgbClr val="FFC000"/>
              </a:solidFill>
              <a:latin typeface="Times New Roman" panose="02020603050405020304" pitchFamily="18" charset="0"/>
            </a:endParaRPr>
          </a:p>
        </p:txBody>
      </p:sp>
      <p:grpSp>
        <p:nvGrpSpPr>
          <p:cNvPr id="139" name="Group 138"/>
          <p:cNvGrpSpPr/>
          <p:nvPr/>
        </p:nvGrpSpPr>
        <p:grpSpPr>
          <a:xfrm>
            <a:off x="-1041" y="6542424"/>
            <a:ext cx="12192000" cy="334867"/>
            <a:chOff x="-1041" y="5727407"/>
            <a:chExt cx="12192000" cy="490513"/>
          </a:xfrm>
        </p:grpSpPr>
        <p:sp>
          <p:nvSpPr>
            <p:cNvPr id="140" name="Rectangle 139"/>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14</a:t>
              </a:r>
              <a:endParaRPr lang="en-US" sz="1200" dirty="0">
                <a:latin typeface="Times New Roman" panose="02020603050405020304" pitchFamily="18" charset="0"/>
                <a:cs typeface="Times New Roman" panose="02020603050405020304" pitchFamily="18" charset="0"/>
              </a:endParaRPr>
            </a:p>
          </p:txBody>
        </p:sp>
        <p:sp>
          <p:nvSpPr>
            <p:cNvPr id="142"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43"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grpSp>
        <p:nvGrpSpPr>
          <p:cNvPr id="158" name="Group 157">
            <a:extLst>
              <a:ext uri="{FF2B5EF4-FFF2-40B4-BE49-F238E27FC236}">
                <a16:creationId xmlns:a16="http://schemas.microsoft.com/office/drawing/2014/main" id="{188D2556-1C8D-4838-8EFA-4B3EEEBCF659}"/>
              </a:ext>
            </a:extLst>
          </p:cNvPr>
          <p:cNvGrpSpPr/>
          <p:nvPr/>
        </p:nvGrpSpPr>
        <p:grpSpPr>
          <a:xfrm>
            <a:off x="164002" y="2296018"/>
            <a:ext cx="3036793" cy="1809253"/>
            <a:chOff x="7913121" y="4297329"/>
            <a:chExt cx="3036793" cy="1809253"/>
          </a:xfrm>
        </p:grpSpPr>
        <p:grpSp>
          <p:nvGrpSpPr>
            <p:cNvPr id="159" name="Group 158"/>
            <p:cNvGrpSpPr/>
            <p:nvPr/>
          </p:nvGrpSpPr>
          <p:grpSpPr>
            <a:xfrm>
              <a:off x="8558954" y="4297329"/>
              <a:ext cx="1840712" cy="1294175"/>
              <a:chOff x="722883" y="3190613"/>
              <a:chExt cx="1840712" cy="1294175"/>
            </a:xfrm>
            <a:solidFill>
              <a:srgbClr val="F18F01"/>
            </a:solidFill>
          </p:grpSpPr>
          <p:grpSp>
            <p:nvGrpSpPr>
              <p:cNvPr id="161" name="Group 160">
                <a:extLst>
                  <a:ext uri="{FF2B5EF4-FFF2-40B4-BE49-F238E27FC236}">
                    <a16:creationId xmlns:a16="http://schemas.microsoft.com/office/drawing/2014/main" id="{9168A3B8-8541-401C-ADD1-75B989CE06A3}"/>
                  </a:ext>
                </a:extLst>
              </p:cNvPr>
              <p:cNvGrpSpPr/>
              <p:nvPr/>
            </p:nvGrpSpPr>
            <p:grpSpPr>
              <a:xfrm>
                <a:off x="722883" y="3190613"/>
                <a:ext cx="1294175" cy="1294175"/>
                <a:chOff x="6538714" y="1603273"/>
                <a:chExt cx="1132116" cy="1132116"/>
              </a:xfrm>
              <a:grpFill/>
            </p:grpSpPr>
            <p:sp>
              <p:nvSpPr>
                <p:cNvPr id="163" name="Oval 162">
                  <a:extLst>
                    <a:ext uri="{FF2B5EF4-FFF2-40B4-BE49-F238E27FC236}">
                      <a16:creationId xmlns:a16="http://schemas.microsoft.com/office/drawing/2014/main" id="{6FB8BC3E-534A-46C3-82AE-1BD6282C1A6B}"/>
                    </a:ext>
                  </a:extLst>
                </p:cNvPr>
                <p:cNvSpPr/>
                <p:nvPr/>
              </p:nvSpPr>
              <p:spPr>
                <a:xfrm>
                  <a:off x="6681562" y="1746122"/>
                  <a:ext cx="846417" cy="846417"/>
                </a:xfrm>
                <a:prstGeom prst="ellipse">
                  <a:avLst/>
                </a:prstGeom>
                <a:gradFill flip="none" rotWithShape="1">
                  <a:gsLst>
                    <a:gs pos="0">
                      <a:srgbClr val="F18F01">
                        <a:shade val="30000"/>
                        <a:satMod val="115000"/>
                      </a:srgbClr>
                    </a:gs>
                    <a:gs pos="50000">
                      <a:srgbClr val="F18F01">
                        <a:shade val="67500"/>
                        <a:satMod val="115000"/>
                      </a:srgbClr>
                    </a:gs>
                    <a:gs pos="100000">
                      <a:srgbClr val="F18F0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imes New Roman" panose="02020603050405020304" pitchFamily="18" charset="0"/>
                    </a:rPr>
                    <a:t>04</a:t>
                  </a:r>
                  <a:endParaRPr lang="id-ID" sz="2000" dirty="0">
                    <a:latin typeface="Times New Roman" panose="02020603050405020304" pitchFamily="18" charset="0"/>
                  </a:endParaRPr>
                </a:p>
              </p:txBody>
            </p:sp>
            <p:sp>
              <p:nvSpPr>
                <p:cNvPr id="164" name="Freeform: Shape 12">
                  <a:extLst>
                    <a:ext uri="{FF2B5EF4-FFF2-40B4-BE49-F238E27FC236}">
                      <a16:creationId xmlns:a16="http://schemas.microsoft.com/office/drawing/2014/main" id="{0036B42F-68E7-4740-8811-4D4D904442F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adFill flip="none" rotWithShape="1">
                  <a:gsLst>
                    <a:gs pos="0">
                      <a:srgbClr val="F18F01">
                        <a:shade val="30000"/>
                        <a:satMod val="115000"/>
                      </a:srgbClr>
                    </a:gs>
                    <a:gs pos="50000">
                      <a:srgbClr val="F18F01">
                        <a:shade val="67500"/>
                        <a:satMod val="115000"/>
                      </a:srgbClr>
                    </a:gs>
                    <a:gs pos="100000">
                      <a:srgbClr val="F18F0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62" name="Right Arrow 161"/>
              <p:cNvSpPr/>
              <p:nvPr/>
            </p:nvSpPr>
            <p:spPr>
              <a:xfrm>
                <a:off x="1797113" y="3571401"/>
                <a:ext cx="766482" cy="532595"/>
              </a:xfrm>
              <a:prstGeom prst="rightArrow">
                <a:avLst/>
              </a:prstGeom>
              <a:gradFill flip="none" rotWithShape="1">
                <a:gsLst>
                  <a:gs pos="0">
                    <a:srgbClr val="F18F01">
                      <a:shade val="30000"/>
                      <a:satMod val="115000"/>
                    </a:srgbClr>
                  </a:gs>
                  <a:gs pos="50000">
                    <a:srgbClr val="F18F01">
                      <a:shade val="67500"/>
                      <a:satMod val="115000"/>
                    </a:srgbClr>
                  </a:gs>
                  <a:gs pos="100000">
                    <a:srgbClr val="F18F0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60" name="Rectangle 159">
              <a:extLst>
                <a:ext uri="{FF2B5EF4-FFF2-40B4-BE49-F238E27FC236}">
                  <a16:creationId xmlns:a16="http://schemas.microsoft.com/office/drawing/2014/main" id="{416BD210-706D-4B5B-A6F7-EF1D198AB591}"/>
                </a:ext>
              </a:extLst>
            </p:cNvPr>
            <p:cNvSpPr/>
            <p:nvPr/>
          </p:nvSpPr>
          <p:spPr>
            <a:xfrm>
              <a:off x="7913121" y="5706472"/>
              <a:ext cx="3036793" cy="400110"/>
            </a:xfrm>
            <a:prstGeom prst="rect">
              <a:avLst/>
            </a:prstGeom>
          </p:spPr>
          <p:txBody>
            <a:bodyPr wrap="none">
              <a:spAutoFit/>
            </a:bodyPr>
            <a:lstStyle/>
            <a:p>
              <a:r>
                <a:rPr lang="en-US" sz="2000" b="1" dirty="0">
                  <a:solidFill>
                    <a:srgbClr val="F18F01"/>
                  </a:solidFill>
                  <a:latin typeface="Times New Roman" panose="02020603050405020304" pitchFamily="18" charset="0"/>
                  <a:cs typeface="Times New Roman" panose="02020603050405020304" pitchFamily="18" charset="0"/>
                </a:rPr>
                <a:t>Preparing a questionnaire</a:t>
              </a:r>
            </a:p>
          </p:txBody>
        </p:sp>
      </p:grpSp>
      <p:pic>
        <p:nvPicPr>
          <p:cNvPr id="207" name="Picture 20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sp>
        <p:nvSpPr>
          <p:cNvPr id="2" name="Rectangle 1"/>
          <p:cNvSpPr/>
          <p:nvPr/>
        </p:nvSpPr>
        <p:spPr>
          <a:xfrm>
            <a:off x="3090082" y="172217"/>
            <a:ext cx="8867764" cy="646331"/>
          </a:xfrm>
          <a:prstGeom prst="rect">
            <a:avLst/>
          </a:prstGeom>
          <a:ln>
            <a:solidFill>
              <a:srgbClr val="E68200"/>
            </a:solidFill>
            <a:prstDash val="solid"/>
          </a:ln>
        </p:spPr>
        <p:txBody>
          <a:bodyPr wrap="square">
            <a:spAutoFit/>
          </a:bodyPr>
          <a:lstStyle/>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In the fourth step, a questionnaire </a:t>
            </a:r>
            <a:r>
              <a:rPr lang="en-US" dirty="0">
                <a:latin typeface="Times New Roman" panose="02020603050405020304" pitchFamily="18" charset="0"/>
                <a:cs typeface="Times New Roman" panose="02020603050405020304" pitchFamily="18" charset="0"/>
              </a:rPr>
              <a:t>was constructed using the </a:t>
            </a:r>
            <a:r>
              <a:rPr lang="en-US" dirty="0" smtClean="0">
                <a:latin typeface="Times New Roman" panose="02020603050405020304" pitchFamily="18" charset="0"/>
                <a:cs typeface="Times New Roman" panose="02020603050405020304" pitchFamily="18" charset="0"/>
              </a:rPr>
              <a:t>data elements </a:t>
            </a:r>
            <a:r>
              <a:rPr lang="en-US" dirty="0">
                <a:latin typeface="Times New Roman" panose="02020603050405020304" pitchFamily="18" charset="0"/>
                <a:cs typeface="Times New Roman" panose="02020603050405020304" pitchFamily="18" charset="0"/>
              </a:rPr>
              <a:t>of the final checklist. </a:t>
            </a:r>
          </a:p>
        </p:txBody>
      </p:sp>
      <p:sp>
        <p:nvSpPr>
          <p:cNvPr id="5" name="Rectangle 4"/>
          <p:cNvSpPr/>
          <p:nvPr/>
        </p:nvSpPr>
        <p:spPr>
          <a:xfrm>
            <a:off x="3090082" y="982999"/>
            <a:ext cx="8867765" cy="1477328"/>
          </a:xfrm>
          <a:prstGeom prst="rect">
            <a:avLst/>
          </a:prstGeom>
          <a:ln>
            <a:solidFill>
              <a:srgbClr val="E68200"/>
            </a:solidFill>
            <a:prstDash val="solid"/>
          </a:ln>
        </p:spPr>
        <p:txBody>
          <a:bodyPr wrap="square">
            <a:spAutoFit/>
          </a:bodyPr>
          <a:lstStyle/>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questionnaire consisted of </a:t>
            </a:r>
            <a:r>
              <a:rPr lang="en-US" b="1" dirty="0">
                <a:solidFill>
                  <a:srgbClr val="014E9A"/>
                </a:solidFill>
                <a:latin typeface="Times New Roman" panose="02020603050405020304" pitchFamily="18" charset="0"/>
                <a:cs typeface="Times New Roman" panose="02020603050405020304" pitchFamily="18" charset="0"/>
              </a:rPr>
              <a:t>8</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solidFill>
                  <a:srgbClr val="014E9A"/>
                </a:solidFill>
                <a:latin typeface="Times New Roman" panose="02020603050405020304" pitchFamily="18" charset="0"/>
                <a:cs typeface="Times New Roman" panose="02020603050405020304" pitchFamily="18" charset="0"/>
              </a:rPr>
              <a:t>administrative </a:t>
            </a:r>
            <a:r>
              <a:rPr lang="en-US" dirty="0">
                <a:latin typeface="Times New Roman" panose="02020603050405020304" pitchFamily="18" charset="0"/>
                <a:cs typeface="Times New Roman" panose="02020603050405020304" pitchFamily="18" charset="0"/>
              </a:rPr>
              <a:t>and </a:t>
            </a:r>
            <a:r>
              <a:rPr lang="en-US" b="1" dirty="0">
                <a:solidFill>
                  <a:srgbClr val="C00000"/>
                </a:solidFill>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solidFill>
                  <a:srgbClr val="C00000"/>
                </a:solidFill>
                <a:latin typeface="Times New Roman" panose="02020603050405020304" pitchFamily="18" charset="0"/>
                <a:cs typeface="Times New Roman" panose="02020603050405020304" pitchFamily="18" charset="0"/>
              </a:rPr>
              <a:t>clinical </a:t>
            </a:r>
            <a:r>
              <a:rPr lang="en-US" dirty="0">
                <a:latin typeface="Times New Roman" panose="02020603050405020304" pitchFamily="18" charset="0"/>
                <a:cs typeface="Times New Roman" panose="02020603050405020304" pitchFamily="18" charset="0"/>
              </a:rPr>
              <a:t>categories.</a:t>
            </a:r>
          </a:p>
          <a:p>
            <a:r>
              <a:rPr lang="en-US" dirty="0">
                <a:solidFill>
                  <a:schemeClr val="accent2"/>
                </a:solidFill>
                <a:latin typeface="Times New Roman" panose="02020603050405020304" pitchFamily="18" charset="0"/>
                <a:cs typeface="Times New Roman" panose="02020603050405020304" pitchFamily="18" charset="0"/>
              </a:rPr>
              <a:t>The questionnaire was composed of three columns: </a:t>
            </a:r>
          </a:p>
          <a:p>
            <a:pPr marL="342900" indent="-342900">
              <a:buClr>
                <a:schemeClr val="accent2"/>
              </a:buClr>
              <a:buFont typeface="+mj-lt"/>
              <a:buAutoNum type="arabicPeriod"/>
            </a:pPr>
            <a:r>
              <a:rPr lang="en-US" dirty="0">
                <a:latin typeface="Times New Roman" panose="02020603050405020304" pitchFamily="18" charset="0"/>
                <a:cs typeface="Times New Roman" panose="02020603050405020304" pitchFamily="18" charset="0"/>
              </a:rPr>
              <a:t>‘‘yes’’ (consisting of two parts: mandatory or optional)</a:t>
            </a:r>
          </a:p>
          <a:p>
            <a:pPr marL="342900" indent="-342900">
              <a:buClr>
                <a:schemeClr val="accent2"/>
              </a:buClr>
              <a:buFont typeface="+mj-lt"/>
              <a:buAutoNum type="arabicPeriod"/>
            </a:pPr>
            <a:r>
              <a:rPr lang="en-US" dirty="0">
                <a:latin typeface="Times New Roman" panose="02020603050405020304" pitchFamily="18" charset="0"/>
                <a:cs typeface="Times New Roman" panose="02020603050405020304" pitchFamily="18" charset="0"/>
              </a:rPr>
              <a:t>‘‘no’’ in front of each data element. </a:t>
            </a:r>
          </a:p>
          <a:p>
            <a:pPr marL="342900" indent="-342900">
              <a:buClr>
                <a:schemeClr val="accent2"/>
              </a:buClr>
              <a:buFont typeface="+mj-lt"/>
              <a:buAutoNum type="arabicPeriod"/>
            </a:pPr>
            <a:r>
              <a:rPr lang="en-US" dirty="0">
                <a:latin typeface="Times New Roman" panose="02020603050405020304" pitchFamily="18" charset="0"/>
                <a:cs typeface="Times New Roman" panose="02020603050405020304" pitchFamily="18" charset="0"/>
              </a:rPr>
              <a:t>A blank row was considered for adding necessary data elements by experts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3090082" y="2587387"/>
            <a:ext cx="8867764" cy="1200329"/>
          </a:xfrm>
          <a:prstGeom prst="rect">
            <a:avLst/>
          </a:prstGeom>
          <a:ln>
            <a:solidFill>
              <a:srgbClr val="E68200"/>
            </a:solidFill>
            <a:prstDash val="solid"/>
          </a:ln>
        </p:spPr>
        <p:txBody>
          <a:bodyPr wrap="square">
            <a:spAutoFit/>
          </a:bodyPr>
          <a:lstStyle/>
          <a:p>
            <a:pPr marL="285750" indent="-285750">
              <a:buFont typeface="Wingdings" panose="05000000000000000000" pitchFamily="2" charset="2"/>
              <a:buChar char="v"/>
            </a:pPr>
            <a:r>
              <a:rPr lang="en-US" dirty="0">
                <a:solidFill>
                  <a:schemeClr val="accent2"/>
                </a:solidFill>
                <a:latin typeface="Times New Roman" panose="02020603050405020304" pitchFamily="18" charset="0"/>
                <a:cs typeface="Times New Roman" panose="02020603050405020304" pitchFamily="18" charset="0"/>
              </a:rPr>
              <a:t>The content validity of the questionnaire was evaluated by 5 experts:</a:t>
            </a:r>
          </a:p>
          <a:p>
            <a:pPr marL="285750" indent="-285750">
              <a:buClr>
                <a:schemeClr val="accent2"/>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2 health information management experts</a:t>
            </a:r>
          </a:p>
          <a:p>
            <a:pPr marL="285750" indent="-285750">
              <a:buClr>
                <a:schemeClr val="accent2"/>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1 PhD in medical informatics</a:t>
            </a:r>
          </a:p>
          <a:p>
            <a:pPr marL="285750" indent="-285750">
              <a:buClr>
                <a:schemeClr val="accent2"/>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2 experts from the State Welfare Organization. </a:t>
            </a:r>
          </a:p>
        </p:txBody>
      </p:sp>
      <p:sp>
        <p:nvSpPr>
          <p:cNvPr id="7" name="Rectangle 6"/>
          <p:cNvSpPr/>
          <p:nvPr/>
        </p:nvSpPr>
        <p:spPr>
          <a:xfrm>
            <a:off x="3090083" y="3930635"/>
            <a:ext cx="8867764" cy="923330"/>
          </a:xfrm>
          <a:prstGeom prst="rect">
            <a:avLst/>
          </a:prstGeom>
          <a:ln>
            <a:solidFill>
              <a:srgbClr val="E68200"/>
            </a:solidFill>
            <a:prstDash val="solid"/>
          </a:ln>
        </p:spPr>
        <p:txBody>
          <a:bodyPr wrap="square">
            <a:spAutoFit/>
          </a:bodyPr>
          <a:lstStyle/>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Test-retest (at a 10-day interval) was done to determine the reliability of the questionnaire. </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collected data were analyzed using SPSS 16, and the questionnaire had a </a:t>
            </a:r>
            <a:r>
              <a:rPr lang="en-US" dirty="0">
                <a:solidFill>
                  <a:schemeClr val="accent2"/>
                </a:solidFill>
                <a:latin typeface="Times New Roman" panose="02020603050405020304" pitchFamily="18" charset="0"/>
                <a:cs typeface="Times New Roman" panose="02020603050405020304" pitchFamily="18" charset="0"/>
              </a:rPr>
              <a:t>Cronbach's alpha of 0.86.</a:t>
            </a:r>
          </a:p>
        </p:txBody>
      </p:sp>
    </p:spTree>
    <p:extLst>
      <p:ext uri="{BB962C8B-B14F-4D97-AF65-F5344CB8AC3E}">
        <p14:creationId xmlns:p14="http://schemas.microsoft.com/office/powerpoint/2010/main" val="400297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ipe(left)">
                                      <p:cBhvr>
                                        <p:cTn id="7" dur="500"/>
                                        <p:tgtEl>
                                          <p:spTgt spid="15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5975343"/>
            <a:ext cx="2743200" cy="365125"/>
          </a:xfrm>
        </p:spPr>
        <p:txBody>
          <a:bodyPr/>
          <a:lstStyle/>
          <a:p>
            <a:fld id="{6D22F896-40B5-4ADD-8801-0D06FADFA095}" type="slidenum">
              <a:rPr lang="en-US" smtClean="0"/>
              <a:t>16</a:t>
            </a:fld>
            <a:endParaRPr lang="en-US" dirty="0"/>
          </a:p>
        </p:txBody>
      </p:sp>
      <p:grpSp>
        <p:nvGrpSpPr>
          <p:cNvPr id="58" name="Group 57"/>
          <p:cNvGrpSpPr/>
          <p:nvPr/>
        </p:nvGrpSpPr>
        <p:grpSpPr>
          <a:xfrm>
            <a:off x="907137" y="4734857"/>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48560"/>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43245"/>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43245"/>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73438"/>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p:nvPr/>
        </p:nvCxnSpPr>
        <p:spPr>
          <a:xfrm flipV="1">
            <a:off x="3642444" y="5762014"/>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57025"/>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787413"/>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82424"/>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75915"/>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7" name="Rectangle 106"/>
          <p:cNvSpPr/>
          <p:nvPr/>
        </p:nvSpPr>
        <p:spPr>
          <a:xfrm>
            <a:off x="6724457" y="5876503"/>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728458"/>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37160"/>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00" name="Group 99"/>
          <p:cNvGrpSpPr/>
          <p:nvPr/>
        </p:nvGrpSpPr>
        <p:grpSpPr>
          <a:xfrm>
            <a:off x="2731440" y="4759479"/>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832956"/>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4563132" y="4843245"/>
            <a:ext cx="1672786" cy="1485940"/>
            <a:chOff x="6322251" y="3189023"/>
            <a:chExt cx="1394546" cy="1221621"/>
          </a:xfrm>
        </p:grpSpPr>
        <p:sp>
          <p:nvSpPr>
            <p:cNvPr id="120" name="Rounded Rectangle 119"/>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126" name="Oval 12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E91A0C4-16D9-4262-BC92-0E8535F56EB2}"/>
                </a:ext>
              </a:extLst>
            </p:cNvPr>
            <p:cNvGrpSpPr/>
            <p:nvPr/>
          </p:nvGrpSpPr>
          <p:grpSpPr>
            <a:xfrm>
              <a:off x="6719932" y="3189023"/>
              <a:ext cx="548640" cy="548640"/>
              <a:chOff x="7353181" y="1755914"/>
              <a:chExt cx="1275682" cy="1275682"/>
            </a:xfrm>
          </p:grpSpPr>
          <p:sp>
            <p:nvSpPr>
              <p:cNvPr id="124" name="Teardrop 12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sp>
        <p:nvSpPr>
          <p:cNvPr id="138" name="Rectangle 137"/>
          <p:cNvSpPr/>
          <p:nvPr/>
        </p:nvSpPr>
        <p:spPr>
          <a:xfrm>
            <a:off x="4877376" y="5841670"/>
            <a:ext cx="1043876" cy="369332"/>
          </a:xfrm>
          <a:prstGeom prst="rect">
            <a:avLst/>
          </a:prstGeom>
        </p:spPr>
        <p:txBody>
          <a:bodyPr wrap="none">
            <a:spAutoFit/>
          </a:bodyPr>
          <a:lstStyle/>
          <a:p>
            <a:pPr algn="ctr"/>
            <a:r>
              <a:rPr lang="en-US" b="1" dirty="0">
                <a:solidFill>
                  <a:srgbClr val="FFC000"/>
                </a:solidFill>
                <a:latin typeface="Times New Roman" panose="02020603050405020304" pitchFamily="18" charset="0"/>
              </a:rPr>
              <a:t>Methods</a:t>
            </a:r>
            <a:endParaRPr lang="fa-IR" b="1" dirty="0">
              <a:solidFill>
                <a:srgbClr val="FFC000"/>
              </a:solidFill>
              <a:latin typeface="Times New Roman" panose="02020603050405020304" pitchFamily="18" charset="0"/>
            </a:endParaRPr>
          </a:p>
        </p:txBody>
      </p:sp>
      <p:grpSp>
        <p:nvGrpSpPr>
          <p:cNvPr id="139" name="Group 138"/>
          <p:cNvGrpSpPr/>
          <p:nvPr/>
        </p:nvGrpSpPr>
        <p:grpSpPr>
          <a:xfrm>
            <a:off x="-1041" y="6542424"/>
            <a:ext cx="12192000" cy="334867"/>
            <a:chOff x="-1041" y="5727407"/>
            <a:chExt cx="12192000" cy="490513"/>
          </a:xfrm>
        </p:grpSpPr>
        <p:sp>
          <p:nvSpPr>
            <p:cNvPr id="140" name="Rectangle 139"/>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15</a:t>
              </a:r>
              <a:endParaRPr lang="en-US" sz="1200" dirty="0">
                <a:latin typeface="Times New Roman" panose="02020603050405020304" pitchFamily="18" charset="0"/>
                <a:cs typeface="Times New Roman" panose="02020603050405020304" pitchFamily="18" charset="0"/>
              </a:endParaRPr>
            </a:p>
          </p:txBody>
        </p:sp>
        <p:sp>
          <p:nvSpPr>
            <p:cNvPr id="142"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43"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grpSp>
        <p:nvGrpSpPr>
          <p:cNvPr id="200" name="Group 199">
            <a:extLst>
              <a:ext uri="{FF2B5EF4-FFF2-40B4-BE49-F238E27FC236}">
                <a16:creationId xmlns:a16="http://schemas.microsoft.com/office/drawing/2014/main" id="{D9178B39-781D-4A07-B109-A03462BC166E}"/>
              </a:ext>
            </a:extLst>
          </p:cNvPr>
          <p:cNvGrpSpPr/>
          <p:nvPr/>
        </p:nvGrpSpPr>
        <p:grpSpPr>
          <a:xfrm>
            <a:off x="543410" y="1932941"/>
            <a:ext cx="2486545" cy="1973696"/>
            <a:chOff x="5737701" y="3617811"/>
            <a:chExt cx="2486545" cy="1973696"/>
          </a:xfrm>
        </p:grpSpPr>
        <p:grpSp>
          <p:nvGrpSpPr>
            <p:cNvPr id="201" name="Group 200"/>
            <p:cNvGrpSpPr/>
            <p:nvPr/>
          </p:nvGrpSpPr>
          <p:grpSpPr>
            <a:xfrm>
              <a:off x="6383534" y="4297332"/>
              <a:ext cx="1840712" cy="1294175"/>
              <a:chOff x="722883" y="3190613"/>
              <a:chExt cx="1840712" cy="1294175"/>
            </a:xfrm>
          </p:grpSpPr>
          <p:grpSp>
            <p:nvGrpSpPr>
              <p:cNvPr id="203" name="Group 202">
                <a:extLst>
                  <a:ext uri="{FF2B5EF4-FFF2-40B4-BE49-F238E27FC236}">
                    <a16:creationId xmlns:a16="http://schemas.microsoft.com/office/drawing/2014/main" id="{9168A3B8-8541-401C-ADD1-75B989CE06A3}"/>
                  </a:ext>
                </a:extLst>
              </p:cNvPr>
              <p:cNvGrpSpPr/>
              <p:nvPr/>
            </p:nvGrpSpPr>
            <p:grpSpPr>
              <a:xfrm>
                <a:off x="722883" y="3190613"/>
                <a:ext cx="1294175" cy="1294175"/>
                <a:chOff x="6538714" y="1603273"/>
                <a:chExt cx="1132116" cy="1132116"/>
              </a:xfrm>
            </p:grpSpPr>
            <p:sp>
              <p:nvSpPr>
                <p:cNvPr id="205" name="Oval 204">
                  <a:extLst>
                    <a:ext uri="{FF2B5EF4-FFF2-40B4-BE49-F238E27FC236}">
                      <a16:creationId xmlns:a16="http://schemas.microsoft.com/office/drawing/2014/main" id="{6FB8BC3E-534A-46C3-82AE-1BD6282C1A6B}"/>
                    </a:ext>
                  </a:extLst>
                </p:cNvPr>
                <p:cNvSpPr/>
                <p:nvPr/>
              </p:nvSpPr>
              <p:spPr>
                <a:xfrm>
                  <a:off x="6681562" y="1746122"/>
                  <a:ext cx="846417" cy="846417"/>
                </a:xfrm>
                <a:prstGeom prst="ellipse">
                  <a:avLst/>
                </a:prstGeom>
                <a:solidFill>
                  <a:srgbClr val="3F576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d-ID" sz="2000" dirty="0" smtClean="0">
                      <a:latin typeface="Times New Roman" panose="02020603050405020304" pitchFamily="18" charset="0"/>
                    </a:rPr>
                    <a:t>0</a:t>
                  </a:r>
                  <a:r>
                    <a:rPr lang="en-US" sz="2000" dirty="0" smtClean="0">
                      <a:latin typeface="Times New Roman" panose="02020603050405020304" pitchFamily="18" charset="0"/>
                    </a:rPr>
                    <a:t>5</a:t>
                  </a:r>
                  <a:endParaRPr lang="id-ID" sz="2000" dirty="0">
                    <a:latin typeface="Times New Roman" panose="02020603050405020304" pitchFamily="18" charset="0"/>
                  </a:endParaRPr>
                </a:p>
              </p:txBody>
            </p:sp>
            <p:sp>
              <p:nvSpPr>
                <p:cNvPr id="206" name="Freeform: Shape 12">
                  <a:extLst>
                    <a:ext uri="{FF2B5EF4-FFF2-40B4-BE49-F238E27FC236}">
                      <a16:creationId xmlns:a16="http://schemas.microsoft.com/office/drawing/2014/main" id="{0036B42F-68E7-4740-8811-4D4D904442F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solidFill>
                  <a:srgbClr val="3F576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204" name="Right Arrow 203"/>
              <p:cNvSpPr/>
              <p:nvPr/>
            </p:nvSpPr>
            <p:spPr>
              <a:xfrm>
                <a:off x="1797113" y="3571401"/>
                <a:ext cx="766482" cy="532595"/>
              </a:xfrm>
              <a:prstGeom prst="rightArrow">
                <a:avLst/>
              </a:prstGeom>
              <a:solidFill>
                <a:srgbClr val="3F576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202" name="Rectangle 201">
              <a:extLst>
                <a:ext uri="{FF2B5EF4-FFF2-40B4-BE49-F238E27FC236}">
                  <a16:creationId xmlns:a16="http://schemas.microsoft.com/office/drawing/2014/main" id="{416BD210-706D-4B5B-A6F7-EF1D198AB591}"/>
                </a:ext>
              </a:extLst>
            </p:cNvPr>
            <p:cNvSpPr/>
            <p:nvPr/>
          </p:nvSpPr>
          <p:spPr>
            <a:xfrm>
              <a:off x="5737701" y="3617811"/>
              <a:ext cx="2466490" cy="707886"/>
            </a:xfrm>
            <a:prstGeom prst="rect">
              <a:avLst/>
            </a:prstGeom>
          </p:spPr>
          <p:txBody>
            <a:bodyPr wrap="square">
              <a:spAutoFit/>
            </a:bodyPr>
            <a:lstStyle/>
            <a:p>
              <a:pPr algn="ctr"/>
              <a:r>
                <a:rPr lang="en-US" sz="2000" b="1" dirty="0">
                  <a:solidFill>
                    <a:srgbClr val="3F576A"/>
                  </a:solidFill>
                  <a:latin typeface="Times New Roman" panose="02020603050405020304" pitchFamily="18" charset="0"/>
                  <a:cs typeface="Times New Roman" panose="02020603050405020304" pitchFamily="18" charset="0"/>
                </a:rPr>
                <a:t>Prepared </a:t>
              </a:r>
              <a:r>
                <a:rPr lang="en-US" sz="2000" b="1" dirty="0" smtClean="0">
                  <a:solidFill>
                    <a:srgbClr val="3F576A"/>
                  </a:solidFill>
                  <a:latin typeface="Times New Roman" panose="02020603050405020304" pitchFamily="18" charset="0"/>
                  <a:cs typeface="Times New Roman" panose="02020603050405020304" pitchFamily="18" charset="0"/>
                </a:rPr>
                <a:t>MDS with </a:t>
              </a:r>
              <a:r>
                <a:rPr lang="en-US" sz="2000" b="1" dirty="0">
                  <a:solidFill>
                    <a:srgbClr val="3F576A"/>
                  </a:solidFill>
                  <a:latin typeface="Times New Roman" panose="02020603050405020304" pitchFamily="18" charset="0"/>
                  <a:cs typeface="Times New Roman" panose="02020603050405020304" pitchFamily="18" charset="0"/>
                </a:rPr>
                <a:t>two rounds of Delphi</a:t>
              </a:r>
            </a:p>
          </p:txBody>
        </p:sp>
      </p:grpSp>
      <p:pic>
        <p:nvPicPr>
          <p:cNvPr id="207" name="Picture 20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grpSp>
        <p:nvGrpSpPr>
          <p:cNvPr id="172" name="Group 171">
            <a:extLst>
              <a:ext uri="{FF2B5EF4-FFF2-40B4-BE49-F238E27FC236}">
                <a16:creationId xmlns:a16="http://schemas.microsoft.com/office/drawing/2014/main" id="{06642BA5-B475-4090-B848-644D6460B0FC}"/>
              </a:ext>
            </a:extLst>
          </p:cNvPr>
          <p:cNvGrpSpPr/>
          <p:nvPr/>
        </p:nvGrpSpPr>
        <p:grpSpPr>
          <a:xfrm>
            <a:off x="3077092" y="970521"/>
            <a:ext cx="9020129" cy="923330"/>
            <a:chOff x="749779" y="3538805"/>
            <a:chExt cx="9020129" cy="923330"/>
          </a:xfrm>
        </p:grpSpPr>
        <p:sp>
          <p:nvSpPr>
            <p:cNvPr id="173" name="Oval 172">
              <a:extLst>
                <a:ext uri="{FF2B5EF4-FFF2-40B4-BE49-F238E27FC236}">
                  <a16:creationId xmlns:a16="http://schemas.microsoft.com/office/drawing/2014/main" id="{EE72454F-048D-4B87-8CFB-6B776E6CB683}"/>
                </a:ext>
              </a:extLst>
            </p:cNvPr>
            <p:cNvSpPr/>
            <p:nvPr/>
          </p:nvSpPr>
          <p:spPr>
            <a:xfrm>
              <a:off x="749779" y="3620846"/>
              <a:ext cx="649344" cy="649344"/>
            </a:xfrm>
            <a:prstGeom prst="ellipse">
              <a:avLst/>
            </a:prstGeom>
            <a:solidFill>
              <a:srgbClr val="014E9A"/>
            </a:solidFill>
            <a:ln>
              <a:solidFill>
                <a:srgbClr val="014E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latin typeface="Times New Roman" panose="02020603050405020304" pitchFamily="18" charset="0"/>
                </a:rPr>
                <a:t>1</a:t>
              </a:r>
            </a:p>
          </p:txBody>
        </p:sp>
        <p:sp>
          <p:nvSpPr>
            <p:cNvPr id="174" name="Rectangle 173">
              <a:extLst>
                <a:ext uri="{FF2B5EF4-FFF2-40B4-BE49-F238E27FC236}">
                  <a16:creationId xmlns:a16="http://schemas.microsoft.com/office/drawing/2014/main" id="{792BB42E-59C7-4B02-8E49-6230ECD63075}"/>
                </a:ext>
              </a:extLst>
            </p:cNvPr>
            <p:cNvSpPr/>
            <p:nvPr/>
          </p:nvSpPr>
          <p:spPr>
            <a:xfrm>
              <a:off x="1452587" y="3538805"/>
              <a:ext cx="8317321" cy="923330"/>
            </a:xfrm>
            <a:prstGeom prst="rect">
              <a:avLst/>
            </a:prstGeom>
            <a:ln w="28575">
              <a:solidFill>
                <a:srgbClr val="014E9A"/>
              </a:solidFill>
            </a:ln>
          </p:spPr>
          <p:txBody>
            <a:bodyPr wrap="square">
              <a:spAutoFit/>
            </a:bodyPr>
            <a:lstStyle/>
            <a:p>
              <a:pPr algn="just"/>
              <a:r>
                <a:rPr lang="en-US" dirty="0">
                  <a:latin typeface="Times New Roman" panose="02020603050405020304" pitchFamily="18" charset="0"/>
                  <a:cs typeface="Times New Roman" panose="02020603050405020304" pitchFamily="18" charset="0"/>
                </a:rPr>
                <a:t>Purposive sampling was used to select </a:t>
              </a:r>
              <a:r>
                <a:rPr lang="en-US" dirty="0">
                  <a:solidFill>
                    <a:srgbClr val="550E3F"/>
                  </a:solidFill>
                  <a:latin typeface="Times New Roman" panose="02020603050405020304" pitchFamily="18" charset="0"/>
                  <a:cs typeface="Times New Roman" panose="02020603050405020304" pitchFamily="18" charset="0"/>
                </a:rPr>
                <a:t>24 experts for Delphi. </a:t>
              </a:r>
              <a:r>
                <a:rPr lang="en-US" dirty="0">
                  <a:latin typeface="Times New Roman" panose="02020603050405020304" pitchFamily="18" charset="0"/>
                  <a:cs typeface="Times New Roman" panose="02020603050405020304" pitchFamily="18" charset="0"/>
                </a:rPr>
                <a:t>The criterion for the selection of experts was knowledge and experience in the field of disability or recording of disability. </a:t>
              </a:r>
            </a:p>
          </p:txBody>
        </p:sp>
      </p:grpSp>
      <p:grpSp>
        <p:nvGrpSpPr>
          <p:cNvPr id="176" name="Group 175">
            <a:extLst>
              <a:ext uri="{FF2B5EF4-FFF2-40B4-BE49-F238E27FC236}">
                <a16:creationId xmlns:a16="http://schemas.microsoft.com/office/drawing/2014/main" id="{D648CB02-9361-445C-9816-6E878882ACD0}"/>
              </a:ext>
            </a:extLst>
          </p:cNvPr>
          <p:cNvGrpSpPr/>
          <p:nvPr/>
        </p:nvGrpSpPr>
        <p:grpSpPr>
          <a:xfrm>
            <a:off x="3077092" y="2629052"/>
            <a:ext cx="9059121" cy="1477328"/>
            <a:chOff x="736331" y="4516217"/>
            <a:chExt cx="9059121" cy="1477328"/>
          </a:xfrm>
        </p:grpSpPr>
        <p:sp>
          <p:nvSpPr>
            <p:cNvPr id="177" name="Oval 176">
              <a:extLst>
                <a:ext uri="{FF2B5EF4-FFF2-40B4-BE49-F238E27FC236}">
                  <a16:creationId xmlns:a16="http://schemas.microsoft.com/office/drawing/2014/main" id="{3251B6CD-A6EC-470E-8C04-17DE7E9F1E85}"/>
                </a:ext>
              </a:extLst>
            </p:cNvPr>
            <p:cNvSpPr/>
            <p:nvPr/>
          </p:nvSpPr>
          <p:spPr>
            <a:xfrm>
              <a:off x="736331" y="4846973"/>
              <a:ext cx="649344" cy="649344"/>
            </a:xfrm>
            <a:prstGeom prst="ellipse">
              <a:avLst/>
            </a:prstGeom>
            <a:solidFill>
              <a:srgbClr val="CA0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latin typeface="Times New Roman" panose="02020603050405020304" pitchFamily="18" charset="0"/>
                </a:rPr>
                <a:t>2</a:t>
              </a:r>
            </a:p>
          </p:txBody>
        </p:sp>
        <p:sp>
          <p:nvSpPr>
            <p:cNvPr id="179" name="Rectangle 178">
              <a:extLst>
                <a:ext uri="{FF2B5EF4-FFF2-40B4-BE49-F238E27FC236}">
                  <a16:creationId xmlns:a16="http://schemas.microsoft.com/office/drawing/2014/main" id="{517FB81E-B5B4-4125-9BC7-4D8546C5994E}"/>
                </a:ext>
              </a:extLst>
            </p:cNvPr>
            <p:cNvSpPr/>
            <p:nvPr/>
          </p:nvSpPr>
          <p:spPr>
            <a:xfrm>
              <a:off x="1465358" y="4516217"/>
              <a:ext cx="8330094" cy="1477328"/>
            </a:xfrm>
            <a:prstGeom prst="rect">
              <a:avLst/>
            </a:prstGeom>
            <a:ln w="28575">
              <a:solidFill>
                <a:srgbClr val="CA0035"/>
              </a:solidFill>
            </a:ln>
          </p:spPr>
          <p:txBody>
            <a:bodyPr wrap="square">
              <a:spAutoFit/>
            </a:bodyPr>
            <a:lstStyle/>
            <a:p>
              <a:r>
                <a:rPr lang="en-US" dirty="0">
                  <a:latin typeface="Times New Roman" panose="02020603050405020304" pitchFamily="18" charset="0"/>
                  <a:cs typeface="Times New Roman" panose="02020603050405020304" pitchFamily="18" charset="0"/>
                </a:rPr>
                <a:t>Data elements </a:t>
              </a:r>
              <a:r>
                <a:rPr lang="en-US" dirty="0" smtClean="0">
                  <a:latin typeface="Times New Roman" panose="02020603050405020304" pitchFamily="18" charset="0"/>
                  <a:cs typeface="Times New Roman" panose="02020603050405020304" pitchFamily="18" charset="0"/>
                </a:rPr>
                <a:t>with:</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less than 50% agreement </a:t>
              </a:r>
              <a:r>
                <a:rPr lang="en-US"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excluded in the first </a:t>
              </a:r>
              <a:r>
                <a:rPr lang="en-US" dirty="0" smtClean="0">
                  <a:latin typeface="Times New Roman" panose="02020603050405020304" pitchFamily="18" charset="0"/>
                  <a:cs typeface="Times New Roman" panose="02020603050405020304" pitchFamily="18" charset="0"/>
                </a:rPr>
                <a:t>round</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50e75% agreement </a:t>
              </a:r>
              <a:r>
                <a:rPr lang="en-US" dirty="0" smtClean="0">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entered the second </a:t>
              </a:r>
              <a:r>
                <a:rPr lang="en-US" dirty="0" smtClean="0">
                  <a:latin typeface="Times New Roman" panose="02020603050405020304" pitchFamily="18" charset="0"/>
                  <a:cs typeface="Times New Roman" panose="02020603050405020304" pitchFamily="18" charset="0"/>
                </a:rPr>
                <a:t>round</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more </a:t>
              </a:r>
              <a:r>
                <a:rPr lang="en-US" dirty="0">
                  <a:latin typeface="Times New Roman" panose="02020603050405020304" pitchFamily="18" charset="0"/>
                  <a:cs typeface="Times New Roman" panose="02020603050405020304" pitchFamily="18" charset="0"/>
                </a:rPr>
                <a:t>than 75% agreement</a:t>
              </a:r>
              <a:r>
                <a:rPr lang="en-US"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 accepted in the first round of </a:t>
              </a:r>
              <a:r>
                <a:rPr lang="en-US" dirty="0" smtClean="0">
                  <a:latin typeface="Times New Roman" panose="02020603050405020304" pitchFamily="18" charset="0"/>
                  <a:cs typeface="Times New Roman" panose="02020603050405020304" pitchFamily="18" charset="0"/>
                </a:rPr>
                <a:t>the Delphi </a:t>
              </a:r>
              <a:r>
                <a:rPr lang="en-US" dirty="0">
                  <a:latin typeface="Times New Roman" panose="02020603050405020304" pitchFamily="18" charset="0"/>
                  <a:cs typeface="Times New Roman" panose="02020603050405020304" pitchFamily="18" charset="0"/>
                </a:rPr>
                <a:t>technique. </a:t>
              </a:r>
            </a:p>
            <a:p>
              <a:r>
                <a:rPr lang="en-US" dirty="0">
                  <a:latin typeface="Times New Roman" panose="02020603050405020304" pitchFamily="18" charset="0"/>
                  <a:cs typeface="Times New Roman" panose="02020603050405020304" pitchFamily="18" charset="0"/>
                </a:rPr>
                <a:t>In the second round, an agreement level of 75% was considered for each data element.</a:t>
              </a:r>
            </a:p>
          </p:txBody>
        </p:sp>
      </p:grpSp>
    </p:spTree>
    <p:extLst>
      <p:ext uri="{BB962C8B-B14F-4D97-AF65-F5344CB8AC3E}">
        <p14:creationId xmlns:p14="http://schemas.microsoft.com/office/powerpoint/2010/main" val="240564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left)">
                                      <p:cBhvr>
                                        <p:cTn id="7" dur="500"/>
                                        <p:tgtEl>
                                          <p:spTgt spid="20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barn(inVertical)">
                                      <p:cBhvr>
                                        <p:cTn id="11" dur="500"/>
                                        <p:tgtEl>
                                          <p:spTgt spid="17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barn(inVertical)">
                                      <p:cBhvr>
                                        <p:cTn id="15"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5941486"/>
            <a:ext cx="2743200" cy="365125"/>
          </a:xfrm>
        </p:spPr>
        <p:txBody>
          <a:bodyPr/>
          <a:lstStyle/>
          <a:p>
            <a:fld id="{6D22F896-40B5-4ADD-8801-0D06FADFA095}" type="slidenum">
              <a:rPr lang="en-US" smtClean="0"/>
              <a:t>17</a:t>
            </a:fld>
            <a:endParaRPr lang="en-US" dirty="0"/>
          </a:p>
        </p:txBody>
      </p:sp>
      <p:grpSp>
        <p:nvGrpSpPr>
          <p:cNvPr id="58" name="Group 57"/>
          <p:cNvGrpSpPr/>
          <p:nvPr/>
        </p:nvGrpSpPr>
        <p:grpSpPr>
          <a:xfrm>
            <a:off x="907137" y="4701000"/>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grpSp>
        <p:nvGrpSpPr>
          <p:cNvPr id="60" name="Group 59"/>
          <p:cNvGrpSpPr/>
          <p:nvPr/>
        </p:nvGrpSpPr>
        <p:grpSpPr>
          <a:xfrm>
            <a:off x="4563132" y="4722895"/>
            <a:ext cx="1672786" cy="1572432"/>
            <a:chOff x="6322251" y="3186902"/>
            <a:chExt cx="1394546" cy="1223742"/>
          </a:xfrm>
        </p:grpSpPr>
        <p:sp>
          <p:nvSpPr>
            <p:cNvPr id="6" name="Rounded Rectangle 5"/>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23" name="Oval 2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E91A0C4-16D9-4262-BC92-0E8535F56EB2}"/>
                </a:ext>
              </a:extLst>
            </p:cNvPr>
            <p:cNvGrpSpPr/>
            <p:nvPr/>
          </p:nvGrpSpPr>
          <p:grpSpPr>
            <a:xfrm>
              <a:off x="6712606" y="3186902"/>
              <a:ext cx="555024" cy="553594"/>
              <a:chOff x="7336148" y="1750981"/>
              <a:chExt cx="1290526" cy="1287200"/>
            </a:xfrm>
          </p:grpSpPr>
          <p:sp>
            <p:nvSpPr>
              <p:cNvPr id="26" name="Teardrop 25">
                <a:extLst>
                  <a:ext uri="{FF2B5EF4-FFF2-40B4-BE49-F238E27FC236}">
                    <a16:creationId xmlns:a16="http://schemas.microsoft.com/office/drawing/2014/main" id="{3013F73C-52D7-40FA-AE5E-6E4F53D400F5}"/>
                  </a:ext>
                </a:extLst>
              </p:cNvPr>
              <p:cNvSpPr/>
              <p:nvPr/>
            </p:nvSpPr>
            <p:spPr>
              <a:xfrm rot="8100000">
                <a:off x="7336148" y="1750981"/>
                <a:ext cx="1290526" cy="1287200"/>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14703"/>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8077223" y="4809388"/>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39581"/>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a:endCxn id="24" idx="2"/>
          </p:cNvCxnSpPr>
          <p:nvPr/>
        </p:nvCxnSpPr>
        <p:spPr>
          <a:xfrm flipV="1">
            <a:off x="3642444" y="5728157"/>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p:nvPr/>
        </p:nvCxnSpPr>
        <p:spPr>
          <a:xfrm>
            <a:off x="5437379" y="5723168"/>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p:nvPr/>
        </p:nvCxnSpPr>
        <p:spPr>
          <a:xfrm flipV="1">
            <a:off x="7205516" y="5753556"/>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48567"/>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42058"/>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6" name="Rectangle 105"/>
          <p:cNvSpPr/>
          <p:nvPr/>
        </p:nvSpPr>
        <p:spPr>
          <a:xfrm>
            <a:off x="4877376" y="5807813"/>
            <a:ext cx="1043876"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Methods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694601"/>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03303"/>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00" name="Group 99"/>
          <p:cNvGrpSpPr/>
          <p:nvPr/>
        </p:nvGrpSpPr>
        <p:grpSpPr>
          <a:xfrm>
            <a:off x="2731440" y="4725622"/>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799099"/>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6341074" y="4809388"/>
            <a:ext cx="1663053" cy="1480864"/>
            <a:chOff x="6070142" y="5486640"/>
            <a:chExt cx="1394546" cy="1218475"/>
          </a:xfrm>
        </p:grpSpPr>
        <p:grpSp>
          <p:nvGrpSpPr>
            <p:cNvPr id="120" name="Group 119">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130" name="Teardrop 129">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3F576A"/>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Rounded Rectangle 12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128" name="Oval 127">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3F576A"/>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124"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 name="Rectangle 131"/>
          <p:cNvSpPr/>
          <p:nvPr/>
        </p:nvSpPr>
        <p:spPr>
          <a:xfrm>
            <a:off x="6724457" y="5842646"/>
            <a:ext cx="902811" cy="369332"/>
          </a:xfrm>
          <a:prstGeom prst="rect">
            <a:avLst/>
          </a:prstGeom>
        </p:spPr>
        <p:txBody>
          <a:bodyPr wrap="none">
            <a:spAutoFit/>
          </a:bodyPr>
          <a:lstStyle/>
          <a:p>
            <a:pPr algn="ctr"/>
            <a:r>
              <a:rPr lang="en-US" b="1" dirty="0">
                <a:solidFill>
                  <a:srgbClr val="89A09F"/>
                </a:solidFill>
                <a:latin typeface="Times New Roman" panose="02020603050405020304" pitchFamily="18" charset="0"/>
              </a:rPr>
              <a:t>Results</a:t>
            </a:r>
            <a:endParaRPr lang="fa-IR" b="1" dirty="0">
              <a:solidFill>
                <a:srgbClr val="89A09F"/>
              </a:solidFill>
              <a:latin typeface="Times New Roman" panose="02020603050405020304" pitchFamily="18" charset="0"/>
            </a:endParaRPr>
          </a:p>
        </p:txBody>
      </p:sp>
      <p:grpSp>
        <p:nvGrpSpPr>
          <p:cNvPr id="133" name="Group 132"/>
          <p:cNvGrpSpPr/>
          <p:nvPr/>
        </p:nvGrpSpPr>
        <p:grpSpPr>
          <a:xfrm>
            <a:off x="-1041" y="6542424"/>
            <a:ext cx="12192000" cy="334867"/>
            <a:chOff x="-1041" y="5727407"/>
            <a:chExt cx="12192000" cy="490513"/>
          </a:xfrm>
        </p:grpSpPr>
        <p:sp>
          <p:nvSpPr>
            <p:cNvPr id="134" name="Rectangle 133"/>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16</a:t>
              </a:r>
              <a:endParaRPr lang="en-US" sz="1200" dirty="0">
                <a:latin typeface="Times New Roman" panose="02020603050405020304" pitchFamily="18" charset="0"/>
                <a:cs typeface="Times New Roman" panose="02020603050405020304" pitchFamily="18" charset="0"/>
              </a:endParaRPr>
            </a:p>
          </p:txBody>
        </p:sp>
        <p:sp>
          <p:nvSpPr>
            <p:cNvPr id="136"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37"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201" name="Picture 200"/>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grpSp>
        <p:nvGrpSpPr>
          <p:cNvPr id="110" name="Group 88">
            <a:extLst>
              <a:ext uri="{FF2B5EF4-FFF2-40B4-BE49-F238E27FC236}">
                <a16:creationId xmlns:a16="http://schemas.microsoft.com/office/drawing/2014/main" id="{A3741FEF-A0A1-44ED-8777-0E878E62A46D}"/>
              </a:ext>
            </a:extLst>
          </p:cNvPr>
          <p:cNvGrpSpPr>
            <a:grpSpLocks/>
          </p:cNvGrpSpPr>
          <p:nvPr/>
        </p:nvGrpSpPr>
        <p:grpSpPr bwMode="auto">
          <a:xfrm>
            <a:off x="3441694" y="630765"/>
            <a:ext cx="2006600" cy="192088"/>
            <a:chOff x="7528087" y="2680840"/>
            <a:chExt cx="2061939" cy="316190"/>
          </a:xfrm>
        </p:grpSpPr>
        <p:cxnSp>
          <p:nvCxnSpPr>
            <p:cNvPr id="111" name="Straight Connector 110">
              <a:extLst>
                <a:ext uri="{FF2B5EF4-FFF2-40B4-BE49-F238E27FC236}">
                  <a16:creationId xmlns:a16="http://schemas.microsoft.com/office/drawing/2014/main" id="{8FDBC99C-557A-4D27-AFC3-03437C47E1B5}"/>
                </a:ext>
              </a:extLst>
            </p:cNvPr>
            <p:cNvCxnSpPr/>
            <p:nvPr/>
          </p:nvCxnSpPr>
          <p:spPr>
            <a:xfrm flipV="1">
              <a:off x="7528087" y="2680840"/>
              <a:ext cx="497541"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F113859-AB52-4062-9906-44F267E59BED}"/>
                </a:ext>
              </a:extLst>
            </p:cNvPr>
            <p:cNvCxnSpPr/>
            <p:nvPr/>
          </p:nvCxnSpPr>
          <p:spPr>
            <a:xfrm>
              <a:off x="8025628" y="2680840"/>
              <a:ext cx="1564398"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38" name="Group 91">
            <a:extLst>
              <a:ext uri="{FF2B5EF4-FFF2-40B4-BE49-F238E27FC236}">
                <a16:creationId xmlns:a16="http://schemas.microsoft.com/office/drawing/2014/main" id="{0CB48018-567C-46B6-8EF5-0C218DC0572D}"/>
              </a:ext>
            </a:extLst>
          </p:cNvPr>
          <p:cNvGrpSpPr>
            <a:grpSpLocks/>
          </p:cNvGrpSpPr>
          <p:nvPr/>
        </p:nvGrpSpPr>
        <p:grpSpPr bwMode="auto">
          <a:xfrm flipV="1">
            <a:off x="3441694" y="1476900"/>
            <a:ext cx="2006600" cy="325437"/>
            <a:chOff x="7528087" y="2680840"/>
            <a:chExt cx="2061939" cy="316190"/>
          </a:xfrm>
        </p:grpSpPr>
        <p:cxnSp>
          <p:nvCxnSpPr>
            <p:cNvPr id="139" name="Straight Connector 138">
              <a:extLst>
                <a:ext uri="{FF2B5EF4-FFF2-40B4-BE49-F238E27FC236}">
                  <a16:creationId xmlns:a16="http://schemas.microsoft.com/office/drawing/2014/main" id="{5E4041A9-280C-4A28-A150-6EA770469D00}"/>
                </a:ext>
              </a:extLst>
            </p:cNvPr>
            <p:cNvCxnSpPr/>
            <p:nvPr/>
          </p:nvCxnSpPr>
          <p:spPr>
            <a:xfrm flipV="1">
              <a:off x="7528087" y="2680840"/>
              <a:ext cx="497541"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93935F1-11A0-44AF-B4FB-E7F65157894F}"/>
                </a:ext>
              </a:extLst>
            </p:cNvPr>
            <p:cNvCxnSpPr/>
            <p:nvPr/>
          </p:nvCxnSpPr>
          <p:spPr>
            <a:xfrm>
              <a:off x="8025628" y="2680840"/>
              <a:ext cx="1564398"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6029263" y="1624231"/>
            <a:ext cx="3425262" cy="369332"/>
          </a:xfrm>
          <a:prstGeom prst="rect">
            <a:avLst/>
          </a:prstGeom>
        </p:spPr>
        <p:txBody>
          <a:bodyPr wrap="square">
            <a:spAutoFit/>
          </a:bodyPr>
          <a:lstStyle/>
          <a:p>
            <a:pPr algn="ct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clinical category </a:t>
            </a:r>
            <a:r>
              <a:rPr lang="en-US" dirty="0" smtClean="0">
                <a:latin typeface="Times New Roman" panose="02020603050405020304" pitchFamily="18" charset="0"/>
                <a:cs typeface="Times New Roman" panose="02020603050405020304" pitchFamily="18" charset="0"/>
              </a:rPr>
              <a:t>with 10 sections</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5760645" y="427672"/>
            <a:ext cx="407675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an administrative category with </a:t>
            </a:r>
            <a:r>
              <a:rPr lang="en-US" dirty="0" smtClean="0">
                <a:latin typeface="Times New Roman" panose="02020603050405020304" pitchFamily="18" charset="0"/>
                <a:cs typeface="Times New Roman" panose="02020603050405020304" pitchFamily="18" charset="0"/>
              </a:rPr>
              <a:t>8 </a:t>
            </a:r>
            <a:r>
              <a:rPr lang="en-US" dirty="0">
                <a:latin typeface="Times New Roman" panose="02020603050405020304" pitchFamily="18" charset="0"/>
                <a:cs typeface="Times New Roman" panose="02020603050405020304" pitchFamily="18" charset="0"/>
              </a:rPr>
              <a:t>sections</a:t>
            </a:r>
          </a:p>
        </p:txBody>
      </p:sp>
      <p:cxnSp>
        <p:nvCxnSpPr>
          <p:cNvPr id="18" name="Straight Arrow Connector 17"/>
          <p:cNvCxnSpPr>
            <a:stCxn id="7" idx="3"/>
          </p:cNvCxnSpPr>
          <p:nvPr/>
        </p:nvCxnSpPr>
        <p:spPr>
          <a:xfrm flipV="1">
            <a:off x="9837402" y="607779"/>
            <a:ext cx="350890" cy="4559"/>
          </a:xfrm>
          <a:prstGeom prst="straightConnector1">
            <a:avLst/>
          </a:prstGeom>
          <a:ln>
            <a:solidFill>
              <a:srgbClr val="898989"/>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9837402" y="1808897"/>
            <a:ext cx="350890" cy="4559"/>
          </a:xfrm>
          <a:prstGeom prst="straightConnector1">
            <a:avLst/>
          </a:prstGeom>
          <a:ln>
            <a:solidFill>
              <a:srgbClr val="898989"/>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291873" y="678"/>
            <a:ext cx="1476623" cy="369332"/>
          </a:xfrm>
          <a:prstGeom prst="rect">
            <a:avLst/>
          </a:prstGeom>
        </p:spPr>
        <p:txBody>
          <a:bodyPr wrap="none">
            <a:spAutoFit/>
          </a:bodyPr>
          <a:lstStyle/>
          <a:p>
            <a:r>
              <a:rPr lang="en-US" dirty="0" smtClean="0">
                <a:solidFill>
                  <a:srgbClr val="014E9A"/>
                </a:solidFill>
                <a:latin typeface="Times New Roman" panose="02020603050405020304" pitchFamily="18" charset="0"/>
                <a:cs typeface="Times New Roman" panose="02020603050405020304" pitchFamily="18" charset="0"/>
              </a:rPr>
              <a:t>Total </a:t>
            </a:r>
            <a:r>
              <a:rPr lang="en-US" dirty="0">
                <a:solidFill>
                  <a:srgbClr val="014E9A"/>
                </a:solidFill>
                <a:latin typeface="Times New Roman" panose="02020603050405020304" pitchFamily="18" charset="0"/>
                <a:cs typeface="Times New Roman" panose="02020603050405020304" pitchFamily="18" charset="0"/>
              </a:rPr>
              <a:t>number </a:t>
            </a:r>
          </a:p>
        </p:txBody>
      </p:sp>
      <p:sp>
        <p:nvSpPr>
          <p:cNvPr id="21" name="Rectangle 20"/>
          <p:cNvSpPr/>
          <p:nvPr/>
        </p:nvSpPr>
        <p:spPr>
          <a:xfrm>
            <a:off x="10772773" y="408997"/>
            <a:ext cx="5309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133</a:t>
            </a:r>
          </a:p>
        </p:txBody>
      </p:sp>
      <p:sp>
        <p:nvSpPr>
          <p:cNvPr id="29" name="Rectangle 28"/>
          <p:cNvSpPr/>
          <p:nvPr/>
        </p:nvSpPr>
        <p:spPr>
          <a:xfrm>
            <a:off x="10819561" y="1569041"/>
            <a:ext cx="5309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355</a:t>
            </a:r>
          </a:p>
        </p:txBody>
      </p:sp>
      <p:grpSp>
        <p:nvGrpSpPr>
          <p:cNvPr id="142" name="Group 88">
            <a:extLst>
              <a:ext uri="{FF2B5EF4-FFF2-40B4-BE49-F238E27FC236}">
                <a16:creationId xmlns:a16="http://schemas.microsoft.com/office/drawing/2014/main" id="{A3741FEF-A0A1-44ED-8777-0E878E62A46D}"/>
              </a:ext>
            </a:extLst>
          </p:cNvPr>
          <p:cNvGrpSpPr>
            <a:grpSpLocks/>
          </p:cNvGrpSpPr>
          <p:nvPr/>
        </p:nvGrpSpPr>
        <p:grpSpPr bwMode="auto">
          <a:xfrm>
            <a:off x="3467092" y="2781304"/>
            <a:ext cx="2006600" cy="192088"/>
            <a:chOff x="7528087" y="2680840"/>
            <a:chExt cx="2061939" cy="316190"/>
          </a:xfrm>
        </p:grpSpPr>
        <p:cxnSp>
          <p:nvCxnSpPr>
            <p:cNvPr id="143" name="Straight Connector 142">
              <a:extLst>
                <a:ext uri="{FF2B5EF4-FFF2-40B4-BE49-F238E27FC236}">
                  <a16:creationId xmlns:a16="http://schemas.microsoft.com/office/drawing/2014/main" id="{8FDBC99C-557A-4D27-AFC3-03437C47E1B5}"/>
                </a:ext>
              </a:extLst>
            </p:cNvPr>
            <p:cNvCxnSpPr/>
            <p:nvPr/>
          </p:nvCxnSpPr>
          <p:spPr>
            <a:xfrm flipV="1">
              <a:off x="7528087" y="2680840"/>
              <a:ext cx="497541"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F113859-AB52-4062-9906-44F267E59BED}"/>
                </a:ext>
              </a:extLst>
            </p:cNvPr>
            <p:cNvCxnSpPr/>
            <p:nvPr/>
          </p:nvCxnSpPr>
          <p:spPr>
            <a:xfrm>
              <a:off x="8025628" y="2680840"/>
              <a:ext cx="1564398"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45" name="Group 91">
            <a:extLst>
              <a:ext uri="{FF2B5EF4-FFF2-40B4-BE49-F238E27FC236}">
                <a16:creationId xmlns:a16="http://schemas.microsoft.com/office/drawing/2014/main" id="{0CB48018-567C-46B6-8EF5-0C218DC0572D}"/>
              </a:ext>
            </a:extLst>
          </p:cNvPr>
          <p:cNvGrpSpPr>
            <a:grpSpLocks/>
          </p:cNvGrpSpPr>
          <p:nvPr/>
        </p:nvGrpSpPr>
        <p:grpSpPr bwMode="auto">
          <a:xfrm flipV="1">
            <a:off x="3467092" y="3652840"/>
            <a:ext cx="2006600" cy="325437"/>
            <a:chOff x="7528087" y="2680840"/>
            <a:chExt cx="2061939" cy="316190"/>
          </a:xfrm>
        </p:grpSpPr>
        <p:cxnSp>
          <p:nvCxnSpPr>
            <p:cNvPr id="146" name="Straight Connector 145">
              <a:extLst>
                <a:ext uri="{FF2B5EF4-FFF2-40B4-BE49-F238E27FC236}">
                  <a16:creationId xmlns:a16="http://schemas.microsoft.com/office/drawing/2014/main" id="{5E4041A9-280C-4A28-A150-6EA770469D00}"/>
                </a:ext>
              </a:extLst>
            </p:cNvPr>
            <p:cNvCxnSpPr/>
            <p:nvPr/>
          </p:nvCxnSpPr>
          <p:spPr>
            <a:xfrm flipV="1">
              <a:off x="7528087" y="2680840"/>
              <a:ext cx="497541"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93935F1-11A0-44AF-B4FB-E7F65157894F}"/>
                </a:ext>
              </a:extLst>
            </p:cNvPr>
            <p:cNvCxnSpPr/>
            <p:nvPr/>
          </p:nvCxnSpPr>
          <p:spPr>
            <a:xfrm>
              <a:off x="8025628" y="2680840"/>
              <a:ext cx="1564398"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48" name="Rectangle 147"/>
          <p:cNvSpPr/>
          <p:nvPr/>
        </p:nvSpPr>
        <p:spPr>
          <a:xfrm>
            <a:off x="187575" y="2999411"/>
            <a:ext cx="3738307" cy="646331"/>
          </a:xfrm>
          <a:prstGeom prst="rect">
            <a:avLst/>
          </a:prstGeom>
          <a:solidFill>
            <a:srgbClr val="C00000"/>
          </a:solidFill>
          <a:ln>
            <a:solidFill>
              <a:srgbClr val="C00000"/>
            </a:solidFill>
          </a:ln>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After applying 2</a:t>
            </a:r>
            <a:r>
              <a:rPr lang="en-US"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rounds of the decision Delphi technique</a:t>
            </a:r>
          </a:p>
        </p:txBody>
      </p:sp>
      <p:sp>
        <p:nvSpPr>
          <p:cNvPr id="37" name="Rectangle 36"/>
          <p:cNvSpPr/>
          <p:nvPr/>
        </p:nvSpPr>
        <p:spPr>
          <a:xfrm>
            <a:off x="5448294" y="2610648"/>
            <a:ext cx="4389108"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130 data elements for administrative category </a:t>
            </a:r>
          </a:p>
        </p:txBody>
      </p:sp>
      <p:sp>
        <p:nvSpPr>
          <p:cNvPr id="39" name="Rectangle 38"/>
          <p:cNvSpPr/>
          <p:nvPr/>
        </p:nvSpPr>
        <p:spPr>
          <a:xfrm>
            <a:off x="5828549" y="3718522"/>
            <a:ext cx="382668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345 data elements for clinical category </a:t>
            </a:r>
          </a:p>
        </p:txBody>
      </p:sp>
      <p:cxnSp>
        <p:nvCxnSpPr>
          <p:cNvPr id="155" name="Straight Arrow Connector 154"/>
          <p:cNvCxnSpPr/>
          <p:nvPr/>
        </p:nvCxnSpPr>
        <p:spPr>
          <a:xfrm flipV="1">
            <a:off x="9837402" y="2842715"/>
            <a:ext cx="350890" cy="4559"/>
          </a:xfrm>
          <a:prstGeom prst="straightConnector1">
            <a:avLst/>
          </a:prstGeom>
          <a:ln>
            <a:solidFill>
              <a:srgbClr val="898989"/>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V="1">
            <a:off x="9837402" y="3916303"/>
            <a:ext cx="350890" cy="4559"/>
          </a:xfrm>
          <a:prstGeom prst="straightConnector1">
            <a:avLst/>
          </a:prstGeom>
          <a:ln>
            <a:solidFill>
              <a:srgbClr val="898989"/>
            </a:solidFill>
            <a:tailEnd type="triangle"/>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10312701" y="2290219"/>
            <a:ext cx="1742785" cy="369332"/>
          </a:xfrm>
          <a:prstGeom prst="rect">
            <a:avLst/>
          </a:prstGeom>
        </p:spPr>
        <p:txBody>
          <a:bodyPr wrap="none">
            <a:spAutoFit/>
          </a:bodyPr>
          <a:lstStyle/>
          <a:p>
            <a:r>
              <a:rPr lang="en-US" dirty="0">
                <a:solidFill>
                  <a:srgbClr val="C00000"/>
                </a:solidFill>
                <a:latin typeface="Times New Roman" panose="02020603050405020304" pitchFamily="18" charset="0"/>
                <a:cs typeface="Times New Roman" panose="02020603050405020304" pitchFamily="18" charset="0"/>
              </a:rPr>
              <a:t>Mandatory</a:t>
            </a:r>
            <a:r>
              <a:rPr lang="fa-IR" dirty="0">
                <a:solidFill>
                  <a:srgbClr val="C00000"/>
                </a:solidFill>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cases</a:t>
            </a:r>
          </a:p>
        </p:txBody>
      </p:sp>
      <p:sp>
        <p:nvSpPr>
          <p:cNvPr id="158" name="Rectangle 157"/>
          <p:cNvSpPr/>
          <p:nvPr/>
        </p:nvSpPr>
        <p:spPr>
          <a:xfrm>
            <a:off x="10877269" y="2661830"/>
            <a:ext cx="415498"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60</a:t>
            </a:r>
            <a:endParaRPr lang="en-US" dirty="0">
              <a:latin typeface="Times New Roman" panose="02020603050405020304" pitchFamily="18" charset="0"/>
              <a:cs typeface="Times New Roman" panose="02020603050405020304" pitchFamily="18" charset="0"/>
            </a:endParaRPr>
          </a:p>
        </p:txBody>
      </p:sp>
      <p:sp>
        <p:nvSpPr>
          <p:cNvPr id="159" name="Rectangle 158"/>
          <p:cNvSpPr/>
          <p:nvPr/>
        </p:nvSpPr>
        <p:spPr>
          <a:xfrm>
            <a:off x="10862487" y="3652840"/>
            <a:ext cx="530915"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178</a:t>
            </a:r>
            <a:endParaRPr lang="en-US" dirty="0">
              <a:latin typeface="Times New Roman" panose="02020603050405020304" pitchFamily="18" charset="0"/>
              <a:cs typeface="Times New Roman" panose="02020603050405020304" pitchFamily="18" charset="0"/>
            </a:endParaRPr>
          </a:p>
        </p:txBody>
      </p:sp>
      <p:sp>
        <p:nvSpPr>
          <p:cNvPr id="56" name="Rectangle 55"/>
          <p:cNvSpPr/>
          <p:nvPr/>
        </p:nvSpPr>
        <p:spPr>
          <a:xfrm>
            <a:off x="203191" y="825835"/>
            <a:ext cx="3738307" cy="646019"/>
          </a:xfrm>
          <a:prstGeom prst="rect">
            <a:avLst/>
          </a:prstGeom>
          <a:solidFill>
            <a:srgbClr val="014E9A"/>
          </a:solidFill>
          <a:ln>
            <a:solidFill>
              <a:srgbClr val="014E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71304" y="932896"/>
            <a:ext cx="3852337" cy="369332"/>
          </a:xfrm>
          <a:prstGeom prst="rect">
            <a:avLst/>
          </a:prstGeom>
        </p:spPr>
        <p:txBody>
          <a:bodyPr wrap="none">
            <a:spAutoFit/>
          </a:bodyPr>
          <a:lstStyle/>
          <a:p>
            <a:r>
              <a:rPr lang="en-US" dirty="0">
                <a:solidFill>
                  <a:schemeClr val="bg1"/>
                </a:solidFill>
                <a:latin typeface="Times New Roman" panose="02020603050405020304" pitchFamily="18" charset="0"/>
                <a:cs typeface="Times New Roman" panose="02020603050405020304" pitchFamily="18" charset="0"/>
              </a:rPr>
              <a:t>The MDS of disability was divided into</a:t>
            </a:r>
          </a:p>
        </p:txBody>
      </p:sp>
    </p:spTree>
    <p:extLst>
      <p:ext uri="{BB962C8B-B14F-4D97-AF65-F5344CB8AC3E}">
        <p14:creationId xmlns:p14="http://schemas.microsoft.com/office/powerpoint/2010/main" val="281699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fade">
                                      <p:cBhvr>
                                        <p:cTn id="17" dur="1000"/>
                                        <p:tgtEl>
                                          <p:spTgt spid="110"/>
                                        </p:tgtEl>
                                      </p:cBhvr>
                                    </p:animEffect>
                                    <p:anim calcmode="lin" valueType="num">
                                      <p:cBhvr>
                                        <p:cTn id="18" dur="1000" fill="hold"/>
                                        <p:tgtEl>
                                          <p:spTgt spid="110"/>
                                        </p:tgtEl>
                                        <p:attrNameLst>
                                          <p:attrName>ppt_x</p:attrName>
                                        </p:attrNameLst>
                                      </p:cBhvr>
                                      <p:tavLst>
                                        <p:tav tm="0">
                                          <p:val>
                                            <p:strVal val="#ppt_x"/>
                                          </p:val>
                                        </p:tav>
                                        <p:tav tm="100000">
                                          <p:val>
                                            <p:strVal val="#ppt_x"/>
                                          </p:val>
                                        </p:tav>
                                      </p:tavLst>
                                    </p:anim>
                                    <p:anim calcmode="lin" valueType="num">
                                      <p:cBhvr>
                                        <p:cTn id="19" dur="1000" fill="hold"/>
                                        <p:tgtEl>
                                          <p:spTgt spid="1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fade">
                                      <p:cBhvr>
                                        <p:cTn id="22" dur="1000"/>
                                        <p:tgtEl>
                                          <p:spTgt spid="138"/>
                                        </p:tgtEl>
                                      </p:cBhvr>
                                    </p:animEffect>
                                    <p:anim calcmode="lin" valueType="num">
                                      <p:cBhvr>
                                        <p:cTn id="23" dur="1000" fill="hold"/>
                                        <p:tgtEl>
                                          <p:spTgt spid="138"/>
                                        </p:tgtEl>
                                        <p:attrNameLst>
                                          <p:attrName>ppt_x</p:attrName>
                                        </p:attrNameLst>
                                      </p:cBhvr>
                                      <p:tavLst>
                                        <p:tav tm="0">
                                          <p:val>
                                            <p:strVal val="#ppt_x"/>
                                          </p:val>
                                        </p:tav>
                                        <p:tav tm="100000">
                                          <p:val>
                                            <p:strVal val="#ppt_x"/>
                                          </p:val>
                                        </p:tav>
                                      </p:tavLst>
                                    </p:anim>
                                    <p:anim calcmode="lin" valueType="num">
                                      <p:cBhvr>
                                        <p:cTn id="24" dur="1000" fill="hold"/>
                                        <p:tgtEl>
                                          <p:spTgt spid="13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par>
                                <p:cTn id="48" presetID="9" presetClass="entr" presetSubtype="0" fill="hold" nodeType="withEffect">
                                  <p:stCondLst>
                                    <p:cond delay="0"/>
                                  </p:stCondLst>
                                  <p:childTnLst>
                                    <p:set>
                                      <p:cBhvr>
                                        <p:cTn id="49" dur="1" fill="hold">
                                          <p:stCondLst>
                                            <p:cond delay="0"/>
                                          </p:stCondLst>
                                        </p:cTn>
                                        <p:tgtEl>
                                          <p:spTgt spid="141"/>
                                        </p:tgtEl>
                                        <p:attrNameLst>
                                          <p:attrName>style.visibility</p:attrName>
                                        </p:attrNameLst>
                                      </p:cBhvr>
                                      <p:to>
                                        <p:strVal val="visible"/>
                                      </p:to>
                                    </p:set>
                                    <p:animEffect transition="in" filter="dissolve">
                                      <p:cBhvr>
                                        <p:cTn id="50" dur="500"/>
                                        <p:tgtEl>
                                          <p:spTgt spid="141"/>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dissolv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48"/>
                                        </p:tgtEl>
                                        <p:attrNameLst>
                                          <p:attrName>style.visibility</p:attrName>
                                        </p:attrNameLst>
                                      </p:cBhvr>
                                      <p:to>
                                        <p:strVal val="visible"/>
                                      </p:to>
                                    </p:set>
                                    <p:animEffect transition="in" filter="wipe(down)">
                                      <p:cBhvr>
                                        <p:cTn id="58" dur="500"/>
                                        <p:tgtEl>
                                          <p:spTgt spid="148"/>
                                        </p:tgtEl>
                                      </p:cBhvr>
                                    </p:animEffect>
                                  </p:childTnLst>
                                </p:cTn>
                              </p:par>
                              <p:par>
                                <p:cTn id="59" presetID="22" presetClass="entr" presetSubtype="4" fill="hold" nodeType="withEffect">
                                  <p:stCondLst>
                                    <p:cond delay="0"/>
                                  </p:stCondLst>
                                  <p:childTnLst>
                                    <p:set>
                                      <p:cBhvr>
                                        <p:cTn id="60" dur="1" fill="hold">
                                          <p:stCondLst>
                                            <p:cond delay="0"/>
                                          </p:stCondLst>
                                        </p:cTn>
                                        <p:tgtEl>
                                          <p:spTgt spid="142"/>
                                        </p:tgtEl>
                                        <p:attrNameLst>
                                          <p:attrName>style.visibility</p:attrName>
                                        </p:attrNameLst>
                                      </p:cBhvr>
                                      <p:to>
                                        <p:strVal val="visible"/>
                                      </p:to>
                                    </p:set>
                                    <p:animEffect transition="in" filter="wipe(down)">
                                      <p:cBhvr>
                                        <p:cTn id="61" dur="500"/>
                                        <p:tgtEl>
                                          <p:spTgt spid="142"/>
                                        </p:tgtEl>
                                      </p:cBhvr>
                                    </p:animEffect>
                                  </p:childTnLst>
                                </p:cTn>
                              </p:par>
                              <p:par>
                                <p:cTn id="62" presetID="22" presetClass="entr" presetSubtype="4" fill="hold" nodeType="withEffect">
                                  <p:stCondLst>
                                    <p:cond delay="0"/>
                                  </p:stCondLst>
                                  <p:childTnLst>
                                    <p:set>
                                      <p:cBhvr>
                                        <p:cTn id="63" dur="1" fill="hold">
                                          <p:stCondLst>
                                            <p:cond delay="0"/>
                                          </p:stCondLst>
                                        </p:cTn>
                                        <p:tgtEl>
                                          <p:spTgt spid="145"/>
                                        </p:tgtEl>
                                        <p:attrNameLst>
                                          <p:attrName>style.visibility</p:attrName>
                                        </p:attrNameLst>
                                      </p:cBhvr>
                                      <p:to>
                                        <p:strVal val="visible"/>
                                      </p:to>
                                    </p:set>
                                    <p:animEffect transition="in" filter="wipe(down)">
                                      <p:cBhvr>
                                        <p:cTn id="64" dur="500"/>
                                        <p:tgtEl>
                                          <p:spTgt spid="14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down)">
                                      <p:cBhvr>
                                        <p:cTn id="67" dur="500"/>
                                        <p:tgtEl>
                                          <p:spTgt spid="3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157"/>
                                        </p:tgtEl>
                                        <p:attrNameLst>
                                          <p:attrName>style.visibility</p:attrName>
                                        </p:attrNameLst>
                                      </p:cBhvr>
                                      <p:to>
                                        <p:strVal val="visible"/>
                                      </p:to>
                                    </p:set>
                                    <p:animEffect transition="in" filter="dissolve">
                                      <p:cBhvr>
                                        <p:cTn id="75" dur="500"/>
                                        <p:tgtEl>
                                          <p:spTgt spid="157"/>
                                        </p:tgtEl>
                                      </p:cBhvr>
                                    </p:animEffect>
                                  </p:childTnLst>
                                </p:cTn>
                              </p:par>
                              <p:par>
                                <p:cTn id="76" presetID="9" presetClass="entr" presetSubtype="0" fill="hold" nodeType="withEffect">
                                  <p:stCondLst>
                                    <p:cond delay="0"/>
                                  </p:stCondLst>
                                  <p:childTnLst>
                                    <p:set>
                                      <p:cBhvr>
                                        <p:cTn id="77" dur="1" fill="hold">
                                          <p:stCondLst>
                                            <p:cond delay="0"/>
                                          </p:stCondLst>
                                        </p:cTn>
                                        <p:tgtEl>
                                          <p:spTgt spid="155"/>
                                        </p:tgtEl>
                                        <p:attrNameLst>
                                          <p:attrName>style.visibility</p:attrName>
                                        </p:attrNameLst>
                                      </p:cBhvr>
                                      <p:to>
                                        <p:strVal val="visible"/>
                                      </p:to>
                                    </p:set>
                                    <p:animEffect transition="in" filter="dissolve">
                                      <p:cBhvr>
                                        <p:cTn id="78" dur="500"/>
                                        <p:tgtEl>
                                          <p:spTgt spid="155"/>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58"/>
                                        </p:tgtEl>
                                        <p:attrNameLst>
                                          <p:attrName>style.visibility</p:attrName>
                                        </p:attrNameLst>
                                      </p:cBhvr>
                                      <p:to>
                                        <p:strVal val="visible"/>
                                      </p:to>
                                    </p:set>
                                    <p:animEffect transition="in" filter="dissolve">
                                      <p:cBhvr>
                                        <p:cTn id="81" dur="500"/>
                                        <p:tgtEl>
                                          <p:spTgt spid="158"/>
                                        </p:tgtEl>
                                      </p:cBhvr>
                                    </p:animEffect>
                                  </p:childTnLst>
                                </p:cTn>
                              </p:par>
                              <p:par>
                                <p:cTn id="82" presetID="9" presetClass="entr" presetSubtype="0" fill="hold" nodeType="withEffect">
                                  <p:stCondLst>
                                    <p:cond delay="0"/>
                                  </p:stCondLst>
                                  <p:childTnLst>
                                    <p:set>
                                      <p:cBhvr>
                                        <p:cTn id="83" dur="1" fill="hold">
                                          <p:stCondLst>
                                            <p:cond delay="0"/>
                                          </p:stCondLst>
                                        </p:cTn>
                                        <p:tgtEl>
                                          <p:spTgt spid="156"/>
                                        </p:tgtEl>
                                        <p:attrNameLst>
                                          <p:attrName>style.visibility</p:attrName>
                                        </p:attrNameLst>
                                      </p:cBhvr>
                                      <p:to>
                                        <p:strVal val="visible"/>
                                      </p:to>
                                    </p:set>
                                    <p:animEffect transition="in" filter="dissolve">
                                      <p:cBhvr>
                                        <p:cTn id="84" dur="500"/>
                                        <p:tgtEl>
                                          <p:spTgt spid="156"/>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159"/>
                                        </p:tgtEl>
                                        <p:attrNameLst>
                                          <p:attrName>style.visibility</p:attrName>
                                        </p:attrNameLst>
                                      </p:cBhvr>
                                      <p:to>
                                        <p:strVal val="visible"/>
                                      </p:to>
                                    </p:set>
                                    <p:animEffect transition="in" filter="dissolve">
                                      <p:cBhvr>
                                        <p:cTn id="8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9" grpId="0"/>
      <p:bldP spid="21" grpId="0"/>
      <p:bldP spid="29" grpId="0"/>
      <p:bldP spid="148" grpId="0" animBg="1"/>
      <p:bldP spid="37" grpId="0"/>
      <p:bldP spid="39" grpId="0"/>
      <p:bldP spid="157" grpId="0"/>
      <p:bldP spid="158" grpId="0"/>
      <p:bldP spid="159" grpId="0"/>
      <p:bldP spid="56" grpId="0" animBg="1"/>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5941486"/>
            <a:ext cx="2743200" cy="365125"/>
          </a:xfrm>
        </p:spPr>
        <p:txBody>
          <a:bodyPr/>
          <a:lstStyle/>
          <a:p>
            <a:fld id="{6D22F896-40B5-4ADD-8801-0D06FADFA095}" type="slidenum">
              <a:rPr lang="en-US" smtClean="0"/>
              <a:t>18</a:t>
            </a:fld>
            <a:endParaRPr lang="en-US" dirty="0"/>
          </a:p>
        </p:txBody>
      </p:sp>
      <p:grpSp>
        <p:nvGrpSpPr>
          <p:cNvPr id="58" name="Group 57"/>
          <p:cNvGrpSpPr/>
          <p:nvPr/>
        </p:nvGrpSpPr>
        <p:grpSpPr>
          <a:xfrm>
            <a:off x="907137" y="4701000"/>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grpSp>
        <p:nvGrpSpPr>
          <p:cNvPr id="60" name="Group 59"/>
          <p:cNvGrpSpPr/>
          <p:nvPr/>
        </p:nvGrpSpPr>
        <p:grpSpPr>
          <a:xfrm>
            <a:off x="4563132" y="4722895"/>
            <a:ext cx="1672786" cy="1572432"/>
            <a:chOff x="6322251" y="3186902"/>
            <a:chExt cx="1394546" cy="1223742"/>
          </a:xfrm>
        </p:grpSpPr>
        <p:sp>
          <p:nvSpPr>
            <p:cNvPr id="6" name="Rounded Rectangle 5"/>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23" name="Oval 2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E91A0C4-16D9-4262-BC92-0E8535F56EB2}"/>
                </a:ext>
              </a:extLst>
            </p:cNvPr>
            <p:cNvGrpSpPr/>
            <p:nvPr/>
          </p:nvGrpSpPr>
          <p:grpSpPr>
            <a:xfrm>
              <a:off x="6712606" y="3186902"/>
              <a:ext cx="555024" cy="553594"/>
              <a:chOff x="7336148" y="1750981"/>
              <a:chExt cx="1290526" cy="1287200"/>
            </a:xfrm>
          </p:grpSpPr>
          <p:sp>
            <p:nvSpPr>
              <p:cNvPr id="26" name="Teardrop 25">
                <a:extLst>
                  <a:ext uri="{FF2B5EF4-FFF2-40B4-BE49-F238E27FC236}">
                    <a16:creationId xmlns:a16="http://schemas.microsoft.com/office/drawing/2014/main" id="{3013F73C-52D7-40FA-AE5E-6E4F53D400F5}"/>
                  </a:ext>
                </a:extLst>
              </p:cNvPr>
              <p:cNvSpPr/>
              <p:nvPr/>
            </p:nvSpPr>
            <p:spPr>
              <a:xfrm rot="8100000">
                <a:off x="7336148" y="1750981"/>
                <a:ext cx="1290526" cy="1287200"/>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14703"/>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8077223" y="4809388"/>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39581"/>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a:endCxn id="24" idx="2"/>
          </p:cNvCxnSpPr>
          <p:nvPr/>
        </p:nvCxnSpPr>
        <p:spPr>
          <a:xfrm flipV="1">
            <a:off x="3642444" y="5728157"/>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p:nvPr/>
        </p:nvCxnSpPr>
        <p:spPr>
          <a:xfrm>
            <a:off x="5437379" y="5723168"/>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p:nvPr/>
        </p:nvCxnSpPr>
        <p:spPr>
          <a:xfrm flipV="1">
            <a:off x="7205516" y="5753556"/>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48567"/>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42058"/>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6" name="Rectangle 105"/>
          <p:cNvSpPr/>
          <p:nvPr/>
        </p:nvSpPr>
        <p:spPr>
          <a:xfrm>
            <a:off x="4877376" y="5807813"/>
            <a:ext cx="1043876"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Methods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694601"/>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03303"/>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00" name="Group 99"/>
          <p:cNvGrpSpPr/>
          <p:nvPr/>
        </p:nvGrpSpPr>
        <p:grpSpPr>
          <a:xfrm>
            <a:off x="2731440" y="4725622"/>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799099"/>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6341074" y="4809388"/>
            <a:ext cx="1663053" cy="1480864"/>
            <a:chOff x="6070142" y="5486640"/>
            <a:chExt cx="1394546" cy="1218475"/>
          </a:xfrm>
        </p:grpSpPr>
        <p:grpSp>
          <p:nvGrpSpPr>
            <p:cNvPr id="120" name="Group 119">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130" name="Teardrop 129">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3F576A"/>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Rounded Rectangle 12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128" name="Oval 127">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3F576A"/>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124"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 name="Rectangle 131"/>
          <p:cNvSpPr/>
          <p:nvPr/>
        </p:nvSpPr>
        <p:spPr>
          <a:xfrm>
            <a:off x="6724457" y="5842646"/>
            <a:ext cx="902811" cy="369332"/>
          </a:xfrm>
          <a:prstGeom prst="rect">
            <a:avLst/>
          </a:prstGeom>
        </p:spPr>
        <p:txBody>
          <a:bodyPr wrap="none">
            <a:spAutoFit/>
          </a:bodyPr>
          <a:lstStyle/>
          <a:p>
            <a:pPr algn="ctr"/>
            <a:r>
              <a:rPr lang="en-US" b="1" dirty="0">
                <a:solidFill>
                  <a:srgbClr val="89A09F"/>
                </a:solidFill>
                <a:latin typeface="Times New Roman" panose="02020603050405020304" pitchFamily="18" charset="0"/>
              </a:rPr>
              <a:t>Results</a:t>
            </a:r>
            <a:endParaRPr lang="fa-IR" b="1" dirty="0">
              <a:solidFill>
                <a:srgbClr val="89A09F"/>
              </a:solidFill>
              <a:latin typeface="Times New Roman" panose="02020603050405020304" pitchFamily="18" charset="0"/>
            </a:endParaRPr>
          </a:p>
        </p:txBody>
      </p:sp>
      <p:grpSp>
        <p:nvGrpSpPr>
          <p:cNvPr id="133" name="Group 132"/>
          <p:cNvGrpSpPr/>
          <p:nvPr/>
        </p:nvGrpSpPr>
        <p:grpSpPr>
          <a:xfrm>
            <a:off x="-1041" y="6542424"/>
            <a:ext cx="12192000" cy="334867"/>
            <a:chOff x="-1041" y="5727407"/>
            <a:chExt cx="12192000" cy="490513"/>
          </a:xfrm>
        </p:grpSpPr>
        <p:sp>
          <p:nvSpPr>
            <p:cNvPr id="134" name="Rectangle 133"/>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17</a:t>
              </a:r>
              <a:endParaRPr lang="en-US" sz="1200" dirty="0">
                <a:latin typeface="Times New Roman" panose="02020603050405020304" pitchFamily="18" charset="0"/>
                <a:cs typeface="Times New Roman" panose="02020603050405020304" pitchFamily="18" charset="0"/>
              </a:endParaRPr>
            </a:p>
          </p:txBody>
        </p:sp>
        <p:sp>
          <p:nvSpPr>
            <p:cNvPr id="136"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37"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201" name="Picture 200"/>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pic>
        <p:nvPicPr>
          <p:cNvPr id="2" name="Picture 1"/>
          <p:cNvPicPr>
            <a:picLocks noChangeAspect="1"/>
          </p:cNvPicPr>
          <p:nvPr/>
        </p:nvPicPr>
        <p:blipFill>
          <a:blip r:embed="rId6">
            <a:duotone>
              <a:prstClr val="black"/>
              <a:srgbClr val="FFFEF6">
                <a:tint val="45000"/>
                <a:satMod val="400000"/>
              </a:srgbClr>
            </a:duotone>
            <a:extLst>
              <a:ext uri="{28A0092B-C50C-407E-A947-70E740481C1C}">
                <a14:useLocalDpi xmlns:a14="http://schemas.microsoft.com/office/drawing/2010/main" val="0"/>
              </a:ext>
            </a:extLst>
          </a:blip>
          <a:stretch>
            <a:fillRect/>
          </a:stretch>
        </p:blipFill>
        <p:spPr>
          <a:xfrm>
            <a:off x="3187701" y="1166766"/>
            <a:ext cx="8941955" cy="3482213"/>
          </a:xfrm>
          <a:prstGeom prst="rect">
            <a:avLst/>
          </a:prstGeom>
        </p:spPr>
      </p:pic>
      <p:sp>
        <p:nvSpPr>
          <p:cNvPr id="107" name="Rectangle 106"/>
          <p:cNvSpPr/>
          <p:nvPr/>
        </p:nvSpPr>
        <p:spPr>
          <a:xfrm>
            <a:off x="410965" y="2459927"/>
            <a:ext cx="2759417" cy="1125754"/>
          </a:xfrm>
          <a:prstGeom prst="rect">
            <a:avLst/>
          </a:prstGeom>
          <a:gradFill flip="none" rotWithShape="1">
            <a:gsLst>
              <a:gs pos="0">
                <a:srgbClr val="0E5AA4">
                  <a:shade val="30000"/>
                  <a:satMod val="115000"/>
                </a:srgbClr>
              </a:gs>
              <a:gs pos="50000">
                <a:srgbClr val="0E5AA4">
                  <a:shade val="67500"/>
                  <a:satMod val="115000"/>
                </a:srgbClr>
              </a:gs>
              <a:gs pos="100000">
                <a:srgbClr val="0E5AA4">
                  <a:shade val="100000"/>
                  <a:satMod val="115000"/>
                </a:srgbClr>
              </a:gs>
            </a:gsLst>
            <a:lin ang="16200000" scaled="1"/>
            <a:tileRect/>
          </a:gradFill>
          <a:ln>
            <a:solidFill>
              <a:srgbClr val="5A5C5B"/>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sz="2000" b="1" dirty="0">
                <a:latin typeface="Times New Roman" panose="02020603050405020304" pitchFamily="18" charset="0"/>
                <a:cs typeface="Times New Roman" panose="02020603050405020304" pitchFamily="18" charset="0"/>
              </a:rPr>
              <a:t>Clinical data category for minimum data set for disability</a:t>
            </a:r>
            <a:endParaRPr lang="en-US" sz="5400" b="1"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H="1">
            <a:off x="3326203" y="2235200"/>
            <a:ext cx="889677"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0" name="Straight Connector 109"/>
          <p:cNvCxnSpPr/>
          <p:nvPr/>
        </p:nvCxnSpPr>
        <p:spPr>
          <a:xfrm flipH="1">
            <a:off x="3360066" y="2480737"/>
            <a:ext cx="889677"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1" name="Straight Connector 110"/>
          <p:cNvCxnSpPr/>
          <p:nvPr/>
        </p:nvCxnSpPr>
        <p:spPr>
          <a:xfrm flipH="1">
            <a:off x="3351603" y="2709331"/>
            <a:ext cx="889677"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2" name="Straight Connector 111"/>
          <p:cNvCxnSpPr/>
          <p:nvPr/>
        </p:nvCxnSpPr>
        <p:spPr>
          <a:xfrm flipH="1">
            <a:off x="3377001" y="2946400"/>
            <a:ext cx="889677"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38" name="Straight Connector 137"/>
          <p:cNvCxnSpPr/>
          <p:nvPr/>
        </p:nvCxnSpPr>
        <p:spPr>
          <a:xfrm flipH="1">
            <a:off x="3385469" y="3141136"/>
            <a:ext cx="889677"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39" name="Straight Connector 138"/>
          <p:cNvCxnSpPr/>
          <p:nvPr/>
        </p:nvCxnSpPr>
        <p:spPr>
          <a:xfrm flipH="1">
            <a:off x="3368535" y="3361268"/>
            <a:ext cx="889677"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40" name="Straight Connector 139"/>
          <p:cNvCxnSpPr/>
          <p:nvPr/>
        </p:nvCxnSpPr>
        <p:spPr>
          <a:xfrm flipH="1">
            <a:off x="3351601" y="3623734"/>
            <a:ext cx="889677"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41" name="Straight Connector 140"/>
          <p:cNvCxnSpPr/>
          <p:nvPr/>
        </p:nvCxnSpPr>
        <p:spPr>
          <a:xfrm flipH="1">
            <a:off x="3334668" y="3826937"/>
            <a:ext cx="889677"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42" name="Straight Connector 141"/>
          <p:cNvCxnSpPr/>
          <p:nvPr/>
        </p:nvCxnSpPr>
        <p:spPr>
          <a:xfrm flipH="1">
            <a:off x="3351602" y="4064003"/>
            <a:ext cx="889677"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44" name="Straight Connector 143"/>
          <p:cNvCxnSpPr/>
          <p:nvPr/>
        </p:nvCxnSpPr>
        <p:spPr>
          <a:xfrm flipH="1">
            <a:off x="3368535" y="4267202"/>
            <a:ext cx="889677" cy="0"/>
          </a:xfrm>
          <a:prstGeom prst="line">
            <a:avLst/>
          </a:prstGeom>
          <a:ln w="381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16095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down)">
                                      <p:cBhvr>
                                        <p:cTn id="21" dur="500"/>
                                        <p:tgtEl>
                                          <p:spTgt spid="1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down)">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wipe(down)">
                                      <p:cBhvr>
                                        <p:cTn id="31" dur="500"/>
                                        <p:tgtEl>
                                          <p:spTgt spid="1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wipe(down)">
                                      <p:cBhvr>
                                        <p:cTn id="36" dur="500"/>
                                        <p:tgtEl>
                                          <p:spTgt spid="13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39"/>
                                        </p:tgtEl>
                                        <p:attrNameLst>
                                          <p:attrName>style.visibility</p:attrName>
                                        </p:attrNameLst>
                                      </p:cBhvr>
                                      <p:to>
                                        <p:strVal val="visible"/>
                                      </p:to>
                                    </p:set>
                                    <p:animEffect transition="in" filter="wipe(down)">
                                      <p:cBhvr>
                                        <p:cTn id="41" dur="500"/>
                                        <p:tgtEl>
                                          <p:spTgt spid="1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40"/>
                                        </p:tgtEl>
                                        <p:attrNameLst>
                                          <p:attrName>style.visibility</p:attrName>
                                        </p:attrNameLst>
                                      </p:cBhvr>
                                      <p:to>
                                        <p:strVal val="visible"/>
                                      </p:to>
                                    </p:set>
                                    <p:animEffect transition="in" filter="wipe(down)">
                                      <p:cBhvr>
                                        <p:cTn id="46" dur="500"/>
                                        <p:tgtEl>
                                          <p:spTgt spid="14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41"/>
                                        </p:tgtEl>
                                        <p:attrNameLst>
                                          <p:attrName>style.visibility</p:attrName>
                                        </p:attrNameLst>
                                      </p:cBhvr>
                                      <p:to>
                                        <p:strVal val="visible"/>
                                      </p:to>
                                    </p:set>
                                    <p:animEffect transition="in" filter="wipe(down)">
                                      <p:cBhvr>
                                        <p:cTn id="51" dur="500"/>
                                        <p:tgtEl>
                                          <p:spTgt spid="14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42"/>
                                        </p:tgtEl>
                                        <p:attrNameLst>
                                          <p:attrName>style.visibility</p:attrName>
                                        </p:attrNameLst>
                                      </p:cBhvr>
                                      <p:to>
                                        <p:strVal val="visible"/>
                                      </p:to>
                                    </p:set>
                                    <p:animEffect transition="in" filter="wipe(down)">
                                      <p:cBhvr>
                                        <p:cTn id="56" dur="500"/>
                                        <p:tgtEl>
                                          <p:spTgt spid="14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44"/>
                                        </p:tgtEl>
                                        <p:attrNameLst>
                                          <p:attrName>style.visibility</p:attrName>
                                        </p:attrNameLst>
                                      </p:cBhvr>
                                      <p:to>
                                        <p:strVal val="visible"/>
                                      </p:to>
                                    </p:set>
                                    <p:animEffect transition="in" filter="wipe(down)">
                                      <p:cBhvr>
                                        <p:cTn id="61"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5941486"/>
            <a:ext cx="2743200" cy="365125"/>
          </a:xfrm>
        </p:spPr>
        <p:txBody>
          <a:bodyPr/>
          <a:lstStyle/>
          <a:p>
            <a:fld id="{6D22F896-40B5-4ADD-8801-0D06FADFA095}" type="slidenum">
              <a:rPr lang="en-US" smtClean="0"/>
              <a:t>19</a:t>
            </a:fld>
            <a:endParaRPr lang="en-US" dirty="0"/>
          </a:p>
        </p:txBody>
      </p:sp>
      <p:grpSp>
        <p:nvGrpSpPr>
          <p:cNvPr id="58" name="Group 57"/>
          <p:cNvGrpSpPr/>
          <p:nvPr/>
        </p:nvGrpSpPr>
        <p:grpSpPr>
          <a:xfrm>
            <a:off x="907137" y="4701000"/>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grpSp>
        <p:nvGrpSpPr>
          <p:cNvPr id="60" name="Group 59"/>
          <p:cNvGrpSpPr/>
          <p:nvPr/>
        </p:nvGrpSpPr>
        <p:grpSpPr>
          <a:xfrm>
            <a:off x="4563132" y="4722895"/>
            <a:ext cx="1672786" cy="1572432"/>
            <a:chOff x="6322251" y="3186902"/>
            <a:chExt cx="1394546" cy="1223742"/>
          </a:xfrm>
        </p:grpSpPr>
        <p:sp>
          <p:nvSpPr>
            <p:cNvPr id="6" name="Rounded Rectangle 5"/>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23" name="Oval 2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E91A0C4-16D9-4262-BC92-0E8535F56EB2}"/>
                </a:ext>
              </a:extLst>
            </p:cNvPr>
            <p:cNvGrpSpPr/>
            <p:nvPr/>
          </p:nvGrpSpPr>
          <p:grpSpPr>
            <a:xfrm>
              <a:off x="6712606" y="3186902"/>
              <a:ext cx="555024" cy="553594"/>
              <a:chOff x="7336148" y="1750981"/>
              <a:chExt cx="1290526" cy="1287200"/>
            </a:xfrm>
          </p:grpSpPr>
          <p:sp>
            <p:nvSpPr>
              <p:cNvPr id="26" name="Teardrop 25">
                <a:extLst>
                  <a:ext uri="{FF2B5EF4-FFF2-40B4-BE49-F238E27FC236}">
                    <a16:creationId xmlns:a16="http://schemas.microsoft.com/office/drawing/2014/main" id="{3013F73C-52D7-40FA-AE5E-6E4F53D400F5}"/>
                  </a:ext>
                </a:extLst>
              </p:cNvPr>
              <p:cNvSpPr/>
              <p:nvPr/>
            </p:nvSpPr>
            <p:spPr>
              <a:xfrm rot="8100000">
                <a:off x="7336148" y="1750981"/>
                <a:ext cx="1290526" cy="1287200"/>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14703"/>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8077223" y="4809388"/>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39581"/>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a:endCxn id="24" idx="2"/>
          </p:cNvCxnSpPr>
          <p:nvPr/>
        </p:nvCxnSpPr>
        <p:spPr>
          <a:xfrm flipV="1">
            <a:off x="3642444" y="5728157"/>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p:nvPr/>
        </p:nvCxnSpPr>
        <p:spPr>
          <a:xfrm>
            <a:off x="5437379" y="5723168"/>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p:nvPr/>
        </p:nvCxnSpPr>
        <p:spPr>
          <a:xfrm flipV="1">
            <a:off x="7205516" y="5753556"/>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48567"/>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42058"/>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6" name="Rectangle 105"/>
          <p:cNvSpPr/>
          <p:nvPr/>
        </p:nvSpPr>
        <p:spPr>
          <a:xfrm>
            <a:off x="4877376" y="5807813"/>
            <a:ext cx="1043876"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Methods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694601"/>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03303"/>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00" name="Group 99"/>
          <p:cNvGrpSpPr/>
          <p:nvPr/>
        </p:nvGrpSpPr>
        <p:grpSpPr>
          <a:xfrm>
            <a:off x="2731440" y="4725622"/>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799099"/>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6341074" y="4809388"/>
            <a:ext cx="1663053" cy="1480864"/>
            <a:chOff x="6070142" y="5486640"/>
            <a:chExt cx="1394546" cy="1218475"/>
          </a:xfrm>
        </p:grpSpPr>
        <p:grpSp>
          <p:nvGrpSpPr>
            <p:cNvPr id="120" name="Group 119">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130" name="Teardrop 129">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3F576A"/>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Rounded Rectangle 12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128" name="Oval 127">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3F576A"/>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124"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 name="Rectangle 131"/>
          <p:cNvSpPr/>
          <p:nvPr/>
        </p:nvSpPr>
        <p:spPr>
          <a:xfrm>
            <a:off x="6724457" y="5842646"/>
            <a:ext cx="902811" cy="369332"/>
          </a:xfrm>
          <a:prstGeom prst="rect">
            <a:avLst/>
          </a:prstGeom>
        </p:spPr>
        <p:txBody>
          <a:bodyPr wrap="none">
            <a:spAutoFit/>
          </a:bodyPr>
          <a:lstStyle/>
          <a:p>
            <a:pPr algn="ctr"/>
            <a:r>
              <a:rPr lang="en-US" b="1" dirty="0">
                <a:solidFill>
                  <a:srgbClr val="89A09F"/>
                </a:solidFill>
                <a:latin typeface="Times New Roman" panose="02020603050405020304" pitchFamily="18" charset="0"/>
              </a:rPr>
              <a:t>Results</a:t>
            </a:r>
            <a:endParaRPr lang="fa-IR" b="1" dirty="0">
              <a:solidFill>
                <a:srgbClr val="89A09F"/>
              </a:solidFill>
              <a:latin typeface="Times New Roman" panose="02020603050405020304" pitchFamily="18" charset="0"/>
            </a:endParaRPr>
          </a:p>
        </p:txBody>
      </p:sp>
      <p:grpSp>
        <p:nvGrpSpPr>
          <p:cNvPr id="133" name="Group 132"/>
          <p:cNvGrpSpPr/>
          <p:nvPr/>
        </p:nvGrpSpPr>
        <p:grpSpPr>
          <a:xfrm>
            <a:off x="-1041" y="6542424"/>
            <a:ext cx="12192000" cy="334867"/>
            <a:chOff x="-1041" y="5727407"/>
            <a:chExt cx="12192000" cy="490513"/>
          </a:xfrm>
        </p:grpSpPr>
        <p:sp>
          <p:nvSpPr>
            <p:cNvPr id="134" name="Rectangle 133"/>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18</a:t>
              </a:r>
              <a:endParaRPr lang="en-US" sz="1200" dirty="0">
                <a:latin typeface="Times New Roman" panose="02020603050405020304" pitchFamily="18" charset="0"/>
                <a:cs typeface="Times New Roman" panose="02020603050405020304" pitchFamily="18" charset="0"/>
              </a:endParaRPr>
            </a:p>
          </p:txBody>
        </p:sp>
        <p:sp>
          <p:nvSpPr>
            <p:cNvPr id="136"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37"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201" name="Picture 200"/>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pic>
        <p:nvPicPr>
          <p:cNvPr id="2" name="Picture 1"/>
          <p:cNvPicPr>
            <a:picLocks noChangeAspect="1"/>
          </p:cNvPicPr>
          <p:nvPr/>
        </p:nvPicPr>
        <p:blipFill>
          <a:blip r:embed="rId6">
            <a:duotone>
              <a:prstClr val="black"/>
              <a:srgbClr val="FFFEF6">
                <a:tint val="45000"/>
                <a:satMod val="400000"/>
              </a:srgbClr>
            </a:duotone>
            <a:extLst>
              <a:ext uri="{28A0092B-C50C-407E-A947-70E740481C1C}">
                <a14:useLocalDpi xmlns:a14="http://schemas.microsoft.com/office/drawing/2010/main" val="0"/>
              </a:ext>
            </a:extLst>
          </a:blip>
          <a:stretch>
            <a:fillRect/>
          </a:stretch>
        </p:blipFill>
        <p:spPr>
          <a:xfrm>
            <a:off x="2973939" y="98710"/>
            <a:ext cx="9097988" cy="4992152"/>
          </a:xfrm>
          <a:prstGeom prst="rect">
            <a:avLst/>
          </a:prstGeom>
        </p:spPr>
      </p:pic>
      <p:sp>
        <p:nvSpPr>
          <p:cNvPr id="107" name="Rectangle 106"/>
          <p:cNvSpPr/>
          <p:nvPr/>
        </p:nvSpPr>
        <p:spPr>
          <a:xfrm>
            <a:off x="119843" y="2356387"/>
            <a:ext cx="2854096" cy="1075182"/>
          </a:xfrm>
          <a:prstGeom prst="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sz="2000" b="1" dirty="0">
                <a:latin typeface="Times New Roman" panose="02020603050405020304" pitchFamily="18" charset="0"/>
                <a:cs typeface="Times New Roman" panose="02020603050405020304" pitchFamily="18" charset="0"/>
              </a:rPr>
              <a:t>Administrative data elements for a minimum data set for disability</a:t>
            </a:r>
            <a:endParaRPr lang="en-US" sz="5400" b="1" dirty="0">
              <a:latin typeface="Times New Roman" panose="02020603050405020304" pitchFamily="18" charset="0"/>
              <a:cs typeface="Times New Roman" panose="02020603050405020304" pitchFamily="18" charset="0"/>
            </a:endParaRPr>
          </a:p>
        </p:txBody>
      </p:sp>
      <p:cxnSp>
        <p:nvCxnSpPr>
          <p:cNvPr id="110" name="Straight Connector 109"/>
          <p:cNvCxnSpPr/>
          <p:nvPr/>
        </p:nvCxnSpPr>
        <p:spPr>
          <a:xfrm flipH="1">
            <a:off x="3029866" y="550325"/>
            <a:ext cx="889677"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11" name="Straight Connector 110"/>
          <p:cNvCxnSpPr/>
          <p:nvPr/>
        </p:nvCxnSpPr>
        <p:spPr>
          <a:xfrm flipH="1">
            <a:off x="3063730" y="1092192"/>
            <a:ext cx="889677"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12" name="Straight Connector 111"/>
          <p:cNvCxnSpPr/>
          <p:nvPr/>
        </p:nvCxnSpPr>
        <p:spPr>
          <a:xfrm flipH="1">
            <a:off x="3012929" y="2336794"/>
            <a:ext cx="889677"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38" name="Straight Connector 137"/>
          <p:cNvCxnSpPr/>
          <p:nvPr/>
        </p:nvCxnSpPr>
        <p:spPr>
          <a:xfrm flipH="1">
            <a:off x="3004463" y="2954863"/>
            <a:ext cx="889677"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39" name="Straight Connector 138"/>
          <p:cNvCxnSpPr/>
          <p:nvPr/>
        </p:nvCxnSpPr>
        <p:spPr>
          <a:xfrm flipH="1">
            <a:off x="3038330" y="3293531"/>
            <a:ext cx="889677"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40" name="Straight Connector 139"/>
          <p:cNvCxnSpPr/>
          <p:nvPr/>
        </p:nvCxnSpPr>
        <p:spPr>
          <a:xfrm flipH="1">
            <a:off x="3072198" y="3742263"/>
            <a:ext cx="889677"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41" name="Straight Connector 140"/>
          <p:cNvCxnSpPr/>
          <p:nvPr/>
        </p:nvCxnSpPr>
        <p:spPr>
          <a:xfrm flipH="1">
            <a:off x="3072198" y="4055534"/>
            <a:ext cx="889677"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42" name="Straight Connector 141"/>
          <p:cNvCxnSpPr/>
          <p:nvPr/>
        </p:nvCxnSpPr>
        <p:spPr>
          <a:xfrm flipH="1">
            <a:off x="3029863" y="4792139"/>
            <a:ext cx="889677"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1328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wipe(down)">
                                      <p:cBhvr>
                                        <p:cTn id="16" dur="500"/>
                                        <p:tgtEl>
                                          <p:spTgt spid="1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wipe(down)">
                                      <p:cBhvr>
                                        <p:cTn id="21" dur="500"/>
                                        <p:tgtEl>
                                          <p:spTgt spid="1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wipe(down)">
                                      <p:cBhvr>
                                        <p:cTn id="26" dur="500"/>
                                        <p:tgtEl>
                                          <p:spTgt spid="1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down)">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wipe(down)">
                                      <p:cBhvr>
                                        <p:cTn id="36" dur="500"/>
                                        <p:tgtEl>
                                          <p:spTgt spid="13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40"/>
                                        </p:tgtEl>
                                        <p:attrNameLst>
                                          <p:attrName>style.visibility</p:attrName>
                                        </p:attrNameLst>
                                      </p:cBhvr>
                                      <p:to>
                                        <p:strVal val="visible"/>
                                      </p:to>
                                    </p:set>
                                    <p:animEffect transition="in" filter="wipe(down)">
                                      <p:cBhvr>
                                        <p:cTn id="41" dur="500"/>
                                        <p:tgtEl>
                                          <p:spTgt spid="14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41"/>
                                        </p:tgtEl>
                                        <p:attrNameLst>
                                          <p:attrName>style.visibility</p:attrName>
                                        </p:attrNameLst>
                                      </p:cBhvr>
                                      <p:to>
                                        <p:strVal val="visible"/>
                                      </p:to>
                                    </p:set>
                                    <p:animEffect transition="in" filter="wipe(down)">
                                      <p:cBhvr>
                                        <p:cTn id="46" dur="500"/>
                                        <p:tgtEl>
                                          <p:spTgt spid="14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42"/>
                                        </p:tgtEl>
                                        <p:attrNameLst>
                                          <p:attrName>style.visibility</p:attrName>
                                        </p:attrNameLst>
                                      </p:cBhvr>
                                      <p:to>
                                        <p:strVal val="visible"/>
                                      </p:to>
                                    </p:set>
                                    <p:animEffect transition="in" filter="wipe(down)">
                                      <p:cBhvr>
                                        <p:cTn id="51"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076950"/>
            <a:ext cx="2743200" cy="365125"/>
          </a:xfrm>
        </p:spPr>
        <p:txBody>
          <a:bodyPr/>
          <a:lstStyle/>
          <a:p>
            <a:fld id="{6D22F896-40B5-4ADD-8801-0D06FADFA095}" type="slidenum">
              <a:rPr lang="en-US" smtClean="0"/>
              <a:t>2</a:t>
            </a:fld>
            <a:endParaRPr lang="en-US" dirty="0"/>
          </a:p>
        </p:txBody>
      </p:sp>
      <p:grpSp>
        <p:nvGrpSpPr>
          <p:cNvPr id="58" name="Group 57"/>
          <p:cNvGrpSpPr/>
          <p:nvPr/>
        </p:nvGrpSpPr>
        <p:grpSpPr>
          <a:xfrm>
            <a:off x="907137" y="4836464"/>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CA0035"/>
              </a:solidFill>
              <a:ln>
                <a:solidFill>
                  <a:srgbClr val="CA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grpSp>
        <p:nvGrpSpPr>
          <p:cNvPr id="60" name="Group 59"/>
          <p:cNvGrpSpPr/>
          <p:nvPr/>
        </p:nvGrpSpPr>
        <p:grpSpPr>
          <a:xfrm>
            <a:off x="4563132" y="4944852"/>
            <a:ext cx="1672786" cy="1485940"/>
            <a:chOff x="6322251" y="3189023"/>
            <a:chExt cx="1394546" cy="1221621"/>
          </a:xfrm>
        </p:grpSpPr>
        <p:sp>
          <p:nvSpPr>
            <p:cNvPr id="6" name="Rounded Rectangle 5"/>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23" name="Oval 2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E91A0C4-16D9-4262-BC92-0E8535F56EB2}"/>
                </a:ext>
              </a:extLst>
            </p:cNvPr>
            <p:cNvGrpSpPr/>
            <p:nvPr/>
          </p:nvGrpSpPr>
          <p:grpSpPr>
            <a:xfrm>
              <a:off x="6719932" y="3189023"/>
              <a:ext cx="548640" cy="548640"/>
              <a:chOff x="7353181" y="1755914"/>
              <a:chExt cx="1275682" cy="1275682"/>
            </a:xfrm>
          </p:grpSpPr>
          <p:sp>
            <p:nvSpPr>
              <p:cNvPr id="26" name="Teardrop 25">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nvGrpSpPr>
          <p:cNvPr id="59" name="Group 58"/>
          <p:cNvGrpSpPr/>
          <p:nvPr/>
        </p:nvGrpSpPr>
        <p:grpSpPr>
          <a:xfrm>
            <a:off x="2731440" y="4861086"/>
            <a:ext cx="1794681" cy="1577696"/>
            <a:chOff x="7716797" y="3189022"/>
            <a:chExt cx="1394546" cy="1221622"/>
          </a:xfrm>
        </p:grpSpPr>
        <p:sp>
          <p:nvSpPr>
            <p:cNvPr id="5" name="Rounded Rectangle 4"/>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58D0B34-5E7E-4FDF-8157-D26FC3520F7A}"/>
                </a:ext>
              </a:extLst>
            </p:cNvPr>
            <p:cNvGrpSpPr/>
            <p:nvPr/>
          </p:nvGrpSpPr>
          <p:grpSpPr>
            <a:xfrm>
              <a:off x="8337011" y="3923524"/>
              <a:ext cx="91439" cy="91440"/>
              <a:chOff x="5973250" y="4248152"/>
              <a:chExt cx="211094" cy="211094"/>
            </a:xfrm>
            <a:solidFill>
              <a:srgbClr val="52CCBF"/>
            </a:solidFill>
          </p:grpSpPr>
          <p:sp>
            <p:nvSpPr>
              <p:cNvPr id="17" name="Oval 16">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ADB50F0-F24E-4FA7-A567-D7A18A824B29}"/>
                  </a:ext>
                </a:extLst>
              </p:cNvPr>
              <p:cNvSpPr/>
              <p:nvPr/>
            </p:nvSpPr>
            <p:spPr>
              <a:xfrm>
                <a:off x="6003604" y="4278440"/>
                <a:ext cx="150520" cy="150518"/>
              </a:xfrm>
              <a:prstGeom prst="ellipse">
                <a:avLst/>
              </a:prstGeom>
              <a:solidFill>
                <a:srgbClr val="0E5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20" name="Teardrop 19">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0E5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6" name="Picture 55">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cxnSp>
        <p:nvCxnSpPr>
          <p:cNvPr id="57" name="Straight Connector 56">
            <a:extLst>
              <a:ext uri="{FF2B5EF4-FFF2-40B4-BE49-F238E27FC236}">
                <a16:creationId xmlns:a16="http://schemas.microsoft.com/office/drawing/2014/main" id="{B8857015-8C14-4834-ADF5-3ED0356AF43F}"/>
              </a:ext>
            </a:extLst>
          </p:cNvPr>
          <p:cNvCxnSpPr>
            <a:endCxn id="18" idx="2"/>
          </p:cNvCxnSpPr>
          <p:nvPr/>
        </p:nvCxnSpPr>
        <p:spPr>
          <a:xfrm>
            <a:off x="1754378" y="5850167"/>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944852"/>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944852"/>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5B1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5B1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875045"/>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rgbClr val="3F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rgbClr val="3F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a:endCxn id="24" idx="2"/>
          </p:cNvCxnSpPr>
          <p:nvPr/>
        </p:nvCxnSpPr>
        <p:spPr>
          <a:xfrm>
            <a:off x="3642444" y="5867099"/>
            <a:ext cx="1698150" cy="2679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858632"/>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889020"/>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884031"/>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977522"/>
            <a:ext cx="1599818" cy="369333"/>
          </a:xfrm>
          <a:prstGeom prst="rect">
            <a:avLst/>
          </a:prstGeom>
          <a:noFill/>
        </p:spPr>
        <p:txBody>
          <a:bodyPr wrap="square" rtlCol="1">
            <a:spAutoFit/>
          </a:bodyPr>
          <a:lstStyle/>
          <a:p>
            <a:pPr algn="ctr"/>
            <a:r>
              <a:rPr lang="en-US" b="1" dirty="0" smtClean="0">
                <a:solidFill>
                  <a:srgbClr val="C00000"/>
                </a:solidFill>
                <a:latin typeface="Times New Roman" panose="02020603050405020304" pitchFamily="18" charset="0"/>
                <a:cs typeface="+mj-cs"/>
              </a:rPr>
              <a:t>Introduction</a:t>
            </a:r>
            <a:endParaRPr lang="fa-IR" b="1" dirty="0">
              <a:solidFill>
                <a:srgbClr val="C00000"/>
              </a:solidFill>
              <a:latin typeface="Times New Roman" panose="02020603050405020304" pitchFamily="18" charset="0"/>
              <a:cs typeface="+mj-cs"/>
            </a:endParaRPr>
          </a:p>
        </p:txBody>
      </p:sp>
      <p:sp>
        <p:nvSpPr>
          <p:cNvPr id="105" name="Rectangle 104"/>
          <p:cNvSpPr/>
          <p:nvPr/>
        </p:nvSpPr>
        <p:spPr>
          <a:xfrm>
            <a:off x="2993637" y="5934563"/>
            <a:ext cx="1223412" cy="369332"/>
          </a:xfrm>
          <a:prstGeom prst="rect">
            <a:avLst/>
          </a:prstGeom>
        </p:spPr>
        <p:txBody>
          <a:bodyPr wrap="none">
            <a:spAutoFit/>
          </a:bodyPr>
          <a:lstStyle/>
          <a:p>
            <a:pPr algn="ctr"/>
            <a:r>
              <a:rPr lang="en-US" b="1" dirty="0">
                <a:solidFill>
                  <a:srgbClr val="0E5AA4"/>
                </a:solidFill>
                <a:latin typeface="Times New Roman" panose="02020603050405020304" pitchFamily="18" charset="0"/>
              </a:rPr>
              <a:t>Objectives</a:t>
            </a:r>
            <a:endParaRPr lang="fa-IR" b="1" dirty="0">
              <a:solidFill>
                <a:srgbClr val="0E5AA4"/>
              </a:solidFill>
              <a:latin typeface="Times New Roman" panose="02020603050405020304" pitchFamily="18" charset="0"/>
            </a:endParaRPr>
          </a:p>
        </p:txBody>
      </p:sp>
      <p:sp>
        <p:nvSpPr>
          <p:cNvPr id="106" name="Rectangle 105"/>
          <p:cNvSpPr/>
          <p:nvPr/>
        </p:nvSpPr>
        <p:spPr>
          <a:xfrm>
            <a:off x="4877376" y="5943277"/>
            <a:ext cx="1043876" cy="369332"/>
          </a:xfrm>
          <a:prstGeom prst="rect">
            <a:avLst/>
          </a:prstGeom>
        </p:spPr>
        <p:txBody>
          <a:bodyPr wrap="none">
            <a:spAutoFit/>
          </a:bodyPr>
          <a:lstStyle/>
          <a:p>
            <a:pPr algn="ctr"/>
            <a:r>
              <a:rPr lang="en-US" b="1" dirty="0">
                <a:solidFill>
                  <a:srgbClr val="FFC000"/>
                </a:solidFill>
                <a:latin typeface="Times New Roman" panose="02020603050405020304" pitchFamily="18" charset="0"/>
              </a:rPr>
              <a:t>Methods</a:t>
            </a:r>
            <a:endParaRPr lang="fa-IR" b="1" dirty="0">
              <a:solidFill>
                <a:srgbClr val="FFC000"/>
              </a:solidFill>
              <a:latin typeface="Times New Roman" panose="02020603050405020304" pitchFamily="18" charset="0"/>
            </a:endParaRPr>
          </a:p>
        </p:txBody>
      </p:sp>
      <p:sp>
        <p:nvSpPr>
          <p:cNvPr id="107" name="Rectangle 106"/>
          <p:cNvSpPr/>
          <p:nvPr/>
        </p:nvSpPr>
        <p:spPr>
          <a:xfrm>
            <a:off x="6724457" y="5978110"/>
            <a:ext cx="902811" cy="369332"/>
          </a:xfrm>
          <a:prstGeom prst="rect">
            <a:avLst/>
          </a:prstGeom>
        </p:spPr>
        <p:txBody>
          <a:bodyPr wrap="none">
            <a:spAutoFit/>
          </a:bodyPr>
          <a:lstStyle/>
          <a:p>
            <a:pPr algn="ctr"/>
            <a:r>
              <a:rPr lang="en-US" b="1" dirty="0">
                <a:solidFill>
                  <a:srgbClr val="89A09F"/>
                </a:solidFill>
                <a:latin typeface="Times New Roman" panose="02020603050405020304" pitchFamily="18" charset="0"/>
              </a:rPr>
              <a:t>Results</a:t>
            </a:r>
            <a:endParaRPr lang="fa-IR" b="1" dirty="0">
              <a:solidFill>
                <a:srgbClr val="89A09F"/>
              </a:solidFill>
              <a:latin typeface="Times New Roman" panose="02020603050405020304" pitchFamily="18" charset="0"/>
            </a:endParaRPr>
          </a:p>
        </p:txBody>
      </p:sp>
      <p:sp>
        <p:nvSpPr>
          <p:cNvPr id="108" name="Rectangle 107"/>
          <p:cNvSpPr/>
          <p:nvPr/>
        </p:nvSpPr>
        <p:spPr>
          <a:xfrm>
            <a:off x="8016277" y="5830065"/>
            <a:ext cx="1887397" cy="646331"/>
          </a:xfrm>
          <a:prstGeom prst="rect">
            <a:avLst/>
          </a:prstGeom>
        </p:spPr>
        <p:txBody>
          <a:bodyPr wrap="square">
            <a:spAutoFit/>
          </a:bodyPr>
          <a:lstStyle/>
          <a:p>
            <a:pPr algn="ctr"/>
            <a:r>
              <a:rPr lang="en-US" b="1" dirty="0">
                <a:solidFill>
                  <a:srgbClr val="5B1646"/>
                </a:solidFill>
                <a:latin typeface="Times New Roman" panose="02020603050405020304" pitchFamily="18" charset="0"/>
              </a:rPr>
              <a:t>Discussion &amp; </a:t>
            </a:r>
            <a:r>
              <a:rPr lang="en-US" b="1" dirty="0" smtClean="0">
                <a:solidFill>
                  <a:srgbClr val="5B1646"/>
                </a:solidFill>
                <a:latin typeface="Times New Roman" panose="02020603050405020304" pitchFamily="18" charset="0"/>
              </a:rPr>
              <a:t>Conclusion</a:t>
            </a:r>
            <a:endParaRPr lang="fa-IR" b="1" dirty="0">
              <a:solidFill>
                <a:srgbClr val="5B1646"/>
              </a:solidFill>
              <a:latin typeface="Times New Roman" panose="02020603050405020304" pitchFamily="18" charset="0"/>
            </a:endParaRPr>
          </a:p>
        </p:txBody>
      </p:sp>
      <p:sp>
        <p:nvSpPr>
          <p:cNvPr id="109" name="Rectangle 108"/>
          <p:cNvSpPr/>
          <p:nvPr/>
        </p:nvSpPr>
        <p:spPr>
          <a:xfrm>
            <a:off x="9998897" y="5838767"/>
            <a:ext cx="1373003" cy="646331"/>
          </a:xfrm>
          <a:prstGeom prst="rect">
            <a:avLst/>
          </a:prstGeom>
        </p:spPr>
        <p:txBody>
          <a:bodyPr wrap="square">
            <a:spAutoFit/>
          </a:bodyPr>
          <a:lstStyle/>
          <a:p>
            <a:pPr algn="ctr"/>
            <a:r>
              <a:rPr lang="en-US" b="1" dirty="0">
                <a:solidFill>
                  <a:srgbClr val="3F576A"/>
                </a:solidFill>
                <a:latin typeface="Times New Roman" panose="02020603050405020304" pitchFamily="18" charset="0"/>
                <a:cs typeface="Times New Roman" panose="02020603050405020304" pitchFamily="18" charset="0"/>
              </a:rPr>
              <a:t>Strength &amp; Limitation</a:t>
            </a:r>
          </a:p>
        </p:txBody>
      </p:sp>
      <p:graphicFrame>
        <p:nvGraphicFramePr>
          <p:cNvPr id="114" name="Chart 113">
            <a:extLst>
              <a:ext uri="{FF2B5EF4-FFF2-40B4-BE49-F238E27FC236}">
                <a16:creationId xmlns:a16="http://schemas.microsoft.com/office/drawing/2014/main" id="{4C3CD656-ABAB-4503-A6B3-0305BDF3DC1C}"/>
              </a:ext>
            </a:extLst>
          </p:cNvPr>
          <p:cNvGraphicFramePr/>
          <p:nvPr>
            <p:extLst/>
          </p:nvPr>
        </p:nvGraphicFramePr>
        <p:xfrm>
          <a:off x="3447462" y="1176858"/>
          <a:ext cx="5225143" cy="3483429"/>
        </p:xfrm>
        <a:graphic>
          <a:graphicData uri="http://schemas.openxmlformats.org/drawingml/2006/chart">
            <c:chart xmlns:c="http://schemas.openxmlformats.org/drawingml/2006/chart" xmlns:r="http://schemas.openxmlformats.org/officeDocument/2006/relationships" r:id="rId4"/>
          </a:graphicData>
        </a:graphic>
      </p:graphicFrame>
      <p:grpSp>
        <p:nvGrpSpPr>
          <p:cNvPr id="117" name="Group 116">
            <a:extLst>
              <a:ext uri="{FF2B5EF4-FFF2-40B4-BE49-F238E27FC236}">
                <a16:creationId xmlns:a16="http://schemas.microsoft.com/office/drawing/2014/main" id="{22203120-4F5F-4329-B78F-F0A09F3559BC}"/>
              </a:ext>
            </a:extLst>
          </p:cNvPr>
          <p:cNvGrpSpPr/>
          <p:nvPr/>
        </p:nvGrpSpPr>
        <p:grpSpPr>
          <a:xfrm>
            <a:off x="734772" y="1025308"/>
            <a:ext cx="4118123" cy="2030890"/>
            <a:chOff x="734772" y="2083643"/>
            <a:chExt cx="4118123" cy="1209359"/>
          </a:xfrm>
        </p:grpSpPr>
        <p:cxnSp>
          <p:nvCxnSpPr>
            <p:cNvPr id="118" name="Straight Connector 117">
              <a:extLst>
                <a:ext uri="{FF2B5EF4-FFF2-40B4-BE49-F238E27FC236}">
                  <a16:creationId xmlns:a16="http://schemas.microsoft.com/office/drawing/2014/main" id="{7DB4C224-5A1A-4BA2-B827-5AAD8D3CA1D9}"/>
                </a:ext>
              </a:extLst>
            </p:cNvPr>
            <p:cNvCxnSpPr>
              <a:stCxn id="119" idx="3"/>
              <a:endCxn id="124" idx="6"/>
            </p:cNvCxnSpPr>
            <p:nvPr/>
          </p:nvCxnSpPr>
          <p:spPr>
            <a:xfrm>
              <a:off x="4092121" y="2688323"/>
              <a:ext cx="463905" cy="9760"/>
            </a:xfrm>
            <a:prstGeom prst="line">
              <a:avLst/>
            </a:prstGeom>
            <a:ln w="28575">
              <a:solidFill>
                <a:srgbClr val="0E5AA4"/>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A7865CDA-F58F-4046-9E99-9A17D5998B8E}"/>
                </a:ext>
              </a:extLst>
            </p:cNvPr>
            <p:cNvSpPr/>
            <p:nvPr/>
          </p:nvSpPr>
          <p:spPr>
            <a:xfrm>
              <a:off x="734772" y="2083643"/>
              <a:ext cx="3357349" cy="1209359"/>
            </a:xfrm>
            <a:prstGeom prst="rect">
              <a:avLst/>
            </a:prstGeom>
            <a:noFill/>
            <a:ln w="28575">
              <a:solidFill>
                <a:srgbClr val="0E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grpSp>
          <p:nvGrpSpPr>
            <p:cNvPr id="120" name="Group 119">
              <a:extLst>
                <a:ext uri="{FF2B5EF4-FFF2-40B4-BE49-F238E27FC236}">
                  <a16:creationId xmlns:a16="http://schemas.microsoft.com/office/drawing/2014/main" id="{92350AE2-A2EE-4ACF-A266-5017351D36BC}"/>
                </a:ext>
              </a:extLst>
            </p:cNvPr>
            <p:cNvGrpSpPr/>
            <p:nvPr/>
          </p:nvGrpSpPr>
          <p:grpSpPr>
            <a:xfrm>
              <a:off x="4534424" y="2596158"/>
              <a:ext cx="318471" cy="203849"/>
              <a:chOff x="4855679" y="1743711"/>
              <a:chExt cx="1172344" cy="750402"/>
            </a:xfrm>
            <a:gradFill flip="none" rotWithShape="1">
              <a:gsLst>
                <a:gs pos="0">
                  <a:srgbClr val="0E5AA4">
                    <a:shade val="30000"/>
                    <a:satMod val="115000"/>
                  </a:srgbClr>
                </a:gs>
                <a:gs pos="50000">
                  <a:srgbClr val="0E5AA4">
                    <a:shade val="67500"/>
                    <a:satMod val="115000"/>
                  </a:srgbClr>
                </a:gs>
                <a:gs pos="100000">
                  <a:srgbClr val="0E5AA4">
                    <a:shade val="100000"/>
                    <a:satMod val="115000"/>
                  </a:srgbClr>
                </a:gs>
              </a:gsLst>
              <a:lin ang="16200000" scaled="1"/>
              <a:tileRect/>
            </a:gradFill>
          </p:grpSpPr>
          <p:sp>
            <p:nvSpPr>
              <p:cNvPr id="123" name="Oval 122">
                <a:extLst>
                  <a:ext uri="{FF2B5EF4-FFF2-40B4-BE49-F238E27FC236}">
                    <a16:creationId xmlns:a16="http://schemas.microsoft.com/office/drawing/2014/main" id="{07DF69AE-3D86-4EE1-8467-609D0FD5A618}"/>
                  </a:ext>
                </a:extLst>
              </p:cNvPr>
              <p:cNvSpPr/>
              <p:nvPr/>
            </p:nvSpPr>
            <p:spPr>
              <a:xfrm>
                <a:off x="4998530" y="1827352"/>
                <a:ext cx="876493" cy="561031"/>
              </a:xfrm>
              <a:prstGeom prst="ellipse">
                <a:avLst/>
              </a:prstGeom>
              <a:grpFill/>
              <a:ln>
                <a:solidFill>
                  <a:srgbClr val="0E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sp>
            <p:nvSpPr>
              <p:cNvPr id="124" name="Freeform: Shape 20">
                <a:extLst>
                  <a:ext uri="{FF2B5EF4-FFF2-40B4-BE49-F238E27FC236}">
                    <a16:creationId xmlns:a16="http://schemas.microsoft.com/office/drawing/2014/main" id="{8DBB376D-2424-4C2D-9CA7-B9EA1FD1A7C2}"/>
                  </a:ext>
                </a:extLst>
              </p:cNvPr>
              <p:cNvSpPr/>
              <p:nvPr/>
            </p:nvSpPr>
            <p:spPr>
              <a:xfrm>
                <a:off x="4855679" y="1743711"/>
                <a:ext cx="1172344" cy="750402"/>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pFill/>
              <a:ln>
                <a:solidFill>
                  <a:srgbClr val="0E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grpSp>
        <p:sp>
          <p:nvSpPr>
            <p:cNvPr id="121" name="Rectangle 120">
              <a:extLst>
                <a:ext uri="{FF2B5EF4-FFF2-40B4-BE49-F238E27FC236}">
                  <a16:creationId xmlns:a16="http://schemas.microsoft.com/office/drawing/2014/main" id="{89527C4E-DCE7-433A-A9A8-5A4021FCBA61}"/>
                </a:ext>
              </a:extLst>
            </p:cNvPr>
            <p:cNvSpPr/>
            <p:nvPr/>
          </p:nvSpPr>
          <p:spPr>
            <a:xfrm>
              <a:off x="797707" y="2091310"/>
              <a:ext cx="2073003" cy="461665"/>
            </a:xfrm>
            <a:prstGeom prst="rect">
              <a:avLst/>
            </a:prstGeom>
          </p:spPr>
          <p:txBody>
            <a:bodyPr wrap="none">
              <a:spAutoFit/>
            </a:bodyPr>
            <a:lstStyle/>
            <a:p>
              <a:r>
                <a:rPr kumimoji="1" lang="en-US" altLang="ja-JP" sz="2400" b="1" dirty="0">
                  <a:solidFill>
                    <a:srgbClr val="0E5AA4"/>
                  </a:solidFill>
                  <a:latin typeface="Times New Roman" panose="02020603050405020304" pitchFamily="18" charset="0"/>
                  <a:cs typeface="Times New Roman" panose="02020603050405020304" pitchFamily="18" charset="0"/>
                </a:rPr>
                <a:t>Impact Factor</a:t>
              </a:r>
              <a:endParaRPr kumimoji="1" lang="ja-JP" altLang="en-US" sz="2400" b="1" dirty="0">
                <a:solidFill>
                  <a:srgbClr val="0E5AA4"/>
                </a:solidFill>
                <a:latin typeface="Times New Roman" panose="02020603050405020304" pitchFamily="18" charset="0"/>
                <a:cs typeface="Times New Roman" panose="02020603050405020304" pitchFamily="18" charset="0"/>
              </a:endParaRPr>
            </a:p>
          </p:txBody>
        </p:sp>
        <p:sp>
          <p:nvSpPr>
            <p:cNvPr id="122" name="Rectangle 121">
              <a:extLst>
                <a:ext uri="{FF2B5EF4-FFF2-40B4-BE49-F238E27FC236}">
                  <a16:creationId xmlns:a16="http://schemas.microsoft.com/office/drawing/2014/main" id="{4309E434-170D-48A0-B91A-2E8A342EE466}"/>
                </a:ext>
              </a:extLst>
            </p:cNvPr>
            <p:cNvSpPr/>
            <p:nvPr/>
          </p:nvSpPr>
          <p:spPr>
            <a:xfrm>
              <a:off x="819716" y="2386192"/>
              <a:ext cx="3193854" cy="399405"/>
            </a:xfrm>
            <a:prstGeom prst="rect">
              <a:avLst/>
            </a:prstGeom>
          </p:spPr>
          <p:txBody>
            <a:bodyPr wrap="square">
              <a:spAutoFit/>
            </a:bodyPr>
            <a:lstStyle/>
            <a:p>
              <a:pPr algn="just">
                <a:lnSpc>
                  <a:spcPct val="107000"/>
                </a:lnSpc>
                <a:spcAft>
                  <a:spcPts val="0"/>
                </a:spcAft>
              </a:pPr>
              <a:r>
                <a:rPr lang="en-US" sz="2000" dirty="0"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2.056 (2019)</a:t>
              </a:r>
              <a:endParaRPr lang="id-ID" sz="2000"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25" name="Group 124">
            <a:extLst>
              <a:ext uri="{FF2B5EF4-FFF2-40B4-BE49-F238E27FC236}">
                <a16:creationId xmlns:a16="http://schemas.microsoft.com/office/drawing/2014/main" id="{D162BE26-98DB-45D2-A2FC-86F1C557ED71}"/>
              </a:ext>
            </a:extLst>
          </p:cNvPr>
          <p:cNvGrpSpPr/>
          <p:nvPr/>
        </p:nvGrpSpPr>
        <p:grpSpPr>
          <a:xfrm>
            <a:off x="734772" y="3710390"/>
            <a:ext cx="4564399" cy="1031172"/>
            <a:chOff x="734772" y="4768725"/>
            <a:chExt cx="4564399" cy="1031172"/>
          </a:xfrm>
        </p:grpSpPr>
        <p:cxnSp>
          <p:nvCxnSpPr>
            <p:cNvPr id="126" name="Straight Connector 125">
              <a:extLst>
                <a:ext uri="{FF2B5EF4-FFF2-40B4-BE49-F238E27FC236}">
                  <a16:creationId xmlns:a16="http://schemas.microsoft.com/office/drawing/2014/main" id="{2429C817-6D47-4137-9A0F-1333392EEDA2}"/>
                </a:ext>
              </a:extLst>
            </p:cNvPr>
            <p:cNvCxnSpPr>
              <a:stCxn id="127" idx="3"/>
              <a:endCxn id="133" idx="6"/>
            </p:cNvCxnSpPr>
            <p:nvPr/>
          </p:nvCxnSpPr>
          <p:spPr>
            <a:xfrm>
              <a:off x="4092121" y="5284311"/>
              <a:ext cx="920368" cy="19415"/>
            </a:xfrm>
            <a:prstGeom prst="line">
              <a:avLst/>
            </a:prstGeom>
            <a:ln w="28575">
              <a:solidFill>
                <a:srgbClr val="CA0035"/>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C2EFC3A4-5F75-43CA-9040-D7BE83ABB309}"/>
                </a:ext>
              </a:extLst>
            </p:cNvPr>
            <p:cNvSpPr/>
            <p:nvPr/>
          </p:nvSpPr>
          <p:spPr>
            <a:xfrm>
              <a:off x="734772" y="4768725"/>
              <a:ext cx="3357349" cy="1031172"/>
            </a:xfrm>
            <a:prstGeom prst="rect">
              <a:avLst/>
            </a:prstGeom>
            <a:noFill/>
            <a:ln w="28575">
              <a:solidFill>
                <a:srgbClr val="CA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grpSp>
          <p:nvGrpSpPr>
            <p:cNvPr id="128" name="Group 127">
              <a:extLst>
                <a:ext uri="{FF2B5EF4-FFF2-40B4-BE49-F238E27FC236}">
                  <a16:creationId xmlns:a16="http://schemas.microsoft.com/office/drawing/2014/main" id="{40F8EA19-13FB-4121-83F0-CAC6B5D51A22}"/>
                </a:ext>
              </a:extLst>
            </p:cNvPr>
            <p:cNvGrpSpPr/>
            <p:nvPr/>
          </p:nvGrpSpPr>
          <p:grpSpPr>
            <a:xfrm>
              <a:off x="4991628" y="5149955"/>
              <a:ext cx="307543" cy="307543"/>
              <a:chOff x="6538714" y="1603273"/>
              <a:chExt cx="1132116" cy="1132116"/>
            </a:xfrm>
            <a:solidFill>
              <a:srgbClr val="CA0035"/>
            </a:solidFill>
          </p:grpSpPr>
          <p:sp>
            <p:nvSpPr>
              <p:cNvPr id="132" name="Oval 131">
                <a:extLst>
                  <a:ext uri="{FF2B5EF4-FFF2-40B4-BE49-F238E27FC236}">
                    <a16:creationId xmlns:a16="http://schemas.microsoft.com/office/drawing/2014/main" id="{7A0B69EA-7EA6-4B39-A8C8-1896C19F6F52}"/>
                  </a:ext>
                </a:extLst>
              </p:cNvPr>
              <p:cNvSpPr/>
              <p:nvPr/>
            </p:nvSpPr>
            <p:spPr>
              <a:xfrm>
                <a:off x="6681562" y="1746122"/>
                <a:ext cx="846417" cy="846417"/>
              </a:xfrm>
              <a:prstGeom prst="ellipse">
                <a:avLst/>
              </a:prstGeom>
              <a:grpFill/>
              <a:ln>
                <a:solidFill>
                  <a:srgbClr val="CA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sp>
            <p:nvSpPr>
              <p:cNvPr id="133" name="Freeform: Shape 29">
                <a:extLst>
                  <a:ext uri="{FF2B5EF4-FFF2-40B4-BE49-F238E27FC236}">
                    <a16:creationId xmlns:a16="http://schemas.microsoft.com/office/drawing/2014/main" id="{28C02FBD-C6AC-493F-B2A8-11FFC0D16B5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pFill/>
              <a:ln>
                <a:solidFill>
                  <a:srgbClr val="CA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grpSp>
        <p:sp>
          <p:nvSpPr>
            <p:cNvPr id="129" name="Rectangle 128">
              <a:extLst>
                <a:ext uri="{FF2B5EF4-FFF2-40B4-BE49-F238E27FC236}">
                  <a16:creationId xmlns:a16="http://schemas.microsoft.com/office/drawing/2014/main" id="{CF39018D-1CAB-4D2A-A2F3-2A450B5C0B96}"/>
                </a:ext>
              </a:extLst>
            </p:cNvPr>
            <p:cNvSpPr/>
            <p:nvPr/>
          </p:nvSpPr>
          <p:spPr>
            <a:xfrm>
              <a:off x="772885" y="4833995"/>
              <a:ext cx="1348446" cy="461665"/>
            </a:xfrm>
            <a:prstGeom prst="rect">
              <a:avLst/>
            </a:prstGeom>
          </p:spPr>
          <p:txBody>
            <a:bodyPr wrap="none">
              <a:spAutoFit/>
            </a:bodyPr>
            <a:lstStyle/>
            <a:p>
              <a:r>
                <a:rPr lang="en-US" sz="2400" b="1" dirty="0" smtClean="0">
                  <a:solidFill>
                    <a:srgbClr val="CA0035"/>
                  </a:solidFill>
                  <a:latin typeface="Times New Roman" panose="02020603050405020304" pitchFamily="18" charset="0"/>
                  <a:ea typeface="Times New Roman" panose="02020603050405020304" pitchFamily="18" charset="0"/>
                  <a:cs typeface="Times New Roman" panose="02020603050405020304" pitchFamily="18" charset="0"/>
                </a:rPr>
                <a:t>Indexing</a:t>
              </a:r>
              <a:endParaRPr lang="id-ID" sz="2000" b="1" dirty="0">
                <a:solidFill>
                  <a:srgbClr val="CA0035"/>
                </a:solidFill>
                <a:latin typeface="Times New Roman" panose="02020603050405020304" pitchFamily="18" charset="0"/>
                <a:cs typeface="Times New Roman" panose="02020603050405020304" pitchFamily="18" charset="0"/>
              </a:endParaRPr>
            </a:p>
          </p:txBody>
        </p:sp>
        <p:sp>
          <p:nvSpPr>
            <p:cNvPr id="131" name="Rectangle 130">
              <a:extLst>
                <a:ext uri="{FF2B5EF4-FFF2-40B4-BE49-F238E27FC236}">
                  <a16:creationId xmlns:a16="http://schemas.microsoft.com/office/drawing/2014/main" id="{769EF99C-A5F4-44F6-92CB-6ED3970007BB}"/>
                </a:ext>
              </a:extLst>
            </p:cNvPr>
            <p:cNvSpPr/>
            <p:nvPr/>
          </p:nvSpPr>
          <p:spPr>
            <a:xfrm>
              <a:off x="791431" y="5275609"/>
              <a:ext cx="3300689" cy="421654"/>
            </a:xfrm>
            <a:prstGeom prst="rect">
              <a:avLst/>
            </a:prstGeom>
          </p:spPr>
          <p:txBody>
            <a:bodyPr wrap="square">
              <a:spAutoFit/>
            </a:bodyPr>
            <a:lstStyle/>
            <a:p>
              <a:pPr algn="just">
                <a:lnSpc>
                  <a:spcPct val="107000"/>
                </a:lnSpc>
                <a:spcAft>
                  <a:spcPts val="0"/>
                </a:spcAft>
              </a:pPr>
              <a:r>
                <a:rPr lang="en-US" altLang="ja-JP" sz="2000" dirty="0">
                  <a:latin typeface="Times New Roman" panose="02020603050405020304" pitchFamily="18" charset="0"/>
                  <a:cs typeface="Times New Roman" panose="02020603050405020304" pitchFamily="18" charset="0"/>
                </a:rPr>
                <a:t>ISI, Scopus, PubMed</a:t>
              </a:r>
              <a:r>
                <a:rPr lang="en-US" altLang="ja-JP" sz="2000" dirty="0" smtClean="0">
                  <a:latin typeface="Times New Roman" panose="02020603050405020304" pitchFamily="18" charset="0"/>
                  <a:cs typeface="Times New Roman" panose="02020603050405020304" pitchFamily="18" charset="0"/>
                </a:rPr>
                <a:t>, Embase</a:t>
              </a:r>
              <a:endParaRPr lang="id-ID" sz="24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34" name="Group 133">
            <a:extLst>
              <a:ext uri="{FF2B5EF4-FFF2-40B4-BE49-F238E27FC236}">
                <a16:creationId xmlns:a16="http://schemas.microsoft.com/office/drawing/2014/main" id="{58A9E655-5DC6-48FA-8B1C-40DF2EF29330}"/>
              </a:ext>
            </a:extLst>
          </p:cNvPr>
          <p:cNvGrpSpPr/>
          <p:nvPr/>
        </p:nvGrpSpPr>
        <p:grpSpPr>
          <a:xfrm>
            <a:off x="7311309" y="1135038"/>
            <a:ext cx="4073985" cy="1921160"/>
            <a:chOff x="7311309" y="2193373"/>
            <a:chExt cx="4073985" cy="986842"/>
          </a:xfrm>
        </p:grpSpPr>
        <p:cxnSp>
          <p:nvCxnSpPr>
            <p:cNvPr id="135" name="Straight Connector 134">
              <a:extLst>
                <a:ext uri="{FF2B5EF4-FFF2-40B4-BE49-F238E27FC236}">
                  <a16:creationId xmlns:a16="http://schemas.microsoft.com/office/drawing/2014/main" id="{ADA6C8DD-A134-4776-900D-07335D99421D}"/>
                </a:ext>
              </a:extLst>
            </p:cNvPr>
            <p:cNvCxnSpPr>
              <a:stCxn id="136" idx="3"/>
              <a:endCxn id="142" idx="6"/>
            </p:cNvCxnSpPr>
            <p:nvPr/>
          </p:nvCxnSpPr>
          <p:spPr>
            <a:xfrm flipH="1">
              <a:off x="7583344" y="2686794"/>
              <a:ext cx="444601" cy="2152"/>
            </a:xfrm>
            <a:prstGeom prst="line">
              <a:avLst/>
            </a:prstGeom>
            <a:ln w="28575">
              <a:solidFill>
                <a:srgbClr val="5B1646"/>
              </a:solidFill>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5DF888BD-6625-4464-81BE-D7C2B671E544}"/>
                </a:ext>
              </a:extLst>
            </p:cNvPr>
            <p:cNvSpPr/>
            <p:nvPr/>
          </p:nvSpPr>
          <p:spPr>
            <a:xfrm rot="10800000">
              <a:off x="8027945" y="2193373"/>
              <a:ext cx="3357349" cy="986842"/>
            </a:xfrm>
            <a:prstGeom prst="rect">
              <a:avLst/>
            </a:prstGeom>
            <a:noFill/>
            <a:ln w="28575">
              <a:solidFill>
                <a:srgbClr val="5B1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grpSp>
          <p:nvGrpSpPr>
            <p:cNvPr id="137" name="Group 136">
              <a:extLst>
                <a:ext uri="{FF2B5EF4-FFF2-40B4-BE49-F238E27FC236}">
                  <a16:creationId xmlns:a16="http://schemas.microsoft.com/office/drawing/2014/main" id="{EDF67D9E-E4D5-43F1-8DB4-F1CE6FF9BBB6}"/>
                </a:ext>
              </a:extLst>
            </p:cNvPr>
            <p:cNvGrpSpPr/>
            <p:nvPr/>
          </p:nvGrpSpPr>
          <p:grpSpPr>
            <a:xfrm rot="10800000">
              <a:off x="7311309" y="2604003"/>
              <a:ext cx="291830" cy="169887"/>
              <a:chOff x="5131696" y="1939477"/>
              <a:chExt cx="1074274" cy="625382"/>
            </a:xfrm>
            <a:solidFill>
              <a:srgbClr val="5B1646"/>
            </a:solidFill>
          </p:grpSpPr>
          <p:sp>
            <p:nvSpPr>
              <p:cNvPr id="141" name="Oval 140">
                <a:extLst>
                  <a:ext uri="{FF2B5EF4-FFF2-40B4-BE49-F238E27FC236}">
                    <a16:creationId xmlns:a16="http://schemas.microsoft.com/office/drawing/2014/main" id="{616DE4EA-13F6-4755-ACE7-7CF0E0770369}"/>
                  </a:ext>
                </a:extLst>
              </p:cNvPr>
              <p:cNvSpPr/>
              <p:nvPr/>
            </p:nvSpPr>
            <p:spPr>
              <a:xfrm>
                <a:off x="5228779" y="2050305"/>
                <a:ext cx="803171" cy="467562"/>
              </a:xfrm>
              <a:prstGeom prst="ellipse">
                <a:avLst/>
              </a:prstGeom>
              <a:grpFill/>
              <a:ln>
                <a:solidFill>
                  <a:srgbClr val="5B1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sp>
            <p:nvSpPr>
              <p:cNvPr id="142" name="Freeform: Shape 41">
                <a:extLst>
                  <a:ext uri="{FF2B5EF4-FFF2-40B4-BE49-F238E27FC236}">
                    <a16:creationId xmlns:a16="http://schemas.microsoft.com/office/drawing/2014/main" id="{E1E06D0E-D44B-458C-BCAA-E552EFBB45ED}"/>
                  </a:ext>
                </a:extLst>
              </p:cNvPr>
              <p:cNvSpPr/>
              <p:nvPr/>
            </p:nvSpPr>
            <p:spPr>
              <a:xfrm>
                <a:off x="5131696" y="1939477"/>
                <a:ext cx="1074274" cy="625382"/>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pFill/>
              <a:ln>
                <a:solidFill>
                  <a:srgbClr val="5B1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grpSp>
        <p:sp>
          <p:nvSpPr>
            <p:cNvPr id="138" name="Rectangle 137">
              <a:extLst>
                <a:ext uri="{FF2B5EF4-FFF2-40B4-BE49-F238E27FC236}">
                  <a16:creationId xmlns:a16="http://schemas.microsoft.com/office/drawing/2014/main" id="{26DD1D7F-B532-4B92-A493-78A0031E6F89}"/>
                </a:ext>
              </a:extLst>
            </p:cNvPr>
            <p:cNvSpPr/>
            <p:nvPr/>
          </p:nvSpPr>
          <p:spPr>
            <a:xfrm>
              <a:off x="8070298" y="2237734"/>
              <a:ext cx="1459887" cy="461665"/>
            </a:xfrm>
            <a:prstGeom prst="rect">
              <a:avLst/>
            </a:prstGeom>
          </p:spPr>
          <p:txBody>
            <a:bodyPr wrap="none">
              <a:spAutoFit/>
            </a:bodyPr>
            <a:lstStyle/>
            <a:p>
              <a:r>
                <a:rPr lang="en-US" sz="2400" b="1" dirty="0" err="1">
                  <a:solidFill>
                    <a:srgbClr val="5B1646"/>
                  </a:solidFill>
                  <a:latin typeface="Times New Roman" panose="02020603050405020304" pitchFamily="18" charset="0"/>
                  <a:cs typeface="Times New Roman" panose="02020603050405020304" pitchFamily="18" charset="0"/>
                </a:rPr>
                <a:t>CiteScore</a:t>
              </a:r>
              <a:endParaRPr lang="id-ID" sz="2000" b="1" dirty="0">
                <a:solidFill>
                  <a:srgbClr val="5B1646"/>
                </a:solidFill>
                <a:latin typeface="Times New Roman" panose="02020603050405020304" pitchFamily="18" charset="0"/>
                <a:cs typeface="Times New Roman" panose="02020603050405020304" pitchFamily="18" charset="0"/>
              </a:endParaRPr>
            </a:p>
          </p:txBody>
        </p:sp>
        <p:sp>
          <p:nvSpPr>
            <p:cNvPr id="140" name="Rectangle 139">
              <a:extLst>
                <a:ext uri="{FF2B5EF4-FFF2-40B4-BE49-F238E27FC236}">
                  <a16:creationId xmlns:a16="http://schemas.microsoft.com/office/drawing/2014/main" id="{9BF911DD-E867-40AA-93D3-A0D9908B5C40}"/>
                </a:ext>
              </a:extLst>
            </p:cNvPr>
            <p:cNvSpPr/>
            <p:nvPr/>
          </p:nvSpPr>
          <p:spPr>
            <a:xfrm>
              <a:off x="8103215" y="2474231"/>
              <a:ext cx="3193854" cy="399405"/>
            </a:xfrm>
            <a:prstGeom prst="rect">
              <a:avLst/>
            </a:prstGeom>
          </p:spPr>
          <p:txBody>
            <a:bodyPr wrap="square">
              <a:spAutoFit/>
            </a:bodyPr>
            <a:lstStyle/>
            <a:p>
              <a:pPr algn="just">
                <a:lnSpc>
                  <a:spcPct val="107000"/>
                </a:lnSpc>
                <a:spcAft>
                  <a:spcPts val="0"/>
                </a:spcAft>
              </a:pPr>
              <a:r>
                <a:rPr lang="en-US" sz="2000" dirty="0" smtClean="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3.09</a:t>
              </a:r>
              <a:endParaRPr lang="id-ID" sz="24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43" name="Group 142">
            <a:extLst>
              <a:ext uri="{FF2B5EF4-FFF2-40B4-BE49-F238E27FC236}">
                <a16:creationId xmlns:a16="http://schemas.microsoft.com/office/drawing/2014/main" id="{8E71F522-BB2A-446B-A4CE-1D4C304D0663}"/>
              </a:ext>
            </a:extLst>
          </p:cNvPr>
          <p:cNvGrpSpPr/>
          <p:nvPr/>
        </p:nvGrpSpPr>
        <p:grpSpPr>
          <a:xfrm>
            <a:off x="6907985" y="3718856"/>
            <a:ext cx="4477309" cy="1026773"/>
            <a:chOff x="6907985" y="4777191"/>
            <a:chExt cx="4477309" cy="1026773"/>
          </a:xfrm>
        </p:grpSpPr>
        <p:cxnSp>
          <p:nvCxnSpPr>
            <p:cNvPr id="144" name="Straight Connector 143">
              <a:extLst>
                <a:ext uri="{FF2B5EF4-FFF2-40B4-BE49-F238E27FC236}">
                  <a16:creationId xmlns:a16="http://schemas.microsoft.com/office/drawing/2014/main" id="{F6CE062B-8917-408A-A077-6FC037CA5F8D}"/>
                </a:ext>
              </a:extLst>
            </p:cNvPr>
            <p:cNvCxnSpPr>
              <a:stCxn id="145" idx="3"/>
              <a:endCxn id="151" idx="6"/>
            </p:cNvCxnSpPr>
            <p:nvPr/>
          </p:nvCxnSpPr>
          <p:spPr>
            <a:xfrm flipH="1">
              <a:off x="7194667" y="5290577"/>
              <a:ext cx="833278" cy="13152"/>
            </a:xfrm>
            <a:prstGeom prst="line">
              <a:avLst/>
            </a:prstGeom>
            <a:ln w="28575">
              <a:solidFill>
                <a:srgbClr val="F18F0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6827D5B1-2DC1-414A-9D65-9C5FC9663F3A}"/>
                </a:ext>
              </a:extLst>
            </p:cNvPr>
            <p:cNvSpPr/>
            <p:nvPr/>
          </p:nvSpPr>
          <p:spPr>
            <a:xfrm rot="10800000">
              <a:off x="8027945" y="4777191"/>
              <a:ext cx="3357349" cy="1026773"/>
            </a:xfrm>
            <a:prstGeom prst="rect">
              <a:avLst/>
            </a:prstGeom>
            <a:noFill/>
            <a:ln w="28575">
              <a:solidFill>
                <a:srgbClr val="F1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grpSp>
          <p:nvGrpSpPr>
            <p:cNvPr id="146" name="Group 145">
              <a:extLst>
                <a:ext uri="{FF2B5EF4-FFF2-40B4-BE49-F238E27FC236}">
                  <a16:creationId xmlns:a16="http://schemas.microsoft.com/office/drawing/2014/main" id="{A5FAA8ED-59CF-4B1E-9B4A-EAD14B1D2B55}"/>
                </a:ext>
              </a:extLst>
            </p:cNvPr>
            <p:cNvGrpSpPr/>
            <p:nvPr/>
          </p:nvGrpSpPr>
          <p:grpSpPr>
            <a:xfrm rot="10800000">
              <a:off x="6907985" y="5149957"/>
              <a:ext cx="307543" cy="307543"/>
              <a:chOff x="6538714" y="1603273"/>
              <a:chExt cx="1132116" cy="1132116"/>
            </a:xfrm>
            <a:solidFill>
              <a:srgbClr val="F18F01"/>
            </a:solidFill>
          </p:grpSpPr>
          <p:sp>
            <p:nvSpPr>
              <p:cNvPr id="150" name="Oval 149">
                <a:extLst>
                  <a:ext uri="{FF2B5EF4-FFF2-40B4-BE49-F238E27FC236}">
                    <a16:creationId xmlns:a16="http://schemas.microsoft.com/office/drawing/2014/main" id="{B0A4FB27-72A0-491A-B666-0F3A2F333932}"/>
                  </a:ext>
                </a:extLst>
              </p:cNvPr>
              <p:cNvSpPr/>
              <p:nvPr/>
            </p:nvSpPr>
            <p:spPr>
              <a:xfrm>
                <a:off x="6681562" y="1746122"/>
                <a:ext cx="846417" cy="846417"/>
              </a:xfrm>
              <a:prstGeom prst="ellipse">
                <a:avLst/>
              </a:prstGeom>
              <a:grpFill/>
              <a:ln>
                <a:solidFill>
                  <a:srgbClr val="F1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sp>
            <p:nvSpPr>
              <p:cNvPr id="151" name="Freeform: Shape 47">
                <a:extLst>
                  <a:ext uri="{FF2B5EF4-FFF2-40B4-BE49-F238E27FC236}">
                    <a16:creationId xmlns:a16="http://schemas.microsoft.com/office/drawing/2014/main" id="{4DA573C4-B4A0-49A3-8F2C-157D4712F371}"/>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pFill/>
              <a:ln>
                <a:solidFill>
                  <a:srgbClr val="F1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grpSp>
        <p:sp>
          <p:nvSpPr>
            <p:cNvPr id="147" name="Rectangle 146">
              <a:extLst>
                <a:ext uri="{FF2B5EF4-FFF2-40B4-BE49-F238E27FC236}">
                  <a16:creationId xmlns:a16="http://schemas.microsoft.com/office/drawing/2014/main" id="{673B7D13-DD0E-4F67-AD9F-55F29EC56DE2}"/>
                </a:ext>
              </a:extLst>
            </p:cNvPr>
            <p:cNvSpPr/>
            <p:nvPr/>
          </p:nvSpPr>
          <p:spPr>
            <a:xfrm>
              <a:off x="8126743" y="4834940"/>
              <a:ext cx="1244251" cy="461665"/>
            </a:xfrm>
            <a:prstGeom prst="rect">
              <a:avLst/>
            </a:prstGeom>
          </p:spPr>
          <p:txBody>
            <a:bodyPr wrap="none">
              <a:spAutoFit/>
            </a:bodyPr>
            <a:lstStyle/>
            <a:p>
              <a:r>
                <a:rPr lang="en-US" sz="2400" b="1" dirty="0" smtClean="0">
                  <a:solidFill>
                    <a:srgbClr val="F18F01"/>
                  </a:solidFill>
                  <a:latin typeface="Times New Roman" panose="02020603050405020304" pitchFamily="18" charset="0"/>
                  <a:ea typeface="Times New Roman" panose="02020603050405020304" pitchFamily="18" charset="0"/>
                  <a:cs typeface="Times New Roman" panose="02020603050405020304" pitchFamily="18" charset="0"/>
                </a:rPr>
                <a:t>H-index</a:t>
              </a:r>
              <a:endParaRPr lang="id-ID" sz="2000" b="1" dirty="0">
                <a:solidFill>
                  <a:srgbClr val="F18F01"/>
                </a:solidFill>
                <a:latin typeface="Times New Roman" panose="02020603050405020304" pitchFamily="18" charset="0"/>
                <a:cs typeface="Times New Roman" panose="02020603050405020304" pitchFamily="18" charset="0"/>
              </a:endParaRPr>
            </a:p>
          </p:txBody>
        </p:sp>
        <p:sp>
          <p:nvSpPr>
            <p:cNvPr id="149" name="Rectangle 148">
              <a:extLst>
                <a:ext uri="{FF2B5EF4-FFF2-40B4-BE49-F238E27FC236}">
                  <a16:creationId xmlns:a16="http://schemas.microsoft.com/office/drawing/2014/main" id="{39587A8B-F2F7-4202-A3CF-63533B128D55}"/>
                </a:ext>
              </a:extLst>
            </p:cNvPr>
            <p:cNvSpPr/>
            <p:nvPr/>
          </p:nvSpPr>
          <p:spPr>
            <a:xfrm>
              <a:off x="8138763" y="5216345"/>
              <a:ext cx="3193854" cy="399405"/>
            </a:xfrm>
            <a:prstGeom prst="rect">
              <a:avLst/>
            </a:prstGeom>
          </p:spPr>
          <p:txBody>
            <a:bodyPr wrap="square">
              <a:spAutoFit/>
            </a:bodyPr>
            <a:lstStyle/>
            <a:p>
              <a:pPr algn="just">
                <a:lnSpc>
                  <a:spcPct val="107000"/>
                </a:lnSpc>
                <a:spcAft>
                  <a:spcPts val="0"/>
                </a:spcAft>
              </a:pPr>
              <a:r>
                <a:rPr lang="en-US" sz="2000" dirty="0"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36</a:t>
              </a:r>
              <a:endParaRPr lang="id-ID" sz="24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52" name="Group 151">
            <a:extLst>
              <a:ext uri="{FF2B5EF4-FFF2-40B4-BE49-F238E27FC236}">
                <a16:creationId xmlns:a16="http://schemas.microsoft.com/office/drawing/2014/main" id="{D3AB7056-F4F8-4EB2-9FE0-77E5A56684E7}"/>
              </a:ext>
            </a:extLst>
          </p:cNvPr>
          <p:cNvGrpSpPr/>
          <p:nvPr/>
        </p:nvGrpSpPr>
        <p:grpSpPr>
          <a:xfrm>
            <a:off x="9464004" y="-67731"/>
            <a:ext cx="2727996" cy="1398926"/>
            <a:chOff x="9464004" y="321737"/>
            <a:chExt cx="2727996" cy="1398926"/>
          </a:xfrm>
        </p:grpSpPr>
        <p:pic>
          <p:nvPicPr>
            <p:cNvPr id="153" name="Picture 152">
              <a:extLst>
                <a:ext uri="{FF2B5EF4-FFF2-40B4-BE49-F238E27FC236}">
                  <a16:creationId xmlns:a16="http://schemas.microsoft.com/office/drawing/2014/main" id="{FD00DA82-0C5D-490F-BC4F-390A153AB44B}"/>
                </a:ext>
              </a:extLst>
            </p:cNvPr>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9464004" y="321737"/>
              <a:ext cx="2727996" cy="1398926"/>
            </a:xfrm>
            <a:prstGeom prst="rect">
              <a:avLst/>
            </a:prstGeom>
          </p:spPr>
        </p:pic>
        <p:sp>
          <p:nvSpPr>
            <p:cNvPr id="154" name="TextBox 153">
              <a:extLst>
                <a:ext uri="{FF2B5EF4-FFF2-40B4-BE49-F238E27FC236}">
                  <a16:creationId xmlns:a16="http://schemas.microsoft.com/office/drawing/2014/main" id="{C74116B9-A967-44B7-91D8-A4237B7EE31C}"/>
                </a:ext>
              </a:extLst>
            </p:cNvPr>
            <p:cNvSpPr txBox="1"/>
            <p:nvPr/>
          </p:nvSpPr>
          <p:spPr>
            <a:xfrm>
              <a:off x="10253063" y="609658"/>
              <a:ext cx="1507137" cy="923330"/>
            </a:xfrm>
            <a:prstGeom prst="rect">
              <a:avLst/>
            </a:prstGeom>
            <a:noFill/>
          </p:spPr>
          <p:txBody>
            <a:bodyPr wrap="square" rtlCol="1">
              <a:spAutoFit/>
            </a:bodyPr>
            <a:lstStyle/>
            <a:p>
              <a:pPr algn="ctr">
                <a:lnSpc>
                  <a:spcPct val="100000"/>
                </a:lnSpc>
              </a:pPr>
              <a:r>
                <a:rPr lang="en-US" b="1" dirty="0" smtClean="0">
                  <a:solidFill>
                    <a:schemeClr val="bg1"/>
                  </a:solidFill>
                  <a:latin typeface="Times New Roman" panose="02020603050405020304" pitchFamily="18" charset="0"/>
                  <a:cs typeface="+mj-cs"/>
                </a:rPr>
                <a:t>Journal's specifications</a:t>
              </a:r>
              <a:endParaRPr lang="en-US" dirty="0"/>
            </a:p>
            <a:p>
              <a:pPr algn="ctr"/>
              <a:r>
                <a:rPr lang="en-US" b="1" dirty="0" smtClean="0">
                  <a:solidFill>
                    <a:schemeClr val="bg1"/>
                  </a:solidFill>
                  <a:latin typeface="Times New Roman" panose="02020603050405020304" pitchFamily="18" charset="0"/>
                  <a:cs typeface="+mj-cs"/>
                </a:rPr>
                <a:t> </a:t>
              </a:r>
              <a:endParaRPr lang="fa-IR" b="1" dirty="0">
                <a:solidFill>
                  <a:schemeClr val="bg1"/>
                </a:solidFill>
                <a:latin typeface="Times New Roman" panose="02020603050405020304" pitchFamily="18" charset="0"/>
                <a:cs typeface="+mj-cs"/>
              </a:endParaRPr>
            </a:p>
          </p:txBody>
        </p:sp>
      </p:grpSp>
      <p:sp>
        <p:nvSpPr>
          <p:cNvPr id="155" name="Rectangle 154">
            <a:extLst>
              <a:ext uri="{FF2B5EF4-FFF2-40B4-BE49-F238E27FC236}">
                <a16:creationId xmlns:a16="http://schemas.microsoft.com/office/drawing/2014/main" id="{4309E434-170D-48A0-B91A-2E8A342EE466}"/>
              </a:ext>
            </a:extLst>
          </p:cNvPr>
          <p:cNvSpPr/>
          <p:nvPr/>
        </p:nvSpPr>
        <p:spPr>
          <a:xfrm>
            <a:off x="4787407" y="2121932"/>
            <a:ext cx="2403700" cy="1673150"/>
          </a:xfrm>
          <a:prstGeom prst="rect">
            <a:avLst/>
          </a:prstGeom>
        </p:spPr>
        <p:txBody>
          <a:bodyPr wrap="square">
            <a:spAutoFit/>
          </a:bodyPr>
          <a:lstStyle/>
          <a:p>
            <a:pPr algn="ctr">
              <a:lnSpc>
                <a:spcPct val="107000"/>
              </a:lnSpc>
              <a:spcAft>
                <a:spcPts val="0"/>
              </a:spcAft>
            </a:pP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Disability and Health Journal</a:t>
            </a:r>
            <a:endParaRPr lang="id-ID"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65" name="Group 164"/>
          <p:cNvGrpSpPr/>
          <p:nvPr/>
        </p:nvGrpSpPr>
        <p:grpSpPr>
          <a:xfrm>
            <a:off x="-1041" y="6542424"/>
            <a:ext cx="12192000" cy="334867"/>
            <a:chOff x="-1041" y="5727407"/>
            <a:chExt cx="12192000" cy="490513"/>
          </a:xfrm>
        </p:grpSpPr>
        <p:sp>
          <p:nvSpPr>
            <p:cNvPr id="166" name="Rectangle 165"/>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1</a:t>
              </a:r>
              <a:endParaRPr lang="en-US" sz="1200" dirty="0">
                <a:latin typeface="Times New Roman" panose="02020603050405020304" pitchFamily="18" charset="0"/>
                <a:cs typeface="Times New Roman" panose="02020603050405020304" pitchFamily="18" charset="0"/>
              </a:endParaRPr>
            </a:p>
          </p:txBody>
        </p:sp>
        <p:sp>
          <p:nvSpPr>
            <p:cNvPr id="168"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69"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170" name="Picture 169"/>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sp>
        <p:nvSpPr>
          <p:cNvPr id="148" name="Rectangle 147">
            <a:extLst>
              <a:ext uri="{FF2B5EF4-FFF2-40B4-BE49-F238E27FC236}">
                <a16:creationId xmlns:a16="http://schemas.microsoft.com/office/drawing/2014/main" id="{89527C4E-DCE7-433A-A9A8-5A4021FCBA61}"/>
              </a:ext>
            </a:extLst>
          </p:cNvPr>
          <p:cNvSpPr/>
          <p:nvPr/>
        </p:nvSpPr>
        <p:spPr>
          <a:xfrm>
            <a:off x="780774" y="2054190"/>
            <a:ext cx="1818126" cy="461665"/>
          </a:xfrm>
          <a:prstGeom prst="rect">
            <a:avLst/>
          </a:prstGeom>
        </p:spPr>
        <p:txBody>
          <a:bodyPr wrap="none">
            <a:spAutoFit/>
          </a:bodyPr>
          <a:lstStyle/>
          <a:p>
            <a:r>
              <a:rPr kumimoji="1" lang="en-US" sz="2400" b="1" dirty="0">
                <a:solidFill>
                  <a:srgbClr val="0E5AA4"/>
                </a:solidFill>
                <a:latin typeface="Times New Roman" panose="02020603050405020304" pitchFamily="18" charset="0"/>
                <a:cs typeface="Times New Roman" panose="02020603050405020304" pitchFamily="18" charset="0"/>
              </a:rPr>
              <a:t>Published</a:t>
            </a:r>
            <a:r>
              <a:rPr lang="en-US" sz="2400" dirty="0">
                <a:solidFill>
                  <a:srgbClr val="000000"/>
                </a:solidFill>
                <a:latin typeface="Times New Roman" pitchFamily="18" charset="0"/>
                <a:cs typeface="Times New Roman" pitchFamily="18" charset="0"/>
              </a:rPr>
              <a:t> </a:t>
            </a:r>
            <a:r>
              <a:rPr kumimoji="1" lang="en-US" sz="2400" b="1" dirty="0">
                <a:solidFill>
                  <a:srgbClr val="0E5AA4"/>
                </a:solidFill>
                <a:latin typeface="Times New Roman" panose="02020603050405020304" pitchFamily="18" charset="0"/>
                <a:cs typeface="Times New Roman" panose="02020603050405020304" pitchFamily="18" charset="0"/>
              </a:rPr>
              <a:t>in</a:t>
            </a:r>
            <a:endParaRPr kumimoji="1" lang="ja-JP" altLang="en-US" sz="2400" b="1" dirty="0">
              <a:solidFill>
                <a:srgbClr val="0E5AA4"/>
              </a:solidFill>
              <a:latin typeface="Times New Roman" panose="02020603050405020304" pitchFamily="18" charset="0"/>
              <a:cs typeface="Times New Roman" panose="02020603050405020304" pitchFamily="18" charset="0"/>
            </a:endParaRPr>
          </a:p>
        </p:txBody>
      </p:sp>
      <p:sp>
        <p:nvSpPr>
          <p:cNvPr id="156" name="Rectangle 155">
            <a:extLst>
              <a:ext uri="{FF2B5EF4-FFF2-40B4-BE49-F238E27FC236}">
                <a16:creationId xmlns:a16="http://schemas.microsoft.com/office/drawing/2014/main" id="{4309E434-170D-48A0-B91A-2E8A342EE466}"/>
              </a:ext>
            </a:extLst>
          </p:cNvPr>
          <p:cNvSpPr/>
          <p:nvPr/>
        </p:nvSpPr>
        <p:spPr>
          <a:xfrm>
            <a:off x="802783" y="2549389"/>
            <a:ext cx="3193854" cy="399405"/>
          </a:xfrm>
          <a:prstGeom prst="rect">
            <a:avLst/>
          </a:prstGeom>
        </p:spPr>
        <p:txBody>
          <a:bodyPr wrap="square">
            <a:spAutoFit/>
          </a:bodyPr>
          <a:lstStyle/>
          <a:p>
            <a:pPr algn="just">
              <a:lnSpc>
                <a:spcPct val="107000"/>
              </a:lnSpc>
              <a:spcAft>
                <a:spcPts val="0"/>
              </a:spcAft>
            </a:pPr>
            <a:r>
              <a:rPr lang="en-US" sz="2000" dirty="0"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2019</a:t>
            </a:r>
            <a:endParaRPr lang="id-ID" sz="2000"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7" name="Rectangle 156">
            <a:extLst>
              <a:ext uri="{FF2B5EF4-FFF2-40B4-BE49-F238E27FC236}">
                <a16:creationId xmlns:a16="http://schemas.microsoft.com/office/drawing/2014/main" id="{26DD1D7F-B532-4B92-A493-78A0031E6F89}"/>
              </a:ext>
            </a:extLst>
          </p:cNvPr>
          <p:cNvSpPr/>
          <p:nvPr/>
        </p:nvSpPr>
        <p:spPr>
          <a:xfrm>
            <a:off x="8011032" y="2017272"/>
            <a:ext cx="1293944" cy="461665"/>
          </a:xfrm>
          <a:prstGeom prst="rect">
            <a:avLst/>
          </a:prstGeom>
        </p:spPr>
        <p:txBody>
          <a:bodyPr wrap="none">
            <a:spAutoFit/>
          </a:bodyPr>
          <a:lstStyle/>
          <a:p>
            <a:r>
              <a:rPr lang="en-US" sz="2400" b="1" dirty="0" smtClean="0">
                <a:solidFill>
                  <a:srgbClr val="5B1646"/>
                </a:solidFill>
                <a:latin typeface="Times New Roman" panose="02020603050405020304" pitchFamily="18" charset="0"/>
                <a:cs typeface="Times New Roman" panose="02020603050405020304" pitchFamily="18" charset="0"/>
              </a:rPr>
              <a:t>Quartile</a:t>
            </a:r>
            <a:endParaRPr lang="id-ID" sz="2000" b="1" dirty="0">
              <a:solidFill>
                <a:srgbClr val="5B1646"/>
              </a:solidFill>
              <a:latin typeface="Times New Roman" panose="02020603050405020304" pitchFamily="18" charset="0"/>
              <a:cs typeface="Times New Roman" panose="02020603050405020304" pitchFamily="18" charset="0"/>
            </a:endParaRPr>
          </a:p>
        </p:txBody>
      </p:sp>
      <p:sp>
        <p:nvSpPr>
          <p:cNvPr id="158" name="Rectangle 157">
            <a:extLst>
              <a:ext uri="{FF2B5EF4-FFF2-40B4-BE49-F238E27FC236}">
                <a16:creationId xmlns:a16="http://schemas.microsoft.com/office/drawing/2014/main" id="{9BF911DD-E867-40AA-93D3-A0D9908B5C40}"/>
              </a:ext>
            </a:extLst>
          </p:cNvPr>
          <p:cNvSpPr/>
          <p:nvPr/>
        </p:nvSpPr>
        <p:spPr>
          <a:xfrm>
            <a:off x="8043949" y="2520014"/>
            <a:ext cx="3193854" cy="399405"/>
          </a:xfrm>
          <a:prstGeom prst="rect">
            <a:avLst/>
          </a:prstGeom>
        </p:spPr>
        <p:txBody>
          <a:bodyPr wrap="square">
            <a:spAutoFit/>
          </a:bodyPr>
          <a:lstStyle/>
          <a:p>
            <a:pPr algn="just">
              <a:lnSpc>
                <a:spcPct val="107000"/>
              </a:lnSpc>
              <a:spcAft>
                <a:spcPts val="0"/>
              </a:spcAft>
            </a:pPr>
            <a:r>
              <a:rPr lang="en-US" sz="2000" dirty="0" smtClean="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Q2</a:t>
            </a:r>
            <a:endParaRPr lang="id-ID" sz="24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16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randombar(horizontal)">
                                      <p:cBhvr>
                                        <p:cTn id="7" dur="500"/>
                                        <p:tgtEl>
                                          <p:spTgt spid="1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5"/>
                                        </p:tgtEl>
                                        <p:attrNameLst>
                                          <p:attrName>style.visibility</p:attrName>
                                        </p:attrNameLst>
                                      </p:cBhvr>
                                      <p:to>
                                        <p:strVal val="visible"/>
                                      </p:to>
                                    </p:set>
                                    <p:animEffect transition="in" filter="fade">
                                      <p:cBhvr>
                                        <p:cTn id="11" dur="500"/>
                                        <p:tgtEl>
                                          <p:spTgt spid="15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wipe(down)">
                                      <p:cBhvr>
                                        <p:cTn id="18" dur="500"/>
                                        <p:tgtEl>
                                          <p:spTgt spid="14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6"/>
                                        </p:tgtEl>
                                        <p:attrNameLst>
                                          <p:attrName>style.visibility</p:attrName>
                                        </p:attrNameLst>
                                      </p:cBhvr>
                                      <p:to>
                                        <p:strVal val="visible"/>
                                      </p:to>
                                    </p:set>
                                    <p:animEffect transition="in" filter="wipe(down)">
                                      <p:cBhvr>
                                        <p:cTn id="21" dur="500"/>
                                        <p:tgtEl>
                                          <p:spTgt spid="156"/>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randombar(horizontal)">
                                      <p:cBhvr>
                                        <p:cTn id="25" dur="500"/>
                                        <p:tgtEl>
                                          <p:spTgt spid="1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wipe(down)">
                                      <p:cBhvr>
                                        <p:cTn id="28" dur="500"/>
                                        <p:tgtEl>
                                          <p:spTgt spid="158"/>
                                        </p:tgtEl>
                                      </p:cBhvr>
                                    </p:animEffect>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wipe(right)">
                                      <p:cBhvr>
                                        <p:cTn id="32" dur="500"/>
                                        <p:tgtEl>
                                          <p:spTgt spid="13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wipe(down)">
                                      <p:cBhvr>
                                        <p:cTn id="35" dur="500"/>
                                        <p:tgtEl>
                                          <p:spTgt spid="157"/>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wipe(left)">
                                      <p:cBhvr>
                                        <p:cTn id="39" dur="500"/>
                                        <p:tgtEl>
                                          <p:spTgt spid="125"/>
                                        </p:tgtEl>
                                      </p:cBhvr>
                                    </p:animEffect>
                                  </p:childTnLst>
                                </p:cTn>
                              </p:par>
                            </p:childTnLst>
                          </p:cTn>
                        </p:par>
                        <p:par>
                          <p:cTn id="40" fill="hold">
                            <p:stCondLst>
                              <p:cond delay="3000"/>
                            </p:stCondLst>
                            <p:childTnLst>
                              <p:par>
                                <p:cTn id="41" presetID="22" presetClass="entr" presetSubtype="2" fill="hold" nodeType="after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wipe(right)">
                                      <p:cBhvr>
                                        <p:cTn id="43"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4" grpId="0">
        <p:bldAsOne/>
      </p:bldGraphic>
      <p:bldP spid="155" grpId="0"/>
      <p:bldP spid="148" grpId="0"/>
      <p:bldP spid="156" grpId="0"/>
      <p:bldP spid="157" grpId="0"/>
      <p:bldP spid="1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F3463EDD-0C25-4DD4-AEA2-173F147B1572}"/>
              </a:ext>
            </a:extLst>
          </p:cNvPr>
          <p:cNvSpPr/>
          <p:nvPr/>
        </p:nvSpPr>
        <p:spPr>
          <a:xfrm>
            <a:off x="0" y="2967"/>
            <a:ext cx="12192000" cy="687432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3" name="Slide Number Placeholder 2"/>
          <p:cNvSpPr>
            <a:spLocks noGrp="1"/>
          </p:cNvSpPr>
          <p:nvPr>
            <p:ph type="sldNum" sz="quarter" idx="12"/>
          </p:nvPr>
        </p:nvSpPr>
        <p:spPr>
          <a:xfrm>
            <a:off x="8610600" y="5958416"/>
            <a:ext cx="2743200" cy="365125"/>
          </a:xfrm>
        </p:spPr>
        <p:txBody>
          <a:bodyPr/>
          <a:lstStyle/>
          <a:p>
            <a:fld id="{6D22F896-40B5-4ADD-8801-0D06FADFA095}" type="slidenum">
              <a:rPr lang="en-US" smtClean="0"/>
              <a:t>20</a:t>
            </a:fld>
            <a:endParaRPr lang="en-US" dirty="0"/>
          </a:p>
        </p:txBody>
      </p:sp>
      <p:grpSp>
        <p:nvGrpSpPr>
          <p:cNvPr id="58" name="Group 57"/>
          <p:cNvGrpSpPr/>
          <p:nvPr/>
        </p:nvGrpSpPr>
        <p:grpSpPr>
          <a:xfrm>
            <a:off x="907137" y="4717930"/>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grpSp>
        <p:nvGrpSpPr>
          <p:cNvPr id="60" name="Group 59"/>
          <p:cNvGrpSpPr/>
          <p:nvPr/>
        </p:nvGrpSpPr>
        <p:grpSpPr>
          <a:xfrm>
            <a:off x="4563132" y="4739825"/>
            <a:ext cx="1672786" cy="1572432"/>
            <a:chOff x="6322251" y="3186902"/>
            <a:chExt cx="1394546" cy="1223742"/>
          </a:xfrm>
        </p:grpSpPr>
        <p:sp>
          <p:nvSpPr>
            <p:cNvPr id="6" name="Rounded Rectangle 5"/>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23" name="Oval 2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E91A0C4-16D9-4262-BC92-0E8535F56EB2}"/>
                </a:ext>
              </a:extLst>
            </p:cNvPr>
            <p:cNvGrpSpPr/>
            <p:nvPr/>
          </p:nvGrpSpPr>
          <p:grpSpPr>
            <a:xfrm>
              <a:off x="6712606" y="3186902"/>
              <a:ext cx="555024" cy="553594"/>
              <a:chOff x="7336148" y="1750981"/>
              <a:chExt cx="1290526" cy="1287200"/>
            </a:xfrm>
          </p:grpSpPr>
          <p:sp>
            <p:nvSpPr>
              <p:cNvPr id="26" name="Teardrop 25">
                <a:extLst>
                  <a:ext uri="{FF2B5EF4-FFF2-40B4-BE49-F238E27FC236}">
                    <a16:creationId xmlns:a16="http://schemas.microsoft.com/office/drawing/2014/main" id="{3013F73C-52D7-40FA-AE5E-6E4F53D400F5}"/>
                  </a:ext>
                </a:extLst>
              </p:cNvPr>
              <p:cNvSpPr/>
              <p:nvPr/>
            </p:nvSpPr>
            <p:spPr>
              <a:xfrm rot="8100000">
                <a:off x="7336148" y="1750981"/>
                <a:ext cx="1290526" cy="1287200"/>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31633"/>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26318"/>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roup 91"/>
          <p:cNvGrpSpPr/>
          <p:nvPr/>
        </p:nvGrpSpPr>
        <p:grpSpPr>
          <a:xfrm>
            <a:off x="9810782" y="4756511"/>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a:endCxn id="24" idx="2"/>
          </p:cNvCxnSpPr>
          <p:nvPr/>
        </p:nvCxnSpPr>
        <p:spPr>
          <a:xfrm flipV="1">
            <a:off x="3642444" y="5745087"/>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40098"/>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770486"/>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65497"/>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58988"/>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6" name="Rectangle 105"/>
          <p:cNvSpPr/>
          <p:nvPr/>
        </p:nvSpPr>
        <p:spPr>
          <a:xfrm>
            <a:off x="4877376" y="5824743"/>
            <a:ext cx="1043876"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Methods</a:t>
            </a:r>
            <a:endParaRPr lang="fa-IR" b="1" dirty="0">
              <a:solidFill>
                <a:schemeClr val="bg1">
                  <a:lumMod val="95000"/>
                </a:schemeClr>
              </a:solidFill>
              <a:latin typeface="Times New Roman" panose="02020603050405020304" pitchFamily="18" charset="0"/>
            </a:endParaRPr>
          </a:p>
        </p:txBody>
      </p:sp>
      <p:sp>
        <p:nvSpPr>
          <p:cNvPr id="107" name="Rectangle 106"/>
          <p:cNvSpPr/>
          <p:nvPr/>
        </p:nvSpPr>
        <p:spPr>
          <a:xfrm>
            <a:off x="6724457" y="5859576"/>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20233"/>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00" name="Group 99"/>
          <p:cNvGrpSpPr/>
          <p:nvPr/>
        </p:nvGrpSpPr>
        <p:grpSpPr>
          <a:xfrm>
            <a:off x="2731440" y="4742552"/>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816029"/>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8077223" y="4826318"/>
            <a:ext cx="1650982" cy="1480864"/>
            <a:chOff x="7548571" y="5466858"/>
            <a:chExt cx="1394546" cy="1228710"/>
          </a:xfrm>
        </p:grpSpPr>
        <p:sp>
          <p:nvSpPr>
            <p:cNvPr id="120" name="Rounded Rectangle 119"/>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139" name="Oval 138">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5B1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137" name="Teardrop 136">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5B1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12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sp>
        <p:nvSpPr>
          <p:cNvPr id="141" name="Rectangle 140"/>
          <p:cNvSpPr/>
          <p:nvPr/>
        </p:nvSpPr>
        <p:spPr>
          <a:xfrm>
            <a:off x="8016277" y="5711531"/>
            <a:ext cx="1887397" cy="646331"/>
          </a:xfrm>
          <a:prstGeom prst="rect">
            <a:avLst/>
          </a:prstGeom>
        </p:spPr>
        <p:txBody>
          <a:bodyPr wrap="square">
            <a:spAutoFit/>
          </a:bodyPr>
          <a:lstStyle/>
          <a:p>
            <a:pPr algn="ctr"/>
            <a:r>
              <a:rPr lang="en-US" b="1" dirty="0">
                <a:solidFill>
                  <a:srgbClr val="5B1646"/>
                </a:solidFill>
                <a:latin typeface="Times New Roman" panose="02020603050405020304" pitchFamily="18" charset="0"/>
              </a:rPr>
              <a:t>Discussion &amp; </a:t>
            </a:r>
            <a:r>
              <a:rPr lang="en-US" b="1" dirty="0" smtClean="0">
                <a:solidFill>
                  <a:srgbClr val="5B1646"/>
                </a:solidFill>
                <a:latin typeface="Times New Roman" panose="02020603050405020304" pitchFamily="18" charset="0"/>
              </a:rPr>
              <a:t>Conclusion</a:t>
            </a:r>
            <a:endParaRPr lang="fa-IR" b="1" dirty="0">
              <a:solidFill>
                <a:srgbClr val="5B1646"/>
              </a:solidFill>
              <a:latin typeface="Times New Roman" panose="02020603050405020304" pitchFamily="18" charset="0"/>
            </a:endParaRPr>
          </a:p>
        </p:txBody>
      </p:sp>
      <p:grpSp>
        <p:nvGrpSpPr>
          <p:cNvPr id="142" name="Group 141"/>
          <p:cNvGrpSpPr/>
          <p:nvPr/>
        </p:nvGrpSpPr>
        <p:grpSpPr>
          <a:xfrm>
            <a:off x="-1041" y="6542424"/>
            <a:ext cx="12192000" cy="334867"/>
            <a:chOff x="-1041" y="5727407"/>
            <a:chExt cx="12192000" cy="490513"/>
          </a:xfrm>
          <a:solidFill>
            <a:srgbClr val="7F7F7F"/>
          </a:solidFill>
        </p:grpSpPr>
        <p:sp>
          <p:nvSpPr>
            <p:cNvPr id="143" name="Rectangle 142"/>
            <p:cNvSpPr/>
            <p:nvPr/>
          </p:nvSpPr>
          <p:spPr>
            <a:xfrm>
              <a:off x="-1041" y="5727407"/>
              <a:ext cx="12192000" cy="490513"/>
            </a:xfrm>
            <a:prstGeom prst="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ate Placeholder 3"/>
            <p:cNvSpPr txBox="1">
              <a:spLocks/>
            </p:cNvSpPr>
            <p:nvPr/>
          </p:nvSpPr>
          <p:spPr>
            <a:xfrm>
              <a:off x="1197650" y="5765919"/>
              <a:ext cx="1972733" cy="365125"/>
            </a:xfrm>
            <a:prstGeom prst="rect">
              <a:avLst/>
            </a:prstGeom>
            <a:noFill/>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19</a:t>
              </a:r>
              <a:endParaRPr lang="en-US" sz="1200" dirty="0">
                <a:latin typeface="Times New Roman" panose="02020603050405020304" pitchFamily="18" charset="0"/>
                <a:cs typeface="Times New Roman" panose="02020603050405020304" pitchFamily="18" charset="0"/>
              </a:endParaRPr>
            </a:p>
          </p:txBody>
        </p:sp>
        <p:sp>
          <p:nvSpPr>
            <p:cNvPr id="145" name="Footer Placeholder 4"/>
            <p:cNvSpPr txBox="1">
              <a:spLocks/>
            </p:cNvSpPr>
            <p:nvPr/>
          </p:nvSpPr>
          <p:spPr>
            <a:xfrm>
              <a:off x="2497666" y="5793628"/>
              <a:ext cx="7169181" cy="336563"/>
            </a:xfrm>
            <a:prstGeom prst="rect">
              <a:avLst/>
            </a:prstGeom>
            <a:noFill/>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46" name="Slide Number Placeholder 5"/>
            <p:cNvSpPr txBox="1">
              <a:spLocks/>
            </p:cNvSpPr>
            <p:nvPr/>
          </p:nvSpPr>
          <p:spPr>
            <a:xfrm>
              <a:off x="9712031" y="5784515"/>
              <a:ext cx="2359896" cy="328057"/>
            </a:xfrm>
            <a:prstGeom prst="rect">
              <a:avLst/>
            </a:prstGeom>
            <a:noFill/>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147" name="Picture 146"/>
          <p:cNvPicPr>
            <a:picLocks noChangeAspect="1"/>
          </p:cNvPicPr>
          <p:nvPr/>
        </p:nvPicPr>
        <p:blipFill rotWithShape="1">
          <a:blip r:embed="rId4">
            <a:clrChange>
              <a:clrFrom>
                <a:srgbClr val="FEFEFE"/>
              </a:clrFrom>
              <a:clrTo>
                <a:srgbClr val="FEFEFE">
                  <a:alpha val="0"/>
                </a:srgbClr>
              </a:clrTo>
            </a:clrChange>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1789" t="4133" r="3217" b="7034"/>
          <a:stretch/>
        </p:blipFill>
        <p:spPr>
          <a:xfrm>
            <a:off x="143837" y="102742"/>
            <a:ext cx="1273997" cy="842480"/>
          </a:xfrm>
          <a:prstGeom prst="rect">
            <a:avLst/>
          </a:prstGeom>
        </p:spPr>
      </p:pic>
      <p:grpSp>
        <p:nvGrpSpPr>
          <p:cNvPr id="153" name="Group 152">
            <a:extLst>
              <a:ext uri="{FF2B5EF4-FFF2-40B4-BE49-F238E27FC236}">
                <a16:creationId xmlns:a16="http://schemas.microsoft.com/office/drawing/2014/main" id="{6C4902E4-DE3C-4E73-84FB-4EC23979084F}"/>
              </a:ext>
            </a:extLst>
          </p:cNvPr>
          <p:cNvGrpSpPr/>
          <p:nvPr/>
        </p:nvGrpSpPr>
        <p:grpSpPr>
          <a:xfrm>
            <a:off x="1671279" y="160793"/>
            <a:ext cx="6663716" cy="1036851"/>
            <a:chOff x="727477" y="2784427"/>
            <a:chExt cx="7250356" cy="1194129"/>
          </a:xfrm>
        </p:grpSpPr>
        <p:grpSp>
          <p:nvGrpSpPr>
            <p:cNvPr id="154" name="Group 153"/>
            <p:cNvGrpSpPr/>
            <p:nvPr/>
          </p:nvGrpSpPr>
          <p:grpSpPr>
            <a:xfrm>
              <a:off x="1413053" y="2784427"/>
              <a:ext cx="6507789" cy="1052378"/>
              <a:chOff x="1693266" y="2090057"/>
              <a:chExt cx="4562391" cy="1888500"/>
            </a:xfrm>
          </p:grpSpPr>
          <p:sp>
            <p:nvSpPr>
              <p:cNvPr id="157" name="Rectangle: Rounded Corners 8">
                <a:extLst>
                  <a:ext uri="{FF2B5EF4-FFF2-40B4-BE49-F238E27FC236}">
                    <a16:creationId xmlns:a16="http://schemas.microsoft.com/office/drawing/2014/main" id="{8E3FFC06-6159-4F02-987B-043E29247657}"/>
                  </a:ext>
                </a:extLst>
              </p:cNvPr>
              <p:cNvSpPr/>
              <p:nvPr/>
            </p:nvSpPr>
            <p:spPr>
              <a:xfrm>
                <a:off x="1901371" y="2090057"/>
                <a:ext cx="4354286" cy="188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58" name="Isosceles Triangle 157">
                <a:extLst>
                  <a:ext uri="{FF2B5EF4-FFF2-40B4-BE49-F238E27FC236}">
                    <a16:creationId xmlns:a16="http://schemas.microsoft.com/office/drawing/2014/main" id="{F1EB1F44-AF40-4403-B952-81B10F009934}"/>
                  </a:ext>
                </a:extLst>
              </p:cNvPr>
              <p:cNvSpPr/>
              <p:nvPr/>
            </p:nvSpPr>
            <p:spPr>
              <a:xfrm rot="16200000">
                <a:off x="1599738" y="3345602"/>
                <a:ext cx="515702" cy="32864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155" name="Rectangle 154"/>
            <p:cNvSpPr/>
            <p:nvPr/>
          </p:nvSpPr>
          <p:spPr>
            <a:xfrm>
              <a:off x="1881833" y="2942437"/>
              <a:ext cx="6096000" cy="673478"/>
            </a:xfrm>
            <a:prstGeom prst="rect">
              <a:avLst/>
            </a:prstGeom>
          </p:spPr>
          <p:txBody>
            <a:bodyPr>
              <a:spAutoFit/>
            </a:bodyPr>
            <a:lstStyle/>
            <a:p>
              <a:r>
                <a:rPr lang="en-US" sz="1600" dirty="0">
                  <a:solidFill>
                    <a:schemeClr val="bg1"/>
                  </a:solidFill>
                  <a:latin typeface="Times New Roman" panose="02020603050405020304" pitchFamily="18" charset="0"/>
                  <a:cs typeface="Times New Roman" panose="02020603050405020304" pitchFamily="18" charset="0"/>
                </a:rPr>
                <a:t>According to a WHO report in 2018, over a billion people in the world suffer from at least one form of disability.</a:t>
              </a:r>
              <a:endParaRPr lang="en-US"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6" name="Rectangle: Rounded Corners 6">
              <a:extLst>
                <a:ext uri="{FF2B5EF4-FFF2-40B4-BE49-F238E27FC236}">
                  <a16:creationId xmlns:a16="http://schemas.microsoft.com/office/drawing/2014/main" id="{39CA490B-C697-4EC5-A6CF-09B6581DD37C}"/>
                </a:ext>
              </a:extLst>
            </p:cNvPr>
            <p:cNvSpPr/>
            <p:nvPr/>
          </p:nvSpPr>
          <p:spPr>
            <a:xfrm>
              <a:off x="727477" y="3310615"/>
              <a:ext cx="685576" cy="667941"/>
            </a:xfrm>
            <a:prstGeom prst="roundRect">
              <a:avLst>
                <a:gd name="adj" fmla="val 10785"/>
              </a:avLst>
            </a:prstGeom>
            <a:solidFill>
              <a:schemeClr val="accent2"/>
            </a:solidFill>
            <a:ln>
              <a:noFill/>
            </a:ln>
            <a:effectLst>
              <a:outerShdw blurRad="419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Raleway" panose="020B0503030101060003" pitchFamily="34" charset="0"/>
                  <a:sym typeface="Wingdings" panose="05000000000000000000" pitchFamily="2" charset="2"/>
                </a:rPr>
                <a:t></a:t>
              </a:r>
              <a:endParaRPr lang="en-US" b="1" dirty="0">
                <a:latin typeface="Raleway" panose="020B0503030101060003" pitchFamily="34" charset="0"/>
              </a:endParaRPr>
            </a:p>
          </p:txBody>
        </p:sp>
      </p:grpSp>
      <p:grpSp>
        <p:nvGrpSpPr>
          <p:cNvPr id="159" name="Group 158">
            <a:extLst>
              <a:ext uri="{FF2B5EF4-FFF2-40B4-BE49-F238E27FC236}">
                <a16:creationId xmlns:a16="http://schemas.microsoft.com/office/drawing/2014/main" id="{68A6BCDF-34D1-402A-B23B-9BE65102B189}"/>
              </a:ext>
            </a:extLst>
          </p:cNvPr>
          <p:cNvGrpSpPr/>
          <p:nvPr/>
        </p:nvGrpSpPr>
        <p:grpSpPr>
          <a:xfrm>
            <a:off x="4873881" y="1110316"/>
            <a:ext cx="6498018" cy="971580"/>
            <a:chOff x="5858056" y="4804229"/>
            <a:chExt cx="5440546" cy="992752"/>
          </a:xfrm>
        </p:grpSpPr>
        <p:sp>
          <p:nvSpPr>
            <p:cNvPr id="160" name="Isosceles Triangle 159">
              <a:extLst>
                <a:ext uri="{FF2B5EF4-FFF2-40B4-BE49-F238E27FC236}">
                  <a16:creationId xmlns:a16="http://schemas.microsoft.com/office/drawing/2014/main" id="{8AD68177-F2FB-4CF1-A79A-47E962557FF6}"/>
                </a:ext>
              </a:extLst>
            </p:cNvPr>
            <p:cNvSpPr/>
            <p:nvPr/>
          </p:nvSpPr>
          <p:spPr>
            <a:xfrm rot="5400000">
              <a:off x="10190599" y="5048702"/>
              <a:ext cx="566057" cy="4788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161" name="Group 160">
              <a:extLst>
                <a:ext uri="{FF2B5EF4-FFF2-40B4-BE49-F238E27FC236}">
                  <a16:creationId xmlns:a16="http://schemas.microsoft.com/office/drawing/2014/main" id="{4C1FE05E-5613-47CB-8BF8-AB5757D8E6BC}"/>
                </a:ext>
              </a:extLst>
            </p:cNvPr>
            <p:cNvGrpSpPr/>
            <p:nvPr/>
          </p:nvGrpSpPr>
          <p:grpSpPr>
            <a:xfrm>
              <a:off x="5858056" y="4804229"/>
              <a:ext cx="5440546" cy="992752"/>
              <a:chOff x="5858056" y="4804229"/>
              <a:chExt cx="5440546" cy="992752"/>
            </a:xfrm>
          </p:grpSpPr>
          <p:sp>
            <p:nvSpPr>
              <p:cNvPr id="162" name="Rectangle: Rounded Corners 9">
                <a:extLst>
                  <a:ext uri="{FF2B5EF4-FFF2-40B4-BE49-F238E27FC236}">
                    <a16:creationId xmlns:a16="http://schemas.microsoft.com/office/drawing/2014/main" id="{53D2E6C3-F4FE-44FF-9E27-5AF9F9A37364}"/>
                  </a:ext>
                </a:extLst>
              </p:cNvPr>
              <p:cNvSpPr/>
              <p:nvPr/>
            </p:nvSpPr>
            <p:spPr>
              <a:xfrm>
                <a:off x="5858056" y="4804229"/>
                <a:ext cx="4536012" cy="7781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63" name="Rectangle 162">
                <a:extLst>
                  <a:ext uri="{FF2B5EF4-FFF2-40B4-BE49-F238E27FC236}">
                    <a16:creationId xmlns:a16="http://schemas.microsoft.com/office/drawing/2014/main" id="{FA96F7C6-423C-4ECF-9CB9-DE86C6673429}"/>
                  </a:ext>
                </a:extLst>
              </p:cNvPr>
              <p:cNvSpPr/>
              <p:nvPr/>
            </p:nvSpPr>
            <p:spPr>
              <a:xfrm>
                <a:off x="5903080" y="4839932"/>
                <a:ext cx="4536011" cy="957049"/>
              </a:xfrm>
              <a:prstGeom prst="rect">
                <a:avLst/>
              </a:prstGeom>
            </p:spPr>
            <p:txBody>
              <a:bodyPr wrap="square">
                <a:spAutoFit/>
              </a:bodyPr>
              <a:lstStyle/>
              <a:p>
                <a:r>
                  <a:rPr lang="en-US" sz="1600" dirty="0">
                    <a:solidFill>
                      <a:schemeClr val="bg1"/>
                    </a:solidFill>
                    <a:latin typeface="Times New Roman" panose="02020603050405020304" pitchFamily="18" charset="0"/>
                    <a:cs typeface="Times New Roman" panose="02020603050405020304" pitchFamily="18" charset="0"/>
                  </a:rPr>
                  <a:t>According to the United Nations reports in 2015, the prevalence of disability in the Iranian population is estimated at 1.5%</a:t>
                </a:r>
                <a:endParaRPr lang="en-US" sz="1600" b="1" dirty="0">
                  <a:solidFill>
                    <a:schemeClr val="bg1"/>
                  </a:solidFill>
                </a:endParaRPr>
              </a:p>
            </p:txBody>
          </p:sp>
          <p:sp>
            <p:nvSpPr>
              <p:cNvPr id="164" name="Rectangle: Rounded Corners 6">
                <a:extLst>
                  <a:ext uri="{FF2B5EF4-FFF2-40B4-BE49-F238E27FC236}">
                    <a16:creationId xmlns:a16="http://schemas.microsoft.com/office/drawing/2014/main" id="{39CA490B-C697-4EC5-A6CF-09B6581DD37C}"/>
                  </a:ext>
                </a:extLst>
              </p:cNvPr>
              <p:cNvSpPr/>
              <p:nvPr/>
            </p:nvSpPr>
            <p:spPr>
              <a:xfrm>
                <a:off x="10740281" y="4979142"/>
                <a:ext cx="558321" cy="566057"/>
              </a:xfrm>
              <a:prstGeom prst="roundRect">
                <a:avLst>
                  <a:gd name="adj" fmla="val 10785"/>
                </a:avLst>
              </a:prstGeom>
              <a:solidFill>
                <a:srgbClr val="FFC000"/>
              </a:solidFill>
              <a:ln>
                <a:noFill/>
              </a:ln>
              <a:effectLst>
                <a:outerShdw blurRad="419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aleway" panose="020B0503030101060003" pitchFamily="34" charset="0"/>
                    <a:sym typeface="Wingdings" panose="05000000000000000000" pitchFamily="2" charset="2"/>
                  </a:rPr>
                  <a:t></a:t>
                </a:r>
                <a:endParaRPr lang="en-US" b="1" dirty="0">
                  <a:latin typeface="Raleway" panose="020B0503030101060003" pitchFamily="34" charset="0"/>
                </a:endParaRPr>
              </a:p>
            </p:txBody>
          </p:sp>
        </p:grpSp>
      </p:grpSp>
      <p:grpSp>
        <p:nvGrpSpPr>
          <p:cNvPr id="181" name="Group 180">
            <a:extLst>
              <a:ext uri="{FF2B5EF4-FFF2-40B4-BE49-F238E27FC236}">
                <a16:creationId xmlns:a16="http://schemas.microsoft.com/office/drawing/2014/main" id="{6C4902E4-DE3C-4E73-84FB-4EC23979084F}"/>
              </a:ext>
            </a:extLst>
          </p:cNvPr>
          <p:cNvGrpSpPr/>
          <p:nvPr/>
        </p:nvGrpSpPr>
        <p:grpSpPr>
          <a:xfrm>
            <a:off x="1669568" y="1926234"/>
            <a:ext cx="6663716" cy="1036851"/>
            <a:chOff x="727477" y="2784427"/>
            <a:chExt cx="7250356" cy="1194129"/>
          </a:xfrm>
        </p:grpSpPr>
        <p:grpSp>
          <p:nvGrpSpPr>
            <p:cNvPr id="182" name="Group 181"/>
            <p:cNvGrpSpPr/>
            <p:nvPr/>
          </p:nvGrpSpPr>
          <p:grpSpPr>
            <a:xfrm>
              <a:off x="1413053" y="2784427"/>
              <a:ext cx="6507789" cy="1052378"/>
              <a:chOff x="1693266" y="2090057"/>
              <a:chExt cx="4562391" cy="1888500"/>
            </a:xfrm>
          </p:grpSpPr>
          <p:sp>
            <p:nvSpPr>
              <p:cNvPr id="185" name="Rectangle: Rounded Corners 8">
                <a:extLst>
                  <a:ext uri="{FF2B5EF4-FFF2-40B4-BE49-F238E27FC236}">
                    <a16:creationId xmlns:a16="http://schemas.microsoft.com/office/drawing/2014/main" id="{8E3FFC06-6159-4F02-987B-043E29247657}"/>
                  </a:ext>
                </a:extLst>
              </p:cNvPr>
              <p:cNvSpPr/>
              <p:nvPr/>
            </p:nvSpPr>
            <p:spPr>
              <a:xfrm>
                <a:off x="1901371" y="2090057"/>
                <a:ext cx="4354286" cy="188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86" name="Isosceles Triangle 185">
                <a:extLst>
                  <a:ext uri="{FF2B5EF4-FFF2-40B4-BE49-F238E27FC236}">
                    <a16:creationId xmlns:a16="http://schemas.microsoft.com/office/drawing/2014/main" id="{F1EB1F44-AF40-4403-B952-81B10F009934}"/>
                  </a:ext>
                </a:extLst>
              </p:cNvPr>
              <p:cNvSpPr/>
              <p:nvPr/>
            </p:nvSpPr>
            <p:spPr>
              <a:xfrm rot="16200000">
                <a:off x="1599738" y="3345602"/>
                <a:ext cx="515702" cy="32864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183" name="Rectangle 182"/>
            <p:cNvSpPr/>
            <p:nvPr/>
          </p:nvSpPr>
          <p:spPr>
            <a:xfrm>
              <a:off x="1881833" y="2825424"/>
              <a:ext cx="6096000" cy="957049"/>
            </a:xfrm>
            <a:prstGeom prst="rect">
              <a:avLst/>
            </a:prstGeom>
          </p:spPr>
          <p:txBody>
            <a:bodyPr>
              <a:spAutoFit/>
            </a:bodyPr>
            <a:lstStyle/>
            <a:p>
              <a:r>
                <a:rPr lang="en-US" sz="1600" dirty="0">
                  <a:solidFill>
                    <a:schemeClr val="bg1"/>
                  </a:solidFill>
                  <a:latin typeface="Times New Roman" panose="02020603050405020304" pitchFamily="18" charset="0"/>
                  <a:cs typeface="Times New Roman" panose="02020603050405020304" pitchFamily="18" charset="0"/>
                </a:rPr>
                <a:t>physical disorders (48.3%), mental disorders (25.8%), voice and speech disorders (10.1%), blindness (7.9%), and deafness (7.9%) are the most common types of disability in the Iranian population.</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184" name="Rectangle: Rounded Corners 6">
              <a:extLst>
                <a:ext uri="{FF2B5EF4-FFF2-40B4-BE49-F238E27FC236}">
                  <a16:creationId xmlns:a16="http://schemas.microsoft.com/office/drawing/2014/main" id="{39CA490B-C697-4EC5-A6CF-09B6581DD37C}"/>
                </a:ext>
              </a:extLst>
            </p:cNvPr>
            <p:cNvSpPr/>
            <p:nvPr/>
          </p:nvSpPr>
          <p:spPr>
            <a:xfrm>
              <a:off x="727477" y="3310615"/>
              <a:ext cx="685576" cy="667941"/>
            </a:xfrm>
            <a:prstGeom prst="roundRect">
              <a:avLst>
                <a:gd name="adj" fmla="val 10785"/>
              </a:avLst>
            </a:prstGeom>
            <a:solidFill>
              <a:schemeClr val="accent2"/>
            </a:solidFill>
            <a:ln>
              <a:noFill/>
            </a:ln>
            <a:effectLst>
              <a:outerShdw blurRad="419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aleway" panose="020B0503030101060003" pitchFamily="34" charset="0"/>
                  <a:sym typeface="Wingdings" panose="05000000000000000000" pitchFamily="2" charset="2"/>
                </a:rPr>
                <a:t></a:t>
              </a:r>
              <a:endParaRPr lang="en-US" b="1" dirty="0">
                <a:latin typeface="Raleway" panose="020B0503030101060003" pitchFamily="34" charset="0"/>
              </a:endParaRPr>
            </a:p>
          </p:txBody>
        </p:sp>
      </p:grpSp>
      <p:grpSp>
        <p:nvGrpSpPr>
          <p:cNvPr id="187" name="Group 186">
            <a:extLst>
              <a:ext uri="{FF2B5EF4-FFF2-40B4-BE49-F238E27FC236}">
                <a16:creationId xmlns:a16="http://schemas.microsoft.com/office/drawing/2014/main" id="{68A6BCDF-34D1-402A-B23B-9BE65102B189}"/>
              </a:ext>
            </a:extLst>
          </p:cNvPr>
          <p:cNvGrpSpPr/>
          <p:nvPr/>
        </p:nvGrpSpPr>
        <p:grpSpPr>
          <a:xfrm>
            <a:off x="6404876" y="2875756"/>
            <a:ext cx="5117301" cy="754380"/>
            <a:chOff x="5858056" y="4804229"/>
            <a:chExt cx="5567802" cy="868810"/>
          </a:xfrm>
        </p:grpSpPr>
        <p:sp>
          <p:nvSpPr>
            <p:cNvPr id="188" name="Isosceles Triangle 187">
              <a:extLst>
                <a:ext uri="{FF2B5EF4-FFF2-40B4-BE49-F238E27FC236}">
                  <a16:creationId xmlns:a16="http://schemas.microsoft.com/office/drawing/2014/main" id="{8AD68177-F2FB-4CF1-A79A-47E962557FF6}"/>
                </a:ext>
              </a:extLst>
            </p:cNvPr>
            <p:cNvSpPr/>
            <p:nvPr/>
          </p:nvSpPr>
          <p:spPr>
            <a:xfrm rot="5400000">
              <a:off x="10190599" y="5048702"/>
              <a:ext cx="566057" cy="4788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189" name="Group 188">
              <a:extLst>
                <a:ext uri="{FF2B5EF4-FFF2-40B4-BE49-F238E27FC236}">
                  <a16:creationId xmlns:a16="http://schemas.microsoft.com/office/drawing/2014/main" id="{4C1FE05E-5613-47CB-8BF8-AB5757D8E6BC}"/>
                </a:ext>
              </a:extLst>
            </p:cNvPr>
            <p:cNvGrpSpPr/>
            <p:nvPr/>
          </p:nvGrpSpPr>
          <p:grpSpPr>
            <a:xfrm>
              <a:off x="5858056" y="4804229"/>
              <a:ext cx="5567802" cy="868810"/>
              <a:chOff x="5858056" y="4804229"/>
              <a:chExt cx="5567802" cy="868810"/>
            </a:xfrm>
          </p:grpSpPr>
          <p:sp>
            <p:nvSpPr>
              <p:cNvPr id="190" name="Rectangle: Rounded Corners 9">
                <a:extLst>
                  <a:ext uri="{FF2B5EF4-FFF2-40B4-BE49-F238E27FC236}">
                    <a16:creationId xmlns:a16="http://schemas.microsoft.com/office/drawing/2014/main" id="{53D2E6C3-F4FE-44FF-9E27-5AF9F9A37364}"/>
                  </a:ext>
                </a:extLst>
              </p:cNvPr>
              <p:cNvSpPr/>
              <p:nvPr/>
            </p:nvSpPr>
            <p:spPr>
              <a:xfrm>
                <a:off x="5858056" y="4804229"/>
                <a:ext cx="4536012" cy="7781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91" name="Rectangle 190">
                <a:extLst>
                  <a:ext uri="{FF2B5EF4-FFF2-40B4-BE49-F238E27FC236}">
                    <a16:creationId xmlns:a16="http://schemas.microsoft.com/office/drawing/2014/main" id="{FA96F7C6-423C-4ECF-9CB9-DE86C6673429}"/>
                  </a:ext>
                </a:extLst>
              </p:cNvPr>
              <p:cNvSpPr/>
              <p:nvPr/>
            </p:nvSpPr>
            <p:spPr>
              <a:xfrm>
                <a:off x="5903080" y="4839932"/>
                <a:ext cx="4536011" cy="673478"/>
              </a:xfrm>
              <a:prstGeom prst="rect">
                <a:avLst/>
              </a:prstGeom>
            </p:spPr>
            <p:txBody>
              <a:bodyPr wrap="square">
                <a:spAutoFit/>
              </a:bodyPr>
              <a:lstStyle/>
              <a:p>
                <a:r>
                  <a:rPr lang="en-US" sz="1600" dirty="0" err="1">
                    <a:solidFill>
                      <a:schemeClr val="bg1"/>
                    </a:solidFill>
                    <a:latin typeface="Times New Roman" panose="02020603050405020304" pitchFamily="18" charset="0"/>
                    <a:cs typeface="Times New Roman" panose="02020603050405020304" pitchFamily="18" charset="0"/>
                  </a:rPr>
                  <a:t>Moradi</a:t>
                </a:r>
                <a:r>
                  <a:rPr lang="en-US" sz="1600" dirty="0">
                    <a:solidFill>
                      <a:schemeClr val="bg1"/>
                    </a:solidFill>
                    <a:latin typeface="Times New Roman" panose="02020603050405020304" pitchFamily="18" charset="0"/>
                    <a:cs typeface="Times New Roman" panose="02020603050405020304" pitchFamily="18" charset="0"/>
                  </a:rPr>
                  <a:t> et al. reported that 1.4% of the Iranian people have at least one type of disability.</a:t>
                </a:r>
                <a:endPar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2" name="Rectangle: Rounded Corners 6">
                <a:extLst>
                  <a:ext uri="{FF2B5EF4-FFF2-40B4-BE49-F238E27FC236}">
                    <a16:creationId xmlns:a16="http://schemas.microsoft.com/office/drawing/2014/main" id="{39CA490B-C697-4EC5-A6CF-09B6581DD37C}"/>
                  </a:ext>
                </a:extLst>
              </p:cNvPr>
              <p:cNvSpPr/>
              <p:nvPr/>
            </p:nvSpPr>
            <p:spPr>
              <a:xfrm>
                <a:off x="10740282" y="5005098"/>
                <a:ext cx="685576" cy="667941"/>
              </a:xfrm>
              <a:prstGeom prst="roundRect">
                <a:avLst>
                  <a:gd name="adj" fmla="val 10785"/>
                </a:avLst>
              </a:prstGeom>
              <a:solidFill>
                <a:srgbClr val="FFC000"/>
              </a:solidFill>
              <a:ln>
                <a:noFill/>
              </a:ln>
              <a:effectLst>
                <a:outerShdw blurRad="419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aleway" panose="020B0503030101060003" pitchFamily="34" charset="0"/>
                    <a:sym typeface="Wingdings" panose="05000000000000000000" pitchFamily="2" charset="2"/>
                  </a:rPr>
                  <a:t></a:t>
                </a:r>
                <a:endParaRPr lang="en-US" b="1" dirty="0">
                  <a:latin typeface="Raleway" panose="020B0503030101060003" pitchFamily="34" charset="0"/>
                </a:endParaRPr>
              </a:p>
            </p:txBody>
          </p:sp>
        </p:grpSp>
      </p:grpSp>
      <p:grpSp>
        <p:nvGrpSpPr>
          <p:cNvPr id="193" name="Group 192">
            <a:extLst>
              <a:ext uri="{FF2B5EF4-FFF2-40B4-BE49-F238E27FC236}">
                <a16:creationId xmlns:a16="http://schemas.microsoft.com/office/drawing/2014/main" id="{6C4902E4-DE3C-4E73-84FB-4EC23979084F}"/>
              </a:ext>
            </a:extLst>
          </p:cNvPr>
          <p:cNvGrpSpPr/>
          <p:nvPr/>
        </p:nvGrpSpPr>
        <p:grpSpPr>
          <a:xfrm>
            <a:off x="1678132" y="3568872"/>
            <a:ext cx="6754668" cy="1077450"/>
            <a:chOff x="727477" y="2737667"/>
            <a:chExt cx="7349315" cy="1240889"/>
          </a:xfrm>
        </p:grpSpPr>
        <p:grpSp>
          <p:nvGrpSpPr>
            <p:cNvPr id="194" name="Group 193"/>
            <p:cNvGrpSpPr/>
            <p:nvPr/>
          </p:nvGrpSpPr>
          <p:grpSpPr>
            <a:xfrm>
              <a:off x="1413053" y="2784427"/>
              <a:ext cx="6507789" cy="1171909"/>
              <a:chOff x="1693266" y="2090057"/>
              <a:chExt cx="4562391" cy="2103000"/>
            </a:xfrm>
          </p:grpSpPr>
          <p:sp>
            <p:nvSpPr>
              <p:cNvPr id="197" name="Rectangle: Rounded Corners 8">
                <a:extLst>
                  <a:ext uri="{FF2B5EF4-FFF2-40B4-BE49-F238E27FC236}">
                    <a16:creationId xmlns:a16="http://schemas.microsoft.com/office/drawing/2014/main" id="{8E3FFC06-6159-4F02-987B-043E29247657}"/>
                  </a:ext>
                </a:extLst>
              </p:cNvPr>
              <p:cNvSpPr/>
              <p:nvPr/>
            </p:nvSpPr>
            <p:spPr>
              <a:xfrm>
                <a:off x="1901371" y="2090057"/>
                <a:ext cx="4354286" cy="2103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98" name="Isosceles Triangle 197">
                <a:extLst>
                  <a:ext uri="{FF2B5EF4-FFF2-40B4-BE49-F238E27FC236}">
                    <a16:creationId xmlns:a16="http://schemas.microsoft.com/office/drawing/2014/main" id="{F1EB1F44-AF40-4403-B952-81B10F009934}"/>
                  </a:ext>
                </a:extLst>
              </p:cNvPr>
              <p:cNvSpPr/>
              <p:nvPr/>
            </p:nvSpPr>
            <p:spPr>
              <a:xfrm rot="16200000">
                <a:off x="1599738" y="3345602"/>
                <a:ext cx="515702" cy="32864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195" name="Rectangle 194"/>
            <p:cNvSpPr/>
            <p:nvPr/>
          </p:nvSpPr>
          <p:spPr>
            <a:xfrm>
              <a:off x="1806813" y="2737667"/>
              <a:ext cx="6269979" cy="1240622"/>
            </a:xfrm>
            <a:prstGeom prst="rect">
              <a:avLst/>
            </a:prstGeom>
          </p:spPr>
          <p:txBody>
            <a:bodyPr wrap="square">
              <a:spAutoFit/>
            </a:bodyPr>
            <a:lstStyle/>
            <a:p>
              <a:r>
                <a:rPr lang="en-US" sz="1600" dirty="0">
                  <a:solidFill>
                    <a:schemeClr val="bg1"/>
                  </a:solidFill>
                  <a:latin typeface="Times New Roman" panose="02020603050405020304" pitchFamily="18" charset="0"/>
                  <a:cs typeface="Times New Roman" panose="02020603050405020304" pitchFamily="18" charset="0"/>
                </a:rPr>
                <a:t>Lack of disability data, especially in developing countries, is </a:t>
              </a:r>
              <a:r>
                <a:rPr lang="en-US" sz="1600" dirty="0" smtClean="0">
                  <a:solidFill>
                    <a:schemeClr val="bg1"/>
                  </a:solidFill>
                  <a:latin typeface="Times New Roman" panose="02020603050405020304" pitchFamily="18" charset="0"/>
                  <a:cs typeface="Times New Roman" panose="02020603050405020304" pitchFamily="18" charset="0"/>
                </a:rPr>
                <a:t>the most </a:t>
              </a:r>
              <a:r>
                <a:rPr lang="en-US" sz="1600" dirty="0">
                  <a:solidFill>
                    <a:schemeClr val="bg1"/>
                  </a:solidFill>
                  <a:latin typeface="Times New Roman" panose="02020603050405020304" pitchFamily="18" charset="0"/>
                  <a:cs typeface="Times New Roman" panose="02020603050405020304" pitchFamily="18" charset="0"/>
                </a:rPr>
                <a:t>common obstacle to policymaking and development of </a:t>
              </a:r>
              <a:r>
                <a:rPr lang="en-US" sz="1600" dirty="0" smtClean="0">
                  <a:solidFill>
                    <a:schemeClr val="bg1"/>
                  </a:solidFill>
                  <a:latin typeface="Times New Roman" panose="02020603050405020304" pitchFamily="18" charset="0"/>
                  <a:cs typeface="Times New Roman" panose="02020603050405020304" pitchFamily="18" charset="0"/>
                </a:rPr>
                <a:t>programs for </a:t>
              </a:r>
              <a:r>
                <a:rPr lang="en-US" sz="1600" dirty="0">
                  <a:solidFill>
                    <a:schemeClr val="bg1"/>
                  </a:solidFill>
                  <a:latin typeface="Times New Roman" panose="02020603050405020304" pitchFamily="18" charset="0"/>
                  <a:cs typeface="Times New Roman" panose="02020603050405020304" pitchFamily="18" charset="0"/>
                </a:rPr>
                <a:t>disability management based on evidence-based, </a:t>
              </a:r>
              <a:r>
                <a:rPr lang="en-US" sz="1600" dirty="0" smtClean="0">
                  <a:solidFill>
                    <a:schemeClr val="bg1"/>
                  </a:solidFill>
                  <a:latin typeface="Times New Roman" panose="02020603050405020304" pitchFamily="18" charset="0"/>
                  <a:cs typeface="Times New Roman" panose="02020603050405020304" pitchFamily="18" charset="0"/>
                </a:rPr>
                <a:t>accurate, and </a:t>
              </a:r>
              <a:r>
                <a:rPr lang="en-US" sz="1600" dirty="0">
                  <a:solidFill>
                    <a:schemeClr val="bg1"/>
                  </a:solidFill>
                  <a:latin typeface="Times New Roman" panose="02020603050405020304" pitchFamily="18" charset="0"/>
                  <a:cs typeface="Times New Roman" panose="02020603050405020304" pitchFamily="18" charset="0"/>
                </a:rPr>
                <a:t>reliable data,</a:t>
              </a:r>
              <a:endPar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6" name="Rectangle: Rounded Corners 6">
              <a:extLst>
                <a:ext uri="{FF2B5EF4-FFF2-40B4-BE49-F238E27FC236}">
                  <a16:creationId xmlns:a16="http://schemas.microsoft.com/office/drawing/2014/main" id="{39CA490B-C697-4EC5-A6CF-09B6581DD37C}"/>
                </a:ext>
              </a:extLst>
            </p:cNvPr>
            <p:cNvSpPr/>
            <p:nvPr/>
          </p:nvSpPr>
          <p:spPr>
            <a:xfrm>
              <a:off x="727477" y="3310615"/>
              <a:ext cx="685576" cy="667941"/>
            </a:xfrm>
            <a:prstGeom prst="roundRect">
              <a:avLst>
                <a:gd name="adj" fmla="val 10785"/>
              </a:avLst>
            </a:prstGeom>
            <a:solidFill>
              <a:schemeClr val="accent2"/>
            </a:solidFill>
            <a:ln>
              <a:noFill/>
            </a:ln>
            <a:effectLst>
              <a:outerShdw blurRad="419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aleway" panose="020B0503030101060003" pitchFamily="34" charset="0"/>
                  <a:sym typeface="Wingdings" panose="05000000000000000000" pitchFamily="2" charset="2"/>
                </a:rPr>
                <a:t></a:t>
              </a:r>
              <a:endParaRPr lang="en-US" b="1" dirty="0">
                <a:latin typeface="Raleway" panose="020B0503030101060003" pitchFamily="34" charset="0"/>
              </a:endParaRPr>
            </a:p>
          </p:txBody>
        </p:sp>
      </p:grpSp>
    </p:spTree>
    <p:extLst>
      <p:ext uri="{BB962C8B-B14F-4D97-AF65-F5344CB8AC3E}">
        <p14:creationId xmlns:p14="http://schemas.microsoft.com/office/powerpoint/2010/main" val="75603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randombar(horizontal)">
                                      <p:cBhvr>
                                        <p:cTn id="7" dur="500"/>
                                        <p:tgtEl>
                                          <p:spTgt spid="15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randombar(horizontal)">
                                      <p:cBhvr>
                                        <p:cTn id="11" dur="500"/>
                                        <p:tgtEl>
                                          <p:spTgt spid="15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81"/>
                                        </p:tgtEl>
                                        <p:attrNameLst>
                                          <p:attrName>style.visibility</p:attrName>
                                        </p:attrNameLst>
                                      </p:cBhvr>
                                      <p:to>
                                        <p:strVal val="visible"/>
                                      </p:to>
                                    </p:set>
                                    <p:animEffect transition="in" filter="randombar(horizontal)">
                                      <p:cBhvr>
                                        <p:cTn id="15" dur="500"/>
                                        <p:tgtEl>
                                          <p:spTgt spid="18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randombar(horizontal)">
                                      <p:cBhvr>
                                        <p:cTn id="19" dur="500"/>
                                        <p:tgtEl>
                                          <p:spTgt spid="187"/>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93"/>
                                        </p:tgtEl>
                                        <p:attrNameLst>
                                          <p:attrName>style.visibility</p:attrName>
                                        </p:attrNameLst>
                                      </p:cBhvr>
                                      <p:to>
                                        <p:strVal val="visible"/>
                                      </p:to>
                                    </p:set>
                                    <p:animEffect transition="in" filter="randombar(horizontal)">
                                      <p:cBhvr>
                                        <p:cTn id="23"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F3463EDD-0C25-4DD4-AEA2-173F147B1572}"/>
              </a:ext>
            </a:extLst>
          </p:cNvPr>
          <p:cNvSpPr/>
          <p:nvPr/>
        </p:nvSpPr>
        <p:spPr>
          <a:xfrm>
            <a:off x="0" y="2967"/>
            <a:ext cx="12192000" cy="687432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3" name="Slide Number Placeholder 2"/>
          <p:cNvSpPr>
            <a:spLocks noGrp="1"/>
          </p:cNvSpPr>
          <p:nvPr>
            <p:ph type="sldNum" sz="quarter" idx="12"/>
          </p:nvPr>
        </p:nvSpPr>
        <p:spPr>
          <a:xfrm>
            <a:off x="8610600" y="5958416"/>
            <a:ext cx="2743200" cy="365125"/>
          </a:xfrm>
        </p:spPr>
        <p:txBody>
          <a:bodyPr/>
          <a:lstStyle/>
          <a:p>
            <a:fld id="{6D22F896-40B5-4ADD-8801-0D06FADFA095}" type="slidenum">
              <a:rPr lang="en-US" smtClean="0"/>
              <a:t>21</a:t>
            </a:fld>
            <a:endParaRPr lang="en-US" dirty="0"/>
          </a:p>
        </p:txBody>
      </p:sp>
      <p:grpSp>
        <p:nvGrpSpPr>
          <p:cNvPr id="58" name="Group 57"/>
          <p:cNvGrpSpPr/>
          <p:nvPr/>
        </p:nvGrpSpPr>
        <p:grpSpPr>
          <a:xfrm>
            <a:off x="907137" y="4717930"/>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grpSp>
        <p:nvGrpSpPr>
          <p:cNvPr id="60" name="Group 59"/>
          <p:cNvGrpSpPr/>
          <p:nvPr/>
        </p:nvGrpSpPr>
        <p:grpSpPr>
          <a:xfrm>
            <a:off x="4563132" y="4739825"/>
            <a:ext cx="1672786" cy="1572432"/>
            <a:chOff x="6322251" y="3186902"/>
            <a:chExt cx="1394546" cy="1223742"/>
          </a:xfrm>
        </p:grpSpPr>
        <p:sp>
          <p:nvSpPr>
            <p:cNvPr id="6" name="Rounded Rectangle 5"/>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23" name="Oval 2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E91A0C4-16D9-4262-BC92-0E8535F56EB2}"/>
                </a:ext>
              </a:extLst>
            </p:cNvPr>
            <p:cNvGrpSpPr/>
            <p:nvPr/>
          </p:nvGrpSpPr>
          <p:grpSpPr>
            <a:xfrm>
              <a:off x="6712606" y="3186902"/>
              <a:ext cx="555024" cy="553594"/>
              <a:chOff x="7336148" y="1750981"/>
              <a:chExt cx="1290526" cy="1287200"/>
            </a:xfrm>
          </p:grpSpPr>
          <p:sp>
            <p:nvSpPr>
              <p:cNvPr id="26" name="Teardrop 25">
                <a:extLst>
                  <a:ext uri="{FF2B5EF4-FFF2-40B4-BE49-F238E27FC236}">
                    <a16:creationId xmlns:a16="http://schemas.microsoft.com/office/drawing/2014/main" id="{3013F73C-52D7-40FA-AE5E-6E4F53D400F5}"/>
                  </a:ext>
                </a:extLst>
              </p:cNvPr>
              <p:cNvSpPr/>
              <p:nvPr/>
            </p:nvSpPr>
            <p:spPr>
              <a:xfrm rot="8100000">
                <a:off x="7336148" y="1750981"/>
                <a:ext cx="1290526" cy="1287200"/>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31633"/>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26318"/>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roup 91"/>
          <p:cNvGrpSpPr/>
          <p:nvPr/>
        </p:nvGrpSpPr>
        <p:grpSpPr>
          <a:xfrm>
            <a:off x="9810782" y="4756511"/>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a:endCxn id="24" idx="2"/>
          </p:cNvCxnSpPr>
          <p:nvPr/>
        </p:nvCxnSpPr>
        <p:spPr>
          <a:xfrm flipV="1">
            <a:off x="3642444" y="5745087"/>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40098"/>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770486"/>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65497"/>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58988"/>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6" name="Rectangle 105"/>
          <p:cNvSpPr/>
          <p:nvPr/>
        </p:nvSpPr>
        <p:spPr>
          <a:xfrm>
            <a:off x="4877376" y="5824743"/>
            <a:ext cx="1043876"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Methods</a:t>
            </a:r>
            <a:endParaRPr lang="fa-IR" b="1" dirty="0">
              <a:solidFill>
                <a:schemeClr val="bg1">
                  <a:lumMod val="95000"/>
                </a:schemeClr>
              </a:solidFill>
              <a:latin typeface="Times New Roman" panose="02020603050405020304" pitchFamily="18" charset="0"/>
            </a:endParaRPr>
          </a:p>
        </p:txBody>
      </p:sp>
      <p:sp>
        <p:nvSpPr>
          <p:cNvPr id="107" name="Rectangle 106"/>
          <p:cNvSpPr/>
          <p:nvPr/>
        </p:nvSpPr>
        <p:spPr>
          <a:xfrm>
            <a:off x="6724457" y="5859576"/>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20233"/>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00" name="Group 99"/>
          <p:cNvGrpSpPr/>
          <p:nvPr/>
        </p:nvGrpSpPr>
        <p:grpSpPr>
          <a:xfrm>
            <a:off x="2731440" y="4742552"/>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816029"/>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8077223" y="4826318"/>
            <a:ext cx="1650982" cy="1480864"/>
            <a:chOff x="7548571" y="5466858"/>
            <a:chExt cx="1394546" cy="1228710"/>
          </a:xfrm>
        </p:grpSpPr>
        <p:sp>
          <p:nvSpPr>
            <p:cNvPr id="120" name="Rounded Rectangle 119"/>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139" name="Oval 138">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5B1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137" name="Teardrop 136">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5B1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12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sp>
        <p:nvSpPr>
          <p:cNvPr id="141" name="Rectangle 140"/>
          <p:cNvSpPr/>
          <p:nvPr/>
        </p:nvSpPr>
        <p:spPr>
          <a:xfrm>
            <a:off x="8016277" y="5711531"/>
            <a:ext cx="1887397" cy="646331"/>
          </a:xfrm>
          <a:prstGeom prst="rect">
            <a:avLst/>
          </a:prstGeom>
        </p:spPr>
        <p:txBody>
          <a:bodyPr wrap="square">
            <a:spAutoFit/>
          </a:bodyPr>
          <a:lstStyle/>
          <a:p>
            <a:pPr algn="ctr"/>
            <a:r>
              <a:rPr lang="en-US" b="1" dirty="0">
                <a:solidFill>
                  <a:srgbClr val="5B1646"/>
                </a:solidFill>
                <a:latin typeface="Times New Roman" panose="02020603050405020304" pitchFamily="18" charset="0"/>
              </a:rPr>
              <a:t>Discussion &amp; </a:t>
            </a:r>
            <a:r>
              <a:rPr lang="en-US" b="1" dirty="0" smtClean="0">
                <a:solidFill>
                  <a:srgbClr val="5B1646"/>
                </a:solidFill>
                <a:latin typeface="Times New Roman" panose="02020603050405020304" pitchFamily="18" charset="0"/>
              </a:rPr>
              <a:t>Conclusion</a:t>
            </a:r>
            <a:endParaRPr lang="fa-IR" b="1" dirty="0">
              <a:solidFill>
                <a:srgbClr val="5B1646"/>
              </a:solidFill>
              <a:latin typeface="Times New Roman" panose="02020603050405020304" pitchFamily="18" charset="0"/>
            </a:endParaRPr>
          </a:p>
        </p:txBody>
      </p:sp>
      <p:grpSp>
        <p:nvGrpSpPr>
          <p:cNvPr id="142" name="Group 141"/>
          <p:cNvGrpSpPr/>
          <p:nvPr/>
        </p:nvGrpSpPr>
        <p:grpSpPr>
          <a:xfrm>
            <a:off x="-1041" y="6542424"/>
            <a:ext cx="12192000" cy="334867"/>
            <a:chOff x="-1041" y="5727407"/>
            <a:chExt cx="12192000" cy="490513"/>
          </a:xfrm>
          <a:solidFill>
            <a:srgbClr val="7F7F7F"/>
          </a:solidFill>
        </p:grpSpPr>
        <p:sp>
          <p:nvSpPr>
            <p:cNvPr id="143" name="Rectangle 142"/>
            <p:cNvSpPr/>
            <p:nvPr/>
          </p:nvSpPr>
          <p:spPr>
            <a:xfrm>
              <a:off x="-1041" y="5727407"/>
              <a:ext cx="12192000" cy="490513"/>
            </a:xfrm>
            <a:prstGeom prst="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ate Placeholder 3"/>
            <p:cNvSpPr txBox="1">
              <a:spLocks/>
            </p:cNvSpPr>
            <p:nvPr/>
          </p:nvSpPr>
          <p:spPr>
            <a:xfrm>
              <a:off x="1197650" y="5765919"/>
              <a:ext cx="1972733" cy="365125"/>
            </a:xfrm>
            <a:prstGeom prst="rect">
              <a:avLst/>
            </a:prstGeom>
            <a:noFill/>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20</a:t>
              </a:r>
              <a:endParaRPr lang="en-US" sz="1200" dirty="0">
                <a:latin typeface="Times New Roman" panose="02020603050405020304" pitchFamily="18" charset="0"/>
                <a:cs typeface="Times New Roman" panose="02020603050405020304" pitchFamily="18" charset="0"/>
              </a:endParaRPr>
            </a:p>
          </p:txBody>
        </p:sp>
        <p:sp>
          <p:nvSpPr>
            <p:cNvPr id="145" name="Footer Placeholder 4"/>
            <p:cNvSpPr txBox="1">
              <a:spLocks/>
            </p:cNvSpPr>
            <p:nvPr/>
          </p:nvSpPr>
          <p:spPr>
            <a:xfrm>
              <a:off x="2497666" y="5793628"/>
              <a:ext cx="7169181" cy="336563"/>
            </a:xfrm>
            <a:prstGeom prst="rect">
              <a:avLst/>
            </a:prstGeom>
            <a:noFill/>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46" name="Slide Number Placeholder 5"/>
            <p:cNvSpPr txBox="1">
              <a:spLocks/>
            </p:cNvSpPr>
            <p:nvPr/>
          </p:nvSpPr>
          <p:spPr>
            <a:xfrm>
              <a:off x="9712031" y="5784515"/>
              <a:ext cx="2359896" cy="328057"/>
            </a:xfrm>
            <a:prstGeom prst="rect">
              <a:avLst/>
            </a:prstGeom>
            <a:noFill/>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147" name="Picture 146"/>
          <p:cNvPicPr>
            <a:picLocks noChangeAspect="1"/>
          </p:cNvPicPr>
          <p:nvPr/>
        </p:nvPicPr>
        <p:blipFill rotWithShape="1">
          <a:blip r:embed="rId5">
            <a:clrChange>
              <a:clrFrom>
                <a:srgbClr val="FEFEFE"/>
              </a:clrFrom>
              <a:clrTo>
                <a:srgbClr val="FEFEFE">
                  <a:alpha val="0"/>
                </a:srgbClr>
              </a:clrTo>
            </a:clrChange>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val="0"/>
              </a:ext>
            </a:extLst>
          </a:blip>
          <a:srcRect l="1789" t="4133" r="3217" b="7034"/>
          <a:stretch/>
        </p:blipFill>
        <p:spPr>
          <a:xfrm>
            <a:off x="143837" y="102742"/>
            <a:ext cx="1273997" cy="842480"/>
          </a:xfrm>
          <a:prstGeom prst="rect">
            <a:avLst/>
          </a:prstGeom>
        </p:spPr>
      </p:pic>
      <p:grpSp>
        <p:nvGrpSpPr>
          <p:cNvPr id="153" name="Group 152">
            <a:extLst>
              <a:ext uri="{FF2B5EF4-FFF2-40B4-BE49-F238E27FC236}">
                <a16:creationId xmlns:a16="http://schemas.microsoft.com/office/drawing/2014/main" id="{6C4902E4-DE3C-4E73-84FB-4EC23979084F}"/>
              </a:ext>
            </a:extLst>
          </p:cNvPr>
          <p:cNvGrpSpPr/>
          <p:nvPr/>
        </p:nvGrpSpPr>
        <p:grpSpPr>
          <a:xfrm>
            <a:off x="1671279" y="160788"/>
            <a:ext cx="6663716" cy="1036849"/>
            <a:chOff x="727477" y="2784427"/>
            <a:chExt cx="7250357" cy="1194129"/>
          </a:xfrm>
        </p:grpSpPr>
        <p:grpSp>
          <p:nvGrpSpPr>
            <p:cNvPr id="154" name="Group 153"/>
            <p:cNvGrpSpPr/>
            <p:nvPr/>
          </p:nvGrpSpPr>
          <p:grpSpPr>
            <a:xfrm>
              <a:off x="1413053" y="2784427"/>
              <a:ext cx="6507789" cy="1052377"/>
              <a:chOff x="1693266" y="2090057"/>
              <a:chExt cx="4562391" cy="1888498"/>
            </a:xfrm>
          </p:grpSpPr>
          <p:sp>
            <p:nvSpPr>
              <p:cNvPr id="157" name="Rectangle: Rounded Corners 8">
                <a:extLst>
                  <a:ext uri="{FF2B5EF4-FFF2-40B4-BE49-F238E27FC236}">
                    <a16:creationId xmlns:a16="http://schemas.microsoft.com/office/drawing/2014/main" id="{8E3FFC06-6159-4F02-987B-043E29247657}"/>
                  </a:ext>
                </a:extLst>
              </p:cNvPr>
              <p:cNvSpPr/>
              <p:nvPr/>
            </p:nvSpPr>
            <p:spPr>
              <a:xfrm>
                <a:off x="1901371" y="2090057"/>
                <a:ext cx="4354286" cy="188849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58" name="Isosceles Triangle 157">
                <a:extLst>
                  <a:ext uri="{FF2B5EF4-FFF2-40B4-BE49-F238E27FC236}">
                    <a16:creationId xmlns:a16="http://schemas.microsoft.com/office/drawing/2014/main" id="{F1EB1F44-AF40-4403-B952-81B10F009934}"/>
                  </a:ext>
                </a:extLst>
              </p:cNvPr>
              <p:cNvSpPr/>
              <p:nvPr/>
            </p:nvSpPr>
            <p:spPr>
              <a:xfrm rot="16200000">
                <a:off x="1599738" y="3345602"/>
                <a:ext cx="515702" cy="32864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155" name="Rectangle 154"/>
            <p:cNvSpPr/>
            <p:nvPr/>
          </p:nvSpPr>
          <p:spPr>
            <a:xfrm>
              <a:off x="1717351" y="2825427"/>
              <a:ext cx="6260483" cy="957050"/>
            </a:xfrm>
            <a:prstGeom prst="rect">
              <a:avLst/>
            </a:prstGeom>
          </p:spPr>
          <p:txBody>
            <a:bodyPr wrap="square">
              <a:spAutoFit/>
            </a:bodyPr>
            <a:lstStyle/>
            <a:p>
              <a:r>
                <a:rPr lang="en-US" sz="1600" dirty="0">
                  <a:solidFill>
                    <a:schemeClr val="bg1"/>
                  </a:solidFill>
                  <a:latin typeface="Times New Roman" panose="02020603050405020304" pitchFamily="18" charset="0"/>
                  <a:cs typeface="Times New Roman" panose="02020603050405020304" pitchFamily="18" charset="0"/>
                </a:rPr>
                <a:t>Quality data plays a key </a:t>
              </a:r>
              <a:r>
                <a:rPr lang="en-US" sz="1600" dirty="0" smtClean="0">
                  <a:solidFill>
                    <a:schemeClr val="bg1"/>
                  </a:solidFill>
                  <a:latin typeface="Times New Roman" panose="02020603050405020304" pitchFamily="18" charset="0"/>
                  <a:cs typeface="Times New Roman" panose="02020603050405020304" pitchFamily="18" charset="0"/>
                </a:rPr>
                <a:t>role in </a:t>
              </a:r>
              <a:r>
                <a:rPr lang="en-US" sz="1600" dirty="0">
                  <a:solidFill>
                    <a:schemeClr val="bg1"/>
                  </a:solidFill>
                  <a:latin typeface="Times New Roman" panose="02020603050405020304" pitchFamily="18" charset="0"/>
                  <a:cs typeface="Times New Roman" panose="02020603050405020304" pitchFamily="18" charset="0"/>
                </a:rPr>
                <a:t>decision-making and planning in health information </a:t>
              </a:r>
              <a:r>
                <a:rPr lang="en-US" sz="1600" dirty="0" smtClean="0">
                  <a:solidFill>
                    <a:schemeClr val="bg1"/>
                  </a:solidFill>
                  <a:latin typeface="Times New Roman" panose="02020603050405020304" pitchFamily="18" charset="0"/>
                  <a:cs typeface="Times New Roman" panose="02020603050405020304" pitchFamily="18" charset="0"/>
                </a:rPr>
                <a:t>systems and </a:t>
              </a:r>
              <a:r>
                <a:rPr lang="en-US" sz="1600" dirty="0">
                  <a:solidFill>
                    <a:schemeClr val="bg1"/>
                  </a:solidFill>
                  <a:latin typeface="Times New Roman" panose="02020603050405020304" pitchFamily="18" charset="0"/>
                  <a:cs typeface="Times New Roman" panose="02020603050405020304" pitchFamily="18" charset="0"/>
                </a:rPr>
                <a:t>poor data increase medical errors and decrease the efficiency </a:t>
              </a:r>
              <a:r>
                <a:rPr lang="en-US" sz="1600" dirty="0" smtClean="0">
                  <a:solidFill>
                    <a:schemeClr val="bg1"/>
                  </a:solidFill>
                  <a:latin typeface="Times New Roman" panose="02020603050405020304" pitchFamily="18" charset="0"/>
                  <a:cs typeface="Times New Roman" panose="02020603050405020304" pitchFamily="18" charset="0"/>
                </a:rPr>
                <a:t>of health </a:t>
              </a:r>
              <a:r>
                <a:rPr lang="en-US" sz="1600" dirty="0">
                  <a:solidFill>
                    <a:schemeClr val="bg1"/>
                  </a:solidFill>
                  <a:latin typeface="Times New Roman" panose="02020603050405020304" pitchFamily="18" charset="0"/>
                  <a:cs typeface="Times New Roman" panose="02020603050405020304" pitchFamily="18" charset="0"/>
                </a:rPr>
                <a:t>care services</a:t>
              </a:r>
              <a:r>
                <a:rPr lang="en-US" sz="1600" dirty="0" smtClean="0">
                  <a:solidFill>
                    <a:schemeClr val="bg1"/>
                  </a:solidFill>
                  <a:latin typeface="Times New Roman" panose="02020603050405020304" pitchFamily="18" charset="0"/>
                  <a:cs typeface="Times New Roman" panose="02020603050405020304" pitchFamily="18" charset="0"/>
                </a:rPr>
                <a:t>.</a:t>
              </a:r>
              <a:endParaRPr lang="en-US" sz="1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6" name="Rectangle: Rounded Corners 6">
              <a:extLst>
                <a:ext uri="{FF2B5EF4-FFF2-40B4-BE49-F238E27FC236}">
                  <a16:creationId xmlns:a16="http://schemas.microsoft.com/office/drawing/2014/main" id="{39CA490B-C697-4EC5-A6CF-09B6581DD37C}"/>
                </a:ext>
              </a:extLst>
            </p:cNvPr>
            <p:cNvSpPr/>
            <p:nvPr/>
          </p:nvSpPr>
          <p:spPr>
            <a:xfrm>
              <a:off x="727477" y="3310615"/>
              <a:ext cx="685576" cy="667941"/>
            </a:xfrm>
            <a:prstGeom prst="roundRect">
              <a:avLst>
                <a:gd name="adj" fmla="val 10785"/>
              </a:avLst>
            </a:prstGeom>
            <a:solidFill>
              <a:schemeClr val="accent2"/>
            </a:solidFill>
            <a:ln>
              <a:noFill/>
            </a:ln>
            <a:effectLst>
              <a:outerShdw blurRad="419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Raleway" panose="020B0503030101060003" pitchFamily="34" charset="0"/>
                  <a:sym typeface="Wingdings" panose="05000000000000000000" pitchFamily="2" charset="2"/>
                </a:rPr>
                <a:t></a:t>
              </a:r>
              <a:endParaRPr lang="en-US" b="1" dirty="0">
                <a:latin typeface="Raleway" panose="020B0503030101060003" pitchFamily="34" charset="0"/>
              </a:endParaRPr>
            </a:p>
          </p:txBody>
        </p:sp>
      </p:grpSp>
      <p:grpSp>
        <p:nvGrpSpPr>
          <p:cNvPr id="159" name="Group 158">
            <a:extLst>
              <a:ext uri="{FF2B5EF4-FFF2-40B4-BE49-F238E27FC236}">
                <a16:creationId xmlns:a16="http://schemas.microsoft.com/office/drawing/2014/main" id="{68A6BCDF-34D1-402A-B23B-9BE65102B189}"/>
              </a:ext>
            </a:extLst>
          </p:cNvPr>
          <p:cNvGrpSpPr/>
          <p:nvPr/>
        </p:nvGrpSpPr>
        <p:grpSpPr>
          <a:xfrm>
            <a:off x="4873881" y="1110318"/>
            <a:ext cx="6498018" cy="761561"/>
            <a:chOff x="5858056" y="4804229"/>
            <a:chExt cx="5440546" cy="778156"/>
          </a:xfrm>
        </p:grpSpPr>
        <p:sp>
          <p:nvSpPr>
            <p:cNvPr id="160" name="Isosceles Triangle 159">
              <a:extLst>
                <a:ext uri="{FF2B5EF4-FFF2-40B4-BE49-F238E27FC236}">
                  <a16:creationId xmlns:a16="http://schemas.microsoft.com/office/drawing/2014/main" id="{8AD68177-F2FB-4CF1-A79A-47E962557FF6}"/>
                </a:ext>
              </a:extLst>
            </p:cNvPr>
            <p:cNvSpPr/>
            <p:nvPr/>
          </p:nvSpPr>
          <p:spPr>
            <a:xfrm rot="5400000">
              <a:off x="10190599" y="5048702"/>
              <a:ext cx="566057" cy="4788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161" name="Group 160">
              <a:extLst>
                <a:ext uri="{FF2B5EF4-FFF2-40B4-BE49-F238E27FC236}">
                  <a16:creationId xmlns:a16="http://schemas.microsoft.com/office/drawing/2014/main" id="{4C1FE05E-5613-47CB-8BF8-AB5757D8E6BC}"/>
                </a:ext>
              </a:extLst>
            </p:cNvPr>
            <p:cNvGrpSpPr/>
            <p:nvPr/>
          </p:nvGrpSpPr>
          <p:grpSpPr>
            <a:xfrm>
              <a:off x="5858056" y="4804229"/>
              <a:ext cx="5440546" cy="778156"/>
              <a:chOff x="5858056" y="4804229"/>
              <a:chExt cx="5440546" cy="778156"/>
            </a:xfrm>
          </p:grpSpPr>
          <p:sp>
            <p:nvSpPr>
              <p:cNvPr id="162" name="Rectangle: Rounded Corners 9">
                <a:extLst>
                  <a:ext uri="{FF2B5EF4-FFF2-40B4-BE49-F238E27FC236}">
                    <a16:creationId xmlns:a16="http://schemas.microsoft.com/office/drawing/2014/main" id="{53D2E6C3-F4FE-44FF-9E27-5AF9F9A37364}"/>
                  </a:ext>
                </a:extLst>
              </p:cNvPr>
              <p:cNvSpPr/>
              <p:nvPr/>
            </p:nvSpPr>
            <p:spPr>
              <a:xfrm>
                <a:off x="5858056" y="4804229"/>
                <a:ext cx="4536012" cy="7781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63" name="Rectangle 162">
                <a:extLst>
                  <a:ext uri="{FF2B5EF4-FFF2-40B4-BE49-F238E27FC236}">
                    <a16:creationId xmlns:a16="http://schemas.microsoft.com/office/drawing/2014/main" id="{FA96F7C6-423C-4ECF-9CB9-DE86C6673429}"/>
                  </a:ext>
                </a:extLst>
              </p:cNvPr>
              <p:cNvSpPr/>
              <p:nvPr/>
            </p:nvSpPr>
            <p:spPr>
              <a:xfrm>
                <a:off x="5903080" y="4839932"/>
                <a:ext cx="4536011" cy="597517"/>
              </a:xfrm>
              <a:prstGeom prst="rect">
                <a:avLst/>
              </a:prstGeom>
            </p:spPr>
            <p:txBody>
              <a:bodyPr wrap="square">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The MDS </a:t>
                </a:r>
                <a:r>
                  <a:rPr lang="en-US" sz="1600" dirty="0">
                    <a:solidFill>
                      <a:schemeClr val="bg1"/>
                    </a:solidFill>
                    <a:latin typeface="Times New Roman" panose="02020603050405020304" pitchFamily="18" charset="0"/>
                    <a:cs typeface="Times New Roman" panose="02020603050405020304" pitchFamily="18" charset="0"/>
                  </a:rPr>
                  <a:t>of disability was divided into administrative </a:t>
                </a:r>
                <a:r>
                  <a:rPr lang="en-US" sz="1600" dirty="0" smtClean="0">
                    <a:solidFill>
                      <a:schemeClr val="bg1"/>
                    </a:solidFill>
                    <a:latin typeface="Times New Roman" panose="02020603050405020304" pitchFamily="18" charset="0"/>
                    <a:cs typeface="Times New Roman" panose="02020603050405020304" pitchFamily="18" charset="0"/>
                  </a:rPr>
                  <a:t>and clinical categories with </a:t>
                </a:r>
                <a:r>
                  <a:rPr lang="en-US" sz="1600" dirty="0">
                    <a:solidFill>
                      <a:schemeClr val="bg1"/>
                    </a:solidFill>
                    <a:latin typeface="Times New Roman" panose="02020603050405020304" pitchFamily="18" charset="0"/>
                    <a:cs typeface="Times New Roman" panose="02020603050405020304" pitchFamily="18" charset="0"/>
                  </a:rPr>
                  <a:t>eight and ten sections, respectively.</a:t>
                </a:r>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64" name="Rectangle: Rounded Corners 6">
                <a:extLst>
                  <a:ext uri="{FF2B5EF4-FFF2-40B4-BE49-F238E27FC236}">
                    <a16:creationId xmlns:a16="http://schemas.microsoft.com/office/drawing/2014/main" id="{39CA490B-C697-4EC5-A6CF-09B6581DD37C}"/>
                  </a:ext>
                </a:extLst>
              </p:cNvPr>
              <p:cNvSpPr/>
              <p:nvPr/>
            </p:nvSpPr>
            <p:spPr>
              <a:xfrm>
                <a:off x="10740281" y="4979142"/>
                <a:ext cx="558321" cy="566057"/>
              </a:xfrm>
              <a:prstGeom prst="roundRect">
                <a:avLst>
                  <a:gd name="adj" fmla="val 10785"/>
                </a:avLst>
              </a:prstGeom>
              <a:solidFill>
                <a:srgbClr val="FFC000"/>
              </a:solidFill>
              <a:ln>
                <a:noFill/>
              </a:ln>
              <a:effectLst>
                <a:outerShdw blurRad="419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aleway" panose="020B0503030101060003" pitchFamily="34" charset="0"/>
                    <a:sym typeface="Wingdings" panose="05000000000000000000" pitchFamily="2" charset="2"/>
                  </a:rPr>
                  <a:t></a:t>
                </a:r>
                <a:endParaRPr lang="en-US" b="1" dirty="0">
                  <a:latin typeface="Raleway" panose="020B0503030101060003" pitchFamily="34" charset="0"/>
                </a:endParaRPr>
              </a:p>
            </p:txBody>
          </p:sp>
        </p:grpSp>
      </p:grpSp>
      <p:grpSp>
        <p:nvGrpSpPr>
          <p:cNvPr id="181" name="Group 180">
            <a:extLst>
              <a:ext uri="{FF2B5EF4-FFF2-40B4-BE49-F238E27FC236}">
                <a16:creationId xmlns:a16="http://schemas.microsoft.com/office/drawing/2014/main" id="{6C4902E4-DE3C-4E73-84FB-4EC23979084F}"/>
              </a:ext>
            </a:extLst>
          </p:cNvPr>
          <p:cNvGrpSpPr/>
          <p:nvPr/>
        </p:nvGrpSpPr>
        <p:grpSpPr>
          <a:xfrm>
            <a:off x="1669568" y="1926234"/>
            <a:ext cx="6663717" cy="1112815"/>
            <a:chOff x="727477" y="2784427"/>
            <a:chExt cx="7250357" cy="1281616"/>
          </a:xfrm>
        </p:grpSpPr>
        <p:grpSp>
          <p:nvGrpSpPr>
            <p:cNvPr id="182" name="Group 181"/>
            <p:cNvGrpSpPr/>
            <p:nvPr/>
          </p:nvGrpSpPr>
          <p:grpSpPr>
            <a:xfrm>
              <a:off x="1413053" y="2784427"/>
              <a:ext cx="6507789" cy="1261622"/>
              <a:chOff x="1693266" y="2090057"/>
              <a:chExt cx="4562391" cy="2263991"/>
            </a:xfrm>
          </p:grpSpPr>
          <p:sp>
            <p:nvSpPr>
              <p:cNvPr id="185" name="Rectangle: Rounded Corners 8">
                <a:extLst>
                  <a:ext uri="{FF2B5EF4-FFF2-40B4-BE49-F238E27FC236}">
                    <a16:creationId xmlns:a16="http://schemas.microsoft.com/office/drawing/2014/main" id="{8E3FFC06-6159-4F02-987B-043E29247657}"/>
                  </a:ext>
                </a:extLst>
              </p:cNvPr>
              <p:cNvSpPr/>
              <p:nvPr/>
            </p:nvSpPr>
            <p:spPr>
              <a:xfrm>
                <a:off x="1901371" y="2090057"/>
                <a:ext cx="4354286" cy="226399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86" name="Isosceles Triangle 185">
                <a:extLst>
                  <a:ext uri="{FF2B5EF4-FFF2-40B4-BE49-F238E27FC236}">
                    <a16:creationId xmlns:a16="http://schemas.microsoft.com/office/drawing/2014/main" id="{F1EB1F44-AF40-4403-B952-81B10F009934}"/>
                  </a:ext>
                </a:extLst>
              </p:cNvPr>
              <p:cNvSpPr/>
              <p:nvPr/>
            </p:nvSpPr>
            <p:spPr>
              <a:xfrm rot="16200000">
                <a:off x="1599738" y="3345602"/>
                <a:ext cx="515702" cy="32864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183" name="Rectangle 182"/>
            <p:cNvSpPr/>
            <p:nvPr/>
          </p:nvSpPr>
          <p:spPr>
            <a:xfrm>
              <a:off x="1719213" y="2825424"/>
              <a:ext cx="6258621" cy="1240619"/>
            </a:xfrm>
            <a:prstGeom prst="rect">
              <a:avLst/>
            </a:prstGeom>
          </p:spPr>
          <p:txBody>
            <a:bodyPr wrap="square">
              <a:spAutoFit/>
            </a:bodyPr>
            <a:lstStyle/>
            <a:p>
              <a:r>
                <a:rPr lang="en-US" sz="1600" dirty="0">
                  <a:solidFill>
                    <a:schemeClr val="bg1"/>
                  </a:solidFill>
                  <a:latin typeface="Times New Roman" panose="02020603050405020304" pitchFamily="18" charset="0"/>
                  <a:cs typeface="Times New Roman" panose="02020603050405020304" pitchFamily="18" charset="0"/>
                </a:rPr>
                <a:t>Administrative data include patient demographics as well </a:t>
              </a:r>
              <a:r>
                <a:rPr lang="en-US" sz="1600" dirty="0" smtClean="0">
                  <a:solidFill>
                    <a:schemeClr val="bg1"/>
                  </a:solidFill>
                  <a:latin typeface="Times New Roman" panose="02020603050405020304" pitchFamily="18" charset="0"/>
                  <a:cs typeface="Times New Roman" panose="02020603050405020304" pitchFamily="18" charset="0"/>
                </a:rPr>
                <a:t>as healthcare </a:t>
              </a:r>
              <a:r>
                <a:rPr lang="en-US" sz="1600" dirty="0">
                  <a:solidFill>
                    <a:schemeClr val="bg1"/>
                  </a:solidFill>
                  <a:latin typeface="Times New Roman" panose="02020603050405020304" pitchFamily="18" charset="0"/>
                  <a:cs typeface="Times New Roman" panose="02020603050405020304" pitchFamily="18" charset="0"/>
                </a:rPr>
                <a:t>provider and insurance data. Thus, this category of </a:t>
              </a:r>
              <a:r>
                <a:rPr lang="en-US" sz="1600" dirty="0" smtClean="0">
                  <a:solidFill>
                    <a:schemeClr val="bg1"/>
                  </a:solidFill>
                  <a:latin typeface="Times New Roman" panose="02020603050405020304" pitchFamily="18" charset="0"/>
                  <a:cs typeface="Times New Roman" panose="02020603050405020304" pitchFamily="18" charset="0"/>
                </a:rPr>
                <a:t>data could </a:t>
              </a:r>
              <a:r>
                <a:rPr lang="en-US" sz="1600" dirty="0">
                  <a:solidFill>
                    <a:schemeClr val="bg1"/>
                  </a:solidFill>
                  <a:latin typeface="Times New Roman" panose="02020603050405020304" pitchFamily="18" charset="0"/>
                  <a:cs typeface="Times New Roman" panose="02020603050405020304" pitchFamily="18" charset="0"/>
                </a:rPr>
                <a:t>be used to determine healthcare costs, disability </a:t>
              </a:r>
              <a:r>
                <a:rPr lang="en-US" sz="1600" dirty="0" smtClean="0">
                  <a:solidFill>
                    <a:schemeClr val="bg1"/>
                  </a:solidFill>
                  <a:latin typeface="Times New Roman" panose="02020603050405020304" pitchFamily="18" charset="0"/>
                  <a:cs typeface="Times New Roman" panose="02020603050405020304" pitchFamily="18" charset="0"/>
                </a:rPr>
                <a:t>benefits and </a:t>
              </a:r>
              <a:r>
                <a:rPr lang="en-US" sz="1600" dirty="0">
                  <a:solidFill>
                    <a:schemeClr val="bg1"/>
                  </a:solidFill>
                  <a:latin typeface="Times New Roman" panose="02020603050405020304" pitchFamily="18" charset="0"/>
                  <a:cs typeface="Times New Roman" panose="02020603050405020304" pitchFamily="18" charset="0"/>
                </a:rPr>
                <a:t>insurance claims.</a:t>
              </a: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184" name="Rectangle: Rounded Corners 6">
              <a:extLst>
                <a:ext uri="{FF2B5EF4-FFF2-40B4-BE49-F238E27FC236}">
                  <a16:creationId xmlns:a16="http://schemas.microsoft.com/office/drawing/2014/main" id="{39CA490B-C697-4EC5-A6CF-09B6581DD37C}"/>
                </a:ext>
              </a:extLst>
            </p:cNvPr>
            <p:cNvSpPr/>
            <p:nvPr/>
          </p:nvSpPr>
          <p:spPr>
            <a:xfrm>
              <a:off x="727477" y="3310615"/>
              <a:ext cx="685576" cy="667941"/>
            </a:xfrm>
            <a:prstGeom prst="roundRect">
              <a:avLst>
                <a:gd name="adj" fmla="val 10785"/>
              </a:avLst>
            </a:prstGeom>
            <a:solidFill>
              <a:schemeClr val="accent2"/>
            </a:solidFill>
            <a:ln>
              <a:noFill/>
            </a:ln>
            <a:effectLst>
              <a:outerShdw blurRad="419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aleway" panose="020B0503030101060003" pitchFamily="34" charset="0"/>
                  <a:sym typeface="Wingdings" panose="05000000000000000000" pitchFamily="2" charset="2"/>
                </a:rPr>
                <a:t></a:t>
              </a:r>
              <a:endParaRPr lang="en-US" b="1" dirty="0">
                <a:latin typeface="Raleway" panose="020B0503030101060003" pitchFamily="34" charset="0"/>
              </a:endParaRPr>
            </a:p>
          </p:txBody>
        </p:sp>
      </p:grpSp>
      <p:grpSp>
        <p:nvGrpSpPr>
          <p:cNvPr id="187" name="Group 186">
            <a:extLst>
              <a:ext uri="{FF2B5EF4-FFF2-40B4-BE49-F238E27FC236}">
                <a16:creationId xmlns:a16="http://schemas.microsoft.com/office/drawing/2014/main" id="{68A6BCDF-34D1-402A-B23B-9BE65102B189}"/>
              </a:ext>
            </a:extLst>
          </p:cNvPr>
          <p:cNvGrpSpPr/>
          <p:nvPr/>
        </p:nvGrpSpPr>
        <p:grpSpPr>
          <a:xfrm>
            <a:off x="4873881" y="3062022"/>
            <a:ext cx="6498018" cy="1198171"/>
            <a:chOff x="5858056" y="4804228"/>
            <a:chExt cx="5441947" cy="1379919"/>
          </a:xfrm>
        </p:grpSpPr>
        <p:sp>
          <p:nvSpPr>
            <p:cNvPr id="188" name="Isosceles Triangle 187">
              <a:extLst>
                <a:ext uri="{FF2B5EF4-FFF2-40B4-BE49-F238E27FC236}">
                  <a16:creationId xmlns:a16="http://schemas.microsoft.com/office/drawing/2014/main" id="{8AD68177-F2FB-4CF1-A79A-47E962557FF6}"/>
                </a:ext>
              </a:extLst>
            </p:cNvPr>
            <p:cNvSpPr/>
            <p:nvPr/>
          </p:nvSpPr>
          <p:spPr>
            <a:xfrm rot="5400000">
              <a:off x="10190599" y="5048702"/>
              <a:ext cx="566057" cy="4788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189" name="Group 188">
              <a:extLst>
                <a:ext uri="{FF2B5EF4-FFF2-40B4-BE49-F238E27FC236}">
                  <a16:creationId xmlns:a16="http://schemas.microsoft.com/office/drawing/2014/main" id="{4C1FE05E-5613-47CB-8BF8-AB5757D8E6BC}"/>
                </a:ext>
              </a:extLst>
            </p:cNvPr>
            <p:cNvGrpSpPr/>
            <p:nvPr/>
          </p:nvGrpSpPr>
          <p:grpSpPr>
            <a:xfrm>
              <a:off x="5858056" y="4804228"/>
              <a:ext cx="5441947" cy="1379919"/>
              <a:chOff x="5858056" y="4804228"/>
              <a:chExt cx="5441947" cy="1379919"/>
            </a:xfrm>
          </p:grpSpPr>
          <p:sp>
            <p:nvSpPr>
              <p:cNvPr id="190" name="Rectangle: Rounded Corners 9">
                <a:extLst>
                  <a:ext uri="{FF2B5EF4-FFF2-40B4-BE49-F238E27FC236}">
                    <a16:creationId xmlns:a16="http://schemas.microsoft.com/office/drawing/2014/main" id="{53D2E6C3-F4FE-44FF-9E27-5AF9F9A37364}"/>
                  </a:ext>
                </a:extLst>
              </p:cNvPr>
              <p:cNvSpPr/>
              <p:nvPr/>
            </p:nvSpPr>
            <p:spPr>
              <a:xfrm>
                <a:off x="5858056" y="4804228"/>
                <a:ext cx="4536012" cy="137991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91" name="Rectangle 190">
                <a:extLst>
                  <a:ext uri="{FF2B5EF4-FFF2-40B4-BE49-F238E27FC236}">
                    <a16:creationId xmlns:a16="http://schemas.microsoft.com/office/drawing/2014/main" id="{FA96F7C6-423C-4ECF-9CB9-DE86C6673429}"/>
                  </a:ext>
                </a:extLst>
              </p:cNvPr>
              <p:cNvSpPr/>
              <p:nvPr/>
            </p:nvSpPr>
            <p:spPr>
              <a:xfrm>
                <a:off x="5903080" y="4839931"/>
                <a:ext cx="4536011" cy="1240619"/>
              </a:xfrm>
              <a:prstGeom prst="rect">
                <a:avLst/>
              </a:prstGeom>
            </p:spPr>
            <p:txBody>
              <a:bodyPr wrap="square">
                <a:spAutoFit/>
              </a:bodyPr>
              <a:lstStyle/>
              <a:p>
                <a:r>
                  <a:rPr lang="en-US" sz="1600" dirty="0">
                    <a:solidFill>
                      <a:schemeClr val="bg1"/>
                    </a:solidFill>
                    <a:latin typeface="Times New Roman" panose="02020603050405020304" pitchFamily="18" charset="0"/>
                    <a:cs typeface="Times New Roman" panose="02020603050405020304" pitchFamily="18" charset="0"/>
                  </a:rPr>
                  <a:t>Collecting quality clinical data for </a:t>
                </a:r>
                <a:r>
                  <a:rPr lang="en-US" sz="1600" dirty="0" smtClean="0">
                    <a:solidFill>
                      <a:schemeClr val="bg1"/>
                    </a:solidFill>
                    <a:latin typeface="Times New Roman" panose="02020603050405020304" pitchFamily="18" charset="0"/>
                    <a:cs typeface="Times New Roman" panose="02020603050405020304" pitchFamily="18" charset="0"/>
                  </a:rPr>
                  <a:t>health care </a:t>
                </a:r>
                <a:r>
                  <a:rPr lang="en-US" sz="1600" dirty="0">
                    <a:solidFill>
                      <a:schemeClr val="bg1"/>
                    </a:solidFill>
                    <a:latin typeface="Times New Roman" panose="02020603050405020304" pitchFamily="18" charset="0"/>
                    <a:cs typeface="Times New Roman" panose="02020603050405020304" pitchFamily="18" charset="0"/>
                  </a:rPr>
                  <a:t>institutions is crucial to evaluating the quality of </a:t>
                </a:r>
                <a:r>
                  <a:rPr lang="en-US" sz="1600" dirty="0" smtClean="0">
                    <a:solidFill>
                      <a:schemeClr val="bg1"/>
                    </a:solidFill>
                    <a:latin typeface="Times New Roman" panose="02020603050405020304" pitchFamily="18" charset="0"/>
                    <a:cs typeface="Times New Roman" panose="02020603050405020304" pitchFamily="18" charset="0"/>
                  </a:rPr>
                  <a:t>care, improving </a:t>
                </a:r>
                <a:r>
                  <a:rPr lang="en-US" sz="1600" dirty="0">
                    <a:solidFill>
                      <a:schemeClr val="bg1"/>
                    </a:solidFill>
                    <a:latin typeface="Times New Roman" panose="02020603050405020304" pitchFamily="18" charset="0"/>
                    <a:cs typeface="Times New Roman" panose="02020603050405020304" pitchFamily="18" charset="0"/>
                  </a:rPr>
                  <a:t>its associated standards, and making correct </a:t>
                </a:r>
                <a:r>
                  <a:rPr lang="en-US" sz="1600" dirty="0" smtClean="0">
                    <a:solidFill>
                      <a:schemeClr val="bg1"/>
                    </a:solidFill>
                    <a:latin typeface="Times New Roman" panose="02020603050405020304" pitchFamily="18" charset="0"/>
                    <a:cs typeface="Times New Roman" panose="02020603050405020304" pitchFamily="18" charset="0"/>
                  </a:rPr>
                  <a:t>diagnosis </a:t>
                </a:r>
                <a:r>
                  <a:rPr lang="en-US" sz="1600" dirty="0">
                    <a:solidFill>
                      <a:schemeClr val="bg1"/>
                    </a:solidFill>
                    <a:latin typeface="Times New Roman" panose="02020603050405020304" pitchFamily="18" charset="0"/>
                    <a:cs typeface="Times New Roman" panose="02020603050405020304" pitchFamily="18" charset="0"/>
                  </a:rPr>
                  <a:t>and treatment decisions.</a:t>
                </a:r>
                <a:endParaRPr lang="en-US"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2" name="Rectangle: Rounded Corners 6">
                <a:extLst>
                  <a:ext uri="{FF2B5EF4-FFF2-40B4-BE49-F238E27FC236}">
                    <a16:creationId xmlns:a16="http://schemas.microsoft.com/office/drawing/2014/main" id="{39CA490B-C697-4EC5-A6CF-09B6581DD37C}"/>
                  </a:ext>
                </a:extLst>
              </p:cNvPr>
              <p:cNvSpPr/>
              <p:nvPr/>
            </p:nvSpPr>
            <p:spPr>
              <a:xfrm>
                <a:off x="10740282" y="5005098"/>
                <a:ext cx="559721" cy="667941"/>
              </a:xfrm>
              <a:prstGeom prst="roundRect">
                <a:avLst>
                  <a:gd name="adj" fmla="val 10785"/>
                </a:avLst>
              </a:prstGeom>
              <a:solidFill>
                <a:srgbClr val="FFC000"/>
              </a:solidFill>
              <a:ln>
                <a:noFill/>
              </a:ln>
              <a:effectLst>
                <a:outerShdw blurRad="419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aleway" panose="020B0503030101060003" pitchFamily="34" charset="0"/>
                    <a:sym typeface="Wingdings" panose="05000000000000000000" pitchFamily="2" charset="2"/>
                  </a:rPr>
                  <a:t></a:t>
                </a:r>
                <a:endParaRPr lang="en-US" b="1" dirty="0">
                  <a:latin typeface="Raleway" panose="020B0503030101060003" pitchFamily="34" charset="0"/>
                </a:endParaRPr>
              </a:p>
            </p:txBody>
          </p:sp>
        </p:grpSp>
      </p:grpSp>
    </p:spTree>
    <p:extLst>
      <p:ext uri="{BB962C8B-B14F-4D97-AF65-F5344CB8AC3E}">
        <p14:creationId xmlns:p14="http://schemas.microsoft.com/office/powerpoint/2010/main" val="403862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randombar(horizontal)">
                                      <p:cBhvr>
                                        <p:cTn id="7" dur="500"/>
                                        <p:tgtEl>
                                          <p:spTgt spid="15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randombar(horizontal)">
                                      <p:cBhvr>
                                        <p:cTn id="11" dur="500"/>
                                        <p:tgtEl>
                                          <p:spTgt spid="15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81"/>
                                        </p:tgtEl>
                                        <p:attrNameLst>
                                          <p:attrName>style.visibility</p:attrName>
                                        </p:attrNameLst>
                                      </p:cBhvr>
                                      <p:to>
                                        <p:strVal val="visible"/>
                                      </p:to>
                                    </p:set>
                                    <p:animEffect transition="in" filter="randombar(horizontal)">
                                      <p:cBhvr>
                                        <p:cTn id="15" dur="500"/>
                                        <p:tgtEl>
                                          <p:spTgt spid="18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randombar(horizontal)">
                                      <p:cBhvr>
                                        <p:cTn id="19"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5958416"/>
            <a:ext cx="2743200" cy="365125"/>
          </a:xfrm>
        </p:spPr>
        <p:txBody>
          <a:bodyPr/>
          <a:lstStyle/>
          <a:p>
            <a:fld id="{6D22F896-40B5-4ADD-8801-0D06FADFA095}" type="slidenum">
              <a:rPr lang="en-US" smtClean="0"/>
              <a:t>22</a:t>
            </a:fld>
            <a:endParaRPr lang="en-US" dirty="0"/>
          </a:p>
        </p:txBody>
      </p:sp>
      <p:grpSp>
        <p:nvGrpSpPr>
          <p:cNvPr id="58" name="Group 57"/>
          <p:cNvGrpSpPr/>
          <p:nvPr/>
        </p:nvGrpSpPr>
        <p:grpSpPr>
          <a:xfrm>
            <a:off x="907137" y="4717930"/>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grpSp>
        <p:nvGrpSpPr>
          <p:cNvPr id="60" name="Group 59"/>
          <p:cNvGrpSpPr/>
          <p:nvPr/>
        </p:nvGrpSpPr>
        <p:grpSpPr>
          <a:xfrm>
            <a:off x="4563132" y="4739825"/>
            <a:ext cx="1672786" cy="1572432"/>
            <a:chOff x="6322251" y="3186902"/>
            <a:chExt cx="1394546" cy="1223742"/>
          </a:xfrm>
        </p:grpSpPr>
        <p:sp>
          <p:nvSpPr>
            <p:cNvPr id="6" name="Rounded Rectangle 5"/>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23" name="Oval 2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E91A0C4-16D9-4262-BC92-0E8535F56EB2}"/>
                </a:ext>
              </a:extLst>
            </p:cNvPr>
            <p:cNvGrpSpPr/>
            <p:nvPr/>
          </p:nvGrpSpPr>
          <p:grpSpPr>
            <a:xfrm>
              <a:off x="6712606" y="3186902"/>
              <a:ext cx="555024" cy="553594"/>
              <a:chOff x="7336148" y="1750981"/>
              <a:chExt cx="1290526" cy="1287200"/>
            </a:xfrm>
          </p:grpSpPr>
          <p:sp>
            <p:nvSpPr>
              <p:cNvPr id="26" name="Teardrop 25">
                <a:extLst>
                  <a:ext uri="{FF2B5EF4-FFF2-40B4-BE49-F238E27FC236}">
                    <a16:creationId xmlns:a16="http://schemas.microsoft.com/office/drawing/2014/main" id="{3013F73C-52D7-40FA-AE5E-6E4F53D400F5}"/>
                  </a:ext>
                </a:extLst>
              </p:cNvPr>
              <p:cNvSpPr/>
              <p:nvPr/>
            </p:nvSpPr>
            <p:spPr>
              <a:xfrm rot="8100000">
                <a:off x="7336148" y="1750981"/>
                <a:ext cx="1290526" cy="1287200"/>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31633"/>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26318"/>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roup 91"/>
          <p:cNvGrpSpPr/>
          <p:nvPr/>
        </p:nvGrpSpPr>
        <p:grpSpPr>
          <a:xfrm>
            <a:off x="9810782" y="4756511"/>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a:endCxn id="24" idx="2"/>
          </p:cNvCxnSpPr>
          <p:nvPr/>
        </p:nvCxnSpPr>
        <p:spPr>
          <a:xfrm flipV="1">
            <a:off x="3642444" y="5745087"/>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40098"/>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770486"/>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65497"/>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58988"/>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6" name="Rectangle 105"/>
          <p:cNvSpPr/>
          <p:nvPr/>
        </p:nvSpPr>
        <p:spPr>
          <a:xfrm>
            <a:off x="4877376" y="5824743"/>
            <a:ext cx="1043876"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Methods</a:t>
            </a:r>
            <a:endParaRPr lang="fa-IR" b="1" dirty="0">
              <a:solidFill>
                <a:schemeClr val="bg1">
                  <a:lumMod val="95000"/>
                </a:schemeClr>
              </a:solidFill>
              <a:latin typeface="Times New Roman" panose="02020603050405020304" pitchFamily="18" charset="0"/>
            </a:endParaRPr>
          </a:p>
        </p:txBody>
      </p:sp>
      <p:sp>
        <p:nvSpPr>
          <p:cNvPr id="107" name="Rectangle 106"/>
          <p:cNvSpPr/>
          <p:nvPr/>
        </p:nvSpPr>
        <p:spPr>
          <a:xfrm>
            <a:off x="6724457" y="5859576"/>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20233"/>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00" name="Group 99"/>
          <p:cNvGrpSpPr/>
          <p:nvPr/>
        </p:nvGrpSpPr>
        <p:grpSpPr>
          <a:xfrm>
            <a:off x="2731440" y="4742552"/>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816029"/>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8077223" y="4826318"/>
            <a:ext cx="1650982" cy="1480864"/>
            <a:chOff x="7548571" y="5466858"/>
            <a:chExt cx="1394546" cy="1228710"/>
          </a:xfrm>
        </p:grpSpPr>
        <p:sp>
          <p:nvSpPr>
            <p:cNvPr id="120" name="Rounded Rectangle 119"/>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139" name="Oval 138">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5B1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137" name="Teardrop 136">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5B1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12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3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sp>
        <p:nvSpPr>
          <p:cNvPr id="141" name="Rectangle 140"/>
          <p:cNvSpPr/>
          <p:nvPr/>
        </p:nvSpPr>
        <p:spPr>
          <a:xfrm>
            <a:off x="8016277" y="5711531"/>
            <a:ext cx="1887397" cy="646331"/>
          </a:xfrm>
          <a:prstGeom prst="rect">
            <a:avLst/>
          </a:prstGeom>
        </p:spPr>
        <p:txBody>
          <a:bodyPr wrap="square">
            <a:spAutoFit/>
          </a:bodyPr>
          <a:lstStyle/>
          <a:p>
            <a:pPr algn="ctr"/>
            <a:r>
              <a:rPr lang="en-US" b="1" dirty="0">
                <a:solidFill>
                  <a:srgbClr val="5B1646"/>
                </a:solidFill>
                <a:latin typeface="Times New Roman" panose="02020603050405020304" pitchFamily="18" charset="0"/>
              </a:rPr>
              <a:t>Discussion &amp; </a:t>
            </a:r>
            <a:r>
              <a:rPr lang="en-US" b="1" dirty="0" smtClean="0">
                <a:solidFill>
                  <a:srgbClr val="5B1646"/>
                </a:solidFill>
                <a:latin typeface="Times New Roman" panose="02020603050405020304" pitchFamily="18" charset="0"/>
              </a:rPr>
              <a:t>Conclu</a:t>
            </a:r>
            <a:r>
              <a:rPr lang="en-US" b="1" dirty="0">
                <a:solidFill>
                  <a:srgbClr val="5B1646"/>
                </a:solidFill>
                <a:latin typeface="Times New Roman" panose="02020603050405020304" pitchFamily="18" charset="0"/>
              </a:rPr>
              <a:t>s</a:t>
            </a:r>
            <a:r>
              <a:rPr lang="en-US" b="1" dirty="0" smtClean="0">
                <a:solidFill>
                  <a:srgbClr val="5B1646"/>
                </a:solidFill>
                <a:latin typeface="Times New Roman" panose="02020603050405020304" pitchFamily="18" charset="0"/>
              </a:rPr>
              <a:t>ion</a:t>
            </a:r>
            <a:endParaRPr lang="fa-IR" b="1" dirty="0">
              <a:solidFill>
                <a:srgbClr val="5B1646"/>
              </a:solidFill>
              <a:latin typeface="Times New Roman" panose="02020603050405020304" pitchFamily="18" charset="0"/>
            </a:endParaRPr>
          </a:p>
        </p:txBody>
      </p:sp>
      <p:grpSp>
        <p:nvGrpSpPr>
          <p:cNvPr id="142" name="Group 141"/>
          <p:cNvGrpSpPr/>
          <p:nvPr/>
        </p:nvGrpSpPr>
        <p:grpSpPr>
          <a:xfrm>
            <a:off x="-1041" y="6542424"/>
            <a:ext cx="12192000" cy="334867"/>
            <a:chOff x="-1041" y="5727407"/>
            <a:chExt cx="12192000" cy="490513"/>
          </a:xfrm>
        </p:grpSpPr>
        <p:sp>
          <p:nvSpPr>
            <p:cNvPr id="143" name="Rectangle 142"/>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21</a:t>
              </a:r>
              <a:endParaRPr lang="en-US" sz="1200" dirty="0">
                <a:latin typeface="Times New Roman" panose="02020603050405020304" pitchFamily="18" charset="0"/>
                <a:cs typeface="Times New Roman" panose="02020603050405020304" pitchFamily="18" charset="0"/>
              </a:endParaRPr>
            </a:p>
          </p:txBody>
        </p:sp>
        <p:sp>
          <p:nvSpPr>
            <p:cNvPr id="145"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46"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147" name="Picture 14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sp>
        <p:nvSpPr>
          <p:cNvPr id="108" name="Google Shape;930;p32">
            <a:extLst>
              <a:ext uri="{FF2B5EF4-FFF2-40B4-BE49-F238E27FC236}">
                <a16:creationId xmlns:a16="http://schemas.microsoft.com/office/drawing/2014/main" id="{0F9AB217-E9C2-46AF-91D5-D8E0F5E8441A}"/>
              </a:ext>
            </a:extLst>
          </p:cNvPr>
          <p:cNvSpPr/>
          <p:nvPr/>
        </p:nvSpPr>
        <p:spPr>
          <a:xfrm>
            <a:off x="64362" y="1711216"/>
            <a:ext cx="664596" cy="513231"/>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accent1"/>
            </a:solidFill>
            <a:prstDash val="solid"/>
            <a:round/>
            <a:headEnd type="none" w="med" len="med"/>
            <a:tailEnd type="oval" w="med" len="med"/>
          </a:ln>
        </p:spPr>
      </p:sp>
      <p:grpSp>
        <p:nvGrpSpPr>
          <p:cNvPr id="110" name="Group 109">
            <a:extLst>
              <a:ext uri="{FF2B5EF4-FFF2-40B4-BE49-F238E27FC236}">
                <a16:creationId xmlns:a16="http://schemas.microsoft.com/office/drawing/2014/main" id="{25BF45E6-0066-46AE-9B6A-771EACDE839D}"/>
              </a:ext>
            </a:extLst>
          </p:cNvPr>
          <p:cNvGrpSpPr/>
          <p:nvPr/>
        </p:nvGrpSpPr>
        <p:grpSpPr>
          <a:xfrm>
            <a:off x="193687" y="1437887"/>
            <a:ext cx="10737164" cy="495856"/>
            <a:chOff x="591620" y="515020"/>
            <a:chExt cx="5289944" cy="495856"/>
          </a:xfrm>
        </p:grpSpPr>
        <p:sp>
          <p:nvSpPr>
            <p:cNvPr id="111" name="Google Shape;931;p32">
              <a:extLst>
                <a:ext uri="{FF2B5EF4-FFF2-40B4-BE49-F238E27FC236}">
                  <a16:creationId xmlns:a16="http://schemas.microsoft.com/office/drawing/2014/main" id="{1E49AAC4-C3D9-4382-877C-DF86DCAB14A6}"/>
                </a:ext>
              </a:extLst>
            </p:cNvPr>
            <p:cNvSpPr/>
            <p:nvPr/>
          </p:nvSpPr>
          <p:spPr>
            <a:xfrm>
              <a:off x="591620" y="565822"/>
              <a:ext cx="226472" cy="445054"/>
            </a:xfrm>
            <a:prstGeom prst="roundRect">
              <a:avLst>
                <a:gd name="adj" fmla="val 50000"/>
              </a:avLst>
            </a:prstGeom>
            <a:solidFill>
              <a:srgbClr val="014E9A"/>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dirty="0" smtClean="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1</a:t>
              </a:r>
              <a:endParaRPr dirty="0">
                <a:solidFill>
                  <a:srgbClr val="000000"/>
                </a:solidFill>
                <a:latin typeface="Times New Roman" panose="02020603050405020304" pitchFamily="18" charset="0"/>
                <a:cs typeface="Times New Roman" panose="02020603050405020304" pitchFamily="18" charset="0"/>
              </a:endParaRPr>
            </a:p>
          </p:txBody>
        </p:sp>
        <p:sp>
          <p:nvSpPr>
            <p:cNvPr id="112" name="Google Shape;932;p32">
              <a:extLst>
                <a:ext uri="{FF2B5EF4-FFF2-40B4-BE49-F238E27FC236}">
                  <a16:creationId xmlns:a16="http://schemas.microsoft.com/office/drawing/2014/main" id="{5506DC43-9905-43B8-9443-D46EFA2E5ABE}"/>
                </a:ext>
              </a:extLst>
            </p:cNvPr>
            <p:cNvSpPr/>
            <p:nvPr/>
          </p:nvSpPr>
          <p:spPr>
            <a:xfrm>
              <a:off x="1320276" y="515020"/>
              <a:ext cx="4561288" cy="492172"/>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r>
                <a:rPr lang="en-US" dirty="0">
                  <a:latin typeface="Times New Roman" panose="02020603050405020304" pitchFamily="18" charset="0"/>
                  <a:cs typeface="Times New Roman" panose="02020603050405020304" pitchFamily="18" charset="0"/>
                </a:rPr>
                <a:t>This study showed lack of comprehensive and uniform </a:t>
              </a:r>
              <a:r>
                <a:rPr lang="en-US" dirty="0" smtClean="0">
                  <a:latin typeface="Times New Roman" panose="02020603050405020304" pitchFamily="18" charset="0"/>
                  <a:cs typeface="Times New Roman" panose="02020603050405020304" pitchFamily="18" charset="0"/>
                </a:rPr>
                <a:t>data elements </a:t>
              </a:r>
              <a:r>
                <a:rPr lang="en-US" dirty="0">
                  <a:latin typeface="Times New Roman" panose="02020603050405020304" pitchFamily="18" charset="0"/>
                  <a:cs typeface="Times New Roman" panose="02020603050405020304" pitchFamily="18" charset="0"/>
                </a:rPr>
                <a:t>of disability in Iran</a:t>
              </a:r>
              <a:endParaRPr sz="1200" dirty="0">
                <a:latin typeface="Times New Roman" panose="02020603050405020304" pitchFamily="18" charset="0"/>
                <a:ea typeface="Roboto"/>
                <a:cs typeface="Times New Roman" panose="02020603050405020304" pitchFamily="18" charset="0"/>
                <a:sym typeface="Roboto"/>
              </a:endParaRPr>
            </a:p>
          </p:txBody>
        </p:sp>
        <p:cxnSp>
          <p:nvCxnSpPr>
            <p:cNvPr id="148" name="Google Shape;933;p32">
              <a:extLst>
                <a:ext uri="{FF2B5EF4-FFF2-40B4-BE49-F238E27FC236}">
                  <a16:creationId xmlns:a16="http://schemas.microsoft.com/office/drawing/2014/main" id="{7642F792-04C2-4C4A-AA4C-D413A36C9ECD}"/>
                </a:ext>
              </a:extLst>
            </p:cNvPr>
            <p:cNvCxnSpPr>
              <a:cxnSpLocks/>
            </p:cNvCxnSpPr>
            <p:nvPr/>
          </p:nvCxnSpPr>
          <p:spPr>
            <a:xfrm>
              <a:off x="816197" y="788349"/>
              <a:ext cx="496690" cy="0"/>
            </a:xfrm>
            <a:prstGeom prst="straightConnector1">
              <a:avLst/>
            </a:prstGeom>
            <a:noFill/>
            <a:ln w="9525" cap="flat" cmpd="sng">
              <a:solidFill>
                <a:srgbClr val="000000"/>
              </a:solidFill>
              <a:prstDash val="solid"/>
              <a:round/>
              <a:headEnd type="none" w="med" len="med"/>
              <a:tailEnd type="oval" w="med" len="med"/>
            </a:ln>
          </p:spPr>
        </p:cxnSp>
      </p:grpSp>
      <p:sp>
        <p:nvSpPr>
          <p:cNvPr id="149" name="Google Shape;935;p32">
            <a:extLst>
              <a:ext uri="{FF2B5EF4-FFF2-40B4-BE49-F238E27FC236}">
                <a16:creationId xmlns:a16="http://schemas.microsoft.com/office/drawing/2014/main" id="{6C2F9E0D-D943-4F14-8970-988957EECDAF}"/>
              </a:ext>
            </a:extLst>
          </p:cNvPr>
          <p:cNvSpPr/>
          <p:nvPr/>
        </p:nvSpPr>
        <p:spPr>
          <a:xfrm>
            <a:off x="452338" y="2338013"/>
            <a:ext cx="664598" cy="513231"/>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accent2"/>
            </a:solidFill>
            <a:prstDash val="solid"/>
            <a:round/>
            <a:headEnd type="none" w="med" len="med"/>
            <a:tailEnd type="oval" w="med" len="med"/>
          </a:ln>
        </p:spPr>
      </p:sp>
      <p:grpSp>
        <p:nvGrpSpPr>
          <p:cNvPr id="150" name="Group 149">
            <a:extLst>
              <a:ext uri="{FF2B5EF4-FFF2-40B4-BE49-F238E27FC236}">
                <a16:creationId xmlns:a16="http://schemas.microsoft.com/office/drawing/2014/main" id="{F85F823E-C31C-494F-B2AA-A24A2C4736EB}"/>
              </a:ext>
            </a:extLst>
          </p:cNvPr>
          <p:cNvGrpSpPr/>
          <p:nvPr/>
        </p:nvGrpSpPr>
        <p:grpSpPr>
          <a:xfrm>
            <a:off x="600732" y="2064707"/>
            <a:ext cx="10627229" cy="532624"/>
            <a:chOff x="998665" y="1141840"/>
            <a:chExt cx="6127640" cy="532624"/>
          </a:xfrm>
        </p:grpSpPr>
        <p:sp>
          <p:nvSpPr>
            <p:cNvPr id="151" name="Google Shape;936;p32">
              <a:extLst>
                <a:ext uri="{FF2B5EF4-FFF2-40B4-BE49-F238E27FC236}">
                  <a16:creationId xmlns:a16="http://schemas.microsoft.com/office/drawing/2014/main" id="{4D266D6F-FE78-4059-8C5B-EA2452070BD3}"/>
                </a:ext>
              </a:extLst>
            </p:cNvPr>
            <p:cNvSpPr/>
            <p:nvPr/>
          </p:nvSpPr>
          <p:spPr>
            <a:xfrm>
              <a:off x="1752694" y="1141840"/>
              <a:ext cx="5373611" cy="532624"/>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r>
                <a:rPr lang="en-US" dirty="0">
                  <a:latin typeface="Times New Roman" panose="02020603050405020304" pitchFamily="18" charset="0"/>
                  <a:cs typeface="Times New Roman" panose="02020603050405020304" pitchFamily="18" charset="0"/>
                </a:rPr>
                <a:t>Therefore, a MDS was developed </a:t>
              </a:r>
              <a:r>
                <a:rPr lang="en-US" dirty="0" smtClean="0">
                  <a:latin typeface="Times New Roman" panose="02020603050405020304" pitchFamily="18" charset="0"/>
                  <a:cs typeface="Times New Roman" panose="02020603050405020304" pitchFamily="18" charset="0"/>
                </a:rPr>
                <a:t>for disability </a:t>
              </a:r>
              <a:r>
                <a:rPr lang="en-US" dirty="0">
                  <a:latin typeface="Times New Roman" panose="02020603050405020304" pitchFamily="18" charset="0"/>
                  <a:cs typeface="Times New Roman" panose="02020603050405020304" pitchFamily="18" charset="0"/>
                </a:rPr>
                <a:t>in Iran as a starting point for standardizing the </a:t>
              </a:r>
              <a:r>
                <a:rPr lang="en-US" dirty="0" smtClean="0">
                  <a:latin typeface="Times New Roman" panose="02020603050405020304" pitchFamily="18" charset="0"/>
                  <a:cs typeface="Times New Roman" panose="02020603050405020304" pitchFamily="18" charset="0"/>
                </a:rPr>
                <a:t>disability data </a:t>
              </a:r>
              <a:r>
                <a:rPr lang="en-US" dirty="0">
                  <a:latin typeface="Times New Roman" panose="02020603050405020304" pitchFamily="18" charset="0"/>
                  <a:cs typeface="Times New Roman" panose="02020603050405020304" pitchFamily="18" charset="0"/>
                </a:rPr>
                <a:t>and developing an EDR.</a:t>
              </a:r>
              <a:endParaRPr lang="fa-IR" sz="1200" dirty="0">
                <a:latin typeface="Times New Roman" panose="02020603050405020304" pitchFamily="18" charset="0"/>
                <a:ea typeface="Roboto"/>
                <a:cs typeface="Times New Roman" panose="02020603050405020304" pitchFamily="18" charset="0"/>
                <a:sym typeface="Roboto"/>
              </a:endParaRPr>
            </a:p>
          </p:txBody>
        </p:sp>
        <p:sp>
          <p:nvSpPr>
            <p:cNvPr id="152" name="Google Shape;937;p32">
              <a:extLst>
                <a:ext uri="{FF2B5EF4-FFF2-40B4-BE49-F238E27FC236}">
                  <a16:creationId xmlns:a16="http://schemas.microsoft.com/office/drawing/2014/main" id="{B237F1F7-60E2-4477-A060-55476AD9B842}"/>
                </a:ext>
              </a:extLst>
            </p:cNvPr>
            <p:cNvSpPr/>
            <p:nvPr/>
          </p:nvSpPr>
          <p:spPr>
            <a:xfrm>
              <a:off x="998665" y="1192619"/>
              <a:ext cx="234699" cy="44505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dirty="0" smtClean="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2</a:t>
              </a:r>
              <a:endParaRPr dirty="0">
                <a:solidFill>
                  <a:srgbClr val="000000"/>
                </a:solidFill>
                <a:latin typeface="Times New Roman" panose="02020603050405020304" pitchFamily="18" charset="0"/>
                <a:cs typeface="Times New Roman" panose="02020603050405020304" pitchFamily="18" charset="0"/>
              </a:endParaRPr>
            </a:p>
          </p:txBody>
        </p:sp>
        <p:cxnSp>
          <p:nvCxnSpPr>
            <p:cNvPr id="153" name="Google Shape;938;p32">
              <a:extLst>
                <a:ext uri="{FF2B5EF4-FFF2-40B4-BE49-F238E27FC236}">
                  <a16:creationId xmlns:a16="http://schemas.microsoft.com/office/drawing/2014/main" id="{D39D7DB9-7FAC-45B2-AEBD-A3385F882229}"/>
                </a:ext>
              </a:extLst>
            </p:cNvPr>
            <p:cNvCxnSpPr>
              <a:cxnSpLocks/>
            </p:cNvCxnSpPr>
            <p:nvPr/>
          </p:nvCxnSpPr>
          <p:spPr>
            <a:xfrm>
              <a:off x="1235651" y="1418630"/>
              <a:ext cx="496690" cy="0"/>
            </a:xfrm>
            <a:prstGeom prst="straightConnector1">
              <a:avLst/>
            </a:prstGeom>
            <a:noFill/>
            <a:ln w="9525" cap="flat" cmpd="sng">
              <a:solidFill>
                <a:srgbClr val="000000"/>
              </a:solidFill>
              <a:prstDash val="solid"/>
              <a:round/>
              <a:headEnd type="none" w="med" len="med"/>
              <a:tailEnd type="oval" w="med" len="med"/>
            </a:ln>
          </p:spPr>
        </p:cxnSp>
      </p:grpSp>
      <p:sp>
        <p:nvSpPr>
          <p:cNvPr id="154" name="Google Shape;940;p32">
            <a:extLst>
              <a:ext uri="{FF2B5EF4-FFF2-40B4-BE49-F238E27FC236}">
                <a16:creationId xmlns:a16="http://schemas.microsoft.com/office/drawing/2014/main" id="{99F7E3F9-BD32-47FF-B82B-8BB13960A115}"/>
              </a:ext>
            </a:extLst>
          </p:cNvPr>
          <p:cNvSpPr/>
          <p:nvPr/>
        </p:nvSpPr>
        <p:spPr>
          <a:xfrm>
            <a:off x="859440" y="2964809"/>
            <a:ext cx="664596" cy="513231"/>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accent3"/>
            </a:solidFill>
            <a:prstDash val="solid"/>
            <a:round/>
            <a:headEnd type="none" w="med" len="med"/>
            <a:tailEnd type="oval" w="med" len="med"/>
          </a:ln>
        </p:spPr>
      </p:sp>
      <p:grpSp>
        <p:nvGrpSpPr>
          <p:cNvPr id="155" name="Group 154">
            <a:extLst>
              <a:ext uri="{FF2B5EF4-FFF2-40B4-BE49-F238E27FC236}">
                <a16:creationId xmlns:a16="http://schemas.microsoft.com/office/drawing/2014/main" id="{C1191DD2-77C1-46BD-B046-CC004918E709}"/>
              </a:ext>
            </a:extLst>
          </p:cNvPr>
          <p:cNvGrpSpPr/>
          <p:nvPr/>
        </p:nvGrpSpPr>
        <p:grpSpPr>
          <a:xfrm>
            <a:off x="1007773" y="2683035"/>
            <a:ext cx="10769360" cy="539168"/>
            <a:chOff x="1405706" y="1760168"/>
            <a:chExt cx="5239976" cy="539168"/>
          </a:xfrm>
        </p:grpSpPr>
        <p:sp>
          <p:nvSpPr>
            <p:cNvPr id="156" name="Google Shape;941;p32">
              <a:extLst>
                <a:ext uri="{FF2B5EF4-FFF2-40B4-BE49-F238E27FC236}">
                  <a16:creationId xmlns:a16="http://schemas.microsoft.com/office/drawing/2014/main" id="{B9FD4D39-1530-42F1-8B92-A38DC82AE752}"/>
                </a:ext>
              </a:extLst>
            </p:cNvPr>
            <p:cNvSpPr/>
            <p:nvPr/>
          </p:nvSpPr>
          <p:spPr>
            <a:xfrm>
              <a:off x="1405706" y="1819438"/>
              <a:ext cx="224268" cy="445054"/>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dirty="0" smtClean="0">
                  <a:solidFill>
                    <a:schemeClr val="bg1"/>
                  </a:solidFill>
                  <a:latin typeface="Times New Roman" panose="02020603050405020304" pitchFamily="18" charset="0"/>
                  <a:cs typeface="Times New Roman" panose="02020603050405020304" pitchFamily="18" charset="0"/>
                </a:rPr>
                <a:t>3</a:t>
              </a:r>
              <a:endParaRPr dirty="0">
                <a:solidFill>
                  <a:schemeClr val="bg1"/>
                </a:solidFill>
                <a:latin typeface="Times New Roman" panose="02020603050405020304" pitchFamily="18" charset="0"/>
                <a:cs typeface="Times New Roman" panose="02020603050405020304" pitchFamily="18" charset="0"/>
              </a:endParaRPr>
            </a:p>
          </p:txBody>
        </p:sp>
        <p:sp>
          <p:nvSpPr>
            <p:cNvPr id="157" name="Google Shape;942;p32">
              <a:extLst>
                <a:ext uri="{FF2B5EF4-FFF2-40B4-BE49-F238E27FC236}">
                  <a16:creationId xmlns:a16="http://schemas.microsoft.com/office/drawing/2014/main" id="{769134A9-5BA4-45EB-B1A8-21909AC0805F}"/>
                </a:ext>
              </a:extLst>
            </p:cNvPr>
            <p:cNvSpPr/>
            <p:nvPr/>
          </p:nvSpPr>
          <p:spPr>
            <a:xfrm>
              <a:off x="2151740" y="1760168"/>
              <a:ext cx="4493942" cy="539168"/>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MDS has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potential to </a:t>
              </a:r>
              <a:r>
                <a:rPr lang="en-US" dirty="0">
                  <a:latin typeface="Times New Roman" panose="02020603050405020304" pitchFamily="18" charset="0"/>
                  <a:cs typeface="Times New Roman" panose="02020603050405020304" pitchFamily="18" charset="0"/>
                </a:rPr>
                <a:t>standardize the data and overcome the problem </a:t>
              </a:r>
              <a:r>
                <a:rPr lang="en-US" dirty="0" smtClean="0">
                  <a:latin typeface="Times New Roman" panose="02020603050405020304" pitchFamily="18" charset="0"/>
                  <a:cs typeface="Times New Roman" panose="02020603050405020304" pitchFamily="18" charset="0"/>
                </a:rPr>
                <a:t>of low-quality</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disability </a:t>
              </a:r>
              <a:r>
                <a:rPr lang="en-US" dirty="0">
                  <a:latin typeface="Times New Roman" panose="02020603050405020304" pitchFamily="18" charset="0"/>
                  <a:cs typeface="Times New Roman" panose="02020603050405020304" pitchFamily="18" charset="0"/>
                </a:rPr>
                <a:t>data in Iran through providing consistent, complete </a:t>
              </a:r>
              <a:r>
                <a:rPr lang="en-US" dirty="0" smtClean="0">
                  <a:latin typeface="Times New Roman" panose="02020603050405020304" pitchFamily="18" charset="0"/>
                  <a:cs typeface="Times New Roman" panose="02020603050405020304" pitchFamily="18" charset="0"/>
                </a:rPr>
                <a:t>and uniform </a:t>
              </a:r>
              <a:r>
                <a:rPr lang="en-US" dirty="0">
                  <a:latin typeface="Times New Roman" panose="02020603050405020304" pitchFamily="18" charset="0"/>
                  <a:cs typeface="Times New Roman" panose="02020603050405020304" pitchFamily="18" charset="0"/>
                </a:rPr>
                <a:t>data elements.</a:t>
              </a:r>
              <a:endParaRPr lang="fa-IR" sz="1200" dirty="0">
                <a:latin typeface="Times New Roman" panose="02020603050405020304" pitchFamily="18" charset="0"/>
                <a:ea typeface="Roboto"/>
                <a:cs typeface="Times New Roman" panose="02020603050405020304" pitchFamily="18" charset="0"/>
                <a:sym typeface="Roboto"/>
              </a:endParaRPr>
            </a:p>
          </p:txBody>
        </p:sp>
        <p:cxnSp>
          <p:nvCxnSpPr>
            <p:cNvPr id="158" name="Google Shape;943;p32">
              <a:extLst>
                <a:ext uri="{FF2B5EF4-FFF2-40B4-BE49-F238E27FC236}">
                  <a16:creationId xmlns:a16="http://schemas.microsoft.com/office/drawing/2014/main" id="{5AAD4763-3880-4DC7-9909-F808D4DCC952}"/>
                </a:ext>
              </a:extLst>
            </p:cNvPr>
            <p:cNvCxnSpPr>
              <a:cxnSpLocks/>
            </p:cNvCxnSpPr>
            <p:nvPr/>
          </p:nvCxnSpPr>
          <p:spPr>
            <a:xfrm>
              <a:off x="1640267" y="2048789"/>
              <a:ext cx="496690" cy="0"/>
            </a:xfrm>
            <a:prstGeom prst="straightConnector1">
              <a:avLst/>
            </a:prstGeom>
            <a:noFill/>
            <a:ln w="9525" cap="flat" cmpd="sng">
              <a:solidFill>
                <a:srgbClr val="000000"/>
              </a:solidFill>
              <a:prstDash val="solid"/>
              <a:round/>
              <a:headEnd type="none" w="med" len="med"/>
              <a:tailEnd type="oval" w="med" len="med"/>
            </a:ln>
          </p:spPr>
        </p:cxnSp>
      </p:grpSp>
      <p:grpSp>
        <p:nvGrpSpPr>
          <p:cNvPr id="159" name="Group 158">
            <a:extLst>
              <a:ext uri="{FF2B5EF4-FFF2-40B4-BE49-F238E27FC236}">
                <a16:creationId xmlns:a16="http://schemas.microsoft.com/office/drawing/2014/main" id="{F3303038-1E9F-448F-A523-4CA49835F5D3}"/>
              </a:ext>
            </a:extLst>
          </p:cNvPr>
          <p:cNvGrpSpPr/>
          <p:nvPr/>
        </p:nvGrpSpPr>
        <p:grpSpPr>
          <a:xfrm>
            <a:off x="1414820" y="3309855"/>
            <a:ext cx="10572437" cy="684041"/>
            <a:chOff x="1812752" y="2386988"/>
            <a:chExt cx="6152414" cy="684041"/>
          </a:xfrm>
        </p:grpSpPr>
        <p:sp>
          <p:nvSpPr>
            <p:cNvPr id="160" name="Google Shape;946;p32">
              <a:extLst>
                <a:ext uri="{FF2B5EF4-FFF2-40B4-BE49-F238E27FC236}">
                  <a16:creationId xmlns:a16="http://schemas.microsoft.com/office/drawing/2014/main" id="{42A92E4B-446F-4033-BF47-40193A4EBBCB}"/>
                </a:ext>
              </a:extLst>
            </p:cNvPr>
            <p:cNvSpPr/>
            <p:nvPr/>
          </p:nvSpPr>
          <p:spPr>
            <a:xfrm>
              <a:off x="1812752" y="2446247"/>
              <a:ext cx="266719" cy="445055"/>
            </a:xfrm>
            <a:prstGeom prst="roundRect">
              <a:avLst>
                <a:gd name="adj" fmla="val 50000"/>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dirty="0" smtClean="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4</a:t>
              </a:r>
              <a:endParaRPr sz="2000" dirty="0">
                <a:solidFill>
                  <a:srgbClr val="000000"/>
                </a:solidFill>
                <a:latin typeface="Times New Roman" panose="02020603050405020304" pitchFamily="18" charset="0"/>
                <a:cs typeface="Times New Roman" panose="02020603050405020304" pitchFamily="18" charset="0"/>
              </a:endParaRPr>
            </a:p>
          </p:txBody>
        </p:sp>
        <p:sp>
          <p:nvSpPr>
            <p:cNvPr id="161" name="Google Shape;947;p32">
              <a:extLst>
                <a:ext uri="{FF2B5EF4-FFF2-40B4-BE49-F238E27FC236}">
                  <a16:creationId xmlns:a16="http://schemas.microsoft.com/office/drawing/2014/main" id="{932CF27B-F082-45AB-AE49-04E3BAFC0B57}"/>
                </a:ext>
              </a:extLst>
            </p:cNvPr>
            <p:cNvSpPr/>
            <p:nvPr/>
          </p:nvSpPr>
          <p:spPr>
            <a:xfrm>
              <a:off x="2589393" y="2386988"/>
              <a:ext cx="5375773" cy="684041"/>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r>
                <a:rPr lang="en-US" dirty="0">
                  <a:latin typeface="Times New Roman" panose="02020603050405020304" pitchFamily="18" charset="0"/>
                  <a:cs typeface="Times New Roman" panose="02020603050405020304" pitchFamily="18" charset="0"/>
                </a:rPr>
                <a:t>Thus, this MDS is useful in determining </a:t>
              </a:r>
              <a:r>
                <a:rPr lang="en-US" dirty="0" smtClean="0">
                  <a:latin typeface="Times New Roman" panose="02020603050405020304" pitchFamily="18" charset="0"/>
                  <a:cs typeface="Times New Roman" panose="02020603050405020304" pitchFamily="18" charset="0"/>
                </a:rPr>
                <a:t>of disability, benefits, </a:t>
              </a:r>
              <a:r>
                <a:rPr lang="en-US" dirty="0">
                  <a:latin typeface="Times New Roman" panose="02020603050405020304" pitchFamily="18" charset="0"/>
                  <a:cs typeface="Times New Roman" panose="02020603050405020304" pitchFamily="18" charset="0"/>
                </a:rPr>
                <a:t>in policy-making and effective </a:t>
              </a:r>
              <a:r>
                <a:rPr lang="en-US" dirty="0" smtClean="0">
                  <a:latin typeface="Times New Roman" panose="02020603050405020304" pitchFamily="18" charset="0"/>
                  <a:cs typeface="Times New Roman" panose="02020603050405020304" pitchFamily="18" charset="0"/>
                </a:rPr>
                <a:t>planning for </a:t>
              </a:r>
              <a:r>
                <a:rPr lang="en-US" dirty="0">
                  <a:latin typeface="Times New Roman" panose="02020603050405020304" pitchFamily="18" charset="0"/>
                  <a:cs typeface="Times New Roman" panose="02020603050405020304" pitchFamily="18" charset="0"/>
                </a:rPr>
                <a:t>providing persons with disability with more efficient and </a:t>
              </a:r>
              <a:r>
                <a:rPr lang="en-US" dirty="0" smtClean="0">
                  <a:latin typeface="Times New Roman" panose="02020603050405020304" pitchFamily="18" charset="0"/>
                  <a:cs typeface="Times New Roman" panose="02020603050405020304" pitchFamily="18" charset="0"/>
                </a:rPr>
                <a:t>cost effective services.</a:t>
              </a:r>
            </a:p>
          </p:txBody>
        </p:sp>
        <p:cxnSp>
          <p:nvCxnSpPr>
            <p:cNvPr id="162" name="Google Shape;948;p32">
              <a:extLst>
                <a:ext uri="{FF2B5EF4-FFF2-40B4-BE49-F238E27FC236}">
                  <a16:creationId xmlns:a16="http://schemas.microsoft.com/office/drawing/2014/main" id="{5C283512-5838-463A-9DB3-24927365C078}"/>
                </a:ext>
              </a:extLst>
            </p:cNvPr>
            <p:cNvCxnSpPr>
              <a:cxnSpLocks/>
            </p:cNvCxnSpPr>
            <p:nvPr/>
          </p:nvCxnSpPr>
          <p:spPr>
            <a:xfrm>
              <a:off x="2081438" y="2671319"/>
              <a:ext cx="496690" cy="0"/>
            </a:xfrm>
            <a:prstGeom prst="straightConnector1">
              <a:avLst/>
            </a:prstGeom>
            <a:noFill/>
            <a:ln w="9525" cap="flat" cmpd="sng">
              <a:solidFill>
                <a:srgbClr val="000000"/>
              </a:solidFill>
              <a:prstDash val="solid"/>
              <a:round/>
              <a:headEnd type="none" w="med" len="med"/>
              <a:tailEnd type="oval" w="med" len="med"/>
            </a:ln>
          </p:spPr>
        </p:cxnSp>
      </p:grpSp>
      <p:grpSp>
        <p:nvGrpSpPr>
          <p:cNvPr id="163" name="Group 162">
            <a:extLst>
              <a:ext uri="{FF2B5EF4-FFF2-40B4-BE49-F238E27FC236}">
                <a16:creationId xmlns:a16="http://schemas.microsoft.com/office/drawing/2014/main" id="{D3AB7056-F4F8-4EB2-9FE0-77E5A56684E7}"/>
              </a:ext>
            </a:extLst>
          </p:cNvPr>
          <p:cNvGrpSpPr/>
          <p:nvPr/>
        </p:nvGrpSpPr>
        <p:grpSpPr>
          <a:xfrm>
            <a:off x="9464004" y="-67731"/>
            <a:ext cx="2727996" cy="1398926"/>
            <a:chOff x="9464004" y="321737"/>
            <a:chExt cx="2727996" cy="1398926"/>
          </a:xfrm>
        </p:grpSpPr>
        <p:pic>
          <p:nvPicPr>
            <p:cNvPr id="164" name="Picture 163">
              <a:extLst>
                <a:ext uri="{FF2B5EF4-FFF2-40B4-BE49-F238E27FC236}">
                  <a16:creationId xmlns:a16="http://schemas.microsoft.com/office/drawing/2014/main" id="{FD00DA82-0C5D-490F-BC4F-390A153AB44B}"/>
                </a:ext>
              </a:extLst>
            </p:cNvPr>
            <p:cNvPicPr>
              <a:picLocks noChangeAspect="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9464004" y="321737"/>
              <a:ext cx="2727996" cy="1398926"/>
            </a:xfrm>
            <a:prstGeom prst="rect">
              <a:avLst/>
            </a:prstGeom>
          </p:spPr>
        </p:pic>
        <p:sp>
          <p:nvSpPr>
            <p:cNvPr id="165" name="TextBox 164">
              <a:extLst>
                <a:ext uri="{FF2B5EF4-FFF2-40B4-BE49-F238E27FC236}">
                  <a16:creationId xmlns:a16="http://schemas.microsoft.com/office/drawing/2014/main" id="{C74116B9-A967-44B7-91D8-A4237B7EE31C}"/>
                </a:ext>
              </a:extLst>
            </p:cNvPr>
            <p:cNvSpPr txBox="1"/>
            <p:nvPr/>
          </p:nvSpPr>
          <p:spPr>
            <a:xfrm>
              <a:off x="10253063" y="696283"/>
              <a:ext cx="1507137" cy="400110"/>
            </a:xfrm>
            <a:prstGeom prst="rect">
              <a:avLst/>
            </a:prstGeom>
            <a:noFill/>
          </p:spPr>
          <p:txBody>
            <a:bodyPr wrap="square" rtlCol="1">
              <a:spAutoFit/>
            </a:bodyPr>
            <a:lstStyle/>
            <a:p>
              <a:pPr algn="ctr">
                <a:lnSpc>
                  <a:spcPct val="100000"/>
                </a:lnSpc>
              </a:pPr>
              <a:r>
                <a:rPr lang="en-US" sz="2000" b="1" dirty="0">
                  <a:solidFill>
                    <a:schemeClr val="bg1"/>
                  </a:solidFill>
                  <a:latin typeface="Times New Roman" panose="02020603050405020304" pitchFamily="18" charset="0"/>
                </a:rPr>
                <a:t>Conclusion</a:t>
              </a:r>
              <a:endParaRPr lang="fa-IR" sz="20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4576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2000"/>
                                        <p:tgtEl>
                                          <p:spTgt spid="110"/>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edge">
                                      <p:cBhvr>
                                        <p:cTn id="11" dur="2000"/>
                                        <p:tgtEl>
                                          <p:spTgt spid="108"/>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50"/>
                                        </p:tgtEl>
                                        <p:attrNameLst>
                                          <p:attrName>style.visibility</p:attrName>
                                        </p:attrNameLst>
                                      </p:cBhvr>
                                      <p:to>
                                        <p:strVal val="visible"/>
                                      </p:to>
                                    </p:set>
                                    <p:animEffect transition="in" filter="wipe(left)">
                                      <p:cBhvr>
                                        <p:cTn id="15" dur="2000"/>
                                        <p:tgtEl>
                                          <p:spTgt spid="150"/>
                                        </p:tgtEl>
                                      </p:cBhvr>
                                    </p:animEffect>
                                  </p:childTnLst>
                                </p:cTn>
                              </p:par>
                            </p:childTnLst>
                          </p:cTn>
                        </p:par>
                        <p:par>
                          <p:cTn id="16" fill="hold">
                            <p:stCondLst>
                              <p:cond delay="6000"/>
                            </p:stCondLst>
                            <p:childTnLst>
                              <p:par>
                                <p:cTn id="17" presetID="20" presetClass="entr" presetSubtype="0" fill="hold" nodeType="after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wedge">
                                      <p:cBhvr>
                                        <p:cTn id="19" dur="2000"/>
                                        <p:tgtEl>
                                          <p:spTgt spid="149"/>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155"/>
                                        </p:tgtEl>
                                        <p:attrNameLst>
                                          <p:attrName>style.visibility</p:attrName>
                                        </p:attrNameLst>
                                      </p:cBhvr>
                                      <p:to>
                                        <p:strVal val="visible"/>
                                      </p:to>
                                    </p:set>
                                    <p:animEffect transition="in" filter="wipe(left)">
                                      <p:cBhvr>
                                        <p:cTn id="23" dur="2000"/>
                                        <p:tgtEl>
                                          <p:spTgt spid="155"/>
                                        </p:tgtEl>
                                      </p:cBhvr>
                                    </p:animEffect>
                                  </p:childTnLst>
                                </p:cTn>
                              </p:par>
                            </p:childTnLst>
                          </p:cTn>
                        </p:par>
                        <p:par>
                          <p:cTn id="24" fill="hold">
                            <p:stCondLst>
                              <p:cond delay="10000"/>
                            </p:stCondLst>
                            <p:childTnLst>
                              <p:par>
                                <p:cTn id="25" presetID="20" presetClass="entr" presetSubtype="0" fill="hold" nodeType="afterEffect">
                                  <p:stCondLst>
                                    <p:cond delay="0"/>
                                  </p:stCondLst>
                                  <p:childTnLst>
                                    <p:set>
                                      <p:cBhvr>
                                        <p:cTn id="26" dur="1" fill="hold">
                                          <p:stCondLst>
                                            <p:cond delay="0"/>
                                          </p:stCondLst>
                                        </p:cTn>
                                        <p:tgtEl>
                                          <p:spTgt spid="154"/>
                                        </p:tgtEl>
                                        <p:attrNameLst>
                                          <p:attrName>style.visibility</p:attrName>
                                        </p:attrNameLst>
                                      </p:cBhvr>
                                      <p:to>
                                        <p:strVal val="visible"/>
                                      </p:to>
                                    </p:set>
                                    <p:animEffect transition="in" filter="wedge">
                                      <p:cBhvr>
                                        <p:cTn id="27" dur="2000"/>
                                        <p:tgtEl>
                                          <p:spTgt spid="154"/>
                                        </p:tgtEl>
                                      </p:cBhvr>
                                    </p:animEffect>
                                  </p:childTnLst>
                                </p:cTn>
                              </p:par>
                            </p:childTnLst>
                          </p:cTn>
                        </p:par>
                        <p:par>
                          <p:cTn id="28" fill="hold">
                            <p:stCondLst>
                              <p:cond delay="12000"/>
                            </p:stCondLst>
                            <p:childTnLst>
                              <p:par>
                                <p:cTn id="29" presetID="22" presetClass="entr" presetSubtype="8" fill="hold" nodeType="after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wipe(left)">
                                      <p:cBhvr>
                                        <p:cTn id="31" dur="2000"/>
                                        <p:tgtEl>
                                          <p:spTgt spid="159"/>
                                        </p:tgtEl>
                                      </p:cBhvr>
                                    </p:animEffect>
                                  </p:childTnLst>
                                </p:cTn>
                              </p:par>
                            </p:childTnLst>
                          </p:cTn>
                        </p:par>
                        <p:par>
                          <p:cTn id="32" fill="hold">
                            <p:stCondLst>
                              <p:cond delay="14000"/>
                            </p:stCondLst>
                            <p:childTnLst>
                              <p:par>
                                <p:cTn id="33" presetID="14" presetClass="entr" presetSubtype="10" fill="hold" nodeType="afterEffect">
                                  <p:stCondLst>
                                    <p:cond delay="0"/>
                                  </p:stCondLst>
                                  <p:childTnLst>
                                    <p:set>
                                      <p:cBhvr>
                                        <p:cTn id="34" dur="1" fill="hold">
                                          <p:stCondLst>
                                            <p:cond delay="0"/>
                                          </p:stCondLst>
                                        </p:cTn>
                                        <p:tgtEl>
                                          <p:spTgt spid="163"/>
                                        </p:tgtEl>
                                        <p:attrNameLst>
                                          <p:attrName>style.visibility</p:attrName>
                                        </p:attrNameLst>
                                      </p:cBhvr>
                                      <p:to>
                                        <p:strVal val="visible"/>
                                      </p:to>
                                    </p:set>
                                    <p:animEffect transition="in" filter="randombar(horizontal)">
                                      <p:cBhvr>
                                        <p:cTn id="35"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5966881"/>
            <a:ext cx="2743200" cy="365125"/>
          </a:xfrm>
        </p:spPr>
        <p:txBody>
          <a:bodyPr/>
          <a:lstStyle/>
          <a:p>
            <a:fld id="{6D22F896-40B5-4ADD-8801-0D06FADFA095}" type="slidenum">
              <a:rPr lang="en-US" smtClean="0"/>
              <a:t>23</a:t>
            </a:fld>
            <a:endParaRPr lang="en-US" dirty="0"/>
          </a:p>
        </p:txBody>
      </p:sp>
      <p:grpSp>
        <p:nvGrpSpPr>
          <p:cNvPr id="58" name="Group 57"/>
          <p:cNvGrpSpPr/>
          <p:nvPr/>
        </p:nvGrpSpPr>
        <p:grpSpPr>
          <a:xfrm>
            <a:off x="907137" y="4726395"/>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grpSp>
        <p:nvGrpSpPr>
          <p:cNvPr id="60" name="Group 59"/>
          <p:cNvGrpSpPr/>
          <p:nvPr/>
        </p:nvGrpSpPr>
        <p:grpSpPr>
          <a:xfrm>
            <a:off x="4563132" y="4748290"/>
            <a:ext cx="1672786" cy="1572432"/>
            <a:chOff x="6322251" y="3186902"/>
            <a:chExt cx="1394546" cy="1223742"/>
          </a:xfrm>
        </p:grpSpPr>
        <p:sp>
          <p:nvSpPr>
            <p:cNvPr id="6" name="Rounded Rectangle 5"/>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23" name="Oval 2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E91A0C4-16D9-4262-BC92-0E8535F56EB2}"/>
                </a:ext>
              </a:extLst>
            </p:cNvPr>
            <p:cNvGrpSpPr/>
            <p:nvPr/>
          </p:nvGrpSpPr>
          <p:grpSpPr>
            <a:xfrm>
              <a:off x="6712606" y="3186902"/>
              <a:ext cx="555024" cy="553594"/>
              <a:chOff x="7336148" y="1750981"/>
              <a:chExt cx="1290526" cy="1287200"/>
            </a:xfrm>
          </p:grpSpPr>
          <p:sp>
            <p:nvSpPr>
              <p:cNvPr id="26" name="Teardrop 25">
                <a:extLst>
                  <a:ext uri="{FF2B5EF4-FFF2-40B4-BE49-F238E27FC236}">
                    <a16:creationId xmlns:a16="http://schemas.microsoft.com/office/drawing/2014/main" id="{3013F73C-52D7-40FA-AE5E-6E4F53D400F5}"/>
                  </a:ext>
                </a:extLst>
              </p:cNvPr>
              <p:cNvSpPr/>
              <p:nvPr/>
            </p:nvSpPr>
            <p:spPr>
              <a:xfrm rot="8100000">
                <a:off x="7336148" y="1750981"/>
                <a:ext cx="1290526" cy="1287200"/>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40098"/>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34783"/>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34783"/>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a:endCxn id="24" idx="2"/>
          </p:cNvCxnSpPr>
          <p:nvPr/>
        </p:nvCxnSpPr>
        <p:spPr>
          <a:xfrm flipV="1">
            <a:off x="3642444" y="5753552"/>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48563"/>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778951"/>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p:nvPr/>
        </p:nvCxnSpPr>
        <p:spPr>
          <a:xfrm>
            <a:off x="9052660" y="5773962"/>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67453"/>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6" name="Rectangle 105"/>
          <p:cNvSpPr/>
          <p:nvPr/>
        </p:nvSpPr>
        <p:spPr>
          <a:xfrm>
            <a:off x="4877376" y="5833208"/>
            <a:ext cx="1043876"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Methods</a:t>
            </a:r>
            <a:endParaRPr lang="fa-IR" b="1" dirty="0">
              <a:solidFill>
                <a:schemeClr val="bg1">
                  <a:lumMod val="95000"/>
                </a:schemeClr>
              </a:solidFill>
              <a:latin typeface="Times New Roman" panose="02020603050405020304" pitchFamily="18" charset="0"/>
            </a:endParaRPr>
          </a:p>
        </p:txBody>
      </p:sp>
      <p:sp>
        <p:nvSpPr>
          <p:cNvPr id="107" name="Rectangle 106"/>
          <p:cNvSpPr/>
          <p:nvPr/>
        </p:nvSpPr>
        <p:spPr>
          <a:xfrm>
            <a:off x="6724457" y="5868041"/>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719996"/>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grpSp>
        <p:nvGrpSpPr>
          <p:cNvPr id="100" name="Group 99"/>
          <p:cNvGrpSpPr/>
          <p:nvPr/>
        </p:nvGrpSpPr>
        <p:grpSpPr>
          <a:xfrm>
            <a:off x="2731440" y="4751017"/>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824494"/>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9810782" y="4764976"/>
            <a:ext cx="1762468" cy="1563742"/>
            <a:chOff x="2160597" y="3219522"/>
            <a:chExt cx="1394546" cy="1190044"/>
          </a:xfrm>
        </p:grpSpPr>
        <p:sp>
          <p:nvSpPr>
            <p:cNvPr id="120" name="Rounded Rectangle 119"/>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rgbClr val="3F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127" name="Teardrop 126">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rgbClr val="3F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124"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5"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6"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sp>
        <p:nvSpPr>
          <p:cNvPr id="129" name="Rectangle 128"/>
          <p:cNvSpPr/>
          <p:nvPr/>
        </p:nvSpPr>
        <p:spPr>
          <a:xfrm>
            <a:off x="9998897" y="5728698"/>
            <a:ext cx="1373003" cy="646331"/>
          </a:xfrm>
          <a:prstGeom prst="rect">
            <a:avLst/>
          </a:prstGeom>
        </p:spPr>
        <p:txBody>
          <a:bodyPr wrap="square">
            <a:spAutoFit/>
          </a:bodyPr>
          <a:lstStyle/>
          <a:p>
            <a:pPr algn="ctr"/>
            <a:r>
              <a:rPr lang="en-US" b="1" dirty="0">
                <a:solidFill>
                  <a:srgbClr val="3F576A"/>
                </a:solidFill>
                <a:latin typeface="Times New Roman" panose="02020603050405020304" pitchFamily="18" charset="0"/>
                <a:cs typeface="Times New Roman" panose="02020603050405020304" pitchFamily="18" charset="0"/>
              </a:rPr>
              <a:t>Strength &amp; Limitation</a:t>
            </a:r>
          </a:p>
        </p:txBody>
      </p:sp>
      <p:grpSp>
        <p:nvGrpSpPr>
          <p:cNvPr id="130" name="Group 129"/>
          <p:cNvGrpSpPr/>
          <p:nvPr/>
        </p:nvGrpSpPr>
        <p:grpSpPr>
          <a:xfrm>
            <a:off x="-1041" y="6542424"/>
            <a:ext cx="12192000" cy="334867"/>
            <a:chOff x="-1041" y="5727407"/>
            <a:chExt cx="12192000" cy="490513"/>
          </a:xfrm>
        </p:grpSpPr>
        <p:sp>
          <p:nvSpPr>
            <p:cNvPr id="131" name="Rectangle 130"/>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22</a:t>
              </a:r>
              <a:endParaRPr lang="en-US" sz="1200" dirty="0">
                <a:latin typeface="Times New Roman" panose="02020603050405020304" pitchFamily="18" charset="0"/>
                <a:cs typeface="Times New Roman" panose="02020603050405020304" pitchFamily="18" charset="0"/>
              </a:endParaRPr>
            </a:p>
          </p:txBody>
        </p:sp>
        <p:sp>
          <p:nvSpPr>
            <p:cNvPr id="133"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34"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135" name="Picture 134"/>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grpSp>
        <p:nvGrpSpPr>
          <p:cNvPr id="139" name="Group 138">
            <a:extLst>
              <a:ext uri="{FF2B5EF4-FFF2-40B4-BE49-F238E27FC236}">
                <a16:creationId xmlns:a16="http://schemas.microsoft.com/office/drawing/2014/main" id="{321559E3-287B-427A-8D1F-47635A39473E}"/>
              </a:ext>
            </a:extLst>
          </p:cNvPr>
          <p:cNvGrpSpPr>
            <a:grpSpLocks/>
          </p:cNvGrpSpPr>
          <p:nvPr/>
        </p:nvGrpSpPr>
        <p:grpSpPr bwMode="auto">
          <a:xfrm>
            <a:off x="5186278" y="3570048"/>
            <a:ext cx="1714500" cy="1108075"/>
            <a:chOff x="3717925" y="3636963"/>
            <a:chExt cx="1714500" cy="1108075"/>
          </a:xfrm>
          <a:solidFill>
            <a:schemeClr val="bg1">
              <a:lumMod val="50000"/>
            </a:schemeClr>
          </a:solidFill>
        </p:grpSpPr>
        <p:sp>
          <p:nvSpPr>
            <p:cNvPr id="140" name="Chevron 139">
              <a:extLst>
                <a:ext uri="{FF2B5EF4-FFF2-40B4-BE49-F238E27FC236}">
                  <a16:creationId xmlns:a16="http://schemas.microsoft.com/office/drawing/2014/main" id="{F2C8ADC0-C4A9-4403-B00B-4ABCCB1B319F}"/>
                </a:ext>
              </a:extLst>
            </p:cNvPr>
            <p:cNvSpPr/>
            <p:nvPr/>
          </p:nvSpPr>
          <p:spPr>
            <a:xfrm rot="5400000">
              <a:off x="4021137" y="3333751"/>
              <a:ext cx="1108075" cy="1714500"/>
            </a:xfrm>
            <a:prstGeom prst="chevron">
              <a:avLst>
                <a:gd name="adj" fmla="val 20758"/>
              </a:avLst>
            </a:prstGeom>
            <a:grpFill/>
            <a:ln>
              <a:noFill/>
            </a:ln>
            <a:effectLst/>
          </p:spPr>
          <p:style>
            <a:lnRef idx="1">
              <a:schemeClr val="accent1"/>
            </a:lnRef>
            <a:fillRef idx="3">
              <a:schemeClr val="accent1"/>
            </a:fillRef>
            <a:effectRef idx="2">
              <a:schemeClr val="accent1"/>
            </a:effectRef>
            <a:fontRef idx="minor">
              <a:schemeClr val="lt1"/>
            </a:fontRef>
          </p:style>
          <p:txBody>
            <a:bodyPr lIns="78867" tIns="68580" rIns="171450" bIns="68580"/>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4213" fontAlgn="base">
                <a:spcBef>
                  <a:spcPct val="0"/>
                </a:spcBef>
                <a:spcAft>
                  <a:spcPct val="0"/>
                </a:spcAft>
                <a:defRPr sz="1300">
                  <a:solidFill>
                    <a:schemeClr val="tx1"/>
                  </a:solidFill>
                  <a:latin typeface="Calibri" panose="020F0502020204030204" pitchFamily="34" charset="0"/>
                </a:defRPr>
              </a:lvl6pPr>
              <a:lvl7pPr marL="2971800" indent="-228600" defTabSz="684213" fontAlgn="base">
                <a:spcBef>
                  <a:spcPct val="0"/>
                </a:spcBef>
                <a:spcAft>
                  <a:spcPct val="0"/>
                </a:spcAft>
                <a:defRPr sz="1300">
                  <a:solidFill>
                    <a:schemeClr val="tx1"/>
                  </a:solidFill>
                  <a:latin typeface="Calibri" panose="020F0502020204030204" pitchFamily="34" charset="0"/>
                </a:defRPr>
              </a:lvl7pPr>
              <a:lvl8pPr marL="3429000" indent="-228600" defTabSz="684213" fontAlgn="base">
                <a:spcBef>
                  <a:spcPct val="0"/>
                </a:spcBef>
                <a:spcAft>
                  <a:spcPct val="0"/>
                </a:spcAft>
                <a:defRPr sz="1300">
                  <a:solidFill>
                    <a:schemeClr val="tx1"/>
                  </a:solidFill>
                  <a:latin typeface="Calibri" panose="020F0502020204030204" pitchFamily="34" charset="0"/>
                </a:defRPr>
              </a:lvl8pPr>
              <a:lvl9pPr marL="3886200" indent="-228600" defTabSz="684213" fontAlgn="base">
                <a:spcBef>
                  <a:spcPct val="0"/>
                </a:spcBef>
                <a:spcAft>
                  <a:spcPct val="0"/>
                </a:spcAft>
                <a:defRPr sz="1300">
                  <a:solidFill>
                    <a:schemeClr val="tx1"/>
                  </a:solidFill>
                  <a:latin typeface="Calibri" panose="020F0502020204030204" pitchFamily="34" charset="0"/>
                </a:defRPr>
              </a:lvl9pPr>
            </a:lstStyle>
            <a:p>
              <a:pPr algn="ctr" eaLnBrk="1" hangingPunct="1">
                <a:defRPr/>
              </a:pPr>
              <a:endParaRPr lang="fa-IR" altLang="fa-IR" sz="300">
                <a:solidFill>
                  <a:srgbClr val="FFFFFF"/>
                </a:solidFill>
                <a:latin typeface="A Khash" panose="01000500000000020002" pitchFamily="2" charset="-78"/>
                <a:ea typeface="Roboto Regular"/>
                <a:cs typeface="A Khash" panose="01000500000000020002" pitchFamily="2" charset="-78"/>
              </a:endParaRPr>
            </a:p>
          </p:txBody>
        </p:sp>
        <p:sp>
          <p:nvSpPr>
            <p:cNvPr id="141" name="TextBox 140">
              <a:extLst>
                <a:ext uri="{FF2B5EF4-FFF2-40B4-BE49-F238E27FC236}">
                  <a16:creationId xmlns:a16="http://schemas.microsoft.com/office/drawing/2014/main" id="{C4E15070-2C6C-4467-97E9-24050630F33C}"/>
                </a:ext>
              </a:extLst>
            </p:cNvPr>
            <p:cNvSpPr txBox="1"/>
            <p:nvPr/>
          </p:nvSpPr>
          <p:spPr>
            <a:xfrm>
              <a:off x="3927471" y="4110038"/>
              <a:ext cx="1281121" cy="338554"/>
            </a:xfrm>
            <a:prstGeom prst="rect">
              <a:avLst/>
            </a:prstGeom>
            <a:grpFill/>
          </p:spPr>
          <p:txBody>
            <a:bodyPr wrap="none">
              <a:spAutoFit/>
            </a:bodyPr>
            <a:lstStyle/>
            <a:p>
              <a:pPr algn="r"/>
              <a:r>
                <a:rPr lang="en-US" sz="1600" b="1" dirty="0">
                  <a:solidFill>
                    <a:schemeClr val="bg1"/>
                  </a:solidFill>
                  <a:latin typeface="Times New Roman" panose="02020603050405020304" pitchFamily="18" charset="0"/>
                  <a:cs typeface="Times New Roman" panose="02020603050405020304" pitchFamily="18" charset="0"/>
                </a:rPr>
                <a:t>Limitation </a:t>
              </a:r>
              <a:r>
                <a:rPr lang="fa-IR" altLang="fa-IR" sz="1500" b="1" dirty="0">
                  <a:solidFill>
                    <a:schemeClr val="bg1"/>
                  </a:solidFill>
                  <a:latin typeface="A Khash" panose="01000500000000020002" pitchFamily="2" charset="-78"/>
                  <a:ea typeface="Roboto"/>
                  <a:cs typeface="+mj-cs"/>
                </a:rPr>
                <a:t>4</a:t>
              </a:r>
              <a:endParaRPr lang="en-US" altLang="fa-IR" sz="1500" b="1" dirty="0">
                <a:solidFill>
                  <a:schemeClr val="bg1"/>
                </a:solidFill>
                <a:latin typeface="A Khash" panose="01000500000000020002" pitchFamily="2" charset="-78"/>
                <a:ea typeface="Roboto"/>
                <a:cs typeface="+mj-cs"/>
              </a:endParaRPr>
            </a:p>
          </p:txBody>
        </p:sp>
      </p:grpSp>
      <p:grpSp>
        <p:nvGrpSpPr>
          <p:cNvPr id="142" name="Group 141">
            <a:extLst>
              <a:ext uri="{FF2B5EF4-FFF2-40B4-BE49-F238E27FC236}">
                <a16:creationId xmlns:a16="http://schemas.microsoft.com/office/drawing/2014/main" id="{D6980C26-D0DE-4DEB-87C0-DF5F5E3C6111}"/>
              </a:ext>
            </a:extLst>
          </p:cNvPr>
          <p:cNvGrpSpPr>
            <a:grpSpLocks/>
          </p:cNvGrpSpPr>
          <p:nvPr/>
        </p:nvGrpSpPr>
        <p:grpSpPr bwMode="auto">
          <a:xfrm>
            <a:off x="5186278" y="2625485"/>
            <a:ext cx="1714500" cy="1109663"/>
            <a:chOff x="3717925" y="2692400"/>
            <a:chExt cx="1714500" cy="1109663"/>
          </a:xfrm>
          <a:solidFill>
            <a:schemeClr val="bg1">
              <a:lumMod val="50000"/>
            </a:schemeClr>
          </a:solidFill>
        </p:grpSpPr>
        <p:sp>
          <p:nvSpPr>
            <p:cNvPr id="143" name="Chevron 142">
              <a:extLst>
                <a:ext uri="{FF2B5EF4-FFF2-40B4-BE49-F238E27FC236}">
                  <a16:creationId xmlns:a16="http://schemas.microsoft.com/office/drawing/2014/main" id="{60AB5D19-E637-4254-8EF8-5C7B8CC5D4C8}"/>
                </a:ext>
              </a:extLst>
            </p:cNvPr>
            <p:cNvSpPr/>
            <p:nvPr/>
          </p:nvSpPr>
          <p:spPr>
            <a:xfrm rot="5400000">
              <a:off x="4020343" y="2389982"/>
              <a:ext cx="1109663" cy="1714500"/>
            </a:xfrm>
            <a:prstGeom prst="chevron">
              <a:avLst>
                <a:gd name="adj" fmla="val 20758"/>
              </a:avLst>
            </a:prstGeom>
            <a:grpFill/>
            <a:ln>
              <a:noFill/>
            </a:ln>
            <a:effectLst/>
          </p:spPr>
          <p:style>
            <a:lnRef idx="1">
              <a:schemeClr val="accent1"/>
            </a:lnRef>
            <a:fillRef idx="3">
              <a:schemeClr val="accent1"/>
            </a:fillRef>
            <a:effectRef idx="2">
              <a:schemeClr val="accent1"/>
            </a:effectRef>
            <a:fontRef idx="minor">
              <a:schemeClr val="lt1"/>
            </a:fontRef>
          </p:style>
          <p:txBody>
            <a:bodyPr lIns="78867" tIns="68580" rIns="171450" bIns="68580"/>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4213" fontAlgn="base">
                <a:spcBef>
                  <a:spcPct val="0"/>
                </a:spcBef>
                <a:spcAft>
                  <a:spcPct val="0"/>
                </a:spcAft>
                <a:defRPr sz="1300">
                  <a:solidFill>
                    <a:schemeClr val="tx1"/>
                  </a:solidFill>
                  <a:latin typeface="Calibri" panose="020F0502020204030204" pitchFamily="34" charset="0"/>
                </a:defRPr>
              </a:lvl6pPr>
              <a:lvl7pPr marL="2971800" indent="-228600" defTabSz="684213" fontAlgn="base">
                <a:spcBef>
                  <a:spcPct val="0"/>
                </a:spcBef>
                <a:spcAft>
                  <a:spcPct val="0"/>
                </a:spcAft>
                <a:defRPr sz="1300">
                  <a:solidFill>
                    <a:schemeClr val="tx1"/>
                  </a:solidFill>
                  <a:latin typeface="Calibri" panose="020F0502020204030204" pitchFamily="34" charset="0"/>
                </a:defRPr>
              </a:lvl7pPr>
              <a:lvl8pPr marL="3429000" indent="-228600" defTabSz="684213" fontAlgn="base">
                <a:spcBef>
                  <a:spcPct val="0"/>
                </a:spcBef>
                <a:spcAft>
                  <a:spcPct val="0"/>
                </a:spcAft>
                <a:defRPr sz="1300">
                  <a:solidFill>
                    <a:schemeClr val="tx1"/>
                  </a:solidFill>
                  <a:latin typeface="Calibri" panose="020F0502020204030204" pitchFamily="34" charset="0"/>
                </a:defRPr>
              </a:lvl8pPr>
              <a:lvl9pPr marL="3886200" indent="-228600" defTabSz="684213" fontAlgn="base">
                <a:spcBef>
                  <a:spcPct val="0"/>
                </a:spcBef>
                <a:spcAft>
                  <a:spcPct val="0"/>
                </a:spcAft>
                <a:defRPr sz="1300">
                  <a:solidFill>
                    <a:schemeClr val="tx1"/>
                  </a:solidFill>
                  <a:latin typeface="Calibri" panose="020F0502020204030204" pitchFamily="34" charset="0"/>
                </a:defRPr>
              </a:lvl9pPr>
            </a:lstStyle>
            <a:p>
              <a:pPr algn="ctr" eaLnBrk="1" hangingPunct="1">
                <a:defRPr/>
              </a:pPr>
              <a:endParaRPr lang="fa-IR" altLang="fa-IR" sz="300">
                <a:solidFill>
                  <a:srgbClr val="FFFFFF"/>
                </a:solidFill>
                <a:latin typeface="A Khash" panose="01000500000000020002" pitchFamily="2" charset="-78"/>
                <a:ea typeface="Roboto Regular"/>
                <a:cs typeface="A Khash" panose="01000500000000020002" pitchFamily="2" charset="-78"/>
              </a:endParaRPr>
            </a:p>
          </p:txBody>
        </p:sp>
        <p:sp>
          <p:nvSpPr>
            <p:cNvPr id="144" name="TextBox 143">
              <a:extLst>
                <a:ext uri="{FF2B5EF4-FFF2-40B4-BE49-F238E27FC236}">
                  <a16:creationId xmlns:a16="http://schemas.microsoft.com/office/drawing/2014/main" id="{7922F0A5-B2C7-41AD-9D19-809F60E69B23}"/>
                </a:ext>
              </a:extLst>
            </p:cNvPr>
            <p:cNvSpPr txBox="1"/>
            <p:nvPr/>
          </p:nvSpPr>
          <p:spPr>
            <a:xfrm>
              <a:off x="3880499" y="3124200"/>
              <a:ext cx="1322798" cy="338554"/>
            </a:xfrm>
            <a:prstGeom prst="rect">
              <a:avLst/>
            </a:prstGeom>
            <a:grpFill/>
          </p:spPr>
          <p:txBody>
            <a:bodyPr wrap="none">
              <a:spAutoFit/>
            </a:bodyPr>
            <a:lstStyle/>
            <a:p>
              <a:pPr algn="r"/>
              <a:r>
                <a:rPr lang="en-US" sz="1600" b="1" dirty="0" smtClean="0">
                  <a:solidFill>
                    <a:schemeClr val="bg1"/>
                  </a:solidFill>
                  <a:latin typeface="Times New Roman" panose="02020603050405020304" pitchFamily="18" charset="0"/>
                  <a:cs typeface="Times New Roman" panose="02020603050405020304" pitchFamily="18" charset="0"/>
                </a:rPr>
                <a:t>Limitation </a:t>
              </a:r>
              <a:r>
                <a:rPr lang="fa-IR" altLang="fa-IR" sz="1500" b="1" dirty="0" smtClean="0">
                  <a:solidFill>
                    <a:schemeClr val="bg1"/>
                  </a:solidFill>
                  <a:latin typeface="A Khash" panose="01000500000000020002" pitchFamily="2" charset="-78"/>
                  <a:ea typeface="Roboto"/>
                </a:rPr>
                <a:t> </a:t>
              </a:r>
              <a:r>
                <a:rPr lang="fa-IR" altLang="fa-IR" sz="1500" b="1" dirty="0">
                  <a:solidFill>
                    <a:schemeClr val="bg1"/>
                  </a:solidFill>
                  <a:latin typeface="A Khash" panose="01000500000000020002" pitchFamily="2" charset="-78"/>
                  <a:ea typeface="Roboto"/>
                  <a:cs typeface="+mj-cs"/>
                </a:rPr>
                <a:t>3</a:t>
              </a:r>
              <a:endParaRPr lang="en-US" altLang="fa-IR" sz="1500" b="1" dirty="0">
                <a:solidFill>
                  <a:schemeClr val="bg1"/>
                </a:solidFill>
                <a:latin typeface="A Khash" panose="01000500000000020002" pitchFamily="2" charset="-78"/>
                <a:ea typeface="Roboto"/>
                <a:cs typeface="+mj-cs"/>
              </a:endParaRPr>
            </a:p>
          </p:txBody>
        </p:sp>
      </p:grpSp>
      <p:grpSp>
        <p:nvGrpSpPr>
          <p:cNvPr id="145" name="Group 144">
            <a:extLst>
              <a:ext uri="{FF2B5EF4-FFF2-40B4-BE49-F238E27FC236}">
                <a16:creationId xmlns:a16="http://schemas.microsoft.com/office/drawing/2014/main" id="{4D43310D-8C55-4257-BB0C-EB1A0D47BB68}"/>
              </a:ext>
            </a:extLst>
          </p:cNvPr>
          <p:cNvGrpSpPr>
            <a:grpSpLocks/>
          </p:cNvGrpSpPr>
          <p:nvPr/>
        </p:nvGrpSpPr>
        <p:grpSpPr bwMode="auto">
          <a:xfrm>
            <a:off x="5186278" y="1690448"/>
            <a:ext cx="1714500" cy="1109662"/>
            <a:chOff x="3717925" y="1757363"/>
            <a:chExt cx="1714500" cy="1109662"/>
          </a:xfrm>
          <a:solidFill>
            <a:srgbClr val="003366"/>
          </a:solidFill>
        </p:grpSpPr>
        <p:sp>
          <p:nvSpPr>
            <p:cNvPr id="146" name="Chevron 145">
              <a:extLst>
                <a:ext uri="{FF2B5EF4-FFF2-40B4-BE49-F238E27FC236}">
                  <a16:creationId xmlns:a16="http://schemas.microsoft.com/office/drawing/2014/main" id="{52259385-6F14-4F18-810F-D17530583E89}"/>
                </a:ext>
              </a:extLst>
            </p:cNvPr>
            <p:cNvSpPr/>
            <p:nvPr/>
          </p:nvSpPr>
          <p:spPr>
            <a:xfrm rot="5400000">
              <a:off x="4020344" y="1454944"/>
              <a:ext cx="1109662" cy="1714500"/>
            </a:xfrm>
            <a:prstGeom prst="chevron">
              <a:avLst>
                <a:gd name="adj" fmla="val 20758"/>
              </a:avLst>
            </a:prstGeom>
            <a:grpFill/>
            <a:ln>
              <a:noFill/>
            </a:ln>
            <a:effectLst/>
          </p:spPr>
          <p:style>
            <a:lnRef idx="1">
              <a:schemeClr val="accent1"/>
            </a:lnRef>
            <a:fillRef idx="3">
              <a:schemeClr val="accent1"/>
            </a:fillRef>
            <a:effectRef idx="2">
              <a:schemeClr val="accent1"/>
            </a:effectRef>
            <a:fontRef idx="minor">
              <a:schemeClr val="lt1"/>
            </a:fontRef>
          </p:style>
          <p:txBody>
            <a:bodyPr lIns="78867" tIns="68580" rIns="171450" bIns="68580"/>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4213" fontAlgn="base">
                <a:spcBef>
                  <a:spcPct val="0"/>
                </a:spcBef>
                <a:spcAft>
                  <a:spcPct val="0"/>
                </a:spcAft>
                <a:defRPr sz="1300">
                  <a:solidFill>
                    <a:schemeClr val="tx1"/>
                  </a:solidFill>
                  <a:latin typeface="Calibri" panose="020F0502020204030204" pitchFamily="34" charset="0"/>
                </a:defRPr>
              </a:lvl6pPr>
              <a:lvl7pPr marL="2971800" indent="-228600" defTabSz="684213" fontAlgn="base">
                <a:spcBef>
                  <a:spcPct val="0"/>
                </a:spcBef>
                <a:spcAft>
                  <a:spcPct val="0"/>
                </a:spcAft>
                <a:defRPr sz="1300">
                  <a:solidFill>
                    <a:schemeClr val="tx1"/>
                  </a:solidFill>
                  <a:latin typeface="Calibri" panose="020F0502020204030204" pitchFamily="34" charset="0"/>
                </a:defRPr>
              </a:lvl7pPr>
              <a:lvl8pPr marL="3429000" indent="-228600" defTabSz="684213" fontAlgn="base">
                <a:spcBef>
                  <a:spcPct val="0"/>
                </a:spcBef>
                <a:spcAft>
                  <a:spcPct val="0"/>
                </a:spcAft>
                <a:defRPr sz="1300">
                  <a:solidFill>
                    <a:schemeClr val="tx1"/>
                  </a:solidFill>
                  <a:latin typeface="Calibri" panose="020F0502020204030204" pitchFamily="34" charset="0"/>
                </a:defRPr>
              </a:lvl8pPr>
              <a:lvl9pPr marL="3886200" indent="-228600" defTabSz="684213" fontAlgn="base">
                <a:spcBef>
                  <a:spcPct val="0"/>
                </a:spcBef>
                <a:spcAft>
                  <a:spcPct val="0"/>
                </a:spcAft>
                <a:defRPr sz="1300">
                  <a:solidFill>
                    <a:schemeClr val="tx1"/>
                  </a:solidFill>
                  <a:latin typeface="Calibri" panose="020F0502020204030204" pitchFamily="34" charset="0"/>
                </a:defRPr>
              </a:lvl9pPr>
            </a:lstStyle>
            <a:p>
              <a:pPr algn="ctr" eaLnBrk="1" hangingPunct="1">
                <a:defRPr/>
              </a:pPr>
              <a:endParaRPr lang="fa-IR" altLang="fa-IR" sz="300">
                <a:solidFill>
                  <a:srgbClr val="FFFFFF"/>
                </a:solidFill>
                <a:latin typeface="A Khash" panose="01000500000000020002" pitchFamily="2" charset="-78"/>
                <a:ea typeface="Roboto Regular"/>
                <a:cs typeface="A Khash" panose="01000500000000020002" pitchFamily="2" charset="-78"/>
              </a:endParaRPr>
            </a:p>
          </p:txBody>
        </p:sp>
        <p:sp>
          <p:nvSpPr>
            <p:cNvPr id="147" name="TextBox 146">
              <a:extLst>
                <a:ext uri="{FF2B5EF4-FFF2-40B4-BE49-F238E27FC236}">
                  <a16:creationId xmlns:a16="http://schemas.microsoft.com/office/drawing/2014/main" id="{37B53B69-8BA0-4C0F-AA1A-5D8A534C2AA8}"/>
                </a:ext>
              </a:extLst>
            </p:cNvPr>
            <p:cNvSpPr txBox="1"/>
            <p:nvPr/>
          </p:nvSpPr>
          <p:spPr>
            <a:xfrm>
              <a:off x="3981657" y="2205038"/>
              <a:ext cx="1147558" cy="338554"/>
            </a:xfrm>
            <a:prstGeom prst="rect">
              <a:avLst/>
            </a:prstGeom>
            <a:grpFill/>
          </p:spPr>
          <p:txBody>
            <a:bodyPr wrap="none">
              <a:spAutoFit/>
            </a:bodyPr>
            <a:lstStyle/>
            <a:p>
              <a:pPr algn="r"/>
              <a:r>
                <a:rPr lang="en-US" sz="1600" b="1" dirty="0">
                  <a:solidFill>
                    <a:schemeClr val="bg1"/>
                  </a:solidFill>
                  <a:latin typeface="Times New Roman" panose="02020603050405020304" pitchFamily="18" charset="0"/>
                  <a:cs typeface="Times New Roman" panose="02020603050405020304" pitchFamily="18" charset="0"/>
                </a:rPr>
                <a:t>Strength</a:t>
              </a:r>
              <a:r>
                <a:rPr lang="fa-IR" altLang="fa-IR" sz="1500" b="1" dirty="0">
                  <a:solidFill>
                    <a:schemeClr val="bg1"/>
                  </a:solidFill>
                  <a:latin typeface="A Khash" panose="01000500000000020002" pitchFamily="2" charset="-78"/>
                  <a:ea typeface="Roboto"/>
                </a:rPr>
                <a:t> </a:t>
              </a:r>
              <a:r>
                <a:rPr lang="en-US" altLang="fa-IR" sz="1500" b="1" dirty="0" smtClean="0">
                  <a:solidFill>
                    <a:schemeClr val="bg1"/>
                  </a:solidFill>
                  <a:latin typeface="A Khash" panose="01000500000000020002" pitchFamily="2" charset="-78"/>
                  <a:ea typeface="Roboto"/>
                </a:rPr>
                <a:t> </a:t>
              </a:r>
              <a:r>
                <a:rPr lang="fa-IR" altLang="fa-IR" sz="1500" b="1" dirty="0" smtClean="0">
                  <a:solidFill>
                    <a:schemeClr val="bg1"/>
                  </a:solidFill>
                  <a:latin typeface="A Khash" panose="01000500000000020002" pitchFamily="2" charset="-78"/>
                  <a:ea typeface="Roboto"/>
                  <a:cs typeface="+mj-cs"/>
                </a:rPr>
                <a:t>2</a:t>
              </a:r>
              <a:endParaRPr lang="en-US" altLang="fa-IR" sz="1500" b="1" dirty="0">
                <a:solidFill>
                  <a:schemeClr val="bg1"/>
                </a:solidFill>
                <a:latin typeface="A Khash" panose="01000500000000020002" pitchFamily="2" charset="-78"/>
                <a:ea typeface="Roboto"/>
                <a:cs typeface="+mj-cs"/>
              </a:endParaRPr>
            </a:p>
          </p:txBody>
        </p:sp>
      </p:grpSp>
      <p:sp>
        <p:nvSpPr>
          <p:cNvPr id="148" name="Rectangle 147">
            <a:extLst>
              <a:ext uri="{FF2B5EF4-FFF2-40B4-BE49-F238E27FC236}">
                <a16:creationId xmlns:a16="http://schemas.microsoft.com/office/drawing/2014/main" id="{586DBEE5-5A75-4360-8CD0-4B833C6B2EEB}"/>
              </a:ext>
            </a:extLst>
          </p:cNvPr>
          <p:cNvSpPr>
            <a:spLocks/>
          </p:cNvSpPr>
          <p:nvPr/>
        </p:nvSpPr>
        <p:spPr bwMode="auto">
          <a:xfrm>
            <a:off x="4075569" y="190895"/>
            <a:ext cx="3932743" cy="492443"/>
          </a:xfrm>
          <a:prstGeom prst="rect">
            <a:avLst/>
          </a:prstGeom>
          <a:noFill/>
          <a:ln>
            <a:noFill/>
          </a:ln>
        </p:spPr>
        <p:txBody>
          <a:bodyPr wrap="none" lIns="0" tIns="0" rIns="0" bIns="0" anchor="ctr">
            <a:spAutoFit/>
          </a:bodyPr>
          <a:lstStyle/>
          <a:p>
            <a:pPr algn="ctr"/>
            <a:r>
              <a:rPr lang="en-US" sz="3200" b="1" dirty="0">
                <a:solidFill>
                  <a:srgbClr val="3F576A"/>
                </a:solidFill>
                <a:latin typeface="Times New Roman" panose="02020603050405020304" pitchFamily="18" charset="0"/>
                <a:cs typeface="Times New Roman" panose="02020603050405020304" pitchFamily="18" charset="0"/>
              </a:rPr>
              <a:t>Strength &amp; Limitation</a:t>
            </a:r>
          </a:p>
        </p:txBody>
      </p:sp>
      <p:grpSp>
        <p:nvGrpSpPr>
          <p:cNvPr id="149" name="Group 148">
            <a:extLst>
              <a:ext uri="{FF2B5EF4-FFF2-40B4-BE49-F238E27FC236}">
                <a16:creationId xmlns:a16="http://schemas.microsoft.com/office/drawing/2014/main" id="{C75F6579-C35C-491F-95ED-035DB3BC5777}"/>
              </a:ext>
            </a:extLst>
          </p:cNvPr>
          <p:cNvGrpSpPr>
            <a:grpSpLocks/>
          </p:cNvGrpSpPr>
          <p:nvPr/>
        </p:nvGrpSpPr>
        <p:grpSpPr bwMode="auto">
          <a:xfrm>
            <a:off x="5186278" y="926860"/>
            <a:ext cx="1714500" cy="931863"/>
            <a:chOff x="3717925" y="993775"/>
            <a:chExt cx="1714500" cy="931863"/>
          </a:xfrm>
          <a:solidFill>
            <a:srgbClr val="003366"/>
          </a:solidFill>
        </p:grpSpPr>
        <p:sp>
          <p:nvSpPr>
            <p:cNvPr id="150" name="Pentagon 149">
              <a:extLst>
                <a:ext uri="{FF2B5EF4-FFF2-40B4-BE49-F238E27FC236}">
                  <a16:creationId xmlns:a16="http://schemas.microsoft.com/office/drawing/2014/main" id="{1027485D-7A8D-4A14-B7FC-3ED2595701EB}"/>
                </a:ext>
              </a:extLst>
            </p:cNvPr>
            <p:cNvSpPr/>
            <p:nvPr/>
          </p:nvSpPr>
          <p:spPr>
            <a:xfrm rot="5400000">
              <a:off x="4109243" y="602457"/>
              <a:ext cx="931863" cy="1714500"/>
            </a:xfrm>
            <a:prstGeom prst="homePlate">
              <a:avLst>
                <a:gd name="adj" fmla="val 22102"/>
              </a:avLst>
            </a:prstGeom>
            <a:grpFill/>
            <a:ln>
              <a:noFill/>
            </a:ln>
            <a:effectLst/>
          </p:spPr>
          <p:style>
            <a:lnRef idx="1">
              <a:schemeClr val="accent1"/>
            </a:lnRef>
            <a:fillRef idx="3">
              <a:schemeClr val="accent1"/>
            </a:fillRef>
            <a:effectRef idx="2">
              <a:schemeClr val="accent1"/>
            </a:effectRef>
            <a:fontRef idx="minor">
              <a:schemeClr val="lt1"/>
            </a:fontRef>
          </p:style>
          <p:txBody>
            <a:bodyPr lIns="68580" tIns="68580" rIns="171450" bIns="68580" anchor="ct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4213" fontAlgn="base">
                <a:spcBef>
                  <a:spcPct val="0"/>
                </a:spcBef>
                <a:spcAft>
                  <a:spcPct val="0"/>
                </a:spcAft>
                <a:defRPr sz="1300">
                  <a:solidFill>
                    <a:schemeClr val="tx1"/>
                  </a:solidFill>
                  <a:latin typeface="Calibri" panose="020F0502020204030204" pitchFamily="34" charset="0"/>
                </a:defRPr>
              </a:lvl6pPr>
              <a:lvl7pPr marL="2971800" indent="-228600" defTabSz="684213" fontAlgn="base">
                <a:spcBef>
                  <a:spcPct val="0"/>
                </a:spcBef>
                <a:spcAft>
                  <a:spcPct val="0"/>
                </a:spcAft>
                <a:defRPr sz="1300">
                  <a:solidFill>
                    <a:schemeClr val="tx1"/>
                  </a:solidFill>
                  <a:latin typeface="Calibri" panose="020F0502020204030204" pitchFamily="34" charset="0"/>
                </a:defRPr>
              </a:lvl7pPr>
              <a:lvl8pPr marL="3429000" indent="-228600" defTabSz="684213" fontAlgn="base">
                <a:spcBef>
                  <a:spcPct val="0"/>
                </a:spcBef>
                <a:spcAft>
                  <a:spcPct val="0"/>
                </a:spcAft>
                <a:defRPr sz="1300">
                  <a:solidFill>
                    <a:schemeClr val="tx1"/>
                  </a:solidFill>
                  <a:latin typeface="Calibri" panose="020F0502020204030204" pitchFamily="34" charset="0"/>
                </a:defRPr>
              </a:lvl8pPr>
              <a:lvl9pPr marL="3886200" indent="-228600" defTabSz="684213" fontAlgn="base">
                <a:spcBef>
                  <a:spcPct val="0"/>
                </a:spcBef>
                <a:spcAft>
                  <a:spcPct val="0"/>
                </a:spcAft>
                <a:defRPr sz="1300">
                  <a:solidFill>
                    <a:schemeClr val="tx1"/>
                  </a:solidFill>
                  <a:latin typeface="Calibri" panose="020F0502020204030204" pitchFamily="34" charset="0"/>
                </a:defRPr>
              </a:lvl9pPr>
            </a:lstStyle>
            <a:p>
              <a:pPr algn="ctr" eaLnBrk="1" hangingPunct="1">
                <a:defRPr/>
              </a:pPr>
              <a:endParaRPr lang="fa-IR" altLang="fa-IR" sz="800">
                <a:solidFill>
                  <a:srgbClr val="FFFFFF"/>
                </a:solidFill>
                <a:latin typeface="A Khash" panose="01000500000000020002" pitchFamily="2" charset="-78"/>
                <a:ea typeface="Roboto Regular"/>
                <a:cs typeface="A Khash" panose="01000500000000020002" pitchFamily="2" charset="-78"/>
              </a:endParaRPr>
            </a:p>
          </p:txBody>
        </p:sp>
        <p:sp>
          <p:nvSpPr>
            <p:cNvPr id="151" name="TextBox 150">
              <a:extLst>
                <a:ext uri="{FF2B5EF4-FFF2-40B4-BE49-F238E27FC236}">
                  <a16:creationId xmlns:a16="http://schemas.microsoft.com/office/drawing/2014/main" id="{1DC714D0-A096-429F-9453-8DD02F8C723C}"/>
                </a:ext>
              </a:extLst>
            </p:cNvPr>
            <p:cNvSpPr txBox="1"/>
            <p:nvPr/>
          </p:nvSpPr>
          <p:spPr>
            <a:xfrm>
              <a:off x="4029277" y="1227138"/>
              <a:ext cx="1093056" cy="338554"/>
            </a:xfrm>
            <a:prstGeom prst="rect">
              <a:avLst/>
            </a:prstGeom>
            <a:grpFill/>
          </p:spPr>
          <p:txBody>
            <a:bodyPr wrap="none">
              <a:spAutoFit/>
            </a:bodyPr>
            <a:lstStyle/>
            <a:p>
              <a:pPr algn="r"/>
              <a:r>
                <a:rPr lang="en-US" sz="1600" b="1" dirty="0" smtClean="0">
                  <a:solidFill>
                    <a:schemeClr val="bg1"/>
                  </a:solidFill>
                  <a:latin typeface="Times New Roman" panose="02020603050405020304" pitchFamily="18" charset="0"/>
                  <a:cs typeface="Times New Roman" panose="02020603050405020304" pitchFamily="18" charset="0"/>
                </a:rPr>
                <a:t>Strength </a:t>
              </a:r>
              <a:r>
                <a:rPr lang="fa-IR" altLang="fa-IR" sz="1500" b="1" dirty="0" smtClean="0">
                  <a:solidFill>
                    <a:schemeClr val="bg1"/>
                  </a:solidFill>
                  <a:latin typeface="A Khash" panose="01000500000000020002" pitchFamily="2" charset="-78"/>
                  <a:ea typeface="Roboto"/>
                  <a:cs typeface="+mj-cs"/>
                </a:rPr>
                <a:t>1</a:t>
              </a:r>
              <a:endParaRPr lang="en-US" altLang="fa-IR" sz="1500" b="1" dirty="0">
                <a:solidFill>
                  <a:schemeClr val="bg1"/>
                </a:solidFill>
                <a:latin typeface="A Khash" panose="01000500000000020002" pitchFamily="2" charset="-78"/>
                <a:ea typeface="Roboto"/>
                <a:cs typeface="+mj-cs"/>
              </a:endParaRPr>
            </a:p>
          </p:txBody>
        </p:sp>
      </p:grpSp>
      <p:grpSp>
        <p:nvGrpSpPr>
          <p:cNvPr id="152" name="Group 151">
            <a:extLst>
              <a:ext uri="{FF2B5EF4-FFF2-40B4-BE49-F238E27FC236}">
                <a16:creationId xmlns:a16="http://schemas.microsoft.com/office/drawing/2014/main" id="{A9A0756C-3E65-41EF-B7D2-24B48915F7DA}"/>
              </a:ext>
            </a:extLst>
          </p:cNvPr>
          <p:cNvGrpSpPr>
            <a:grpSpLocks/>
          </p:cNvGrpSpPr>
          <p:nvPr/>
        </p:nvGrpSpPr>
        <p:grpSpPr bwMode="auto">
          <a:xfrm>
            <a:off x="5908591" y="1723785"/>
            <a:ext cx="268287" cy="269875"/>
            <a:chOff x="4440238" y="1790700"/>
            <a:chExt cx="268287" cy="269875"/>
          </a:xfrm>
        </p:grpSpPr>
        <p:sp>
          <p:nvSpPr>
            <p:cNvPr id="153" name="Oval 152">
              <a:extLst>
                <a:ext uri="{FF2B5EF4-FFF2-40B4-BE49-F238E27FC236}">
                  <a16:creationId xmlns:a16="http://schemas.microsoft.com/office/drawing/2014/main" id="{69D2953D-F57C-40E8-A264-365D929B9832}"/>
                </a:ext>
              </a:extLst>
            </p:cNvPr>
            <p:cNvSpPr/>
            <p:nvPr/>
          </p:nvSpPr>
          <p:spPr>
            <a:xfrm>
              <a:off x="4440238" y="1790700"/>
              <a:ext cx="268287" cy="269875"/>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bIns="51435" anchor="ct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4213" fontAlgn="base">
                <a:spcBef>
                  <a:spcPct val="0"/>
                </a:spcBef>
                <a:spcAft>
                  <a:spcPct val="0"/>
                </a:spcAft>
                <a:defRPr sz="1300">
                  <a:solidFill>
                    <a:schemeClr val="tx1"/>
                  </a:solidFill>
                  <a:latin typeface="Calibri" panose="020F0502020204030204" pitchFamily="34" charset="0"/>
                </a:defRPr>
              </a:lvl6pPr>
              <a:lvl7pPr marL="2971800" indent="-228600" defTabSz="684213" fontAlgn="base">
                <a:spcBef>
                  <a:spcPct val="0"/>
                </a:spcBef>
                <a:spcAft>
                  <a:spcPct val="0"/>
                </a:spcAft>
                <a:defRPr sz="1300">
                  <a:solidFill>
                    <a:schemeClr val="tx1"/>
                  </a:solidFill>
                  <a:latin typeface="Calibri" panose="020F0502020204030204" pitchFamily="34" charset="0"/>
                </a:defRPr>
              </a:lvl7pPr>
              <a:lvl8pPr marL="3429000" indent="-228600" defTabSz="684213" fontAlgn="base">
                <a:spcBef>
                  <a:spcPct val="0"/>
                </a:spcBef>
                <a:spcAft>
                  <a:spcPct val="0"/>
                </a:spcAft>
                <a:defRPr sz="1300">
                  <a:solidFill>
                    <a:schemeClr val="tx1"/>
                  </a:solidFill>
                  <a:latin typeface="Calibri" panose="020F0502020204030204" pitchFamily="34" charset="0"/>
                </a:defRPr>
              </a:lvl8pPr>
              <a:lvl9pPr marL="3886200" indent="-228600" defTabSz="684213" fontAlgn="base">
                <a:spcBef>
                  <a:spcPct val="0"/>
                </a:spcBef>
                <a:spcAft>
                  <a:spcPct val="0"/>
                </a:spcAft>
                <a:defRPr sz="1300">
                  <a:solidFill>
                    <a:schemeClr val="tx1"/>
                  </a:solidFill>
                  <a:latin typeface="Calibri" panose="020F0502020204030204" pitchFamily="34" charset="0"/>
                </a:defRPr>
              </a:lvl9pPr>
            </a:lstStyle>
            <a:p>
              <a:pPr algn="ctr" eaLnBrk="1" hangingPunct="1">
                <a:defRPr/>
              </a:pPr>
              <a:endParaRPr lang="fa-IR" altLang="fa-IR" sz="700">
                <a:solidFill>
                  <a:schemeClr val="accent1"/>
                </a:solidFill>
                <a:latin typeface="Roboto Regular"/>
                <a:ea typeface="Roboto Regular"/>
                <a:cs typeface="Roboto Regular"/>
              </a:endParaRPr>
            </a:p>
          </p:txBody>
        </p:sp>
        <p:sp>
          <p:nvSpPr>
            <p:cNvPr id="154" name="Freeform 45">
              <a:extLst>
                <a:ext uri="{FF2B5EF4-FFF2-40B4-BE49-F238E27FC236}">
                  <a16:creationId xmlns:a16="http://schemas.microsoft.com/office/drawing/2014/main" id="{9E6344DD-2A57-403B-A52E-E9B915B1B30C}"/>
                </a:ext>
              </a:extLst>
            </p:cNvPr>
            <p:cNvSpPr>
              <a:spLocks/>
            </p:cNvSpPr>
            <p:nvPr/>
          </p:nvSpPr>
          <p:spPr bwMode="auto">
            <a:xfrm rot="5400000">
              <a:off x="4540250" y="1868488"/>
              <a:ext cx="71437" cy="115888"/>
            </a:xfrm>
            <a:custGeom>
              <a:avLst/>
              <a:gdLst>
                <a:gd name="T0" fmla="*/ 2215291 w 96"/>
                <a:gd name="T1" fmla="*/ 9992581 h 168"/>
                <a:gd name="T2" fmla="*/ 37100359 w 96"/>
                <a:gd name="T3" fmla="*/ 39970323 h 168"/>
                <a:gd name="T4" fmla="*/ 1660910 w 96"/>
                <a:gd name="T5" fmla="*/ 70424034 h 168"/>
                <a:gd name="T6" fmla="*/ 1660910 w 96"/>
                <a:gd name="T7" fmla="*/ 70424034 h 168"/>
                <a:gd name="T8" fmla="*/ 0 w 96"/>
                <a:gd name="T9" fmla="*/ 74230403 h 168"/>
                <a:gd name="T10" fmla="*/ 6645129 w 96"/>
                <a:gd name="T11" fmla="*/ 79940646 h 168"/>
                <a:gd name="T12" fmla="*/ 11074967 w 96"/>
                <a:gd name="T13" fmla="*/ 78513430 h 168"/>
                <a:gd name="T14" fmla="*/ 11074967 w 96"/>
                <a:gd name="T15" fmla="*/ 78513430 h 168"/>
                <a:gd name="T16" fmla="*/ 50943511 w 96"/>
                <a:gd name="T17" fmla="*/ 44252661 h 168"/>
                <a:gd name="T18" fmla="*/ 50943511 w 96"/>
                <a:gd name="T19" fmla="*/ 44252661 h 168"/>
                <a:gd name="T20" fmla="*/ 53158802 w 96"/>
                <a:gd name="T21" fmla="*/ 39970323 h 168"/>
                <a:gd name="T22" fmla="*/ 53158802 w 96"/>
                <a:gd name="T23" fmla="*/ 39970323 h 168"/>
                <a:gd name="T24" fmla="*/ 53158802 w 96"/>
                <a:gd name="T25" fmla="*/ 39970323 h 168"/>
                <a:gd name="T26" fmla="*/ 50943511 w 96"/>
                <a:gd name="T27" fmla="*/ 35687986 h 168"/>
                <a:gd name="T28" fmla="*/ 50943511 w 96"/>
                <a:gd name="T29" fmla="*/ 35687986 h 168"/>
                <a:gd name="T30" fmla="*/ 11074967 w 96"/>
                <a:gd name="T31" fmla="*/ 1427216 h 168"/>
                <a:gd name="T32" fmla="*/ 11074967 w 96"/>
                <a:gd name="T33" fmla="*/ 1427216 h 168"/>
                <a:gd name="T34" fmla="*/ 6645129 w 96"/>
                <a:gd name="T35" fmla="*/ 0 h 168"/>
                <a:gd name="T36" fmla="*/ 0 w 96"/>
                <a:gd name="T37" fmla="*/ 5710243 h 168"/>
                <a:gd name="T38" fmla="*/ 2215291 w 96"/>
                <a:gd name="T39" fmla="*/ 9992581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68">
                  <a:moveTo>
                    <a:pt x="4" y="21"/>
                  </a:moveTo>
                  <a:cubicBezTo>
                    <a:pt x="67" y="84"/>
                    <a:pt x="67" y="84"/>
                    <a:pt x="67" y="84"/>
                  </a:cubicBezTo>
                  <a:cubicBezTo>
                    <a:pt x="3" y="148"/>
                    <a:pt x="3" y="148"/>
                    <a:pt x="3" y="148"/>
                  </a:cubicBezTo>
                  <a:cubicBezTo>
                    <a:pt x="3" y="148"/>
                    <a:pt x="3" y="148"/>
                    <a:pt x="3" y="148"/>
                  </a:cubicBezTo>
                  <a:cubicBezTo>
                    <a:pt x="1" y="150"/>
                    <a:pt x="0" y="153"/>
                    <a:pt x="0" y="156"/>
                  </a:cubicBezTo>
                  <a:cubicBezTo>
                    <a:pt x="0" y="163"/>
                    <a:pt x="5" y="168"/>
                    <a:pt x="12" y="168"/>
                  </a:cubicBezTo>
                  <a:cubicBezTo>
                    <a:pt x="15" y="168"/>
                    <a:pt x="18" y="167"/>
                    <a:pt x="20" y="165"/>
                  </a:cubicBezTo>
                  <a:cubicBezTo>
                    <a:pt x="20" y="165"/>
                    <a:pt x="20" y="165"/>
                    <a:pt x="20" y="165"/>
                  </a:cubicBezTo>
                  <a:cubicBezTo>
                    <a:pt x="92" y="93"/>
                    <a:pt x="92" y="93"/>
                    <a:pt x="92" y="93"/>
                  </a:cubicBezTo>
                  <a:cubicBezTo>
                    <a:pt x="92" y="93"/>
                    <a:pt x="92" y="93"/>
                    <a:pt x="92" y="93"/>
                  </a:cubicBezTo>
                  <a:cubicBezTo>
                    <a:pt x="95" y="90"/>
                    <a:pt x="96" y="87"/>
                    <a:pt x="96" y="84"/>
                  </a:cubicBezTo>
                  <a:cubicBezTo>
                    <a:pt x="96" y="84"/>
                    <a:pt x="96" y="84"/>
                    <a:pt x="96" y="84"/>
                  </a:cubicBezTo>
                  <a:cubicBezTo>
                    <a:pt x="96" y="84"/>
                    <a:pt x="96" y="84"/>
                    <a:pt x="96" y="84"/>
                  </a:cubicBezTo>
                  <a:cubicBezTo>
                    <a:pt x="96" y="81"/>
                    <a:pt x="95" y="77"/>
                    <a:pt x="92" y="75"/>
                  </a:cubicBezTo>
                  <a:cubicBezTo>
                    <a:pt x="92" y="75"/>
                    <a:pt x="92" y="75"/>
                    <a:pt x="92" y="75"/>
                  </a:cubicBezTo>
                  <a:cubicBezTo>
                    <a:pt x="20" y="3"/>
                    <a:pt x="20" y="3"/>
                    <a:pt x="20" y="3"/>
                  </a:cubicBezTo>
                  <a:cubicBezTo>
                    <a:pt x="20" y="3"/>
                    <a:pt x="20" y="3"/>
                    <a:pt x="20" y="3"/>
                  </a:cubicBezTo>
                  <a:cubicBezTo>
                    <a:pt x="18" y="1"/>
                    <a:pt x="15" y="0"/>
                    <a:pt x="12" y="0"/>
                  </a:cubicBezTo>
                  <a:cubicBezTo>
                    <a:pt x="5" y="0"/>
                    <a:pt x="0" y="5"/>
                    <a:pt x="0" y="12"/>
                  </a:cubicBezTo>
                  <a:cubicBezTo>
                    <a:pt x="0" y="16"/>
                    <a:pt x="2" y="19"/>
                    <a:pt x="4" y="2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34290" tIns="17145" rIns="34290" bIns="17145"/>
            <a:lstStyle/>
            <a:p>
              <a:endParaRPr lang="fa-IR"/>
            </a:p>
          </p:txBody>
        </p:sp>
      </p:grpSp>
      <p:grpSp>
        <p:nvGrpSpPr>
          <p:cNvPr id="155" name="Group 154">
            <a:extLst>
              <a:ext uri="{FF2B5EF4-FFF2-40B4-BE49-F238E27FC236}">
                <a16:creationId xmlns:a16="http://schemas.microsoft.com/office/drawing/2014/main" id="{B72745DE-6B34-4697-B81E-F539FEDA1D92}"/>
              </a:ext>
            </a:extLst>
          </p:cNvPr>
          <p:cNvGrpSpPr>
            <a:grpSpLocks/>
          </p:cNvGrpSpPr>
          <p:nvPr/>
        </p:nvGrpSpPr>
        <p:grpSpPr bwMode="auto">
          <a:xfrm>
            <a:off x="5908591" y="2623898"/>
            <a:ext cx="268287" cy="268287"/>
            <a:chOff x="4440238" y="2690813"/>
            <a:chExt cx="268287" cy="268287"/>
          </a:xfrm>
        </p:grpSpPr>
        <p:sp>
          <p:nvSpPr>
            <p:cNvPr id="156" name="Oval 155">
              <a:extLst>
                <a:ext uri="{FF2B5EF4-FFF2-40B4-BE49-F238E27FC236}">
                  <a16:creationId xmlns:a16="http://schemas.microsoft.com/office/drawing/2014/main" id="{B13FABC0-85E6-486A-A26C-5C52141594E5}"/>
                </a:ext>
              </a:extLst>
            </p:cNvPr>
            <p:cNvSpPr/>
            <p:nvPr/>
          </p:nvSpPr>
          <p:spPr>
            <a:xfrm>
              <a:off x="4440238" y="2690813"/>
              <a:ext cx="268287" cy="268287"/>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bIns="51435" anchor="ct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4213" fontAlgn="base">
                <a:spcBef>
                  <a:spcPct val="0"/>
                </a:spcBef>
                <a:spcAft>
                  <a:spcPct val="0"/>
                </a:spcAft>
                <a:defRPr sz="1300">
                  <a:solidFill>
                    <a:schemeClr val="tx1"/>
                  </a:solidFill>
                  <a:latin typeface="Calibri" panose="020F0502020204030204" pitchFamily="34" charset="0"/>
                </a:defRPr>
              </a:lvl6pPr>
              <a:lvl7pPr marL="2971800" indent="-228600" defTabSz="684213" fontAlgn="base">
                <a:spcBef>
                  <a:spcPct val="0"/>
                </a:spcBef>
                <a:spcAft>
                  <a:spcPct val="0"/>
                </a:spcAft>
                <a:defRPr sz="1300">
                  <a:solidFill>
                    <a:schemeClr val="tx1"/>
                  </a:solidFill>
                  <a:latin typeface="Calibri" panose="020F0502020204030204" pitchFamily="34" charset="0"/>
                </a:defRPr>
              </a:lvl7pPr>
              <a:lvl8pPr marL="3429000" indent="-228600" defTabSz="684213" fontAlgn="base">
                <a:spcBef>
                  <a:spcPct val="0"/>
                </a:spcBef>
                <a:spcAft>
                  <a:spcPct val="0"/>
                </a:spcAft>
                <a:defRPr sz="1300">
                  <a:solidFill>
                    <a:schemeClr val="tx1"/>
                  </a:solidFill>
                  <a:latin typeface="Calibri" panose="020F0502020204030204" pitchFamily="34" charset="0"/>
                </a:defRPr>
              </a:lvl8pPr>
              <a:lvl9pPr marL="3886200" indent="-228600" defTabSz="684213" fontAlgn="base">
                <a:spcBef>
                  <a:spcPct val="0"/>
                </a:spcBef>
                <a:spcAft>
                  <a:spcPct val="0"/>
                </a:spcAft>
                <a:defRPr sz="1300">
                  <a:solidFill>
                    <a:schemeClr val="tx1"/>
                  </a:solidFill>
                  <a:latin typeface="Calibri" panose="020F0502020204030204" pitchFamily="34" charset="0"/>
                </a:defRPr>
              </a:lvl9pPr>
            </a:lstStyle>
            <a:p>
              <a:pPr algn="ctr" eaLnBrk="1" hangingPunct="1">
                <a:defRPr/>
              </a:pPr>
              <a:endParaRPr lang="fa-IR" altLang="fa-IR" sz="700">
                <a:solidFill>
                  <a:schemeClr val="accent1"/>
                </a:solidFill>
                <a:latin typeface="Roboto Regular"/>
                <a:ea typeface="Roboto Regular"/>
                <a:cs typeface="Roboto Regular"/>
              </a:endParaRPr>
            </a:p>
          </p:txBody>
        </p:sp>
        <p:sp>
          <p:nvSpPr>
            <p:cNvPr id="157" name="Freeform 45">
              <a:extLst>
                <a:ext uri="{FF2B5EF4-FFF2-40B4-BE49-F238E27FC236}">
                  <a16:creationId xmlns:a16="http://schemas.microsoft.com/office/drawing/2014/main" id="{56FE531B-A149-495D-B694-90BDF8AECF46}"/>
                </a:ext>
              </a:extLst>
            </p:cNvPr>
            <p:cNvSpPr>
              <a:spLocks/>
            </p:cNvSpPr>
            <p:nvPr/>
          </p:nvSpPr>
          <p:spPr bwMode="auto">
            <a:xfrm rot="5400000">
              <a:off x="4539456" y="2783682"/>
              <a:ext cx="73025" cy="115888"/>
            </a:xfrm>
            <a:custGeom>
              <a:avLst/>
              <a:gdLst/>
              <a:ahLst/>
              <a:cxnLst>
                <a:cxn ang="0">
                  <a:pos x="4" y="21"/>
                </a:cxn>
                <a:cxn ang="0">
                  <a:pos x="67" y="84"/>
                </a:cxn>
                <a:cxn ang="0">
                  <a:pos x="3" y="148"/>
                </a:cxn>
                <a:cxn ang="0">
                  <a:pos x="3" y="148"/>
                </a:cxn>
                <a:cxn ang="0">
                  <a:pos x="0" y="156"/>
                </a:cxn>
                <a:cxn ang="0">
                  <a:pos x="12" y="168"/>
                </a:cxn>
                <a:cxn ang="0">
                  <a:pos x="20" y="165"/>
                </a:cxn>
                <a:cxn ang="0">
                  <a:pos x="20" y="165"/>
                </a:cxn>
                <a:cxn ang="0">
                  <a:pos x="92" y="93"/>
                </a:cxn>
                <a:cxn ang="0">
                  <a:pos x="92" y="93"/>
                </a:cxn>
                <a:cxn ang="0">
                  <a:pos x="96" y="84"/>
                </a:cxn>
                <a:cxn ang="0">
                  <a:pos x="96" y="84"/>
                </a:cxn>
                <a:cxn ang="0">
                  <a:pos x="96" y="84"/>
                </a:cxn>
                <a:cxn ang="0">
                  <a:pos x="92" y="75"/>
                </a:cxn>
                <a:cxn ang="0">
                  <a:pos x="92" y="75"/>
                </a:cxn>
                <a:cxn ang="0">
                  <a:pos x="20" y="3"/>
                </a:cxn>
                <a:cxn ang="0">
                  <a:pos x="20" y="3"/>
                </a:cxn>
                <a:cxn ang="0">
                  <a:pos x="12" y="0"/>
                </a:cxn>
                <a:cxn ang="0">
                  <a:pos x="0" y="12"/>
                </a:cxn>
                <a:cxn ang="0">
                  <a:pos x="4" y="21"/>
                </a:cxn>
              </a:cxnLst>
              <a:rect l="0" t="0" r="r" b="b"/>
              <a:pathLst>
                <a:path w="96" h="168">
                  <a:moveTo>
                    <a:pt x="4" y="21"/>
                  </a:moveTo>
                  <a:cubicBezTo>
                    <a:pt x="67" y="84"/>
                    <a:pt x="67" y="84"/>
                    <a:pt x="67" y="84"/>
                  </a:cubicBezTo>
                  <a:cubicBezTo>
                    <a:pt x="3" y="148"/>
                    <a:pt x="3" y="148"/>
                    <a:pt x="3" y="148"/>
                  </a:cubicBezTo>
                  <a:cubicBezTo>
                    <a:pt x="3" y="148"/>
                    <a:pt x="3" y="148"/>
                    <a:pt x="3" y="148"/>
                  </a:cubicBezTo>
                  <a:cubicBezTo>
                    <a:pt x="1" y="150"/>
                    <a:pt x="0" y="153"/>
                    <a:pt x="0" y="156"/>
                  </a:cubicBezTo>
                  <a:cubicBezTo>
                    <a:pt x="0" y="163"/>
                    <a:pt x="5" y="168"/>
                    <a:pt x="12" y="168"/>
                  </a:cubicBezTo>
                  <a:cubicBezTo>
                    <a:pt x="15" y="168"/>
                    <a:pt x="18" y="167"/>
                    <a:pt x="20" y="165"/>
                  </a:cubicBezTo>
                  <a:cubicBezTo>
                    <a:pt x="20" y="165"/>
                    <a:pt x="20" y="165"/>
                    <a:pt x="20" y="165"/>
                  </a:cubicBezTo>
                  <a:cubicBezTo>
                    <a:pt x="92" y="93"/>
                    <a:pt x="92" y="93"/>
                    <a:pt x="92" y="93"/>
                  </a:cubicBezTo>
                  <a:cubicBezTo>
                    <a:pt x="92" y="93"/>
                    <a:pt x="92" y="93"/>
                    <a:pt x="92" y="93"/>
                  </a:cubicBezTo>
                  <a:cubicBezTo>
                    <a:pt x="95" y="90"/>
                    <a:pt x="96" y="87"/>
                    <a:pt x="96" y="84"/>
                  </a:cubicBezTo>
                  <a:cubicBezTo>
                    <a:pt x="96" y="84"/>
                    <a:pt x="96" y="84"/>
                    <a:pt x="96" y="84"/>
                  </a:cubicBezTo>
                  <a:cubicBezTo>
                    <a:pt x="96" y="84"/>
                    <a:pt x="96" y="84"/>
                    <a:pt x="96" y="84"/>
                  </a:cubicBezTo>
                  <a:cubicBezTo>
                    <a:pt x="96" y="81"/>
                    <a:pt x="95" y="77"/>
                    <a:pt x="92" y="75"/>
                  </a:cubicBezTo>
                  <a:cubicBezTo>
                    <a:pt x="92" y="75"/>
                    <a:pt x="92" y="75"/>
                    <a:pt x="92" y="75"/>
                  </a:cubicBezTo>
                  <a:cubicBezTo>
                    <a:pt x="20" y="3"/>
                    <a:pt x="20" y="3"/>
                    <a:pt x="20" y="3"/>
                  </a:cubicBezTo>
                  <a:cubicBezTo>
                    <a:pt x="20" y="3"/>
                    <a:pt x="20" y="3"/>
                    <a:pt x="20" y="3"/>
                  </a:cubicBezTo>
                  <a:cubicBezTo>
                    <a:pt x="18" y="1"/>
                    <a:pt x="15" y="0"/>
                    <a:pt x="12" y="0"/>
                  </a:cubicBezTo>
                  <a:cubicBezTo>
                    <a:pt x="5" y="0"/>
                    <a:pt x="0" y="5"/>
                    <a:pt x="0" y="12"/>
                  </a:cubicBezTo>
                  <a:cubicBezTo>
                    <a:pt x="0" y="16"/>
                    <a:pt x="2" y="19"/>
                    <a:pt x="4" y="21"/>
                  </a:cubicBezTo>
                </a:path>
              </a:pathLst>
            </a:custGeom>
            <a:solidFill>
              <a:schemeClr val="accent3"/>
            </a:solidFill>
            <a:ln w="9525">
              <a:noFill/>
              <a:round/>
              <a:headEnd/>
              <a:tailEnd/>
            </a:ln>
          </p:spPr>
          <p:txBody>
            <a:bodyPr lIns="34290" tIns="17145" rIns="34290" bIns="17145"/>
            <a:lstStyle/>
            <a:p>
              <a:pPr defTabSz="685663" eaLnBrk="1" fontAlgn="auto" hangingPunct="1">
                <a:spcBef>
                  <a:spcPts val="0"/>
                </a:spcBef>
                <a:spcAft>
                  <a:spcPts val="0"/>
                </a:spcAft>
                <a:defRPr/>
              </a:pPr>
              <a:endParaRPr lang="en-US" sz="900" dirty="0">
                <a:latin typeface="Roboto Regular" charset="0"/>
                <a:cs typeface="Roboto Regular" charset="0"/>
              </a:endParaRPr>
            </a:p>
          </p:txBody>
        </p:sp>
      </p:grpSp>
      <p:grpSp>
        <p:nvGrpSpPr>
          <p:cNvPr id="158" name="Group 157">
            <a:extLst>
              <a:ext uri="{FF2B5EF4-FFF2-40B4-BE49-F238E27FC236}">
                <a16:creationId xmlns:a16="http://schemas.microsoft.com/office/drawing/2014/main" id="{25527377-E3E2-4853-8D9B-B1FA2594B9DC}"/>
              </a:ext>
            </a:extLst>
          </p:cNvPr>
          <p:cNvGrpSpPr>
            <a:grpSpLocks/>
          </p:cNvGrpSpPr>
          <p:nvPr/>
        </p:nvGrpSpPr>
        <p:grpSpPr bwMode="auto">
          <a:xfrm>
            <a:off x="5908591" y="3593860"/>
            <a:ext cx="268287" cy="268288"/>
            <a:chOff x="4440238" y="3660775"/>
            <a:chExt cx="268287" cy="268288"/>
          </a:xfrm>
        </p:grpSpPr>
        <p:sp>
          <p:nvSpPr>
            <p:cNvPr id="159" name="Oval 158">
              <a:extLst>
                <a:ext uri="{FF2B5EF4-FFF2-40B4-BE49-F238E27FC236}">
                  <a16:creationId xmlns:a16="http://schemas.microsoft.com/office/drawing/2014/main" id="{DA50B171-EFBA-4F51-A924-82B2920E92A7}"/>
                </a:ext>
              </a:extLst>
            </p:cNvPr>
            <p:cNvSpPr/>
            <p:nvPr/>
          </p:nvSpPr>
          <p:spPr>
            <a:xfrm>
              <a:off x="4440238" y="3660775"/>
              <a:ext cx="268287" cy="268288"/>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bIns="51435" anchor="ct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4213" fontAlgn="base">
                <a:spcBef>
                  <a:spcPct val="0"/>
                </a:spcBef>
                <a:spcAft>
                  <a:spcPct val="0"/>
                </a:spcAft>
                <a:defRPr sz="1300">
                  <a:solidFill>
                    <a:schemeClr val="tx1"/>
                  </a:solidFill>
                  <a:latin typeface="Calibri" panose="020F0502020204030204" pitchFamily="34" charset="0"/>
                </a:defRPr>
              </a:lvl6pPr>
              <a:lvl7pPr marL="2971800" indent="-228600" defTabSz="684213" fontAlgn="base">
                <a:spcBef>
                  <a:spcPct val="0"/>
                </a:spcBef>
                <a:spcAft>
                  <a:spcPct val="0"/>
                </a:spcAft>
                <a:defRPr sz="1300">
                  <a:solidFill>
                    <a:schemeClr val="tx1"/>
                  </a:solidFill>
                  <a:latin typeface="Calibri" panose="020F0502020204030204" pitchFamily="34" charset="0"/>
                </a:defRPr>
              </a:lvl7pPr>
              <a:lvl8pPr marL="3429000" indent="-228600" defTabSz="684213" fontAlgn="base">
                <a:spcBef>
                  <a:spcPct val="0"/>
                </a:spcBef>
                <a:spcAft>
                  <a:spcPct val="0"/>
                </a:spcAft>
                <a:defRPr sz="1300">
                  <a:solidFill>
                    <a:schemeClr val="tx1"/>
                  </a:solidFill>
                  <a:latin typeface="Calibri" panose="020F0502020204030204" pitchFamily="34" charset="0"/>
                </a:defRPr>
              </a:lvl8pPr>
              <a:lvl9pPr marL="3886200" indent="-228600" defTabSz="684213" fontAlgn="base">
                <a:spcBef>
                  <a:spcPct val="0"/>
                </a:spcBef>
                <a:spcAft>
                  <a:spcPct val="0"/>
                </a:spcAft>
                <a:defRPr sz="1300">
                  <a:solidFill>
                    <a:schemeClr val="tx1"/>
                  </a:solidFill>
                  <a:latin typeface="Calibri" panose="020F0502020204030204" pitchFamily="34" charset="0"/>
                </a:defRPr>
              </a:lvl9pPr>
            </a:lstStyle>
            <a:p>
              <a:pPr algn="ctr" eaLnBrk="1" hangingPunct="1">
                <a:defRPr/>
              </a:pPr>
              <a:endParaRPr lang="fa-IR" altLang="fa-IR" sz="700">
                <a:solidFill>
                  <a:schemeClr val="accent1"/>
                </a:solidFill>
                <a:latin typeface="Roboto Regular"/>
                <a:ea typeface="Roboto Regular"/>
                <a:cs typeface="Roboto Regular"/>
              </a:endParaRPr>
            </a:p>
          </p:txBody>
        </p:sp>
        <p:sp>
          <p:nvSpPr>
            <p:cNvPr id="160" name="Freeform 45">
              <a:extLst>
                <a:ext uri="{FF2B5EF4-FFF2-40B4-BE49-F238E27FC236}">
                  <a16:creationId xmlns:a16="http://schemas.microsoft.com/office/drawing/2014/main" id="{A569A024-2EF4-41E9-B03C-B32ED08F5623}"/>
                </a:ext>
              </a:extLst>
            </p:cNvPr>
            <p:cNvSpPr>
              <a:spLocks/>
            </p:cNvSpPr>
            <p:nvPr/>
          </p:nvSpPr>
          <p:spPr bwMode="auto">
            <a:xfrm rot="5400000">
              <a:off x="4540250" y="3757613"/>
              <a:ext cx="71437" cy="115888"/>
            </a:xfrm>
            <a:custGeom>
              <a:avLst/>
              <a:gdLst/>
              <a:ahLst/>
              <a:cxnLst>
                <a:cxn ang="0">
                  <a:pos x="4" y="21"/>
                </a:cxn>
                <a:cxn ang="0">
                  <a:pos x="67" y="84"/>
                </a:cxn>
                <a:cxn ang="0">
                  <a:pos x="3" y="148"/>
                </a:cxn>
                <a:cxn ang="0">
                  <a:pos x="3" y="148"/>
                </a:cxn>
                <a:cxn ang="0">
                  <a:pos x="0" y="156"/>
                </a:cxn>
                <a:cxn ang="0">
                  <a:pos x="12" y="168"/>
                </a:cxn>
                <a:cxn ang="0">
                  <a:pos x="20" y="165"/>
                </a:cxn>
                <a:cxn ang="0">
                  <a:pos x="20" y="165"/>
                </a:cxn>
                <a:cxn ang="0">
                  <a:pos x="92" y="93"/>
                </a:cxn>
                <a:cxn ang="0">
                  <a:pos x="92" y="93"/>
                </a:cxn>
                <a:cxn ang="0">
                  <a:pos x="96" y="84"/>
                </a:cxn>
                <a:cxn ang="0">
                  <a:pos x="96" y="84"/>
                </a:cxn>
                <a:cxn ang="0">
                  <a:pos x="96" y="84"/>
                </a:cxn>
                <a:cxn ang="0">
                  <a:pos x="92" y="75"/>
                </a:cxn>
                <a:cxn ang="0">
                  <a:pos x="92" y="75"/>
                </a:cxn>
                <a:cxn ang="0">
                  <a:pos x="20" y="3"/>
                </a:cxn>
                <a:cxn ang="0">
                  <a:pos x="20" y="3"/>
                </a:cxn>
                <a:cxn ang="0">
                  <a:pos x="12" y="0"/>
                </a:cxn>
                <a:cxn ang="0">
                  <a:pos x="0" y="12"/>
                </a:cxn>
                <a:cxn ang="0">
                  <a:pos x="4" y="21"/>
                </a:cxn>
              </a:cxnLst>
              <a:rect l="0" t="0" r="r" b="b"/>
              <a:pathLst>
                <a:path w="96" h="168">
                  <a:moveTo>
                    <a:pt x="4" y="21"/>
                  </a:moveTo>
                  <a:cubicBezTo>
                    <a:pt x="67" y="84"/>
                    <a:pt x="67" y="84"/>
                    <a:pt x="67" y="84"/>
                  </a:cubicBezTo>
                  <a:cubicBezTo>
                    <a:pt x="3" y="148"/>
                    <a:pt x="3" y="148"/>
                    <a:pt x="3" y="148"/>
                  </a:cubicBezTo>
                  <a:cubicBezTo>
                    <a:pt x="3" y="148"/>
                    <a:pt x="3" y="148"/>
                    <a:pt x="3" y="148"/>
                  </a:cubicBezTo>
                  <a:cubicBezTo>
                    <a:pt x="1" y="150"/>
                    <a:pt x="0" y="153"/>
                    <a:pt x="0" y="156"/>
                  </a:cubicBezTo>
                  <a:cubicBezTo>
                    <a:pt x="0" y="163"/>
                    <a:pt x="5" y="168"/>
                    <a:pt x="12" y="168"/>
                  </a:cubicBezTo>
                  <a:cubicBezTo>
                    <a:pt x="15" y="168"/>
                    <a:pt x="18" y="167"/>
                    <a:pt x="20" y="165"/>
                  </a:cubicBezTo>
                  <a:cubicBezTo>
                    <a:pt x="20" y="165"/>
                    <a:pt x="20" y="165"/>
                    <a:pt x="20" y="165"/>
                  </a:cubicBezTo>
                  <a:cubicBezTo>
                    <a:pt x="92" y="93"/>
                    <a:pt x="92" y="93"/>
                    <a:pt x="92" y="93"/>
                  </a:cubicBezTo>
                  <a:cubicBezTo>
                    <a:pt x="92" y="93"/>
                    <a:pt x="92" y="93"/>
                    <a:pt x="92" y="93"/>
                  </a:cubicBezTo>
                  <a:cubicBezTo>
                    <a:pt x="95" y="90"/>
                    <a:pt x="96" y="87"/>
                    <a:pt x="96" y="84"/>
                  </a:cubicBezTo>
                  <a:cubicBezTo>
                    <a:pt x="96" y="84"/>
                    <a:pt x="96" y="84"/>
                    <a:pt x="96" y="84"/>
                  </a:cubicBezTo>
                  <a:cubicBezTo>
                    <a:pt x="96" y="84"/>
                    <a:pt x="96" y="84"/>
                    <a:pt x="96" y="84"/>
                  </a:cubicBezTo>
                  <a:cubicBezTo>
                    <a:pt x="96" y="81"/>
                    <a:pt x="95" y="77"/>
                    <a:pt x="92" y="75"/>
                  </a:cubicBezTo>
                  <a:cubicBezTo>
                    <a:pt x="92" y="75"/>
                    <a:pt x="92" y="75"/>
                    <a:pt x="92" y="75"/>
                  </a:cubicBezTo>
                  <a:cubicBezTo>
                    <a:pt x="20" y="3"/>
                    <a:pt x="20" y="3"/>
                    <a:pt x="20" y="3"/>
                  </a:cubicBezTo>
                  <a:cubicBezTo>
                    <a:pt x="20" y="3"/>
                    <a:pt x="20" y="3"/>
                    <a:pt x="20" y="3"/>
                  </a:cubicBezTo>
                  <a:cubicBezTo>
                    <a:pt x="18" y="1"/>
                    <a:pt x="15" y="0"/>
                    <a:pt x="12" y="0"/>
                  </a:cubicBezTo>
                  <a:cubicBezTo>
                    <a:pt x="5" y="0"/>
                    <a:pt x="0" y="5"/>
                    <a:pt x="0" y="12"/>
                  </a:cubicBezTo>
                  <a:cubicBezTo>
                    <a:pt x="0" y="16"/>
                    <a:pt x="2" y="19"/>
                    <a:pt x="4" y="21"/>
                  </a:cubicBezTo>
                </a:path>
              </a:pathLst>
            </a:custGeom>
            <a:solidFill>
              <a:schemeClr val="accent4"/>
            </a:solidFill>
            <a:ln w="9525">
              <a:noFill/>
              <a:round/>
              <a:headEnd/>
              <a:tailEnd/>
            </a:ln>
          </p:spPr>
          <p:txBody>
            <a:bodyPr lIns="34290" tIns="17145" rIns="34290" bIns="17145"/>
            <a:lstStyle/>
            <a:p>
              <a:pPr defTabSz="685663" eaLnBrk="1" fontAlgn="auto" hangingPunct="1">
                <a:spcBef>
                  <a:spcPts val="0"/>
                </a:spcBef>
                <a:spcAft>
                  <a:spcPts val="0"/>
                </a:spcAft>
                <a:defRPr/>
              </a:pPr>
              <a:endParaRPr lang="en-US" sz="900" dirty="0">
                <a:latin typeface="Roboto Regular" charset="0"/>
                <a:cs typeface="Roboto Regular" charset="0"/>
              </a:endParaRPr>
            </a:p>
          </p:txBody>
        </p:sp>
      </p:grpSp>
      <p:sp>
        <p:nvSpPr>
          <p:cNvPr id="161" name="TextBox 160">
            <a:extLst>
              <a:ext uri="{FF2B5EF4-FFF2-40B4-BE49-F238E27FC236}">
                <a16:creationId xmlns:a16="http://schemas.microsoft.com/office/drawing/2014/main" id="{DAB064A7-1CBC-45D3-A607-B6F9711BE693}"/>
              </a:ext>
            </a:extLst>
          </p:cNvPr>
          <p:cNvSpPr txBox="1"/>
          <p:nvPr/>
        </p:nvSpPr>
        <p:spPr>
          <a:xfrm>
            <a:off x="6947572" y="1420043"/>
            <a:ext cx="4797729" cy="954107"/>
          </a:xfrm>
          <a:prstGeom prst="rect">
            <a:avLst/>
          </a:prstGeom>
          <a:noFill/>
        </p:spPr>
        <p:txBody>
          <a:bodyPr wrap="square">
            <a:spAutoFit/>
          </a:bodyPr>
          <a:lstStyle/>
          <a:p>
            <a:pPr algn="ctr" rtl="1">
              <a:buClr>
                <a:srgbClr val="014E9A"/>
              </a:buClr>
            </a:pPr>
            <a:r>
              <a:rPr lang="en-US" sz="1400" dirty="0">
                <a:latin typeface="Times New Roman" panose="02020603050405020304" pitchFamily="18" charset="0"/>
                <a:cs typeface="Times New Roman" panose="02020603050405020304" pitchFamily="18" charset="0"/>
              </a:rPr>
              <a:t>the designed MDS can help to clarify and harmonize the concept of disability and to collect accurate and comprehensive data of the persons with disabilities for use in planning, policy-making and provision of health care services to these people</a:t>
            </a:r>
            <a:r>
              <a:rPr lang="en-US" sz="1400" dirty="0"/>
              <a:t>.</a:t>
            </a:r>
          </a:p>
        </p:txBody>
      </p:sp>
      <p:sp>
        <p:nvSpPr>
          <p:cNvPr id="162" name="TextBox 161">
            <a:extLst>
              <a:ext uri="{FF2B5EF4-FFF2-40B4-BE49-F238E27FC236}">
                <a16:creationId xmlns:a16="http://schemas.microsoft.com/office/drawing/2014/main" id="{10E9D2EC-EC00-49E3-BB75-1E5D9E2BA8E5}"/>
              </a:ext>
            </a:extLst>
          </p:cNvPr>
          <p:cNvSpPr txBox="1"/>
          <p:nvPr/>
        </p:nvSpPr>
        <p:spPr>
          <a:xfrm>
            <a:off x="10625134" y="1085081"/>
            <a:ext cx="1105879" cy="338554"/>
          </a:xfrm>
          <a:prstGeom prst="rect">
            <a:avLst/>
          </a:prstGeom>
          <a:noFill/>
        </p:spPr>
        <p:txBody>
          <a:bodyPr wrap="none">
            <a:spAutoFit/>
          </a:bodyPr>
          <a:lstStyle/>
          <a:p>
            <a:pPr algn="r"/>
            <a:r>
              <a:rPr lang="en-US" sz="1600" b="1" dirty="0">
                <a:solidFill>
                  <a:srgbClr val="5C646F"/>
                </a:solidFill>
                <a:latin typeface="Times New Roman" panose="02020603050405020304" pitchFamily="18" charset="0"/>
                <a:cs typeface="Times New Roman" panose="02020603050405020304" pitchFamily="18" charset="0"/>
              </a:rPr>
              <a:t>Strength</a:t>
            </a:r>
            <a:r>
              <a:rPr lang="fa-IR" altLang="fa-IR" sz="1500" b="1" dirty="0" smtClean="0">
                <a:solidFill>
                  <a:srgbClr val="5C646F"/>
                </a:solidFill>
                <a:latin typeface="A Khash" panose="01000500000000020002" pitchFamily="2" charset="-78"/>
                <a:ea typeface="Roboto"/>
              </a:rPr>
              <a:t> </a:t>
            </a:r>
            <a:r>
              <a:rPr lang="fa-IR" altLang="fa-IR" sz="1500" b="1" dirty="0">
                <a:solidFill>
                  <a:srgbClr val="5C646F"/>
                </a:solidFill>
                <a:latin typeface="A Khash" panose="01000500000000020002" pitchFamily="2" charset="-78"/>
                <a:ea typeface="Roboto"/>
                <a:cs typeface="+mj-cs"/>
              </a:rPr>
              <a:t>1</a:t>
            </a:r>
            <a:endParaRPr lang="en-US" altLang="fa-IR" sz="1500" b="1" dirty="0">
              <a:solidFill>
                <a:srgbClr val="5C646F"/>
              </a:solidFill>
              <a:latin typeface="A Khash" panose="01000500000000020002" pitchFamily="2" charset="-78"/>
              <a:ea typeface="Roboto"/>
              <a:cs typeface="+mj-cs"/>
            </a:endParaRPr>
          </a:p>
        </p:txBody>
      </p:sp>
      <p:sp>
        <p:nvSpPr>
          <p:cNvPr id="163" name="Rectangle 162">
            <a:extLst>
              <a:ext uri="{FF2B5EF4-FFF2-40B4-BE49-F238E27FC236}">
                <a16:creationId xmlns:a16="http://schemas.microsoft.com/office/drawing/2014/main" id="{A4CC9512-A3A5-49EE-AA69-35029958603A}"/>
              </a:ext>
            </a:extLst>
          </p:cNvPr>
          <p:cNvSpPr/>
          <p:nvPr/>
        </p:nvSpPr>
        <p:spPr>
          <a:xfrm>
            <a:off x="11968078" y="3038235"/>
            <a:ext cx="58738" cy="890588"/>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63" eaLnBrk="1" fontAlgn="auto" hangingPunct="1">
              <a:spcBef>
                <a:spcPts val="0"/>
              </a:spcBef>
              <a:spcAft>
                <a:spcPts val="0"/>
              </a:spcAft>
              <a:defRPr/>
            </a:pPr>
            <a:endParaRPr lang="en-US" sz="506" b="1" dirty="0">
              <a:latin typeface="Roboto Bold" charset="0"/>
            </a:endParaRPr>
          </a:p>
        </p:txBody>
      </p:sp>
      <p:sp>
        <p:nvSpPr>
          <p:cNvPr id="164" name="Rectangle 163">
            <a:extLst>
              <a:ext uri="{FF2B5EF4-FFF2-40B4-BE49-F238E27FC236}">
                <a16:creationId xmlns:a16="http://schemas.microsoft.com/office/drawing/2014/main" id="{2ADCC2A7-8434-427F-943A-5279419DC2B7}"/>
              </a:ext>
            </a:extLst>
          </p:cNvPr>
          <p:cNvSpPr/>
          <p:nvPr/>
        </p:nvSpPr>
        <p:spPr>
          <a:xfrm>
            <a:off x="11934213" y="1135881"/>
            <a:ext cx="58738" cy="892175"/>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63" eaLnBrk="1" fontAlgn="auto" hangingPunct="1">
              <a:spcBef>
                <a:spcPts val="0"/>
              </a:spcBef>
              <a:spcAft>
                <a:spcPts val="0"/>
              </a:spcAft>
              <a:defRPr/>
            </a:pPr>
            <a:endParaRPr lang="en-US" sz="506" b="1" dirty="0">
              <a:latin typeface="Roboto Bold" charset="0"/>
            </a:endParaRPr>
          </a:p>
        </p:txBody>
      </p:sp>
      <p:sp>
        <p:nvSpPr>
          <p:cNvPr id="165" name="Rectangle 164">
            <a:extLst>
              <a:ext uri="{FF2B5EF4-FFF2-40B4-BE49-F238E27FC236}">
                <a16:creationId xmlns:a16="http://schemas.microsoft.com/office/drawing/2014/main" id="{B2A978CA-A4AB-48B9-9099-3DE9DF8AE367}"/>
              </a:ext>
            </a:extLst>
          </p:cNvPr>
          <p:cNvSpPr/>
          <p:nvPr/>
        </p:nvSpPr>
        <p:spPr>
          <a:xfrm>
            <a:off x="346519" y="3038235"/>
            <a:ext cx="57150" cy="89058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63" eaLnBrk="1" fontAlgn="auto" hangingPunct="1">
              <a:spcBef>
                <a:spcPts val="0"/>
              </a:spcBef>
              <a:spcAft>
                <a:spcPts val="0"/>
              </a:spcAft>
              <a:defRPr/>
            </a:pPr>
            <a:endParaRPr lang="en-US" sz="506" b="1" dirty="0">
              <a:latin typeface="Roboto Bold" charset="0"/>
            </a:endParaRPr>
          </a:p>
        </p:txBody>
      </p:sp>
      <p:sp>
        <p:nvSpPr>
          <p:cNvPr id="166" name="Rectangle 165">
            <a:extLst>
              <a:ext uri="{FF2B5EF4-FFF2-40B4-BE49-F238E27FC236}">
                <a16:creationId xmlns:a16="http://schemas.microsoft.com/office/drawing/2014/main" id="{A4CECF94-02AE-4391-9E84-7E9E0E322BDA}"/>
              </a:ext>
            </a:extLst>
          </p:cNvPr>
          <p:cNvSpPr/>
          <p:nvPr/>
        </p:nvSpPr>
        <p:spPr>
          <a:xfrm>
            <a:off x="321116" y="1372948"/>
            <a:ext cx="57150" cy="89217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63" eaLnBrk="1" fontAlgn="auto" hangingPunct="1">
              <a:spcBef>
                <a:spcPts val="0"/>
              </a:spcBef>
              <a:spcAft>
                <a:spcPts val="0"/>
              </a:spcAft>
              <a:defRPr/>
            </a:pPr>
            <a:endParaRPr lang="en-US" sz="506" b="1" dirty="0">
              <a:latin typeface="Roboto Bold" charset="0"/>
            </a:endParaRPr>
          </a:p>
        </p:txBody>
      </p:sp>
      <p:sp>
        <p:nvSpPr>
          <p:cNvPr id="167" name="TextBox 166">
            <a:extLst>
              <a:ext uri="{FF2B5EF4-FFF2-40B4-BE49-F238E27FC236}">
                <a16:creationId xmlns:a16="http://schemas.microsoft.com/office/drawing/2014/main" id="{63A5B669-C19E-4D44-A85F-B4300FA3B0F9}"/>
              </a:ext>
            </a:extLst>
          </p:cNvPr>
          <p:cNvSpPr txBox="1"/>
          <p:nvPr/>
        </p:nvSpPr>
        <p:spPr>
          <a:xfrm>
            <a:off x="10658999" y="3012835"/>
            <a:ext cx="1105879" cy="338554"/>
          </a:xfrm>
          <a:prstGeom prst="rect">
            <a:avLst/>
          </a:prstGeom>
          <a:noFill/>
        </p:spPr>
        <p:txBody>
          <a:bodyPr wrap="none">
            <a:spAutoFit/>
          </a:bodyPr>
          <a:lstStyle/>
          <a:p>
            <a:pPr algn="r"/>
            <a:r>
              <a:rPr lang="en-US" sz="1600" b="1" dirty="0">
                <a:solidFill>
                  <a:srgbClr val="5C646F"/>
                </a:solidFill>
                <a:latin typeface="Times New Roman" panose="02020603050405020304" pitchFamily="18" charset="0"/>
                <a:cs typeface="Times New Roman" panose="02020603050405020304" pitchFamily="18" charset="0"/>
              </a:rPr>
              <a:t>Strength</a:t>
            </a:r>
            <a:r>
              <a:rPr lang="fa-IR" altLang="fa-IR" sz="1500" b="1" dirty="0" smtClean="0">
                <a:solidFill>
                  <a:srgbClr val="5C646F"/>
                </a:solidFill>
                <a:latin typeface="A Khash" panose="01000500000000020002" pitchFamily="2" charset="-78"/>
                <a:ea typeface="Roboto"/>
                <a:cs typeface="+mj-cs"/>
              </a:rPr>
              <a:t> </a:t>
            </a:r>
            <a:r>
              <a:rPr lang="fa-IR" altLang="fa-IR" sz="1500" b="1" dirty="0">
                <a:solidFill>
                  <a:srgbClr val="5C646F"/>
                </a:solidFill>
                <a:latin typeface="A Khash" panose="01000500000000020002" pitchFamily="2" charset="-78"/>
                <a:ea typeface="Roboto"/>
                <a:cs typeface="+mj-cs"/>
              </a:rPr>
              <a:t>2</a:t>
            </a:r>
            <a:endParaRPr lang="en-US" altLang="fa-IR" sz="1500" b="1" dirty="0">
              <a:solidFill>
                <a:srgbClr val="5C646F"/>
              </a:solidFill>
              <a:latin typeface="A Khash" panose="01000500000000020002" pitchFamily="2" charset="-78"/>
              <a:ea typeface="Roboto"/>
              <a:cs typeface="+mj-cs"/>
            </a:endParaRPr>
          </a:p>
        </p:txBody>
      </p:sp>
      <p:sp>
        <p:nvSpPr>
          <p:cNvPr id="168" name="TextBox 167">
            <a:extLst>
              <a:ext uri="{FF2B5EF4-FFF2-40B4-BE49-F238E27FC236}">
                <a16:creationId xmlns:a16="http://schemas.microsoft.com/office/drawing/2014/main" id="{0E731DAB-029D-471F-9B68-E7563ADB1A38}"/>
              </a:ext>
            </a:extLst>
          </p:cNvPr>
          <p:cNvSpPr txBox="1"/>
          <p:nvPr/>
        </p:nvSpPr>
        <p:spPr>
          <a:xfrm>
            <a:off x="395816" y="1322148"/>
            <a:ext cx="1271502" cy="338554"/>
          </a:xfrm>
          <a:prstGeom prst="rect">
            <a:avLst/>
          </a:prstGeom>
          <a:noFill/>
        </p:spPr>
        <p:txBody>
          <a:bodyPr wrap="none">
            <a:spAutoFit/>
          </a:bodyPr>
          <a:lstStyle/>
          <a:p>
            <a:pPr algn="r"/>
            <a:r>
              <a:rPr lang="en-US" sz="1600" b="1" dirty="0">
                <a:solidFill>
                  <a:srgbClr val="5C646F"/>
                </a:solidFill>
                <a:latin typeface="Times New Roman" panose="02020603050405020304" pitchFamily="18" charset="0"/>
                <a:cs typeface="Times New Roman" panose="02020603050405020304" pitchFamily="18" charset="0"/>
              </a:rPr>
              <a:t>Limitation</a:t>
            </a:r>
            <a:r>
              <a:rPr lang="fa-IR" altLang="fa-IR" sz="1500" b="1" dirty="0" smtClean="0">
                <a:solidFill>
                  <a:srgbClr val="5C646F"/>
                </a:solidFill>
                <a:latin typeface="A Khash" panose="01000500000000020002" pitchFamily="2" charset="-78"/>
                <a:ea typeface="Roboto"/>
              </a:rPr>
              <a:t> </a:t>
            </a:r>
            <a:r>
              <a:rPr lang="fa-IR" altLang="fa-IR" sz="1500" b="1" dirty="0" smtClean="0">
                <a:solidFill>
                  <a:srgbClr val="5C646F"/>
                </a:solidFill>
                <a:latin typeface="A Khash" panose="01000500000000020002" pitchFamily="2" charset="-78"/>
                <a:ea typeface="Roboto"/>
                <a:cs typeface="+mj-cs"/>
              </a:rPr>
              <a:t>3</a:t>
            </a:r>
            <a:endParaRPr lang="en-US" altLang="fa-IR" sz="1500" b="1" dirty="0">
              <a:solidFill>
                <a:srgbClr val="5C646F"/>
              </a:solidFill>
              <a:latin typeface="A Khash" panose="01000500000000020002" pitchFamily="2" charset="-78"/>
              <a:ea typeface="Roboto"/>
              <a:cs typeface="+mj-cs"/>
            </a:endParaRPr>
          </a:p>
        </p:txBody>
      </p:sp>
      <p:sp>
        <p:nvSpPr>
          <p:cNvPr id="169" name="TextBox 168">
            <a:extLst>
              <a:ext uri="{FF2B5EF4-FFF2-40B4-BE49-F238E27FC236}">
                <a16:creationId xmlns:a16="http://schemas.microsoft.com/office/drawing/2014/main" id="{87D63485-C82F-4929-AA12-7E7BA8AA6525}"/>
              </a:ext>
            </a:extLst>
          </p:cNvPr>
          <p:cNvSpPr txBox="1"/>
          <p:nvPr/>
        </p:nvSpPr>
        <p:spPr>
          <a:xfrm>
            <a:off x="423319" y="3012835"/>
            <a:ext cx="1218603" cy="338554"/>
          </a:xfrm>
          <a:prstGeom prst="rect">
            <a:avLst/>
          </a:prstGeom>
          <a:noFill/>
        </p:spPr>
        <p:txBody>
          <a:bodyPr wrap="none">
            <a:spAutoFit/>
          </a:bodyPr>
          <a:lstStyle/>
          <a:p>
            <a:pPr algn="r"/>
            <a:r>
              <a:rPr lang="en-US" sz="1600" b="1" dirty="0" smtClean="0">
                <a:solidFill>
                  <a:srgbClr val="5C646F"/>
                </a:solidFill>
                <a:latin typeface="Times New Roman" panose="02020603050405020304" pitchFamily="18" charset="0"/>
                <a:cs typeface="Times New Roman" panose="02020603050405020304" pitchFamily="18" charset="0"/>
              </a:rPr>
              <a:t>Limitation</a:t>
            </a:r>
            <a:r>
              <a:rPr lang="fa-IR" altLang="fa-IR" sz="1500" b="1" dirty="0" smtClean="0">
                <a:solidFill>
                  <a:srgbClr val="5C646F"/>
                </a:solidFill>
                <a:latin typeface="A Khash" panose="01000500000000020002" pitchFamily="2" charset="-78"/>
                <a:ea typeface="Roboto"/>
                <a:cs typeface="+mj-cs"/>
              </a:rPr>
              <a:t>4</a:t>
            </a:r>
            <a:endParaRPr lang="en-US" altLang="fa-IR" sz="1500" b="1" dirty="0">
              <a:solidFill>
                <a:srgbClr val="5C646F"/>
              </a:solidFill>
              <a:latin typeface="A Khash" panose="01000500000000020002" pitchFamily="2" charset="-78"/>
              <a:ea typeface="Roboto"/>
              <a:cs typeface="+mj-cs"/>
            </a:endParaRPr>
          </a:p>
        </p:txBody>
      </p:sp>
      <p:sp>
        <p:nvSpPr>
          <p:cNvPr id="170" name="TextBox 169">
            <a:extLst>
              <a:ext uri="{FF2B5EF4-FFF2-40B4-BE49-F238E27FC236}">
                <a16:creationId xmlns:a16="http://schemas.microsoft.com/office/drawing/2014/main" id="{DC9E19D6-A45B-46FD-A685-8DD688FEAB8E}"/>
              </a:ext>
            </a:extLst>
          </p:cNvPr>
          <p:cNvSpPr txBox="1"/>
          <p:nvPr/>
        </p:nvSpPr>
        <p:spPr>
          <a:xfrm>
            <a:off x="6947572" y="3330335"/>
            <a:ext cx="4831594" cy="1169551"/>
          </a:xfrm>
          <a:prstGeom prst="rect">
            <a:avLst/>
          </a:prstGeom>
          <a:noFill/>
        </p:spPr>
        <p:txBody>
          <a:bodyPr wrap="square">
            <a:spAutoFit/>
          </a:bodyPr>
          <a:lstStyle/>
          <a:p>
            <a:pPr algn="ctr">
              <a:buClr>
                <a:srgbClr val="014E9A"/>
              </a:buClr>
            </a:pPr>
            <a:r>
              <a:rPr lang="en-US" sz="1400" dirty="0">
                <a:latin typeface="Times New Roman" panose="02020603050405020304" pitchFamily="18" charset="0"/>
                <a:cs typeface="Times New Roman" panose="02020603050405020304" pitchFamily="18" charset="0"/>
              </a:rPr>
              <a:t>Although the developed MDS for disability is rather similar to most previous MDS in some sections, it contains specific data elements that could provide comprehensive data elements required by disability information systems and can be useful in meeting the needs of the disability data users</a:t>
            </a:r>
            <a:r>
              <a:rPr lang="en-US" sz="1400" dirty="0">
                <a:latin typeface="AdvOT863180fb"/>
              </a:rPr>
              <a:t>. </a:t>
            </a:r>
            <a:endParaRPr lang="en-US" sz="1400" dirty="0"/>
          </a:p>
        </p:txBody>
      </p:sp>
      <p:sp>
        <p:nvSpPr>
          <p:cNvPr id="171" name="TextBox 170">
            <a:extLst>
              <a:ext uri="{FF2B5EF4-FFF2-40B4-BE49-F238E27FC236}">
                <a16:creationId xmlns:a16="http://schemas.microsoft.com/office/drawing/2014/main" id="{D66D0643-2C30-452B-8BCA-EB5FB9DA32F5}"/>
              </a:ext>
            </a:extLst>
          </p:cNvPr>
          <p:cNvSpPr txBox="1"/>
          <p:nvPr/>
        </p:nvSpPr>
        <p:spPr>
          <a:xfrm>
            <a:off x="495741" y="1657110"/>
            <a:ext cx="4615924" cy="954107"/>
          </a:xfrm>
          <a:prstGeom prst="rect">
            <a:avLst/>
          </a:prstGeom>
          <a:noFill/>
        </p:spPr>
        <p:txBody>
          <a:bodyPr wrap="square">
            <a:spAutoFit/>
          </a:bodyPr>
          <a:lstStyle/>
          <a:p>
            <a:pPr algn="ctr">
              <a:buClr>
                <a:srgbClr val="CA0035"/>
              </a:buClr>
            </a:pPr>
            <a:r>
              <a:rPr lang="en-US" sz="1400" dirty="0">
                <a:latin typeface="Times New Roman" panose="02020603050405020304" pitchFamily="18" charset="0"/>
                <a:cs typeface="Times New Roman" panose="02020603050405020304" pitchFamily="18" charset="0"/>
              </a:rPr>
              <a:t>the designed MDS may not cover all specific needs of all centers related to disability given the nature of the MDS, which is a minimum data set of essential data in a specific field.</a:t>
            </a:r>
          </a:p>
        </p:txBody>
      </p:sp>
      <p:sp>
        <p:nvSpPr>
          <p:cNvPr id="172" name="TextBox 171">
            <a:extLst>
              <a:ext uri="{FF2B5EF4-FFF2-40B4-BE49-F238E27FC236}">
                <a16:creationId xmlns:a16="http://schemas.microsoft.com/office/drawing/2014/main" id="{48781C2A-5DF7-4344-9EFD-F39D67E792FB}"/>
              </a:ext>
            </a:extLst>
          </p:cNvPr>
          <p:cNvSpPr txBox="1"/>
          <p:nvPr/>
        </p:nvSpPr>
        <p:spPr>
          <a:xfrm>
            <a:off x="540193" y="3330335"/>
            <a:ext cx="4457171" cy="1169551"/>
          </a:xfrm>
          <a:prstGeom prst="rect">
            <a:avLst/>
          </a:prstGeom>
          <a:noFill/>
        </p:spPr>
        <p:txBody>
          <a:bodyPr wrap="square">
            <a:spAutoFit/>
          </a:bodyPr>
          <a:lstStyle/>
          <a:p>
            <a:pPr algn="ctr">
              <a:buClr>
                <a:srgbClr val="CA0035"/>
              </a:buClr>
            </a:pPr>
            <a:r>
              <a:rPr lang="en-US" sz="1400" dirty="0">
                <a:latin typeface="Times New Roman" panose="02020603050405020304" pitchFamily="18" charset="0"/>
                <a:cs typeface="Times New Roman" panose="02020603050405020304" pitchFamily="18" charset="0"/>
              </a:rPr>
              <a:t>Lack of involving of patients with disability as one the main beneficiaries of the MDS was a limitation of the present study, as considering the opinions of people with disability in the MDS could further improve the MDS comprehensiveness and quality.</a:t>
            </a:r>
          </a:p>
        </p:txBody>
      </p:sp>
    </p:spTree>
    <p:extLst>
      <p:ext uri="{BB962C8B-B14F-4D97-AF65-F5344CB8AC3E}">
        <p14:creationId xmlns:p14="http://schemas.microsoft.com/office/powerpoint/2010/main" val="19289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ppt_x"/>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64"/>
                                        </p:tgtEl>
                                        <p:attrNameLst>
                                          <p:attrName>style.visibility</p:attrName>
                                        </p:attrNameLst>
                                      </p:cBhvr>
                                      <p:to>
                                        <p:strVal val="visible"/>
                                      </p:to>
                                    </p:set>
                                    <p:animEffect transition="in" filter="wipe(up)">
                                      <p:cBhvr>
                                        <p:cTn id="16" dur="500"/>
                                        <p:tgtEl>
                                          <p:spTgt spid="16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62"/>
                                        </p:tgtEl>
                                        <p:attrNameLst>
                                          <p:attrName>style.visibility</p:attrName>
                                        </p:attrNameLst>
                                      </p:cBhvr>
                                      <p:to>
                                        <p:strVal val="visible"/>
                                      </p:to>
                                    </p:set>
                                    <p:animEffect transition="in" filter="fade">
                                      <p:cBhvr>
                                        <p:cTn id="20" dur="1000"/>
                                        <p:tgtEl>
                                          <p:spTgt spid="162"/>
                                        </p:tgtEl>
                                      </p:cBhvr>
                                    </p:animEffect>
                                    <p:anim calcmode="lin" valueType="num">
                                      <p:cBhvr>
                                        <p:cTn id="21" dur="1000" fill="hold"/>
                                        <p:tgtEl>
                                          <p:spTgt spid="162"/>
                                        </p:tgtEl>
                                        <p:attrNameLst>
                                          <p:attrName>ppt_x</p:attrName>
                                        </p:attrNameLst>
                                      </p:cBhvr>
                                      <p:tavLst>
                                        <p:tav tm="0">
                                          <p:val>
                                            <p:strVal val="#ppt_x"/>
                                          </p:val>
                                        </p:tav>
                                        <p:tav tm="100000">
                                          <p:val>
                                            <p:strVal val="#ppt_x"/>
                                          </p:val>
                                        </p:tav>
                                      </p:tavLst>
                                    </p:anim>
                                    <p:anim calcmode="lin" valueType="num">
                                      <p:cBhvr>
                                        <p:cTn id="22" dur="1000" fill="hold"/>
                                        <p:tgtEl>
                                          <p:spTgt spid="162"/>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61"/>
                                        </p:tgtEl>
                                        <p:attrNameLst>
                                          <p:attrName>style.visibility</p:attrName>
                                        </p:attrNameLst>
                                      </p:cBhvr>
                                      <p:to>
                                        <p:strVal val="visible"/>
                                      </p:to>
                                    </p:set>
                                    <p:animEffect transition="in" filter="fade">
                                      <p:cBhvr>
                                        <p:cTn id="26" dur="500"/>
                                        <p:tgtEl>
                                          <p:spTgt spid="161"/>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52"/>
                                        </p:tgtEl>
                                        <p:attrNameLst>
                                          <p:attrName>style.visibility</p:attrName>
                                        </p:attrNameLst>
                                      </p:cBhvr>
                                      <p:to>
                                        <p:strVal val="visible"/>
                                      </p:to>
                                    </p:set>
                                    <p:animEffect transition="in" filter="fade">
                                      <p:cBhvr>
                                        <p:cTn id="30" dur="500"/>
                                        <p:tgtEl>
                                          <p:spTgt spid="152"/>
                                        </p:tgtEl>
                                      </p:cBhvr>
                                    </p:animEffect>
                                  </p:childTnLst>
                                </p:cTn>
                              </p:par>
                            </p:childTnLst>
                          </p:cTn>
                        </p:par>
                        <p:par>
                          <p:cTn id="31" fill="hold">
                            <p:stCondLst>
                              <p:cond delay="3500"/>
                            </p:stCondLst>
                            <p:childTnLst>
                              <p:par>
                                <p:cTn id="32" presetID="2" presetClass="entr" presetSubtype="1" fill="hold" nodeType="afterEffect">
                                  <p:stCondLst>
                                    <p:cond delay="0"/>
                                  </p:stCondLst>
                                  <p:childTnLst>
                                    <p:set>
                                      <p:cBhvr>
                                        <p:cTn id="33" dur="1" fill="hold">
                                          <p:stCondLst>
                                            <p:cond delay="0"/>
                                          </p:stCondLst>
                                        </p:cTn>
                                        <p:tgtEl>
                                          <p:spTgt spid="145"/>
                                        </p:tgtEl>
                                        <p:attrNameLst>
                                          <p:attrName>style.visibility</p:attrName>
                                        </p:attrNameLst>
                                      </p:cBhvr>
                                      <p:to>
                                        <p:strVal val="visible"/>
                                      </p:to>
                                    </p:set>
                                    <p:anim calcmode="lin" valueType="num">
                                      <p:cBhvr additive="base">
                                        <p:cTn id="34" dur="500" fill="hold"/>
                                        <p:tgtEl>
                                          <p:spTgt spid="145"/>
                                        </p:tgtEl>
                                        <p:attrNameLst>
                                          <p:attrName>ppt_x</p:attrName>
                                        </p:attrNameLst>
                                      </p:cBhvr>
                                      <p:tavLst>
                                        <p:tav tm="0">
                                          <p:val>
                                            <p:strVal val="#ppt_x"/>
                                          </p:val>
                                        </p:tav>
                                        <p:tav tm="100000">
                                          <p:val>
                                            <p:strVal val="#ppt_x"/>
                                          </p:val>
                                        </p:tav>
                                      </p:tavLst>
                                    </p:anim>
                                    <p:anim calcmode="lin" valueType="num">
                                      <p:cBhvr additive="base">
                                        <p:cTn id="35" dur="500" fill="hold"/>
                                        <p:tgtEl>
                                          <p:spTgt spid="145"/>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wipe(up)">
                                      <p:cBhvr>
                                        <p:cTn id="39" dur="500"/>
                                        <p:tgtEl>
                                          <p:spTgt spid="163"/>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167"/>
                                        </p:tgtEl>
                                        <p:attrNameLst>
                                          <p:attrName>style.visibility</p:attrName>
                                        </p:attrNameLst>
                                      </p:cBhvr>
                                      <p:to>
                                        <p:strVal val="visible"/>
                                      </p:to>
                                    </p:set>
                                    <p:animEffect transition="in" filter="fade">
                                      <p:cBhvr>
                                        <p:cTn id="43" dur="1000"/>
                                        <p:tgtEl>
                                          <p:spTgt spid="167"/>
                                        </p:tgtEl>
                                      </p:cBhvr>
                                    </p:animEffect>
                                    <p:anim calcmode="lin" valueType="num">
                                      <p:cBhvr>
                                        <p:cTn id="44" dur="1000" fill="hold"/>
                                        <p:tgtEl>
                                          <p:spTgt spid="167"/>
                                        </p:tgtEl>
                                        <p:attrNameLst>
                                          <p:attrName>ppt_x</p:attrName>
                                        </p:attrNameLst>
                                      </p:cBhvr>
                                      <p:tavLst>
                                        <p:tav tm="0">
                                          <p:val>
                                            <p:strVal val="#ppt_x"/>
                                          </p:val>
                                        </p:tav>
                                        <p:tav tm="100000">
                                          <p:val>
                                            <p:strVal val="#ppt_x"/>
                                          </p:val>
                                        </p:tav>
                                      </p:tavLst>
                                    </p:anim>
                                    <p:anim calcmode="lin" valueType="num">
                                      <p:cBhvr>
                                        <p:cTn id="45" dur="1000" fill="hold"/>
                                        <p:tgtEl>
                                          <p:spTgt spid="16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170"/>
                                        </p:tgtEl>
                                        <p:attrNameLst>
                                          <p:attrName>style.visibility</p:attrName>
                                        </p:attrNameLst>
                                      </p:cBhvr>
                                      <p:to>
                                        <p:strVal val="visible"/>
                                      </p:to>
                                    </p:set>
                                    <p:animEffect transition="in" filter="fade">
                                      <p:cBhvr>
                                        <p:cTn id="49" dur="500"/>
                                        <p:tgtEl>
                                          <p:spTgt spid="170"/>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155"/>
                                        </p:tgtEl>
                                        <p:attrNameLst>
                                          <p:attrName>style.visibility</p:attrName>
                                        </p:attrNameLst>
                                      </p:cBhvr>
                                      <p:to>
                                        <p:strVal val="visible"/>
                                      </p:to>
                                    </p:set>
                                    <p:animEffect transition="in" filter="fade">
                                      <p:cBhvr>
                                        <p:cTn id="53" dur="500"/>
                                        <p:tgtEl>
                                          <p:spTgt spid="155"/>
                                        </p:tgtEl>
                                      </p:cBhvr>
                                    </p:animEffect>
                                  </p:childTnLst>
                                </p:cTn>
                              </p:par>
                            </p:childTnLst>
                          </p:cTn>
                        </p:par>
                        <p:par>
                          <p:cTn id="54" fill="hold">
                            <p:stCondLst>
                              <p:cond delay="6500"/>
                            </p:stCondLst>
                            <p:childTnLst>
                              <p:par>
                                <p:cTn id="55" presetID="2" presetClass="entr" presetSubtype="1" fill="hold" nodeType="afterEffect">
                                  <p:stCondLst>
                                    <p:cond delay="0"/>
                                  </p:stCondLst>
                                  <p:childTnLst>
                                    <p:set>
                                      <p:cBhvr>
                                        <p:cTn id="56" dur="1" fill="hold">
                                          <p:stCondLst>
                                            <p:cond delay="0"/>
                                          </p:stCondLst>
                                        </p:cTn>
                                        <p:tgtEl>
                                          <p:spTgt spid="142"/>
                                        </p:tgtEl>
                                        <p:attrNameLst>
                                          <p:attrName>style.visibility</p:attrName>
                                        </p:attrNameLst>
                                      </p:cBhvr>
                                      <p:to>
                                        <p:strVal val="visible"/>
                                      </p:to>
                                    </p:set>
                                    <p:anim calcmode="lin" valueType="num">
                                      <p:cBhvr additive="base">
                                        <p:cTn id="57" dur="500" fill="hold"/>
                                        <p:tgtEl>
                                          <p:spTgt spid="142"/>
                                        </p:tgtEl>
                                        <p:attrNameLst>
                                          <p:attrName>ppt_x</p:attrName>
                                        </p:attrNameLst>
                                      </p:cBhvr>
                                      <p:tavLst>
                                        <p:tav tm="0">
                                          <p:val>
                                            <p:strVal val="#ppt_x"/>
                                          </p:val>
                                        </p:tav>
                                        <p:tav tm="100000">
                                          <p:val>
                                            <p:strVal val="#ppt_x"/>
                                          </p:val>
                                        </p:tav>
                                      </p:tavLst>
                                    </p:anim>
                                    <p:anim calcmode="lin" valueType="num">
                                      <p:cBhvr additive="base">
                                        <p:cTn id="58" dur="500" fill="hold"/>
                                        <p:tgtEl>
                                          <p:spTgt spid="142"/>
                                        </p:tgtEl>
                                        <p:attrNameLst>
                                          <p:attrName>ppt_y</p:attrName>
                                        </p:attrNameLst>
                                      </p:cBhvr>
                                      <p:tavLst>
                                        <p:tav tm="0">
                                          <p:val>
                                            <p:strVal val="0-#ppt_h/2"/>
                                          </p:val>
                                        </p:tav>
                                        <p:tav tm="100000">
                                          <p:val>
                                            <p:strVal val="#ppt_y"/>
                                          </p:val>
                                        </p:tav>
                                      </p:tavLst>
                                    </p:anim>
                                  </p:childTnLst>
                                </p:cTn>
                              </p:par>
                            </p:childTnLst>
                          </p:cTn>
                        </p:par>
                        <p:par>
                          <p:cTn id="59" fill="hold">
                            <p:stCondLst>
                              <p:cond delay="7000"/>
                            </p:stCondLst>
                            <p:childTnLst>
                              <p:par>
                                <p:cTn id="60" presetID="22" presetClass="entr" presetSubtype="1" fill="hold" grpId="0" nodeType="afterEffect">
                                  <p:stCondLst>
                                    <p:cond delay="0"/>
                                  </p:stCondLst>
                                  <p:childTnLst>
                                    <p:set>
                                      <p:cBhvr>
                                        <p:cTn id="61" dur="1" fill="hold">
                                          <p:stCondLst>
                                            <p:cond delay="0"/>
                                          </p:stCondLst>
                                        </p:cTn>
                                        <p:tgtEl>
                                          <p:spTgt spid="166"/>
                                        </p:tgtEl>
                                        <p:attrNameLst>
                                          <p:attrName>style.visibility</p:attrName>
                                        </p:attrNameLst>
                                      </p:cBhvr>
                                      <p:to>
                                        <p:strVal val="visible"/>
                                      </p:to>
                                    </p:set>
                                    <p:animEffect transition="in" filter="wipe(up)">
                                      <p:cBhvr>
                                        <p:cTn id="62" dur="500"/>
                                        <p:tgtEl>
                                          <p:spTgt spid="166"/>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168"/>
                                        </p:tgtEl>
                                        <p:attrNameLst>
                                          <p:attrName>style.visibility</p:attrName>
                                        </p:attrNameLst>
                                      </p:cBhvr>
                                      <p:to>
                                        <p:strVal val="visible"/>
                                      </p:to>
                                    </p:set>
                                    <p:animEffect transition="in" filter="fade">
                                      <p:cBhvr>
                                        <p:cTn id="66" dur="1000"/>
                                        <p:tgtEl>
                                          <p:spTgt spid="168"/>
                                        </p:tgtEl>
                                      </p:cBhvr>
                                    </p:animEffect>
                                    <p:anim calcmode="lin" valueType="num">
                                      <p:cBhvr>
                                        <p:cTn id="67" dur="1000" fill="hold"/>
                                        <p:tgtEl>
                                          <p:spTgt spid="168"/>
                                        </p:tgtEl>
                                        <p:attrNameLst>
                                          <p:attrName>ppt_x</p:attrName>
                                        </p:attrNameLst>
                                      </p:cBhvr>
                                      <p:tavLst>
                                        <p:tav tm="0">
                                          <p:val>
                                            <p:strVal val="#ppt_x"/>
                                          </p:val>
                                        </p:tav>
                                        <p:tav tm="100000">
                                          <p:val>
                                            <p:strVal val="#ppt_x"/>
                                          </p:val>
                                        </p:tav>
                                      </p:tavLst>
                                    </p:anim>
                                    <p:anim calcmode="lin" valueType="num">
                                      <p:cBhvr>
                                        <p:cTn id="68" dur="1000" fill="hold"/>
                                        <p:tgtEl>
                                          <p:spTgt spid="16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10" presetClass="entr" presetSubtype="0" fill="hold" grpId="0" nodeType="afterEffect">
                                  <p:stCondLst>
                                    <p:cond delay="0"/>
                                  </p:stCondLst>
                                  <p:childTnLst>
                                    <p:set>
                                      <p:cBhvr>
                                        <p:cTn id="71" dur="1" fill="hold">
                                          <p:stCondLst>
                                            <p:cond delay="0"/>
                                          </p:stCondLst>
                                        </p:cTn>
                                        <p:tgtEl>
                                          <p:spTgt spid="171"/>
                                        </p:tgtEl>
                                        <p:attrNameLst>
                                          <p:attrName>style.visibility</p:attrName>
                                        </p:attrNameLst>
                                      </p:cBhvr>
                                      <p:to>
                                        <p:strVal val="visible"/>
                                      </p:to>
                                    </p:set>
                                    <p:animEffect transition="in" filter="fade">
                                      <p:cBhvr>
                                        <p:cTn id="72" dur="500"/>
                                        <p:tgtEl>
                                          <p:spTgt spid="171"/>
                                        </p:tgtEl>
                                      </p:cBhvr>
                                    </p:animEffect>
                                  </p:childTnLst>
                                </p:cTn>
                              </p:par>
                            </p:childTnLst>
                          </p:cTn>
                        </p:par>
                        <p:par>
                          <p:cTn id="73" fill="hold">
                            <p:stCondLst>
                              <p:cond delay="9000"/>
                            </p:stCondLst>
                            <p:childTnLst>
                              <p:par>
                                <p:cTn id="74" presetID="10" presetClass="entr" presetSubtype="0" fill="hold" nodeType="afterEffect">
                                  <p:stCondLst>
                                    <p:cond delay="0"/>
                                  </p:stCondLst>
                                  <p:childTnLst>
                                    <p:set>
                                      <p:cBhvr>
                                        <p:cTn id="75" dur="1" fill="hold">
                                          <p:stCondLst>
                                            <p:cond delay="0"/>
                                          </p:stCondLst>
                                        </p:cTn>
                                        <p:tgtEl>
                                          <p:spTgt spid="158"/>
                                        </p:tgtEl>
                                        <p:attrNameLst>
                                          <p:attrName>style.visibility</p:attrName>
                                        </p:attrNameLst>
                                      </p:cBhvr>
                                      <p:to>
                                        <p:strVal val="visible"/>
                                      </p:to>
                                    </p:set>
                                    <p:animEffect transition="in" filter="fade">
                                      <p:cBhvr>
                                        <p:cTn id="76" dur="500"/>
                                        <p:tgtEl>
                                          <p:spTgt spid="158"/>
                                        </p:tgtEl>
                                      </p:cBhvr>
                                    </p:animEffect>
                                  </p:childTnLst>
                                </p:cTn>
                              </p:par>
                            </p:childTnLst>
                          </p:cTn>
                        </p:par>
                        <p:par>
                          <p:cTn id="77" fill="hold">
                            <p:stCondLst>
                              <p:cond delay="9500"/>
                            </p:stCondLst>
                            <p:childTnLst>
                              <p:par>
                                <p:cTn id="78" presetID="2" presetClass="entr" presetSubtype="1" fill="hold" nodeType="afterEffect">
                                  <p:stCondLst>
                                    <p:cond delay="0"/>
                                  </p:stCondLst>
                                  <p:childTnLst>
                                    <p:set>
                                      <p:cBhvr>
                                        <p:cTn id="79" dur="1" fill="hold">
                                          <p:stCondLst>
                                            <p:cond delay="0"/>
                                          </p:stCondLst>
                                        </p:cTn>
                                        <p:tgtEl>
                                          <p:spTgt spid="139"/>
                                        </p:tgtEl>
                                        <p:attrNameLst>
                                          <p:attrName>style.visibility</p:attrName>
                                        </p:attrNameLst>
                                      </p:cBhvr>
                                      <p:to>
                                        <p:strVal val="visible"/>
                                      </p:to>
                                    </p:set>
                                    <p:anim calcmode="lin" valueType="num">
                                      <p:cBhvr additive="base">
                                        <p:cTn id="80" dur="500" fill="hold"/>
                                        <p:tgtEl>
                                          <p:spTgt spid="139"/>
                                        </p:tgtEl>
                                        <p:attrNameLst>
                                          <p:attrName>ppt_x</p:attrName>
                                        </p:attrNameLst>
                                      </p:cBhvr>
                                      <p:tavLst>
                                        <p:tav tm="0">
                                          <p:val>
                                            <p:strVal val="#ppt_x"/>
                                          </p:val>
                                        </p:tav>
                                        <p:tav tm="100000">
                                          <p:val>
                                            <p:strVal val="#ppt_x"/>
                                          </p:val>
                                        </p:tav>
                                      </p:tavLst>
                                    </p:anim>
                                    <p:anim calcmode="lin" valueType="num">
                                      <p:cBhvr additive="base">
                                        <p:cTn id="81" dur="500" fill="hold"/>
                                        <p:tgtEl>
                                          <p:spTgt spid="139"/>
                                        </p:tgtEl>
                                        <p:attrNameLst>
                                          <p:attrName>ppt_y</p:attrName>
                                        </p:attrNameLst>
                                      </p:cBhvr>
                                      <p:tavLst>
                                        <p:tav tm="0">
                                          <p:val>
                                            <p:strVal val="0-#ppt_h/2"/>
                                          </p:val>
                                        </p:tav>
                                        <p:tav tm="100000">
                                          <p:val>
                                            <p:strVal val="#ppt_y"/>
                                          </p:val>
                                        </p:tav>
                                      </p:tavLst>
                                    </p:anim>
                                  </p:childTnLst>
                                </p:cTn>
                              </p:par>
                            </p:childTnLst>
                          </p:cTn>
                        </p:par>
                        <p:par>
                          <p:cTn id="82" fill="hold">
                            <p:stCondLst>
                              <p:cond delay="10000"/>
                            </p:stCondLst>
                            <p:childTnLst>
                              <p:par>
                                <p:cTn id="83" presetID="22" presetClass="entr" presetSubtype="1" fill="hold" grpId="0" nodeType="afterEffect">
                                  <p:stCondLst>
                                    <p:cond delay="0"/>
                                  </p:stCondLst>
                                  <p:childTnLst>
                                    <p:set>
                                      <p:cBhvr>
                                        <p:cTn id="84" dur="1" fill="hold">
                                          <p:stCondLst>
                                            <p:cond delay="0"/>
                                          </p:stCondLst>
                                        </p:cTn>
                                        <p:tgtEl>
                                          <p:spTgt spid="165"/>
                                        </p:tgtEl>
                                        <p:attrNameLst>
                                          <p:attrName>style.visibility</p:attrName>
                                        </p:attrNameLst>
                                      </p:cBhvr>
                                      <p:to>
                                        <p:strVal val="visible"/>
                                      </p:to>
                                    </p:set>
                                    <p:animEffect transition="in" filter="wipe(up)">
                                      <p:cBhvr>
                                        <p:cTn id="85" dur="500"/>
                                        <p:tgtEl>
                                          <p:spTgt spid="165"/>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169"/>
                                        </p:tgtEl>
                                        <p:attrNameLst>
                                          <p:attrName>style.visibility</p:attrName>
                                        </p:attrNameLst>
                                      </p:cBhvr>
                                      <p:to>
                                        <p:strVal val="visible"/>
                                      </p:to>
                                    </p:set>
                                    <p:animEffect transition="in" filter="fade">
                                      <p:cBhvr>
                                        <p:cTn id="88" dur="1000"/>
                                        <p:tgtEl>
                                          <p:spTgt spid="169"/>
                                        </p:tgtEl>
                                      </p:cBhvr>
                                    </p:animEffect>
                                    <p:anim calcmode="lin" valueType="num">
                                      <p:cBhvr>
                                        <p:cTn id="89" dur="1000" fill="hold"/>
                                        <p:tgtEl>
                                          <p:spTgt spid="169"/>
                                        </p:tgtEl>
                                        <p:attrNameLst>
                                          <p:attrName>ppt_x</p:attrName>
                                        </p:attrNameLst>
                                      </p:cBhvr>
                                      <p:tavLst>
                                        <p:tav tm="0">
                                          <p:val>
                                            <p:strVal val="#ppt_x"/>
                                          </p:val>
                                        </p:tav>
                                        <p:tav tm="100000">
                                          <p:val>
                                            <p:strVal val="#ppt_x"/>
                                          </p:val>
                                        </p:tav>
                                      </p:tavLst>
                                    </p:anim>
                                    <p:anim calcmode="lin" valueType="num">
                                      <p:cBhvr>
                                        <p:cTn id="90" dur="1000" fill="hold"/>
                                        <p:tgtEl>
                                          <p:spTgt spid="169"/>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10" presetClass="entr" presetSubtype="0" fill="hold" grpId="0" nodeType="afterEffect">
                                  <p:stCondLst>
                                    <p:cond delay="0"/>
                                  </p:stCondLst>
                                  <p:childTnLst>
                                    <p:set>
                                      <p:cBhvr>
                                        <p:cTn id="93" dur="1" fill="hold">
                                          <p:stCondLst>
                                            <p:cond delay="0"/>
                                          </p:stCondLst>
                                        </p:cTn>
                                        <p:tgtEl>
                                          <p:spTgt spid="172"/>
                                        </p:tgtEl>
                                        <p:attrNameLst>
                                          <p:attrName>style.visibility</p:attrName>
                                        </p:attrNameLst>
                                      </p:cBhvr>
                                      <p:to>
                                        <p:strVal val="visible"/>
                                      </p:to>
                                    </p:set>
                                    <p:animEffect transition="in" filter="fade">
                                      <p:cBhvr>
                                        <p:cTn id="94"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61" grpId="0"/>
      <p:bldP spid="162" grpId="0"/>
      <p:bldP spid="163" grpId="0" animBg="1"/>
      <p:bldP spid="164" grpId="0" animBg="1"/>
      <p:bldP spid="165" grpId="0" animBg="1"/>
      <p:bldP spid="166" grpId="0" animBg="1"/>
      <p:bldP spid="167" grpId="0"/>
      <p:bldP spid="168" grpId="0"/>
      <p:bldP spid="169" grpId="0"/>
      <p:bldP spid="170" grpId="0"/>
      <p:bldP spid="171" grpId="0"/>
      <p:bldP spid="1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5966881"/>
            <a:ext cx="2743200" cy="365125"/>
          </a:xfrm>
        </p:spPr>
        <p:txBody>
          <a:bodyPr/>
          <a:lstStyle/>
          <a:p>
            <a:fld id="{6D22F896-40B5-4ADD-8801-0D06FADFA095}" type="slidenum">
              <a:rPr lang="en-US" smtClean="0"/>
              <a:t>24</a:t>
            </a:fld>
            <a:endParaRPr lang="en-US" dirty="0"/>
          </a:p>
        </p:txBody>
      </p:sp>
      <p:grpSp>
        <p:nvGrpSpPr>
          <p:cNvPr id="58" name="Group 57"/>
          <p:cNvGrpSpPr/>
          <p:nvPr/>
        </p:nvGrpSpPr>
        <p:grpSpPr>
          <a:xfrm>
            <a:off x="907137" y="4726395"/>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grpSp>
        <p:nvGrpSpPr>
          <p:cNvPr id="60" name="Group 59"/>
          <p:cNvGrpSpPr/>
          <p:nvPr/>
        </p:nvGrpSpPr>
        <p:grpSpPr>
          <a:xfrm>
            <a:off x="4563132" y="4748290"/>
            <a:ext cx="1672786" cy="1572432"/>
            <a:chOff x="6322251" y="3186902"/>
            <a:chExt cx="1394546" cy="1223742"/>
          </a:xfrm>
        </p:grpSpPr>
        <p:sp>
          <p:nvSpPr>
            <p:cNvPr id="6" name="Rounded Rectangle 5"/>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23" name="Oval 2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E91A0C4-16D9-4262-BC92-0E8535F56EB2}"/>
                </a:ext>
              </a:extLst>
            </p:cNvPr>
            <p:cNvGrpSpPr/>
            <p:nvPr/>
          </p:nvGrpSpPr>
          <p:grpSpPr>
            <a:xfrm>
              <a:off x="6712606" y="3186902"/>
              <a:ext cx="555024" cy="553594"/>
              <a:chOff x="7336148" y="1750981"/>
              <a:chExt cx="1290526" cy="1287200"/>
            </a:xfrm>
          </p:grpSpPr>
          <p:sp>
            <p:nvSpPr>
              <p:cNvPr id="26" name="Teardrop 25">
                <a:extLst>
                  <a:ext uri="{FF2B5EF4-FFF2-40B4-BE49-F238E27FC236}">
                    <a16:creationId xmlns:a16="http://schemas.microsoft.com/office/drawing/2014/main" id="{3013F73C-52D7-40FA-AE5E-6E4F53D400F5}"/>
                  </a:ext>
                </a:extLst>
              </p:cNvPr>
              <p:cNvSpPr/>
              <p:nvPr/>
            </p:nvSpPr>
            <p:spPr>
              <a:xfrm rot="8100000">
                <a:off x="7336148" y="1750981"/>
                <a:ext cx="1290526" cy="1287200"/>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40098"/>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34783"/>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34783"/>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a:endCxn id="24" idx="2"/>
          </p:cNvCxnSpPr>
          <p:nvPr/>
        </p:nvCxnSpPr>
        <p:spPr>
          <a:xfrm flipV="1">
            <a:off x="3642444" y="5753552"/>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48563"/>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778951"/>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p:nvPr/>
        </p:nvCxnSpPr>
        <p:spPr>
          <a:xfrm>
            <a:off x="9052660" y="5773962"/>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67453"/>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6" name="Rectangle 105"/>
          <p:cNvSpPr/>
          <p:nvPr/>
        </p:nvSpPr>
        <p:spPr>
          <a:xfrm>
            <a:off x="4877376" y="5833208"/>
            <a:ext cx="1043876"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Methods</a:t>
            </a:r>
            <a:endParaRPr lang="fa-IR" b="1" dirty="0">
              <a:solidFill>
                <a:schemeClr val="bg1">
                  <a:lumMod val="95000"/>
                </a:schemeClr>
              </a:solidFill>
              <a:latin typeface="Times New Roman" panose="02020603050405020304" pitchFamily="18" charset="0"/>
            </a:endParaRPr>
          </a:p>
        </p:txBody>
      </p:sp>
      <p:sp>
        <p:nvSpPr>
          <p:cNvPr id="107" name="Rectangle 106"/>
          <p:cNvSpPr/>
          <p:nvPr/>
        </p:nvSpPr>
        <p:spPr>
          <a:xfrm>
            <a:off x="6724457" y="5868041"/>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719996"/>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grpSp>
        <p:nvGrpSpPr>
          <p:cNvPr id="100" name="Group 99"/>
          <p:cNvGrpSpPr/>
          <p:nvPr/>
        </p:nvGrpSpPr>
        <p:grpSpPr>
          <a:xfrm>
            <a:off x="2731440" y="4751017"/>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824494"/>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9810782" y="4764976"/>
            <a:ext cx="1762468" cy="1563742"/>
            <a:chOff x="2160597" y="3219522"/>
            <a:chExt cx="1394546" cy="1190044"/>
          </a:xfrm>
        </p:grpSpPr>
        <p:sp>
          <p:nvSpPr>
            <p:cNvPr id="120" name="Rounded Rectangle 119"/>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rgbClr val="3F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127" name="Teardrop 126">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rgbClr val="3F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124"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5"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6"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sp>
        <p:nvSpPr>
          <p:cNvPr id="129" name="Rectangle 128"/>
          <p:cNvSpPr/>
          <p:nvPr/>
        </p:nvSpPr>
        <p:spPr>
          <a:xfrm>
            <a:off x="9998897" y="5728698"/>
            <a:ext cx="1373003" cy="646331"/>
          </a:xfrm>
          <a:prstGeom prst="rect">
            <a:avLst/>
          </a:prstGeom>
        </p:spPr>
        <p:txBody>
          <a:bodyPr wrap="square">
            <a:spAutoFit/>
          </a:bodyPr>
          <a:lstStyle/>
          <a:p>
            <a:pPr algn="ctr"/>
            <a:r>
              <a:rPr lang="en-US" b="1" dirty="0">
                <a:solidFill>
                  <a:srgbClr val="3F576A"/>
                </a:solidFill>
                <a:latin typeface="Times New Roman" panose="02020603050405020304" pitchFamily="18" charset="0"/>
                <a:cs typeface="Times New Roman" panose="02020603050405020304" pitchFamily="18" charset="0"/>
              </a:rPr>
              <a:t>Strength &amp; Limitation</a:t>
            </a:r>
          </a:p>
        </p:txBody>
      </p:sp>
      <p:grpSp>
        <p:nvGrpSpPr>
          <p:cNvPr id="130" name="Group 129"/>
          <p:cNvGrpSpPr/>
          <p:nvPr/>
        </p:nvGrpSpPr>
        <p:grpSpPr>
          <a:xfrm>
            <a:off x="-1041" y="6542424"/>
            <a:ext cx="12192000" cy="334867"/>
            <a:chOff x="-1041" y="5727407"/>
            <a:chExt cx="12192000" cy="490513"/>
          </a:xfrm>
        </p:grpSpPr>
        <p:sp>
          <p:nvSpPr>
            <p:cNvPr id="131" name="Rectangle 130"/>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23</a:t>
              </a:r>
              <a:endParaRPr lang="en-US" sz="1200" dirty="0">
                <a:latin typeface="Times New Roman" panose="02020603050405020304" pitchFamily="18" charset="0"/>
                <a:cs typeface="Times New Roman" panose="02020603050405020304" pitchFamily="18" charset="0"/>
              </a:endParaRPr>
            </a:p>
          </p:txBody>
        </p:sp>
        <p:sp>
          <p:nvSpPr>
            <p:cNvPr id="133"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34"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135" name="Picture 134"/>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sp>
        <p:nvSpPr>
          <p:cNvPr id="139" name="Rectangle: Rounded Corners 2">
            <a:extLst>
              <a:ext uri="{FF2B5EF4-FFF2-40B4-BE49-F238E27FC236}">
                <a16:creationId xmlns:a16="http://schemas.microsoft.com/office/drawing/2014/main" id="{1722242D-0307-4B5F-B12D-CBFC13D019B1}"/>
              </a:ext>
            </a:extLst>
          </p:cNvPr>
          <p:cNvSpPr/>
          <p:nvPr/>
        </p:nvSpPr>
        <p:spPr>
          <a:xfrm>
            <a:off x="3205642" y="1760495"/>
            <a:ext cx="6068484" cy="1507479"/>
          </a:xfrm>
          <a:prstGeom prst="roundRect">
            <a:avLst>
              <a:gd name="adj" fmla="val 8793"/>
            </a:avLst>
          </a:prstGeom>
          <a:no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0" name="Rectangle: Rounded Corners 51">
            <a:extLst>
              <a:ext uri="{FF2B5EF4-FFF2-40B4-BE49-F238E27FC236}">
                <a16:creationId xmlns:a16="http://schemas.microsoft.com/office/drawing/2014/main" id="{2F111B09-5901-451F-9935-4C1B07EDE0CC}"/>
              </a:ext>
            </a:extLst>
          </p:cNvPr>
          <p:cNvSpPr/>
          <p:nvPr/>
        </p:nvSpPr>
        <p:spPr>
          <a:xfrm>
            <a:off x="4358047" y="3105163"/>
            <a:ext cx="4103731" cy="720715"/>
          </a:xfrm>
          <a:prstGeom prst="roundRect">
            <a:avLst>
              <a:gd name="adj" fmla="val 8169"/>
            </a:avLst>
          </a:prstGeom>
          <a:gradFill flip="none" rotWithShape="1">
            <a:gsLst>
              <a:gs pos="0">
                <a:schemeClr val="bg1"/>
              </a:gs>
              <a:gs pos="100000">
                <a:schemeClr val="bg1">
                  <a:lumMod val="97000"/>
                </a:schemeClr>
              </a:gs>
            </a:gsLst>
            <a:lin ang="8100000" scaled="1"/>
            <a:tileRect/>
          </a:gradFill>
          <a:ln w="13791" cap="flat">
            <a:noFill/>
            <a:prstDash val="solid"/>
            <a:miter/>
          </a:ln>
          <a:effectLst>
            <a:outerShdw blurRad="76200" dist="38100" dir="8100000" algn="tr" rotWithShape="0">
              <a:schemeClr val="bg1">
                <a:lumMod val="50000"/>
                <a:alpha val="40000"/>
              </a:schemeClr>
            </a:outerShdw>
          </a:effectLst>
        </p:spPr>
        <p:txBody>
          <a:bodyPr rtlCol="1" anchor="ctr"/>
          <a:lstStyle/>
          <a:p>
            <a:pPr algn="ctr">
              <a:buClr>
                <a:schemeClr val="dk1"/>
              </a:buClr>
              <a:buSzPts val="1100"/>
            </a:pPr>
            <a:r>
              <a:rPr lang="en-US" sz="3200" b="1" dirty="0">
                <a:latin typeface="Times New Roman" panose="02020603050405020304" pitchFamily="18" charset="0"/>
                <a:cs typeface="Times New Roman" panose="02020603050405020304" pitchFamily="18" charset="0"/>
              </a:rPr>
              <a:t>My </a:t>
            </a:r>
            <a:r>
              <a:rPr lang="en-US" sz="3200" b="1" dirty="0" smtClean="0">
                <a:latin typeface="Times New Roman" panose="02020603050405020304" pitchFamily="18" charset="0"/>
                <a:cs typeface="Times New Roman" panose="02020603050405020304" pitchFamily="18" charset="0"/>
              </a:rPr>
              <a:t>view</a:t>
            </a:r>
            <a:endParaRPr lang="en-US" sz="3200" b="1" dirty="0">
              <a:latin typeface="Times New Roman" panose="02020603050405020304" pitchFamily="18" charset="0"/>
              <a:cs typeface="Times New Roman" panose="02020603050405020304" pitchFamily="18" charset="0"/>
            </a:endParaRPr>
          </a:p>
        </p:txBody>
      </p:sp>
      <p:sp>
        <p:nvSpPr>
          <p:cNvPr id="2" name="Rectangle 1"/>
          <p:cNvSpPr/>
          <p:nvPr/>
        </p:nvSpPr>
        <p:spPr>
          <a:xfrm>
            <a:off x="3425972" y="2095616"/>
            <a:ext cx="5176117"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One of the advantages of this study is determining the mandatory and optional data at the initial design stage</a:t>
            </a:r>
          </a:p>
        </p:txBody>
      </p:sp>
    </p:spTree>
    <p:extLst>
      <p:ext uri="{BB962C8B-B14F-4D97-AF65-F5344CB8AC3E}">
        <p14:creationId xmlns:p14="http://schemas.microsoft.com/office/powerpoint/2010/main" val="18511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5966881"/>
            <a:ext cx="2743200" cy="365125"/>
          </a:xfrm>
        </p:spPr>
        <p:txBody>
          <a:bodyPr/>
          <a:lstStyle/>
          <a:p>
            <a:fld id="{6D22F896-40B5-4ADD-8801-0D06FADFA095}" type="slidenum">
              <a:rPr lang="en-US" smtClean="0"/>
              <a:t>25</a:t>
            </a:fld>
            <a:endParaRPr lang="en-US" dirty="0"/>
          </a:p>
        </p:txBody>
      </p:sp>
      <p:grpSp>
        <p:nvGrpSpPr>
          <p:cNvPr id="58" name="Group 57"/>
          <p:cNvGrpSpPr/>
          <p:nvPr/>
        </p:nvGrpSpPr>
        <p:grpSpPr>
          <a:xfrm>
            <a:off x="907137" y="4726395"/>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grpSp>
        <p:nvGrpSpPr>
          <p:cNvPr id="60" name="Group 59"/>
          <p:cNvGrpSpPr/>
          <p:nvPr/>
        </p:nvGrpSpPr>
        <p:grpSpPr>
          <a:xfrm>
            <a:off x="4563132" y="4748290"/>
            <a:ext cx="1672786" cy="1572432"/>
            <a:chOff x="6322251" y="3186902"/>
            <a:chExt cx="1394546" cy="1223742"/>
          </a:xfrm>
        </p:grpSpPr>
        <p:sp>
          <p:nvSpPr>
            <p:cNvPr id="6" name="Rounded Rectangle 5"/>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23" name="Oval 2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E91A0C4-16D9-4262-BC92-0E8535F56EB2}"/>
                </a:ext>
              </a:extLst>
            </p:cNvPr>
            <p:cNvGrpSpPr/>
            <p:nvPr/>
          </p:nvGrpSpPr>
          <p:grpSpPr>
            <a:xfrm>
              <a:off x="6712606" y="3186902"/>
              <a:ext cx="555024" cy="553594"/>
              <a:chOff x="7336148" y="1750981"/>
              <a:chExt cx="1290526" cy="1287200"/>
            </a:xfrm>
          </p:grpSpPr>
          <p:sp>
            <p:nvSpPr>
              <p:cNvPr id="26" name="Teardrop 25">
                <a:extLst>
                  <a:ext uri="{FF2B5EF4-FFF2-40B4-BE49-F238E27FC236}">
                    <a16:creationId xmlns:a16="http://schemas.microsoft.com/office/drawing/2014/main" id="{3013F73C-52D7-40FA-AE5E-6E4F53D400F5}"/>
                  </a:ext>
                </a:extLst>
              </p:cNvPr>
              <p:cNvSpPr/>
              <p:nvPr/>
            </p:nvSpPr>
            <p:spPr>
              <a:xfrm rot="8100000">
                <a:off x="7336148" y="1750981"/>
                <a:ext cx="1290526" cy="1287200"/>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40098"/>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34783"/>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34783"/>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a:endCxn id="24" idx="2"/>
          </p:cNvCxnSpPr>
          <p:nvPr/>
        </p:nvCxnSpPr>
        <p:spPr>
          <a:xfrm flipV="1">
            <a:off x="3642444" y="5753552"/>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48563"/>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778951"/>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p:nvPr/>
        </p:nvCxnSpPr>
        <p:spPr>
          <a:xfrm>
            <a:off x="9052660" y="5773962"/>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67453"/>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6" name="Rectangle 105"/>
          <p:cNvSpPr/>
          <p:nvPr/>
        </p:nvSpPr>
        <p:spPr>
          <a:xfrm>
            <a:off x="4877376" y="5833208"/>
            <a:ext cx="1043876"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Methods</a:t>
            </a:r>
            <a:endParaRPr lang="fa-IR" b="1" dirty="0">
              <a:solidFill>
                <a:schemeClr val="bg1">
                  <a:lumMod val="95000"/>
                </a:schemeClr>
              </a:solidFill>
              <a:latin typeface="Times New Roman" panose="02020603050405020304" pitchFamily="18" charset="0"/>
            </a:endParaRPr>
          </a:p>
        </p:txBody>
      </p:sp>
      <p:sp>
        <p:nvSpPr>
          <p:cNvPr id="107" name="Rectangle 106"/>
          <p:cNvSpPr/>
          <p:nvPr/>
        </p:nvSpPr>
        <p:spPr>
          <a:xfrm>
            <a:off x="6724457" y="5868041"/>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719996"/>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grpSp>
        <p:nvGrpSpPr>
          <p:cNvPr id="100" name="Group 99"/>
          <p:cNvGrpSpPr/>
          <p:nvPr/>
        </p:nvGrpSpPr>
        <p:grpSpPr>
          <a:xfrm>
            <a:off x="2731440" y="4751017"/>
            <a:ext cx="1794681" cy="1577696"/>
            <a:chOff x="7716797" y="3189022"/>
            <a:chExt cx="1394546" cy="1221622"/>
          </a:xfrm>
        </p:grpSpPr>
        <p:sp>
          <p:nvSpPr>
            <p:cNvPr id="102" name="Rounded Rectangle 101"/>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16" name="Oval 11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14" name="Teardrop 1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3" name="Picture 112">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18" name="Rectangle 117"/>
          <p:cNvSpPr/>
          <p:nvPr/>
        </p:nvSpPr>
        <p:spPr>
          <a:xfrm>
            <a:off x="2993637" y="5824494"/>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grpSp>
        <p:nvGrpSpPr>
          <p:cNvPr id="119" name="Group 118"/>
          <p:cNvGrpSpPr/>
          <p:nvPr/>
        </p:nvGrpSpPr>
        <p:grpSpPr>
          <a:xfrm>
            <a:off x="9810782" y="4764976"/>
            <a:ext cx="1762468" cy="1563742"/>
            <a:chOff x="2160597" y="3219522"/>
            <a:chExt cx="1394546" cy="1190044"/>
          </a:xfrm>
        </p:grpSpPr>
        <p:sp>
          <p:nvSpPr>
            <p:cNvPr id="120" name="Rounded Rectangle 119"/>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rgbClr val="3F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127" name="Teardrop 126">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rgbClr val="3F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124"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5"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126"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sp>
        <p:nvSpPr>
          <p:cNvPr id="129" name="Rectangle 128"/>
          <p:cNvSpPr/>
          <p:nvPr/>
        </p:nvSpPr>
        <p:spPr>
          <a:xfrm>
            <a:off x="9998897" y="5728698"/>
            <a:ext cx="1373003" cy="646331"/>
          </a:xfrm>
          <a:prstGeom prst="rect">
            <a:avLst/>
          </a:prstGeom>
        </p:spPr>
        <p:txBody>
          <a:bodyPr wrap="square">
            <a:spAutoFit/>
          </a:bodyPr>
          <a:lstStyle/>
          <a:p>
            <a:pPr algn="ctr"/>
            <a:r>
              <a:rPr lang="en-US" b="1" dirty="0">
                <a:solidFill>
                  <a:srgbClr val="3F576A"/>
                </a:solidFill>
                <a:latin typeface="Times New Roman" panose="02020603050405020304" pitchFamily="18" charset="0"/>
                <a:cs typeface="Times New Roman" panose="02020603050405020304" pitchFamily="18" charset="0"/>
              </a:rPr>
              <a:t>Strength &amp; Limitation</a:t>
            </a:r>
          </a:p>
        </p:txBody>
      </p:sp>
      <p:grpSp>
        <p:nvGrpSpPr>
          <p:cNvPr id="130" name="Group 129"/>
          <p:cNvGrpSpPr/>
          <p:nvPr/>
        </p:nvGrpSpPr>
        <p:grpSpPr>
          <a:xfrm>
            <a:off x="-1041" y="6542424"/>
            <a:ext cx="12192000" cy="334867"/>
            <a:chOff x="-1041" y="5727407"/>
            <a:chExt cx="12192000" cy="490513"/>
          </a:xfrm>
        </p:grpSpPr>
        <p:sp>
          <p:nvSpPr>
            <p:cNvPr id="131" name="Rectangle 130"/>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24</a:t>
              </a:r>
              <a:endParaRPr lang="en-US" sz="1200" dirty="0">
                <a:latin typeface="Times New Roman" panose="02020603050405020304" pitchFamily="18" charset="0"/>
                <a:cs typeface="Times New Roman" panose="02020603050405020304" pitchFamily="18" charset="0"/>
              </a:endParaRPr>
            </a:p>
          </p:txBody>
        </p:sp>
        <p:sp>
          <p:nvSpPr>
            <p:cNvPr id="133"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34"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135" name="Picture 134"/>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sp>
        <p:nvSpPr>
          <p:cNvPr id="139" name="Freeform 60">
            <a:extLst>
              <a:ext uri="{FF2B5EF4-FFF2-40B4-BE49-F238E27FC236}">
                <a16:creationId xmlns:a16="http://schemas.microsoft.com/office/drawing/2014/main" id="{A219518F-FD65-4299-96FD-6C4BE7ECEF14}"/>
              </a:ext>
            </a:extLst>
          </p:cNvPr>
          <p:cNvSpPr>
            <a:spLocks/>
          </p:cNvSpPr>
          <p:nvPr/>
        </p:nvSpPr>
        <p:spPr bwMode="auto">
          <a:xfrm>
            <a:off x="6344186" y="1155700"/>
            <a:ext cx="128587" cy="566738"/>
          </a:xfrm>
          <a:custGeom>
            <a:avLst/>
            <a:gdLst>
              <a:gd name="T0" fmla="*/ 55843184 w 293"/>
              <a:gd name="T1" fmla="*/ 220628388 h 1294"/>
              <a:gd name="T2" fmla="*/ 55843184 w 293"/>
              <a:gd name="T3" fmla="*/ 220628388 h 1294"/>
              <a:gd name="T4" fmla="*/ 27921811 w 293"/>
              <a:gd name="T5" fmla="*/ 248063062 h 1294"/>
              <a:gd name="T6" fmla="*/ 0 w 293"/>
              <a:gd name="T7" fmla="*/ 220628388 h 1294"/>
              <a:gd name="T8" fmla="*/ 0 w 293"/>
              <a:gd name="T9" fmla="*/ 28010172 h 1294"/>
              <a:gd name="T10" fmla="*/ 27921811 w 293"/>
              <a:gd name="T11" fmla="*/ 0 h 1294"/>
              <a:gd name="T12" fmla="*/ 55843184 w 293"/>
              <a:gd name="T13" fmla="*/ 28010172 h 1294"/>
              <a:gd name="T14" fmla="*/ 55843184 w 293"/>
              <a:gd name="T15" fmla="*/ 220628388 h 12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3" h="1294">
                <a:moveTo>
                  <a:pt x="292" y="1150"/>
                </a:moveTo>
                <a:lnTo>
                  <a:pt x="292" y="1150"/>
                </a:lnTo>
                <a:cubicBezTo>
                  <a:pt x="292" y="1230"/>
                  <a:pt x="226" y="1293"/>
                  <a:pt x="146" y="1293"/>
                </a:cubicBezTo>
                <a:cubicBezTo>
                  <a:pt x="66" y="1293"/>
                  <a:pt x="0" y="1230"/>
                  <a:pt x="0" y="1150"/>
                </a:cubicBezTo>
                <a:cubicBezTo>
                  <a:pt x="0" y="146"/>
                  <a:pt x="0" y="146"/>
                  <a:pt x="0" y="146"/>
                </a:cubicBezTo>
                <a:cubicBezTo>
                  <a:pt x="0" y="64"/>
                  <a:pt x="66" y="0"/>
                  <a:pt x="146" y="0"/>
                </a:cubicBezTo>
                <a:cubicBezTo>
                  <a:pt x="226" y="0"/>
                  <a:pt x="292" y="64"/>
                  <a:pt x="292" y="146"/>
                </a:cubicBezTo>
                <a:lnTo>
                  <a:pt x="292" y="1150"/>
                </a:lnTo>
              </a:path>
            </a:pathLst>
          </a:custGeom>
          <a:solidFill>
            <a:srgbClr val="84F39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a-IR"/>
          </a:p>
        </p:txBody>
      </p:sp>
      <p:sp>
        <p:nvSpPr>
          <p:cNvPr id="140" name="Freeform 61">
            <a:extLst>
              <a:ext uri="{FF2B5EF4-FFF2-40B4-BE49-F238E27FC236}">
                <a16:creationId xmlns:a16="http://schemas.microsoft.com/office/drawing/2014/main" id="{14A79B9B-1B5C-4EDB-A9D6-55679FA2452E}"/>
              </a:ext>
            </a:extLst>
          </p:cNvPr>
          <p:cNvSpPr>
            <a:spLocks/>
          </p:cNvSpPr>
          <p:nvPr/>
        </p:nvSpPr>
        <p:spPr bwMode="auto">
          <a:xfrm>
            <a:off x="7464961" y="2681288"/>
            <a:ext cx="568325" cy="128587"/>
          </a:xfrm>
          <a:custGeom>
            <a:avLst/>
            <a:gdLst>
              <a:gd name="T0" fmla="*/ 27755325 w 1295"/>
              <a:gd name="T1" fmla="*/ 56225660 h 291"/>
              <a:gd name="T2" fmla="*/ 27755325 w 1295"/>
              <a:gd name="T3" fmla="*/ 56225660 h 291"/>
              <a:gd name="T4" fmla="*/ 0 w 1295"/>
              <a:gd name="T5" fmla="*/ 28500800 h 291"/>
              <a:gd name="T6" fmla="*/ 27755325 w 1295"/>
              <a:gd name="T7" fmla="*/ 0 h 291"/>
              <a:gd name="T8" fmla="*/ 221080180 w 1295"/>
              <a:gd name="T9" fmla="*/ 0 h 291"/>
              <a:gd name="T10" fmla="*/ 249413925 w 1295"/>
              <a:gd name="T11" fmla="*/ 28500800 h 291"/>
              <a:gd name="T12" fmla="*/ 221080180 w 1295"/>
              <a:gd name="T13" fmla="*/ 56225660 h 291"/>
              <a:gd name="T14" fmla="*/ 27755325 w 1295"/>
              <a:gd name="T15" fmla="*/ 56225660 h 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5" h="291">
                <a:moveTo>
                  <a:pt x="144" y="290"/>
                </a:moveTo>
                <a:lnTo>
                  <a:pt x="144" y="290"/>
                </a:lnTo>
                <a:cubicBezTo>
                  <a:pt x="63" y="290"/>
                  <a:pt x="0" y="227"/>
                  <a:pt x="0" y="147"/>
                </a:cubicBezTo>
                <a:cubicBezTo>
                  <a:pt x="0" y="67"/>
                  <a:pt x="63" y="0"/>
                  <a:pt x="144" y="0"/>
                </a:cubicBezTo>
                <a:cubicBezTo>
                  <a:pt x="1147" y="0"/>
                  <a:pt x="1147" y="0"/>
                  <a:pt x="1147" y="0"/>
                </a:cubicBezTo>
                <a:cubicBezTo>
                  <a:pt x="1227" y="0"/>
                  <a:pt x="1294" y="67"/>
                  <a:pt x="1294" y="147"/>
                </a:cubicBezTo>
                <a:cubicBezTo>
                  <a:pt x="1294" y="227"/>
                  <a:pt x="1227" y="290"/>
                  <a:pt x="1147" y="290"/>
                </a:cubicBezTo>
                <a:lnTo>
                  <a:pt x="144" y="290"/>
                </a:lnTo>
              </a:path>
            </a:pathLst>
          </a:custGeom>
          <a:solidFill>
            <a:srgbClr val="5A5C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a-IR"/>
          </a:p>
        </p:txBody>
      </p:sp>
      <p:sp>
        <p:nvSpPr>
          <p:cNvPr id="141" name="Freeform 62">
            <a:extLst>
              <a:ext uri="{FF2B5EF4-FFF2-40B4-BE49-F238E27FC236}">
                <a16:creationId xmlns:a16="http://schemas.microsoft.com/office/drawing/2014/main" id="{3053E638-8F68-44F5-AF70-21F1C512829F}"/>
              </a:ext>
            </a:extLst>
          </p:cNvPr>
          <p:cNvSpPr>
            <a:spLocks/>
          </p:cNvSpPr>
          <p:nvPr/>
        </p:nvSpPr>
        <p:spPr bwMode="auto">
          <a:xfrm>
            <a:off x="4778911" y="2681288"/>
            <a:ext cx="566737" cy="128587"/>
          </a:xfrm>
          <a:custGeom>
            <a:avLst/>
            <a:gdLst>
              <a:gd name="T0" fmla="*/ 27434626 w 1294"/>
              <a:gd name="T1" fmla="*/ 56225660 h 291"/>
              <a:gd name="T2" fmla="*/ 27434626 w 1294"/>
              <a:gd name="T3" fmla="*/ 56225660 h 291"/>
              <a:gd name="T4" fmla="*/ 0 w 1294"/>
              <a:gd name="T5" fmla="*/ 28500800 h 291"/>
              <a:gd name="T6" fmla="*/ 27434626 w 1294"/>
              <a:gd name="T7" fmla="*/ 0 h 291"/>
              <a:gd name="T8" fmla="*/ 220628437 w 1294"/>
              <a:gd name="T9" fmla="*/ 0 h 291"/>
              <a:gd name="T10" fmla="*/ 248063062 w 1294"/>
              <a:gd name="T11" fmla="*/ 28500800 h 291"/>
              <a:gd name="T12" fmla="*/ 220628437 w 1294"/>
              <a:gd name="T13" fmla="*/ 56225660 h 291"/>
              <a:gd name="T14" fmla="*/ 27434626 w 1294"/>
              <a:gd name="T15" fmla="*/ 56225660 h 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4" h="291">
                <a:moveTo>
                  <a:pt x="143" y="290"/>
                </a:moveTo>
                <a:lnTo>
                  <a:pt x="143" y="290"/>
                </a:lnTo>
                <a:cubicBezTo>
                  <a:pt x="63" y="290"/>
                  <a:pt x="0" y="227"/>
                  <a:pt x="0" y="147"/>
                </a:cubicBezTo>
                <a:cubicBezTo>
                  <a:pt x="0" y="67"/>
                  <a:pt x="63" y="0"/>
                  <a:pt x="143" y="0"/>
                </a:cubicBezTo>
                <a:cubicBezTo>
                  <a:pt x="1150" y="0"/>
                  <a:pt x="1150" y="0"/>
                  <a:pt x="1150" y="0"/>
                </a:cubicBezTo>
                <a:cubicBezTo>
                  <a:pt x="1230" y="0"/>
                  <a:pt x="1293" y="67"/>
                  <a:pt x="1293" y="147"/>
                </a:cubicBezTo>
                <a:cubicBezTo>
                  <a:pt x="1293" y="227"/>
                  <a:pt x="1230" y="290"/>
                  <a:pt x="1150" y="290"/>
                </a:cubicBezTo>
                <a:lnTo>
                  <a:pt x="143" y="29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a-IR"/>
          </a:p>
        </p:txBody>
      </p:sp>
      <p:sp>
        <p:nvSpPr>
          <p:cNvPr id="142" name="Freeform 63">
            <a:extLst>
              <a:ext uri="{FF2B5EF4-FFF2-40B4-BE49-F238E27FC236}">
                <a16:creationId xmlns:a16="http://schemas.microsoft.com/office/drawing/2014/main" id="{8127C1B6-AB4C-42A6-801F-A1A5A25D98B6}"/>
              </a:ext>
            </a:extLst>
          </p:cNvPr>
          <p:cNvSpPr>
            <a:spLocks/>
          </p:cNvSpPr>
          <p:nvPr/>
        </p:nvSpPr>
        <p:spPr bwMode="auto">
          <a:xfrm>
            <a:off x="7076023" y="1498600"/>
            <a:ext cx="452438" cy="452438"/>
          </a:xfrm>
          <a:custGeom>
            <a:avLst/>
            <a:gdLst>
              <a:gd name="T0" fmla="*/ 50580811 w 1030"/>
              <a:gd name="T1" fmla="*/ 187456923 h 1030"/>
              <a:gd name="T2" fmla="*/ 50580811 w 1030"/>
              <a:gd name="T3" fmla="*/ 187456923 h 1030"/>
              <a:gd name="T4" fmla="*/ 11197182 w 1030"/>
              <a:gd name="T5" fmla="*/ 187456923 h 1030"/>
              <a:gd name="T6" fmla="*/ 11197182 w 1030"/>
              <a:gd name="T7" fmla="*/ 148073733 h 1030"/>
              <a:gd name="T8" fmla="*/ 148073733 w 1030"/>
              <a:gd name="T9" fmla="*/ 10618237 h 1030"/>
              <a:gd name="T10" fmla="*/ 188036308 w 1030"/>
              <a:gd name="T11" fmla="*/ 10618237 h 1030"/>
              <a:gd name="T12" fmla="*/ 188036308 w 1030"/>
              <a:gd name="T13" fmla="*/ 50580811 h 1030"/>
              <a:gd name="T14" fmla="*/ 50580811 w 1030"/>
              <a:gd name="T15" fmla="*/ 187456923 h 10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 h="1030">
                <a:moveTo>
                  <a:pt x="262" y="971"/>
                </a:moveTo>
                <a:lnTo>
                  <a:pt x="262" y="971"/>
                </a:lnTo>
                <a:cubicBezTo>
                  <a:pt x="207" y="1029"/>
                  <a:pt x="113" y="1029"/>
                  <a:pt x="58" y="971"/>
                </a:cubicBezTo>
                <a:cubicBezTo>
                  <a:pt x="0" y="916"/>
                  <a:pt x="0" y="822"/>
                  <a:pt x="58" y="767"/>
                </a:cubicBezTo>
                <a:cubicBezTo>
                  <a:pt x="767" y="55"/>
                  <a:pt x="767" y="55"/>
                  <a:pt x="767" y="55"/>
                </a:cubicBezTo>
                <a:cubicBezTo>
                  <a:pt x="825" y="0"/>
                  <a:pt x="916" y="0"/>
                  <a:pt x="974" y="55"/>
                </a:cubicBezTo>
                <a:cubicBezTo>
                  <a:pt x="1029" y="113"/>
                  <a:pt x="1029" y="204"/>
                  <a:pt x="974" y="262"/>
                </a:cubicBezTo>
                <a:lnTo>
                  <a:pt x="262" y="971"/>
                </a:lnTo>
              </a:path>
            </a:pathLst>
          </a:custGeom>
          <a:solidFill>
            <a:srgbClr val="BBFB9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a-IR"/>
          </a:p>
        </p:txBody>
      </p:sp>
      <p:sp>
        <p:nvSpPr>
          <p:cNvPr id="143" name="Freeform 64">
            <a:extLst>
              <a:ext uri="{FF2B5EF4-FFF2-40B4-BE49-F238E27FC236}">
                <a16:creationId xmlns:a16="http://schemas.microsoft.com/office/drawing/2014/main" id="{CA77845B-7B75-4BB5-B6EE-FB45EBFD6757}"/>
              </a:ext>
            </a:extLst>
          </p:cNvPr>
          <p:cNvSpPr>
            <a:spLocks/>
          </p:cNvSpPr>
          <p:nvPr/>
        </p:nvSpPr>
        <p:spPr bwMode="auto">
          <a:xfrm>
            <a:off x="5290086" y="1498600"/>
            <a:ext cx="452437" cy="452438"/>
          </a:xfrm>
          <a:custGeom>
            <a:avLst/>
            <a:gdLst>
              <a:gd name="T0" fmla="*/ 147790539 w 1033"/>
              <a:gd name="T1" fmla="*/ 187456923 h 1030"/>
              <a:gd name="T2" fmla="*/ 147790539 w 1033"/>
              <a:gd name="T3" fmla="*/ 187456923 h 1030"/>
              <a:gd name="T4" fmla="*/ 186945392 w 1033"/>
              <a:gd name="T5" fmla="*/ 187456923 h 1030"/>
              <a:gd name="T6" fmla="*/ 186945392 w 1033"/>
              <a:gd name="T7" fmla="*/ 148073733 h 1030"/>
              <a:gd name="T8" fmla="*/ 50863029 w 1033"/>
              <a:gd name="T9" fmla="*/ 10618237 h 1030"/>
              <a:gd name="T10" fmla="*/ 11132228 w 1033"/>
              <a:gd name="T11" fmla="*/ 10618237 h 1030"/>
              <a:gd name="T12" fmla="*/ 11132228 w 1033"/>
              <a:gd name="T13" fmla="*/ 50580811 h 1030"/>
              <a:gd name="T14" fmla="*/ 147790539 w 1033"/>
              <a:gd name="T15" fmla="*/ 187456923 h 10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3" h="1030">
                <a:moveTo>
                  <a:pt x="770" y="971"/>
                </a:moveTo>
                <a:lnTo>
                  <a:pt x="770" y="971"/>
                </a:lnTo>
                <a:cubicBezTo>
                  <a:pt x="825" y="1029"/>
                  <a:pt x="916" y="1029"/>
                  <a:pt x="974" y="971"/>
                </a:cubicBezTo>
                <a:cubicBezTo>
                  <a:pt x="1032" y="916"/>
                  <a:pt x="1032" y="822"/>
                  <a:pt x="974" y="767"/>
                </a:cubicBezTo>
                <a:cubicBezTo>
                  <a:pt x="265" y="55"/>
                  <a:pt x="265" y="55"/>
                  <a:pt x="265" y="55"/>
                </a:cubicBezTo>
                <a:cubicBezTo>
                  <a:pt x="207" y="0"/>
                  <a:pt x="116" y="0"/>
                  <a:pt x="58" y="55"/>
                </a:cubicBezTo>
                <a:cubicBezTo>
                  <a:pt x="0" y="113"/>
                  <a:pt x="0" y="204"/>
                  <a:pt x="58" y="262"/>
                </a:cubicBezTo>
                <a:lnTo>
                  <a:pt x="770" y="971"/>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a-IR"/>
          </a:p>
        </p:txBody>
      </p:sp>
      <p:grpSp>
        <p:nvGrpSpPr>
          <p:cNvPr id="144" name="Group 143">
            <a:extLst>
              <a:ext uri="{FF2B5EF4-FFF2-40B4-BE49-F238E27FC236}">
                <a16:creationId xmlns:a16="http://schemas.microsoft.com/office/drawing/2014/main" id="{0E300420-3BB1-4781-B14A-BE002E892311}"/>
              </a:ext>
            </a:extLst>
          </p:cNvPr>
          <p:cNvGrpSpPr>
            <a:grpSpLocks/>
          </p:cNvGrpSpPr>
          <p:nvPr/>
        </p:nvGrpSpPr>
        <p:grpSpPr bwMode="auto">
          <a:xfrm>
            <a:off x="5372636" y="1770063"/>
            <a:ext cx="2073275" cy="2433637"/>
            <a:chOff x="3536044" y="1770703"/>
            <a:chExt cx="2071913" cy="2433676"/>
          </a:xfrm>
        </p:grpSpPr>
        <p:grpSp>
          <p:nvGrpSpPr>
            <p:cNvPr id="145" name="Group 144">
              <a:extLst>
                <a:ext uri="{FF2B5EF4-FFF2-40B4-BE49-F238E27FC236}">
                  <a16:creationId xmlns:a16="http://schemas.microsoft.com/office/drawing/2014/main" id="{D52627CE-D505-4816-A4E2-8065CB3C8288}"/>
                </a:ext>
              </a:extLst>
            </p:cNvPr>
            <p:cNvGrpSpPr/>
            <p:nvPr/>
          </p:nvGrpSpPr>
          <p:grpSpPr>
            <a:xfrm>
              <a:off x="3536044" y="1797787"/>
              <a:ext cx="2071913" cy="2406592"/>
              <a:chOff x="14450350" y="5135085"/>
              <a:chExt cx="5525102" cy="6417578"/>
            </a:xfrm>
            <a:solidFill>
              <a:schemeClr val="bg1">
                <a:lumMod val="85000"/>
              </a:schemeClr>
            </a:solidFill>
          </p:grpSpPr>
          <p:sp>
            <p:nvSpPr>
              <p:cNvPr id="190" name="Freeform 50">
                <a:extLst>
                  <a:ext uri="{FF2B5EF4-FFF2-40B4-BE49-F238E27FC236}">
                    <a16:creationId xmlns:a16="http://schemas.microsoft.com/office/drawing/2014/main" id="{296BF848-21EB-425D-922C-CCF4981D5513}"/>
                  </a:ext>
                </a:extLst>
              </p:cNvPr>
              <p:cNvSpPr>
                <a:spLocks noChangeArrowheads="1"/>
              </p:cNvSpPr>
              <p:nvPr/>
            </p:nvSpPr>
            <p:spPr bwMode="auto">
              <a:xfrm>
                <a:off x="17246434" y="5135085"/>
                <a:ext cx="2729018" cy="4668737"/>
              </a:xfrm>
              <a:custGeom>
                <a:avLst/>
                <a:gdLst>
                  <a:gd name="T0" fmla="*/ 0 w 2331"/>
                  <a:gd name="T1" fmla="*/ 364 h 3991"/>
                  <a:gd name="T2" fmla="*/ 0 w 2331"/>
                  <a:gd name="T3" fmla="*/ 364 h 3991"/>
                  <a:gd name="T4" fmla="*/ 0 w 2331"/>
                  <a:gd name="T5" fmla="*/ 3334 h 3991"/>
                  <a:gd name="T6" fmla="*/ 502 w 2331"/>
                  <a:gd name="T7" fmla="*/ 3866 h 3991"/>
                  <a:gd name="T8" fmla="*/ 1236 w 2331"/>
                  <a:gd name="T9" fmla="*/ 3620 h 3991"/>
                  <a:gd name="T10" fmla="*/ 1848 w 2331"/>
                  <a:gd name="T11" fmla="*/ 3077 h 3991"/>
                  <a:gd name="T12" fmla="*/ 2071 w 2331"/>
                  <a:gd name="T13" fmla="*/ 2448 h 3991"/>
                  <a:gd name="T14" fmla="*/ 2071 w 2331"/>
                  <a:gd name="T15" fmla="*/ 1809 h 3991"/>
                  <a:gd name="T16" fmla="*/ 1906 w 2331"/>
                  <a:gd name="T17" fmla="*/ 1222 h 3991"/>
                  <a:gd name="T18" fmla="*/ 1492 w 2331"/>
                  <a:gd name="T19" fmla="*/ 640 h 3991"/>
                  <a:gd name="T20" fmla="*/ 872 w 2331"/>
                  <a:gd name="T21" fmla="*/ 295 h 3991"/>
                  <a:gd name="T22" fmla="*/ 433 w 2331"/>
                  <a:gd name="T23" fmla="*/ 11 h 3991"/>
                  <a:gd name="T24" fmla="*/ 0 w 2331"/>
                  <a:gd name="T25" fmla="*/ 364 h 3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1" h="3991">
                    <a:moveTo>
                      <a:pt x="0" y="364"/>
                    </a:moveTo>
                    <a:lnTo>
                      <a:pt x="0" y="364"/>
                    </a:lnTo>
                    <a:cubicBezTo>
                      <a:pt x="0" y="3334"/>
                      <a:pt x="0" y="3334"/>
                      <a:pt x="0" y="3334"/>
                    </a:cubicBezTo>
                    <a:cubicBezTo>
                      <a:pt x="0" y="3334"/>
                      <a:pt x="64" y="3852"/>
                      <a:pt x="502" y="3866"/>
                    </a:cubicBezTo>
                    <a:cubicBezTo>
                      <a:pt x="502" y="3866"/>
                      <a:pt x="996" y="3990"/>
                      <a:pt x="1236" y="3620"/>
                    </a:cubicBezTo>
                    <a:cubicBezTo>
                      <a:pt x="1236" y="3620"/>
                      <a:pt x="1710" y="3601"/>
                      <a:pt x="1848" y="3077"/>
                    </a:cubicBezTo>
                    <a:cubicBezTo>
                      <a:pt x="1848" y="3077"/>
                      <a:pt x="2121" y="2928"/>
                      <a:pt x="2071" y="2448"/>
                    </a:cubicBezTo>
                    <a:cubicBezTo>
                      <a:pt x="2071" y="2448"/>
                      <a:pt x="2330" y="2112"/>
                      <a:pt x="2071" y="1809"/>
                    </a:cubicBezTo>
                    <a:cubicBezTo>
                      <a:pt x="2071" y="1809"/>
                      <a:pt x="2225" y="1472"/>
                      <a:pt x="1906" y="1222"/>
                    </a:cubicBezTo>
                    <a:cubicBezTo>
                      <a:pt x="1906" y="1222"/>
                      <a:pt x="1925" y="778"/>
                      <a:pt x="1492" y="640"/>
                    </a:cubicBezTo>
                    <a:cubicBezTo>
                      <a:pt x="1492" y="640"/>
                      <a:pt x="1429" y="326"/>
                      <a:pt x="872" y="295"/>
                    </a:cubicBezTo>
                    <a:cubicBezTo>
                      <a:pt x="872" y="295"/>
                      <a:pt x="783" y="0"/>
                      <a:pt x="433" y="11"/>
                    </a:cubicBezTo>
                    <a:cubicBezTo>
                      <a:pt x="81" y="25"/>
                      <a:pt x="39" y="287"/>
                      <a:pt x="0" y="364"/>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91" name="Freeform 53">
                <a:extLst>
                  <a:ext uri="{FF2B5EF4-FFF2-40B4-BE49-F238E27FC236}">
                    <a16:creationId xmlns:a16="http://schemas.microsoft.com/office/drawing/2014/main" id="{9119FB49-90CE-4996-A746-FD12F35D777A}"/>
                  </a:ext>
                </a:extLst>
              </p:cNvPr>
              <p:cNvSpPr>
                <a:spLocks noChangeArrowheads="1"/>
              </p:cNvSpPr>
              <p:nvPr/>
            </p:nvSpPr>
            <p:spPr bwMode="auto">
              <a:xfrm>
                <a:off x="14450350" y="5135085"/>
                <a:ext cx="2729018" cy="4668737"/>
              </a:xfrm>
              <a:custGeom>
                <a:avLst/>
                <a:gdLst>
                  <a:gd name="T0" fmla="*/ 2330 w 2331"/>
                  <a:gd name="T1" fmla="*/ 364 h 3991"/>
                  <a:gd name="T2" fmla="*/ 2330 w 2331"/>
                  <a:gd name="T3" fmla="*/ 364 h 3991"/>
                  <a:gd name="T4" fmla="*/ 2330 w 2331"/>
                  <a:gd name="T5" fmla="*/ 3334 h 3991"/>
                  <a:gd name="T6" fmla="*/ 1828 w 2331"/>
                  <a:gd name="T7" fmla="*/ 3866 h 3991"/>
                  <a:gd name="T8" fmla="*/ 1094 w 2331"/>
                  <a:gd name="T9" fmla="*/ 3620 h 3991"/>
                  <a:gd name="T10" fmla="*/ 482 w 2331"/>
                  <a:gd name="T11" fmla="*/ 3077 h 3991"/>
                  <a:gd name="T12" fmla="*/ 259 w 2331"/>
                  <a:gd name="T13" fmla="*/ 2448 h 3991"/>
                  <a:gd name="T14" fmla="*/ 259 w 2331"/>
                  <a:gd name="T15" fmla="*/ 1809 h 3991"/>
                  <a:gd name="T16" fmla="*/ 424 w 2331"/>
                  <a:gd name="T17" fmla="*/ 1222 h 3991"/>
                  <a:gd name="T18" fmla="*/ 838 w 2331"/>
                  <a:gd name="T19" fmla="*/ 640 h 3991"/>
                  <a:gd name="T20" fmla="*/ 1458 w 2331"/>
                  <a:gd name="T21" fmla="*/ 295 h 3991"/>
                  <a:gd name="T22" fmla="*/ 1897 w 2331"/>
                  <a:gd name="T23" fmla="*/ 11 h 3991"/>
                  <a:gd name="T24" fmla="*/ 2330 w 2331"/>
                  <a:gd name="T25" fmla="*/ 364 h 3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1" h="3991">
                    <a:moveTo>
                      <a:pt x="2330" y="364"/>
                    </a:moveTo>
                    <a:lnTo>
                      <a:pt x="2330" y="364"/>
                    </a:lnTo>
                    <a:cubicBezTo>
                      <a:pt x="2330" y="3334"/>
                      <a:pt x="2330" y="3334"/>
                      <a:pt x="2330" y="3334"/>
                    </a:cubicBezTo>
                    <a:cubicBezTo>
                      <a:pt x="2330" y="3334"/>
                      <a:pt x="2266" y="3852"/>
                      <a:pt x="1828" y="3866"/>
                    </a:cubicBezTo>
                    <a:cubicBezTo>
                      <a:pt x="1828" y="3866"/>
                      <a:pt x="1334" y="3990"/>
                      <a:pt x="1094" y="3620"/>
                    </a:cubicBezTo>
                    <a:cubicBezTo>
                      <a:pt x="1094" y="3620"/>
                      <a:pt x="620" y="3601"/>
                      <a:pt x="482" y="3077"/>
                    </a:cubicBezTo>
                    <a:cubicBezTo>
                      <a:pt x="482" y="3077"/>
                      <a:pt x="209" y="2928"/>
                      <a:pt x="259" y="2448"/>
                    </a:cubicBezTo>
                    <a:cubicBezTo>
                      <a:pt x="259" y="2448"/>
                      <a:pt x="0" y="2112"/>
                      <a:pt x="259" y="1809"/>
                    </a:cubicBezTo>
                    <a:cubicBezTo>
                      <a:pt x="259" y="1809"/>
                      <a:pt x="105" y="1472"/>
                      <a:pt x="424" y="1222"/>
                    </a:cubicBezTo>
                    <a:cubicBezTo>
                      <a:pt x="424" y="1222"/>
                      <a:pt x="405" y="778"/>
                      <a:pt x="838" y="640"/>
                    </a:cubicBezTo>
                    <a:cubicBezTo>
                      <a:pt x="838" y="640"/>
                      <a:pt x="901" y="326"/>
                      <a:pt x="1458" y="295"/>
                    </a:cubicBezTo>
                    <a:cubicBezTo>
                      <a:pt x="1458" y="295"/>
                      <a:pt x="1547" y="0"/>
                      <a:pt x="1897" y="11"/>
                    </a:cubicBezTo>
                    <a:cubicBezTo>
                      <a:pt x="2247" y="25"/>
                      <a:pt x="2291" y="287"/>
                      <a:pt x="2330" y="364"/>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92" name="Freeform 56">
                <a:extLst>
                  <a:ext uri="{FF2B5EF4-FFF2-40B4-BE49-F238E27FC236}">
                    <a16:creationId xmlns:a16="http://schemas.microsoft.com/office/drawing/2014/main" id="{749BC863-BF7B-4C0F-A405-A2A1C2FC7EEA}"/>
                  </a:ext>
                </a:extLst>
              </p:cNvPr>
              <p:cNvSpPr>
                <a:spLocks noChangeArrowheads="1"/>
              </p:cNvSpPr>
              <p:nvPr/>
            </p:nvSpPr>
            <p:spPr bwMode="auto">
              <a:xfrm>
                <a:off x="16183715" y="9845092"/>
                <a:ext cx="2058370" cy="299212"/>
              </a:xfrm>
              <a:custGeom>
                <a:avLst/>
                <a:gdLst>
                  <a:gd name="T0" fmla="*/ 1646 w 1761"/>
                  <a:gd name="T1" fmla="*/ 0 h 255"/>
                  <a:gd name="T2" fmla="*/ 1646 w 1761"/>
                  <a:gd name="T3" fmla="*/ 0 h 255"/>
                  <a:gd name="T4" fmla="*/ 114 w 1761"/>
                  <a:gd name="T5" fmla="*/ 0 h 255"/>
                  <a:gd name="T6" fmla="*/ 0 w 1761"/>
                  <a:gd name="T7" fmla="*/ 94 h 255"/>
                  <a:gd name="T8" fmla="*/ 0 w 1761"/>
                  <a:gd name="T9" fmla="*/ 158 h 255"/>
                  <a:gd name="T10" fmla="*/ 114 w 1761"/>
                  <a:gd name="T11" fmla="*/ 254 h 255"/>
                  <a:gd name="T12" fmla="*/ 1646 w 1761"/>
                  <a:gd name="T13" fmla="*/ 254 h 255"/>
                  <a:gd name="T14" fmla="*/ 1760 w 1761"/>
                  <a:gd name="T15" fmla="*/ 158 h 255"/>
                  <a:gd name="T16" fmla="*/ 1760 w 1761"/>
                  <a:gd name="T17" fmla="*/ 94 h 255"/>
                  <a:gd name="T18" fmla="*/ 1646 w 1761"/>
                  <a:gd name="T1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1" h="255">
                    <a:moveTo>
                      <a:pt x="1646" y="0"/>
                    </a:moveTo>
                    <a:lnTo>
                      <a:pt x="1646" y="0"/>
                    </a:lnTo>
                    <a:cubicBezTo>
                      <a:pt x="114" y="0"/>
                      <a:pt x="114" y="0"/>
                      <a:pt x="114" y="0"/>
                    </a:cubicBezTo>
                    <a:cubicBezTo>
                      <a:pt x="50" y="0"/>
                      <a:pt x="0" y="42"/>
                      <a:pt x="0" y="94"/>
                    </a:cubicBezTo>
                    <a:cubicBezTo>
                      <a:pt x="0" y="158"/>
                      <a:pt x="0" y="158"/>
                      <a:pt x="0" y="158"/>
                    </a:cubicBezTo>
                    <a:cubicBezTo>
                      <a:pt x="0" y="210"/>
                      <a:pt x="50" y="254"/>
                      <a:pt x="114" y="254"/>
                    </a:cubicBezTo>
                    <a:cubicBezTo>
                      <a:pt x="1646" y="254"/>
                      <a:pt x="1646" y="254"/>
                      <a:pt x="1646" y="254"/>
                    </a:cubicBezTo>
                    <a:cubicBezTo>
                      <a:pt x="1710" y="254"/>
                      <a:pt x="1760" y="210"/>
                      <a:pt x="1760" y="158"/>
                    </a:cubicBezTo>
                    <a:cubicBezTo>
                      <a:pt x="1760" y="94"/>
                      <a:pt x="1760" y="94"/>
                      <a:pt x="1760" y="94"/>
                    </a:cubicBezTo>
                    <a:cubicBezTo>
                      <a:pt x="1760" y="42"/>
                      <a:pt x="1710" y="0"/>
                      <a:pt x="1646" y="0"/>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93" name="Freeform 57">
                <a:extLst>
                  <a:ext uri="{FF2B5EF4-FFF2-40B4-BE49-F238E27FC236}">
                    <a16:creationId xmlns:a16="http://schemas.microsoft.com/office/drawing/2014/main" id="{E9F333BA-8F3B-4548-B29E-194C74CB26B0}"/>
                  </a:ext>
                </a:extLst>
              </p:cNvPr>
              <p:cNvSpPr>
                <a:spLocks noChangeArrowheads="1"/>
              </p:cNvSpPr>
              <p:nvPr/>
            </p:nvSpPr>
            <p:spPr bwMode="auto">
              <a:xfrm>
                <a:off x="16183715" y="10293912"/>
                <a:ext cx="2058370" cy="299212"/>
              </a:xfrm>
              <a:custGeom>
                <a:avLst/>
                <a:gdLst>
                  <a:gd name="T0" fmla="*/ 1646 w 1761"/>
                  <a:gd name="T1" fmla="*/ 0 h 255"/>
                  <a:gd name="T2" fmla="*/ 1646 w 1761"/>
                  <a:gd name="T3" fmla="*/ 0 h 255"/>
                  <a:gd name="T4" fmla="*/ 114 w 1761"/>
                  <a:gd name="T5" fmla="*/ 0 h 255"/>
                  <a:gd name="T6" fmla="*/ 0 w 1761"/>
                  <a:gd name="T7" fmla="*/ 94 h 255"/>
                  <a:gd name="T8" fmla="*/ 0 w 1761"/>
                  <a:gd name="T9" fmla="*/ 157 h 255"/>
                  <a:gd name="T10" fmla="*/ 114 w 1761"/>
                  <a:gd name="T11" fmla="*/ 254 h 255"/>
                  <a:gd name="T12" fmla="*/ 1646 w 1761"/>
                  <a:gd name="T13" fmla="*/ 254 h 255"/>
                  <a:gd name="T14" fmla="*/ 1760 w 1761"/>
                  <a:gd name="T15" fmla="*/ 157 h 255"/>
                  <a:gd name="T16" fmla="*/ 1760 w 1761"/>
                  <a:gd name="T17" fmla="*/ 94 h 255"/>
                  <a:gd name="T18" fmla="*/ 1646 w 1761"/>
                  <a:gd name="T1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1" h="255">
                    <a:moveTo>
                      <a:pt x="1646" y="0"/>
                    </a:moveTo>
                    <a:lnTo>
                      <a:pt x="1646" y="0"/>
                    </a:lnTo>
                    <a:cubicBezTo>
                      <a:pt x="114" y="0"/>
                      <a:pt x="114" y="0"/>
                      <a:pt x="114" y="0"/>
                    </a:cubicBezTo>
                    <a:cubicBezTo>
                      <a:pt x="50" y="0"/>
                      <a:pt x="0" y="41"/>
                      <a:pt x="0" y="94"/>
                    </a:cubicBezTo>
                    <a:cubicBezTo>
                      <a:pt x="0" y="157"/>
                      <a:pt x="0" y="157"/>
                      <a:pt x="0" y="157"/>
                    </a:cubicBezTo>
                    <a:cubicBezTo>
                      <a:pt x="0" y="209"/>
                      <a:pt x="50" y="254"/>
                      <a:pt x="114" y="254"/>
                    </a:cubicBezTo>
                    <a:cubicBezTo>
                      <a:pt x="1646" y="254"/>
                      <a:pt x="1646" y="254"/>
                      <a:pt x="1646" y="254"/>
                    </a:cubicBezTo>
                    <a:cubicBezTo>
                      <a:pt x="1710" y="254"/>
                      <a:pt x="1760" y="209"/>
                      <a:pt x="1760" y="157"/>
                    </a:cubicBezTo>
                    <a:cubicBezTo>
                      <a:pt x="1760" y="94"/>
                      <a:pt x="1760" y="94"/>
                      <a:pt x="1760" y="94"/>
                    </a:cubicBezTo>
                    <a:cubicBezTo>
                      <a:pt x="1760" y="41"/>
                      <a:pt x="1710" y="0"/>
                      <a:pt x="1646" y="0"/>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94" name="Freeform 58">
                <a:extLst>
                  <a:ext uri="{FF2B5EF4-FFF2-40B4-BE49-F238E27FC236}">
                    <a16:creationId xmlns:a16="http://schemas.microsoft.com/office/drawing/2014/main" id="{1BAFF173-2981-49EA-BD7F-8F0C0FBBED20}"/>
                  </a:ext>
                </a:extLst>
              </p:cNvPr>
              <p:cNvSpPr>
                <a:spLocks noChangeArrowheads="1"/>
              </p:cNvSpPr>
              <p:nvPr/>
            </p:nvSpPr>
            <p:spPr bwMode="auto">
              <a:xfrm>
                <a:off x="16183715" y="10737570"/>
                <a:ext cx="2058370" cy="294051"/>
              </a:xfrm>
              <a:custGeom>
                <a:avLst/>
                <a:gdLst>
                  <a:gd name="T0" fmla="*/ 1646 w 1761"/>
                  <a:gd name="T1" fmla="*/ 0 h 252"/>
                  <a:gd name="T2" fmla="*/ 1646 w 1761"/>
                  <a:gd name="T3" fmla="*/ 0 h 252"/>
                  <a:gd name="T4" fmla="*/ 114 w 1761"/>
                  <a:gd name="T5" fmla="*/ 0 h 252"/>
                  <a:gd name="T6" fmla="*/ 0 w 1761"/>
                  <a:gd name="T7" fmla="*/ 94 h 252"/>
                  <a:gd name="T8" fmla="*/ 0 w 1761"/>
                  <a:gd name="T9" fmla="*/ 158 h 252"/>
                  <a:gd name="T10" fmla="*/ 114 w 1761"/>
                  <a:gd name="T11" fmla="*/ 251 h 252"/>
                  <a:gd name="T12" fmla="*/ 1646 w 1761"/>
                  <a:gd name="T13" fmla="*/ 251 h 252"/>
                  <a:gd name="T14" fmla="*/ 1760 w 1761"/>
                  <a:gd name="T15" fmla="*/ 158 h 252"/>
                  <a:gd name="T16" fmla="*/ 1760 w 1761"/>
                  <a:gd name="T17" fmla="*/ 94 h 252"/>
                  <a:gd name="T18" fmla="*/ 1646 w 1761"/>
                  <a:gd name="T1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1" h="252">
                    <a:moveTo>
                      <a:pt x="1646" y="0"/>
                    </a:moveTo>
                    <a:lnTo>
                      <a:pt x="1646" y="0"/>
                    </a:lnTo>
                    <a:cubicBezTo>
                      <a:pt x="114" y="0"/>
                      <a:pt x="114" y="0"/>
                      <a:pt x="114" y="0"/>
                    </a:cubicBezTo>
                    <a:cubicBezTo>
                      <a:pt x="50" y="0"/>
                      <a:pt x="0" y="42"/>
                      <a:pt x="0" y="94"/>
                    </a:cubicBezTo>
                    <a:cubicBezTo>
                      <a:pt x="0" y="158"/>
                      <a:pt x="0" y="158"/>
                      <a:pt x="0" y="158"/>
                    </a:cubicBezTo>
                    <a:cubicBezTo>
                      <a:pt x="0" y="210"/>
                      <a:pt x="50" y="251"/>
                      <a:pt x="114" y="251"/>
                    </a:cubicBezTo>
                    <a:cubicBezTo>
                      <a:pt x="1646" y="251"/>
                      <a:pt x="1646" y="251"/>
                      <a:pt x="1646" y="251"/>
                    </a:cubicBezTo>
                    <a:cubicBezTo>
                      <a:pt x="1710" y="251"/>
                      <a:pt x="1760" y="210"/>
                      <a:pt x="1760" y="158"/>
                    </a:cubicBezTo>
                    <a:cubicBezTo>
                      <a:pt x="1760" y="94"/>
                      <a:pt x="1760" y="94"/>
                      <a:pt x="1760" y="94"/>
                    </a:cubicBezTo>
                    <a:cubicBezTo>
                      <a:pt x="1760" y="42"/>
                      <a:pt x="1710" y="0"/>
                      <a:pt x="1646" y="0"/>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95" name="Freeform 59">
                <a:extLst>
                  <a:ext uri="{FF2B5EF4-FFF2-40B4-BE49-F238E27FC236}">
                    <a16:creationId xmlns:a16="http://schemas.microsoft.com/office/drawing/2014/main" id="{2F77685A-1697-4869-B48A-8A0049B1753A}"/>
                  </a:ext>
                </a:extLst>
              </p:cNvPr>
              <p:cNvSpPr>
                <a:spLocks noChangeArrowheads="1"/>
              </p:cNvSpPr>
              <p:nvPr/>
            </p:nvSpPr>
            <p:spPr bwMode="auto">
              <a:xfrm>
                <a:off x="16539672" y="11181227"/>
                <a:ext cx="1341296" cy="371436"/>
              </a:xfrm>
              <a:custGeom>
                <a:avLst/>
                <a:gdLst>
                  <a:gd name="T0" fmla="*/ 0 w 1147"/>
                  <a:gd name="T1" fmla="*/ 0 h 318"/>
                  <a:gd name="T2" fmla="*/ 0 w 1147"/>
                  <a:gd name="T3" fmla="*/ 0 h 318"/>
                  <a:gd name="T4" fmla="*/ 1146 w 1147"/>
                  <a:gd name="T5" fmla="*/ 0 h 318"/>
                  <a:gd name="T6" fmla="*/ 573 w 1147"/>
                  <a:gd name="T7" fmla="*/ 317 h 318"/>
                  <a:gd name="T8" fmla="*/ 0 w 1147"/>
                  <a:gd name="T9" fmla="*/ 0 h 318"/>
                </a:gdLst>
                <a:ahLst/>
                <a:cxnLst>
                  <a:cxn ang="0">
                    <a:pos x="T0" y="T1"/>
                  </a:cxn>
                  <a:cxn ang="0">
                    <a:pos x="T2" y="T3"/>
                  </a:cxn>
                  <a:cxn ang="0">
                    <a:pos x="T4" y="T5"/>
                  </a:cxn>
                  <a:cxn ang="0">
                    <a:pos x="T6" y="T7"/>
                  </a:cxn>
                  <a:cxn ang="0">
                    <a:pos x="T8" y="T9"/>
                  </a:cxn>
                </a:cxnLst>
                <a:rect l="0" t="0" r="r" b="b"/>
                <a:pathLst>
                  <a:path w="1147" h="318">
                    <a:moveTo>
                      <a:pt x="0" y="0"/>
                    </a:moveTo>
                    <a:lnTo>
                      <a:pt x="0" y="0"/>
                    </a:lnTo>
                    <a:cubicBezTo>
                      <a:pt x="1146" y="0"/>
                      <a:pt x="1146" y="0"/>
                      <a:pt x="1146" y="0"/>
                    </a:cubicBezTo>
                    <a:cubicBezTo>
                      <a:pt x="1146" y="191"/>
                      <a:pt x="841" y="317"/>
                      <a:pt x="573" y="317"/>
                    </a:cubicBezTo>
                    <a:cubicBezTo>
                      <a:pt x="305" y="317"/>
                      <a:pt x="0" y="191"/>
                      <a:pt x="0" y="0"/>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grpSp>
        <p:grpSp>
          <p:nvGrpSpPr>
            <p:cNvPr id="146" name="Group 145">
              <a:extLst>
                <a:ext uri="{FF2B5EF4-FFF2-40B4-BE49-F238E27FC236}">
                  <a16:creationId xmlns:a16="http://schemas.microsoft.com/office/drawing/2014/main" id="{BF9930D4-A901-4F74-AA1F-70795841A51C}"/>
                </a:ext>
              </a:extLst>
            </p:cNvPr>
            <p:cNvGrpSpPr/>
            <p:nvPr/>
          </p:nvGrpSpPr>
          <p:grpSpPr>
            <a:xfrm>
              <a:off x="3559257" y="1770703"/>
              <a:ext cx="2025484" cy="1694675"/>
              <a:chOff x="14512254" y="5062860"/>
              <a:chExt cx="5401290" cy="4519133"/>
            </a:xfrm>
            <a:solidFill>
              <a:schemeClr val="bg2"/>
            </a:solidFill>
          </p:grpSpPr>
          <p:sp>
            <p:nvSpPr>
              <p:cNvPr id="186" name="Freeform 51">
                <a:extLst>
                  <a:ext uri="{FF2B5EF4-FFF2-40B4-BE49-F238E27FC236}">
                    <a16:creationId xmlns:a16="http://schemas.microsoft.com/office/drawing/2014/main" id="{4DA98AC1-B6C7-4FD5-A746-0468AFE73DFD}"/>
                  </a:ext>
                </a:extLst>
              </p:cNvPr>
              <p:cNvSpPr>
                <a:spLocks noChangeArrowheads="1"/>
              </p:cNvSpPr>
              <p:nvPr/>
            </p:nvSpPr>
            <p:spPr bwMode="auto">
              <a:xfrm>
                <a:off x="17375403" y="5062860"/>
                <a:ext cx="1975832" cy="2321472"/>
              </a:xfrm>
              <a:custGeom>
                <a:avLst/>
                <a:gdLst>
                  <a:gd name="T0" fmla="*/ 0 w 1688"/>
                  <a:gd name="T1" fmla="*/ 419 h 1984"/>
                  <a:gd name="T2" fmla="*/ 0 w 1688"/>
                  <a:gd name="T3" fmla="*/ 419 h 1984"/>
                  <a:gd name="T4" fmla="*/ 604 w 1688"/>
                  <a:gd name="T5" fmla="*/ 265 h 1984"/>
                  <a:gd name="T6" fmla="*/ 604 w 1688"/>
                  <a:gd name="T7" fmla="*/ 803 h 1984"/>
                  <a:gd name="T8" fmla="*/ 361 w 1688"/>
                  <a:gd name="T9" fmla="*/ 902 h 1984"/>
                  <a:gd name="T10" fmla="*/ 284 w 1688"/>
                  <a:gd name="T11" fmla="*/ 775 h 1984"/>
                  <a:gd name="T12" fmla="*/ 270 w 1688"/>
                  <a:gd name="T13" fmla="*/ 830 h 1984"/>
                  <a:gd name="T14" fmla="*/ 259 w 1688"/>
                  <a:gd name="T15" fmla="*/ 1062 h 1984"/>
                  <a:gd name="T16" fmla="*/ 314 w 1688"/>
                  <a:gd name="T17" fmla="*/ 1106 h 1984"/>
                  <a:gd name="T18" fmla="*/ 361 w 1688"/>
                  <a:gd name="T19" fmla="*/ 1007 h 1984"/>
                  <a:gd name="T20" fmla="*/ 678 w 1688"/>
                  <a:gd name="T21" fmla="*/ 874 h 1984"/>
                  <a:gd name="T22" fmla="*/ 821 w 1688"/>
                  <a:gd name="T23" fmla="*/ 466 h 1984"/>
                  <a:gd name="T24" fmla="*/ 1318 w 1688"/>
                  <a:gd name="T25" fmla="*/ 781 h 1984"/>
                  <a:gd name="T26" fmla="*/ 1673 w 1688"/>
                  <a:gd name="T27" fmla="*/ 1269 h 1984"/>
                  <a:gd name="T28" fmla="*/ 1254 w 1688"/>
                  <a:gd name="T29" fmla="*/ 1820 h 1984"/>
                  <a:gd name="T30" fmla="*/ 1009 w 1688"/>
                  <a:gd name="T31" fmla="*/ 1820 h 1984"/>
                  <a:gd name="T32" fmla="*/ 1042 w 1688"/>
                  <a:gd name="T33" fmla="*/ 1558 h 1984"/>
                  <a:gd name="T34" fmla="*/ 1142 w 1688"/>
                  <a:gd name="T35" fmla="*/ 1445 h 1984"/>
                  <a:gd name="T36" fmla="*/ 1067 w 1688"/>
                  <a:gd name="T37" fmla="*/ 1426 h 1984"/>
                  <a:gd name="T38" fmla="*/ 835 w 1688"/>
                  <a:gd name="T39" fmla="*/ 1470 h 1984"/>
                  <a:gd name="T40" fmla="*/ 835 w 1688"/>
                  <a:gd name="T41" fmla="*/ 1533 h 1984"/>
                  <a:gd name="T42" fmla="*/ 924 w 1688"/>
                  <a:gd name="T43" fmla="*/ 1553 h 1984"/>
                  <a:gd name="T44" fmla="*/ 604 w 1688"/>
                  <a:gd name="T45" fmla="*/ 1983 h 1984"/>
                  <a:gd name="T46" fmla="*/ 0 w 1688"/>
                  <a:gd name="T47" fmla="*/ 1214 h 1984"/>
                  <a:gd name="T48" fmla="*/ 0 w 1688"/>
                  <a:gd name="T49" fmla="*/ 419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8" h="1984">
                    <a:moveTo>
                      <a:pt x="0" y="419"/>
                    </a:moveTo>
                    <a:lnTo>
                      <a:pt x="0" y="419"/>
                    </a:lnTo>
                    <a:cubicBezTo>
                      <a:pt x="0" y="419"/>
                      <a:pt x="207" y="0"/>
                      <a:pt x="604" y="265"/>
                    </a:cubicBezTo>
                    <a:cubicBezTo>
                      <a:pt x="604" y="265"/>
                      <a:pt x="868" y="549"/>
                      <a:pt x="604" y="803"/>
                    </a:cubicBezTo>
                    <a:cubicBezTo>
                      <a:pt x="604" y="803"/>
                      <a:pt x="557" y="869"/>
                      <a:pt x="361" y="902"/>
                    </a:cubicBezTo>
                    <a:cubicBezTo>
                      <a:pt x="361" y="902"/>
                      <a:pt x="372" y="737"/>
                      <a:pt x="284" y="775"/>
                    </a:cubicBezTo>
                    <a:cubicBezTo>
                      <a:pt x="284" y="775"/>
                      <a:pt x="251" y="786"/>
                      <a:pt x="270" y="830"/>
                    </a:cubicBezTo>
                    <a:cubicBezTo>
                      <a:pt x="270" y="830"/>
                      <a:pt x="334" y="924"/>
                      <a:pt x="259" y="1062"/>
                    </a:cubicBezTo>
                    <a:cubicBezTo>
                      <a:pt x="259" y="1062"/>
                      <a:pt x="240" y="1156"/>
                      <a:pt x="314" y="1106"/>
                    </a:cubicBezTo>
                    <a:cubicBezTo>
                      <a:pt x="314" y="1106"/>
                      <a:pt x="370" y="1026"/>
                      <a:pt x="361" y="1007"/>
                    </a:cubicBezTo>
                    <a:cubicBezTo>
                      <a:pt x="361" y="1007"/>
                      <a:pt x="540" y="993"/>
                      <a:pt x="678" y="874"/>
                    </a:cubicBezTo>
                    <a:cubicBezTo>
                      <a:pt x="678" y="874"/>
                      <a:pt x="841" y="767"/>
                      <a:pt x="821" y="466"/>
                    </a:cubicBezTo>
                    <a:cubicBezTo>
                      <a:pt x="821" y="466"/>
                      <a:pt x="1155" y="425"/>
                      <a:pt x="1318" y="781"/>
                    </a:cubicBezTo>
                    <a:cubicBezTo>
                      <a:pt x="1318" y="781"/>
                      <a:pt x="1687" y="850"/>
                      <a:pt x="1673" y="1269"/>
                    </a:cubicBezTo>
                    <a:cubicBezTo>
                      <a:pt x="1673" y="1269"/>
                      <a:pt x="1657" y="1732"/>
                      <a:pt x="1254" y="1820"/>
                    </a:cubicBezTo>
                    <a:cubicBezTo>
                      <a:pt x="1254" y="1820"/>
                      <a:pt x="1106" y="1840"/>
                      <a:pt x="1009" y="1820"/>
                    </a:cubicBezTo>
                    <a:cubicBezTo>
                      <a:pt x="1009" y="1820"/>
                      <a:pt x="1048" y="1627"/>
                      <a:pt x="1042" y="1558"/>
                    </a:cubicBezTo>
                    <a:cubicBezTo>
                      <a:pt x="1042" y="1558"/>
                      <a:pt x="1142" y="1470"/>
                      <a:pt x="1142" y="1445"/>
                    </a:cubicBezTo>
                    <a:cubicBezTo>
                      <a:pt x="1142" y="1445"/>
                      <a:pt x="1136" y="1387"/>
                      <a:pt x="1067" y="1426"/>
                    </a:cubicBezTo>
                    <a:cubicBezTo>
                      <a:pt x="1067" y="1426"/>
                      <a:pt x="1050" y="1525"/>
                      <a:pt x="835" y="1470"/>
                    </a:cubicBezTo>
                    <a:cubicBezTo>
                      <a:pt x="835" y="1470"/>
                      <a:pt x="739" y="1470"/>
                      <a:pt x="835" y="1533"/>
                    </a:cubicBezTo>
                    <a:cubicBezTo>
                      <a:pt x="835" y="1533"/>
                      <a:pt x="890" y="1553"/>
                      <a:pt x="924" y="1553"/>
                    </a:cubicBezTo>
                    <a:cubicBezTo>
                      <a:pt x="924" y="1553"/>
                      <a:pt x="1017" y="1972"/>
                      <a:pt x="604" y="1983"/>
                    </a:cubicBezTo>
                    <a:cubicBezTo>
                      <a:pt x="604" y="1983"/>
                      <a:pt x="146" y="1820"/>
                      <a:pt x="0" y="1214"/>
                    </a:cubicBezTo>
                    <a:lnTo>
                      <a:pt x="0" y="419"/>
                    </a:ln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87" name="Freeform 52">
                <a:extLst>
                  <a:ext uri="{FF2B5EF4-FFF2-40B4-BE49-F238E27FC236}">
                    <a16:creationId xmlns:a16="http://schemas.microsoft.com/office/drawing/2014/main" id="{20239F7F-08C8-4913-937C-402F47A61F94}"/>
                  </a:ext>
                </a:extLst>
              </p:cNvPr>
              <p:cNvSpPr>
                <a:spLocks noChangeArrowheads="1"/>
              </p:cNvSpPr>
              <p:nvPr/>
            </p:nvSpPr>
            <p:spPr bwMode="auto">
              <a:xfrm>
                <a:off x="17375401" y="6718842"/>
                <a:ext cx="2538143" cy="2863151"/>
              </a:xfrm>
              <a:custGeom>
                <a:avLst/>
                <a:gdLst>
                  <a:gd name="T0" fmla="*/ 1197 w 2171"/>
                  <a:gd name="T1" fmla="*/ 1114 h 2449"/>
                  <a:gd name="T2" fmla="*/ 1197 w 2171"/>
                  <a:gd name="T3" fmla="*/ 1114 h 2449"/>
                  <a:gd name="T4" fmla="*/ 1756 w 2171"/>
                  <a:gd name="T5" fmla="*/ 1139 h 2449"/>
                  <a:gd name="T6" fmla="*/ 1850 w 2171"/>
                  <a:gd name="T7" fmla="*/ 488 h 2449"/>
                  <a:gd name="T8" fmla="*/ 1776 w 2171"/>
                  <a:gd name="T9" fmla="*/ 0 h 2449"/>
                  <a:gd name="T10" fmla="*/ 954 w 2171"/>
                  <a:gd name="T11" fmla="*/ 513 h 2449"/>
                  <a:gd name="T12" fmla="*/ 786 w 2171"/>
                  <a:gd name="T13" fmla="*/ 645 h 2449"/>
                  <a:gd name="T14" fmla="*/ 984 w 2171"/>
                  <a:gd name="T15" fmla="*/ 661 h 2449"/>
                  <a:gd name="T16" fmla="*/ 954 w 2171"/>
                  <a:gd name="T17" fmla="*/ 789 h 2449"/>
                  <a:gd name="T18" fmla="*/ 0 w 2171"/>
                  <a:gd name="T19" fmla="*/ 168 h 2449"/>
                  <a:gd name="T20" fmla="*/ 0 w 2171"/>
                  <a:gd name="T21" fmla="*/ 1980 h 2449"/>
                  <a:gd name="T22" fmla="*/ 540 w 2171"/>
                  <a:gd name="T23" fmla="*/ 2443 h 2449"/>
                  <a:gd name="T24" fmla="*/ 1147 w 2171"/>
                  <a:gd name="T25" fmla="*/ 1980 h 2449"/>
                  <a:gd name="T26" fmla="*/ 973 w 2171"/>
                  <a:gd name="T27" fmla="*/ 1453 h 2449"/>
                  <a:gd name="T28" fmla="*/ 1078 w 2171"/>
                  <a:gd name="T29" fmla="*/ 1384 h 2449"/>
                  <a:gd name="T30" fmla="*/ 1211 w 2171"/>
                  <a:gd name="T31" fmla="*/ 2142 h 2449"/>
                  <a:gd name="T32" fmla="*/ 1673 w 2171"/>
                  <a:gd name="T33" fmla="*/ 1665 h 2449"/>
                  <a:gd name="T34" fmla="*/ 1889 w 2171"/>
                  <a:gd name="T35" fmla="*/ 1197 h 2449"/>
                  <a:gd name="T36" fmla="*/ 1417 w 2171"/>
                  <a:gd name="T37" fmla="*/ 1304 h 2449"/>
                  <a:gd name="T38" fmla="*/ 1175 w 2171"/>
                  <a:gd name="T39" fmla="*/ 1197 h 2449"/>
                  <a:gd name="T40" fmla="*/ 546 w 2171"/>
                  <a:gd name="T41" fmla="*/ 1266 h 2449"/>
                  <a:gd name="T42" fmla="*/ 408 w 2171"/>
                  <a:gd name="T43" fmla="*/ 1304 h 2449"/>
                  <a:gd name="T44" fmla="*/ 540 w 2171"/>
                  <a:gd name="T45" fmla="*/ 1188 h 2449"/>
                  <a:gd name="T46" fmla="*/ 535 w 2171"/>
                  <a:gd name="T47" fmla="*/ 1040 h 2449"/>
                  <a:gd name="T48" fmla="*/ 604 w 2171"/>
                  <a:gd name="T49" fmla="*/ 1067 h 2449"/>
                  <a:gd name="T50" fmla="*/ 609 w 2171"/>
                  <a:gd name="T51" fmla="*/ 1183 h 2449"/>
                  <a:gd name="T52" fmla="*/ 1142 w 2171"/>
                  <a:gd name="T53" fmla="*/ 1067 h 2449"/>
                  <a:gd name="T54" fmla="*/ 1197 w 2171"/>
                  <a:gd name="T55" fmla="*/ 1114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71" h="2449">
                    <a:moveTo>
                      <a:pt x="1197" y="1114"/>
                    </a:moveTo>
                    <a:lnTo>
                      <a:pt x="1197" y="1114"/>
                    </a:lnTo>
                    <a:cubicBezTo>
                      <a:pt x="1197" y="1114"/>
                      <a:pt x="1462" y="1309"/>
                      <a:pt x="1756" y="1139"/>
                    </a:cubicBezTo>
                    <a:cubicBezTo>
                      <a:pt x="1756" y="1139"/>
                      <a:pt x="2170" y="970"/>
                      <a:pt x="1850" y="488"/>
                    </a:cubicBezTo>
                    <a:cubicBezTo>
                      <a:pt x="1850" y="488"/>
                      <a:pt x="1994" y="174"/>
                      <a:pt x="1776" y="0"/>
                    </a:cubicBezTo>
                    <a:cubicBezTo>
                      <a:pt x="1776" y="0"/>
                      <a:pt x="1619" y="626"/>
                      <a:pt x="954" y="513"/>
                    </a:cubicBezTo>
                    <a:cubicBezTo>
                      <a:pt x="954" y="513"/>
                      <a:pt x="866" y="612"/>
                      <a:pt x="786" y="645"/>
                    </a:cubicBezTo>
                    <a:cubicBezTo>
                      <a:pt x="984" y="661"/>
                      <a:pt x="984" y="661"/>
                      <a:pt x="984" y="661"/>
                    </a:cubicBezTo>
                    <a:cubicBezTo>
                      <a:pt x="984" y="661"/>
                      <a:pt x="1092" y="750"/>
                      <a:pt x="954" y="789"/>
                    </a:cubicBezTo>
                    <a:cubicBezTo>
                      <a:pt x="954" y="789"/>
                      <a:pt x="347" y="775"/>
                      <a:pt x="0" y="168"/>
                    </a:cubicBezTo>
                    <a:cubicBezTo>
                      <a:pt x="0" y="1980"/>
                      <a:pt x="0" y="1980"/>
                      <a:pt x="0" y="1980"/>
                    </a:cubicBezTo>
                    <a:cubicBezTo>
                      <a:pt x="0" y="1980"/>
                      <a:pt x="102" y="2448"/>
                      <a:pt x="540" y="2443"/>
                    </a:cubicBezTo>
                    <a:cubicBezTo>
                      <a:pt x="540" y="2443"/>
                      <a:pt x="1067" y="2437"/>
                      <a:pt x="1147" y="1980"/>
                    </a:cubicBezTo>
                    <a:cubicBezTo>
                      <a:pt x="1147" y="1980"/>
                      <a:pt x="1230" y="1641"/>
                      <a:pt x="973" y="1453"/>
                    </a:cubicBezTo>
                    <a:cubicBezTo>
                      <a:pt x="973" y="1453"/>
                      <a:pt x="979" y="1320"/>
                      <a:pt x="1078" y="1384"/>
                    </a:cubicBezTo>
                    <a:cubicBezTo>
                      <a:pt x="1078" y="1384"/>
                      <a:pt x="1398" y="1679"/>
                      <a:pt x="1211" y="2142"/>
                    </a:cubicBezTo>
                    <a:cubicBezTo>
                      <a:pt x="1211" y="2142"/>
                      <a:pt x="1505" y="2137"/>
                      <a:pt x="1673" y="1665"/>
                    </a:cubicBezTo>
                    <a:cubicBezTo>
                      <a:pt x="1673" y="1665"/>
                      <a:pt x="1913" y="1478"/>
                      <a:pt x="1889" y="1197"/>
                    </a:cubicBezTo>
                    <a:cubicBezTo>
                      <a:pt x="1889" y="1197"/>
                      <a:pt x="1630" y="1345"/>
                      <a:pt x="1417" y="1304"/>
                    </a:cubicBezTo>
                    <a:cubicBezTo>
                      <a:pt x="1417" y="1304"/>
                      <a:pt x="1216" y="1257"/>
                      <a:pt x="1175" y="1197"/>
                    </a:cubicBezTo>
                    <a:cubicBezTo>
                      <a:pt x="1175" y="1197"/>
                      <a:pt x="910" y="1464"/>
                      <a:pt x="546" y="1266"/>
                    </a:cubicBezTo>
                    <a:cubicBezTo>
                      <a:pt x="546" y="1266"/>
                      <a:pt x="471" y="1359"/>
                      <a:pt x="408" y="1304"/>
                    </a:cubicBezTo>
                    <a:cubicBezTo>
                      <a:pt x="408" y="1304"/>
                      <a:pt x="452" y="1271"/>
                      <a:pt x="540" y="1188"/>
                    </a:cubicBezTo>
                    <a:cubicBezTo>
                      <a:pt x="535" y="1040"/>
                      <a:pt x="535" y="1040"/>
                      <a:pt x="535" y="1040"/>
                    </a:cubicBezTo>
                    <a:cubicBezTo>
                      <a:pt x="535" y="1040"/>
                      <a:pt x="609" y="982"/>
                      <a:pt x="604" y="1067"/>
                    </a:cubicBezTo>
                    <a:cubicBezTo>
                      <a:pt x="609" y="1183"/>
                      <a:pt x="609" y="1183"/>
                      <a:pt x="609" y="1183"/>
                    </a:cubicBezTo>
                    <a:cubicBezTo>
                      <a:pt x="609" y="1183"/>
                      <a:pt x="910" y="1351"/>
                      <a:pt x="1142" y="1067"/>
                    </a:cubicBezTo>
                    <a:cubicBezTo>
                      <a:pt x="1197" y="1114"/>
                      <a:pt x="1197" y="1114"/>
                      <a:pt x="1197" y="1114"/>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88" name="Freeform 54">
                <a:extLst>
                  <a:ext uri="{FF2B5EF4-FFF2-40B4-BE49-F238E27FC236}">
                    <a16:creationId xmlns:a16="http://schemas.microsoft.com/office/drawing/2014/main" id="{A1CA0823-BC73-4ED7-9B0F-6F265405E862}"/>
                  </a:ext>
                </a:extLst>
              </p:cNvPr>
              <p:cNvSpPr>
                <a:spLocks noChangeArrowheads="1"/>
              </p:cNvSpPr>
              <p:nvPr/>
            </p:nvSpPr>
            <p:spPr bwMode="auto">
              <a:xfrm>
                <a:off x="15074566" y="5062860"/>
                <a:ext cx="1975832" cy="2321472"/>
              </a:xfrm>
              <a:custGeom>
                <a:avLst/>
                <a:gdLst>
                  <a:gd name="T0" fmla="*/ 1687 w 1688"/>
                  <a:gd name="T1" fmla="*/ 419 h 1984"/>
                  <a:gd name="T2" fmla="*/ 1687 w 1688"/>
                  <a:gd name="T3" fmla="*/ 419 h 1984"/>
                  <a:gd name="T4" fmla="*/ 1083 w 1688"/>
                  <a:gd name="T5" fmla="*/ 265 h 1984"/>
                  <a:gd name="T6" fmla="*/ 1083 w 1688"/>
                  <a:gd name="T7" fmla="*/ 803 h 1984"/>
                  <a:gd name="T8" fmla="*/ 1326 w 1688"/>
                  <a:gd name="T9" fmla="*/ 902 h 1984"/>
                  <a:gd name="T10" fmla="*/ 1403 w 1688"/>
                  <a:gd name="T11" fmla="*/ 775 h 1984"/>
                  <a:gd name="T12" fmla="*/ 1417 w 1688"/>
                  <a:gd name="T13" fmla="*/ 830 h 1984"/>
                  <a:gd name="T14" fmla="*/ 1428 w 1688"/>
                  <a:gd name="T15" fmla="*/ 1062 h 1984"/>
                  <a:gd name="T16" fmla="*/ 1373 w 1688"/>
                  <a:gd name="T17" fmla="*/ 1106 h 1984"/>
                  <a:gd name="T18" fmla="*/ 1326 w 1688"/>
                  <a:gd name="T19" fmla="*/ 1007 h 1984"/>
                  <a:gd name="T20" fmla="*/ 1009 w 1688"/>
                  <a:gd name="T21" fmla="*/ 874 h 1984"/>
                  <a:gd name="T22" fmla="*/ 866 w 1688"/>
                  <a:gd name="T23" fmla="*/ 466 h 1984"/>
                  <a:gd name="T24" fmla="*/ 369 w 1688"/>
                  <a:gd name="T25" fmla="*/ 781 h 1984"/>
                  <a:gd name="T26" fmla="*/ 10 w 1688"/>
                  <a:gd name="T27" fmla="*/ 1269 h 1984"/>
                  <a:gd name="T28" fmla="*/ 433 w 1688"/>
                  <a:gd name="T29" fmla="*/ 1820 h 1984"/>
                  <a:gd name="T30" fmla="*/ 675 w 1688"/>
                  <a:gd name="T31" fmla="*/ 1820 h 1984"/>
                  <a:gd name="T32" fmla="*/ 645 w 1688"/>
                  <a:gd name="T33" fmla="*/ 1558 h 1984"/>
                  <a:gd name="T34" fmla="*/ 546 w 1688"/>
                  <a:gd name="T35" fmla="*/ 1445 h 1984"/>
                  <a:gd name="T36" fmla="*/ 620 w 1688"/>
                  <a:gd name="T37" fmla="*/ 1426 h 1984"/>
                  <a:gd name="T38" fmla="*/ 849 w 1688"/>
                  <a:gd name="T39" fmla="*/ 1470 h 1984"/>
                  <a:gd name="T40" fmla="*/ 849 w 1688"/>
                  <a:gd name="T41" fmla="*/ 1533 h 1984"/>
                  <a:gd name="T42" fmla="*/ 763 w 1688"/>
                  <a:gd name="T43" fmla="*/ 1553 h 1984"/>
                  <a:gd name="T44" fmla="*/ 1083 w 1688"/>
                  <a:gd name="T45" fmla="*/ 1983 h 1984"/>
                  <a:gd name="T46" fmla="*/ 1687 w 1688"/>
                  <a:gd name="T47" fmla="*/ 1214 h 1984"/>
                  <a:gd name="T48" fmla="*/ 1687 w 1688"/>
                  <a:gd name="T49" fmla="*/ 419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8" h="1984">
                    <a:moveTo>
                      <a:pt x="1687" y="419"/>
                    </a:moveTo>
                    <a:lnTo>
                      <a:pt x="1687" y="419"/>
                    </a:lnTo>
                    <a:cubicBezTo>
                      <a:pt x="1687" y="419"/>
                      <a:pt x="1478" y="0"/>
                      <a:pt x="1083" y="265"/>
                    </a:cubicBezTo>
                    <a:cubicBezTo>
                      <a:pt x="1083" y="265"/>
                      <a:pt x="819" y="549"/>
                      <a:pt x="1083" y="803"/>
                    </a:cubicBezTo>
                    <a:cubicBezTo>
                      <a:pt x="1083" y="803"/>
                      <a:pt x="1130" y="869"/>
                      <a:pt x="1326" y="902"/>
                    </a:cubicBezTo>
                    <a:cubicBezTo>
                      <a:pt x="1326" y="902"/>
                      <a:pt x="1315" y="737"/>
                      <a:pt x="1403" y="775"/>
                    </a:cubicBezTo>
                    <a:cubicBezTo>
                      <a:pt x="1403" y="775"/>
                      <a:pt x="1434" y="786"/>
                      <a:pt x="1417" y="830"/>
                    </a:cubicBezTo>
                    <a:cubicBezTo>
                      <a:pt x="1417" y="830"/>
                      <a:pt x="1353" y="924"/>
                      <a:pt x="1428" y="1062"/>
                    </a:cubicBezTo>
                    <a:cubicBezTo>
                      <a:pt x="1428" y="1062"/>
                      <a:pt x="1447" y="1156"/>
                      <a:pt x="1373" y="1106"/>
                    </a:cubicBezTo>
                    <a:cubicBezTo>
                      <a:pt x="1373" y="1106"/>
                      <a:pt x="1318" y="1026"/>
                      <a:pt x="1326" y="1007"/>
                    </a:cubicBezTo>
                    <a:cubicBezTo>
                      <a:pt x="1326" y="1007"/>
                      <a:pt x="1147" y="993"/>
                      <a:pt x="1009" y="874"/>
                    </a:cubicBezTo>
                    <a:cubicBezTo>
                      <a:pt x="1009" y="874"/>
                      <a:pt x="846" y="767"/>
                      <a:pt x="866" y="466"/>
                    </a:cubicBezTo>
                    <a:cubicBezTo>
                      <a:pt x="866" y="466"/>
                      <a:pt x="532" y="425"/>
                      <a:pt x="369" y="781"/>
                    </a:cubicBezTo>
                    <a:cubicBezTo>
                      <a:pt x="369" y="781"/>
                      <a:pt x="0" y="850"/>
                      <a:pt x="10" y="1269"/>
                    </a:cubicBezTo>
                    <a:cubicBezTo>
                      <a:pt x="10" y="1269"/>
                      <a:pt x="30" y="1732"/>
                      <a:pt x="433" y="1820"/>
                    </a:cubicBezTo>
                    <a:cubicBezTo>
                      <a:pt x="433" y="1820"/>
                      <a:pt x="582" y="1840"/>
                      <a:pt x="675" y="1820"/>
                    </a:cubicBezTo>
                    <a:cubicBezTo>
                      <a:pt x="675" y="1820"/>
                      <a:pt x="639" y="1627"/>
                      <a:pt x="645" y="1558"/>
                    </a:cubicBezTo>
                    <a:cubicBezTo>
                      <a:pt x="645" y="1558"/>
                      <a:pt x="546" y="1470"/>
                      <a:pt x="546" y="1445"/>
                    </a:cubicBezTo>
                    <a:cubicBezTo>
                      <a:pt x="546" y="1445"/>
                      <a:pt x="551" y="1387"/>
                      <a:pt x="620" y="1426"/>
                    </a:cubicBezTo>
                    <a:cubicBezTo>
                      <a:pt x="620" y="1426"/>
                      <a:pt x="634" y="1525"/>
                      <a:pt x="849" y="1470"/>
                    </a:cubicBezTo>
                    <a:cubicBezTo>
                      <a:pt x="849" y="1470"/>
                      <a:pt x="948" y="1470"/>
                      <a:pt x="849" y="1533"/>
                    </a:cubicBezTo>
                    <a:cubicBezTo>
                      <a:pt x="849" y="1533"/>
                      <a:pt x="797" y="1553"/>
                      <a:pt x="763" y="1553"/>
                    </a:cubicBezTo>
                    <a:cubicBezTo>
                      <a:pt x="763" y="1553"/>
                      <a:pt x="670" y="1972"/>
                      <a:pt x="1083" y="1983"/>
                    </a:cubicBezTo>
                    <a:cubicBezTo>
                      <a:pt x="1083" y="1983"/>
                      <a:pt x="1541" y="1820"/>
                      <a:pt x="1687" y="1214"/>
                    </a:cubicBezTo>
                    <a:lnTo>
                      <a:pt x="1687" y="419"/>
                    </a:ln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89" name="Freeform 55">
                <a:extLst>
                  <a:ext uri="{FF2B5EF4-FFF2-40B4-BE49-F238E27FC236}">
                    <a16:creationId xmlns:a16="http://schemas.microsoft.com/office/drawing/2014/main" id="{59F349EE-E562-4C68-B99E-860A83D5BC76}"/>
                  </a:ext>
                </a:extLst>
              </p:cNvPr>
              <p:cNvSpPr>
                <a:spLocks noChangeArrowheads="1"/>
              </p:cNvSpPr>
              <p:nvPr/>
            </p:nvSpPr>
            <p:spPr bwMode="auto">
              <a:xfrm>
                <a:off x="14512254" y="6718842"/>
                <a:ext cx="2538143" cy="2863151"/>
              </a:xfrm>
              <a:custGeom>
                <a:avLst/>
                <a:gdLst>
                  <a:gd name="T0" fmla="*/ 973 w 2171"/>
                  <a:gd name="T1" fmla="*/ 1114 h 2449"/>
                  <a:gd name="T2" fmla="*/ 973 w 2171"/>
                  <a:gd name="T3" fmla="*/ 1114 h 2449"/>
                  <a:gd name="T4" fmla="*/ 414 w 2171"/>
                  <a:gd name="T5" fmla="*/ 1139 h 2449"/>
                  <a:gd name="T6" fmla="*/ 320 w 2171"/>
                  <a:gd name="T7" fmla="*/ 488 h 2449"/>
                  <a:gd name="T8" fmla="*/ 394 w 2171"/>
                  <a:gd name="T9" fmla="*/ 0 h 2449"/>
                  <a:gd name="T10" fmla="*/ 1216 w 2171"/>
                  <a:gd name="T11" fmla="*/ 513 h 2449"/>
                  <a:gd name="T12" fmla="*/ 1384 w 2171"/>
                  <a:gd name="T13" fmla="*/ 645 h 2449"/>
                  <a:gd name="T14" fmla="*/ 1186 w 2171"/>
                  <a:gd name="T15" fmla="*/ 661 h 2449"/>
                  <a:gd name="T16" fmla="*/ 1216 w 2171"/>
                  <a:gd name="T17" fmla="*/ 789 h 2449"/>
                  <a:gd name="T18" fmla="*/ 2170 w 2171"/>
                  <a:gd name="T19" fmla="*/ 168 h 2449"/>
                  <a:gd name="T20" fmla="*/ 2170 w 2171"/>
                  <a:gd name="T21" fmla="*/ 1980 h 2449"/>
                  <a:gd name="T22" fmla="*/ 1630 w 2171"/>
                  <a:gd name="T23" fmla="*/ 2443 h 2449"/>
                  <a:gd name="T24" fmla="*/ 1020 w 2171"/>
                  <a:gd name="T25" fmla="*/ 1980 h 2449"/>
                  <a:gd name="T26" fmla="*/ 1197 w 2171"/>
                  <a:gd name="T27" fmla="*/ 1453 h 2449"/>
                  <a:gd name="T28" fmla="*/ 1089 w 2171"/>
                  <a:gd name="T29" fmla="*/ 1384 h 2449"/>
                  <a:gd name="T30" fmla="*/ 960 w 2171"/>
                  <a:gd name="T31" fmla="*/ 2142 h 2449"/>
                  <a:gd name="T32" fmla="*/ 493 w 2171"/>
                  <a:gd name="T33" fmla="*/ 1665 h 2449"/>
                  <a:gd name="T34" fmla="*/ 282 w 2171"/>
                  <a:gd name="T35" fmla="*/ 1197 h 2449"/>
                  <a:gd name="T36" fmla="*/ 753 w 2171"/>
                  <a:gd name="T37" fmla="*/ 1304 h 2449"/>
                  <a:gd name="T38" fmla="*/ 995 w 2171"/>
                  <a:gd name="T39" fmla="*/ 1197 h 2449"/>
                  <a:gd name="T40" fmla="*/ 1624 w 2171"/>
                  <a:gd name="T41" fmla="*/ 1266 h 2449"/>
                  <a:gd name="T42" fmla="*/ 1762 w 2171"/>
                  <a:gd name="T43" fmla="*/ 1304 h 2449"/>
                  <a:gd name="T44" fmla="*/ 1630 w 2171"/>
                  <a:gd name="T45" fmla="*/ 1188 h 2449"/>
                  <a:gd name="T46" fmla="*/ 1635 w 2171"/>
                  <a:gd name="T47" fmla="*/ 1040 h 2449"/>
                  <a:gd name="T48" fmla="*/ 1566 w 2171"/>
                  <a:gd name="T49" fmla="*/ 1067 h 2449"/>
                  <a:gd name="T50" fmla="*/ 1561 w 2171"/>
                  <a:gd name="T51" fmla="*/ 1183 h 2449"/>
                  <a:gd name="T52" fmla="*/ 1029 w 2171"/>
                  <a:gd name="T53" fmla="*/ 1067 h 2449"/>
                  <a:gd name="T54" fmla="*/ 973 w 2171"/>
                  <a:gd name="T55" fmla="*/ 1114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71" h="2449">
                    <a:moveTo>
                      <a:pt x="973" y="1114"/>
                    </a:moveTo>
                    <a:lnTo>
                      <a:pt x="973" y="1114"/>
                    </a:lnTo>
                    <a:cubicBezTo>
                      <a:pt x="973" y="1114"/>
                      <a:pt x="709" y="1309"/>
                      <a:pt x="414" y="1139"/>
                    </a:cubicBezTo>
                    <a:cubicBezTo>
                      <a:pt x="414" y="1139"/>
                      <a:pt x="0" y="970"/>
                      <a:pt x="320" y="488"/>
                    </a:cubicBezTo>
                    <a:cubicBezTo>
                      <a:pt x="320" y="488"/>
                      <a:pt x="177" y="174"/>
                      <a:pt x="394" y="0"/>
                    </a:cubicBezTo>
                    <a:cubicBezTo>
                      <a:pt x="394" y="0"/>
                      <a:pt x="551" y="626"/>
                      <a:pt x="1216" y="513"/>
                    </a:cubicBezTo>
                    <a:cubicBezTo>
                      <a:pt x="1216" y="513"/>
                      <a:pt x="1304" y="612"/>
                      <a:pt x="1384" y="645"/>
                    </a:cubicBezTo>
                    <a:cubicBezTo>
                      <a:pt x="1186" y="661"/>
                      <a:pt x="1186" y="661"/>
                      <a:pt x="1186" y="661"/>
                    </a:cubicBezTo>
                    <a:cubicBezTo>
                      <a:pt x="1186" y="661"/>
                      <a:pt x="1078" y="750"/>
                      <a:pt x="1216" y="789"/>
                    </a:cubicBezTo>
                    <a:cubicBezTo>
                      <a:pt x="1216" y="789"/>
                      <a:pt x="1823" y="775"/>
                      <a:pt x="2170" y="168"/>
                    </a:cubicBezTo>
                    <a:cubicBezTo>
                      <a:pt x="2170" y="1980"/>
                      <a:pt x="2170" y="1980"/>
                      <a:pt x="2170" y="1980"/>
                    </a:cubicBezTo>
                    <a:cubicBezTo>
                      <a:pt x="2170" y="1980"/>
                      <a:pt x="2068" y="2448"/>
                      <a:pt x="1630" y="2443"/>
                    </a:cubicBezTo>
                    <a:cubicBezTo>
                      <a:pt x="1630" y="2443"/>
                      <a:pt x="1103" y="2437"/>
                      <a:pt x="1020" y="1980"/>
                    </a:cubicBezTo>
                    <a:cubicBezTo>
                      <a:pt x="1020" y="1980"/>
                      <a:pt x="941" y="1641"/>
                      <a:pt x="1197" y="1453"/>
                    </a:cubicBezTo>
                    <a:cubicBezTo>
                      <a:pt x="1197" y="1453"/>
                      <a:pt x="1191" y="1320"/>
                      <a:pt x="1089" y="1384"/>
                    </a:cubicBezTo>
                    <a:cubicBezTo>
                      <a:pt x="1089" y="1384"/>
                      <a:pt x="769" y="1679"/>
                      <a:pt x="960" y="2142"/>
                    </a:cubicBezTo>
                    <a:cubicBezTo>
                      <a:pt x="960" y="2142"/>
                      <a:pt x="665" y="2137"/>
                      <a:pt x="493" y="1665"/>
                    </a:cubicBezTo>
                    <a:cubicBezTo>
                      <a:pt x="493" y="1665"/>
                      <a:pt x="257" y="1478"/>
                      <a:pt x="282" y="1197"/>
                    </a:cubicBezTo>
                    <a:cubicBezTo>
                      <a:pt x="282" y="1197"/>
                      <a:pt x="538" y="1345"/>
                      <a:pt x="753" y="1304"/>
                    </a:cubicBezTo>
                    <a:cubicBezTo>
                      <a:pt x="753" y="1304"/>
                      <a:pt x="951" y="1257"/>
                      <a:pt x="995" y="1197"/>
                    </a:cubicBezTo>
                    <a:cubicBezTo>
                      <a:pt x="995" y="1197"/>
                      <a:pt x="1260" y="1464"/>
                      <a:pt x="1624" y="1266"/>
                    </a:cubicBezTo>
                    <a:cubicBezTo>
                      <a:pt x="1624" y="1266"/>
                      <a:pt x="1699" y="1359"/>
                      <a:pt x="1762" y="1304"/>
                    </a:cubicBezTo>
                    <a:cubicBezTo>
                      <a:pt x="1762" y="1304"/>
                      <a:pt x="1718" y="1271"/>
                      <a:pt x="1630" y="1188"/>
                    </a:cubicBezTo>
                    <a:cubicBezTo>
                      <a:pt x="1635" y="1040"/>
                      <a:pt x="1635" y="1040"/>
                      <a:pt x="1635" y="1040"/>
                    </a:cubicBezTo>
                    <a:cubicBezTo>
                      <a:pt x="1635" y="1040"/>
                      <a:pt x="1561" y="982"/>
                      <a:pt x="1566" y="1067"/>
                    </a:cubicBezTo>
                    <a:cubicBezTo>
                      <a:pt x="1561" y="1183"/>
                      <a:pt x="1561" y="1183"/>
                      <a:pt x="1561" y="1183"/>
                    </a:cubicBezTo>
                    <a:cubicBezTo>
                      <a:pt x="1561" y="1183"/>
                      <a:pt x="1260" y="1351"/>
                      <a:pt x="1029" y="1067"/>
                    </a:cubicBezTo>
                    <a:lnTo>
                      <a:pt x="973" y="1114"/>
                    </a:ln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grpSp>
        <p:sp>
          <p:nvSpPr>
            <p:cNvPr id="147" name="Freeform 65">
              <a:extLst>
                <a:ext uri="{FF2B5EF4-FFF2-40B4-BE49-F238E27FC236}">
                  <a16:creationId xmlns:a16="http://schemas.microsoft.com/office/drawing/2014/main" id="{C1D9427E-627B-4E24-BEDE-FE585AEBA24A}"/>
                </a:ext>
              </a:extLst>
            </p:cNvPr>
            <p:cNvSpPr>
              <a:spLocks/>
            </p:cNvSpPr>
            <p:nvPr/>
          </p:nvSpPr>
          <p:spPr bwMode="auto">
            <a:xfrm>
              <a:off x="4862513" y="3000375"/>
              <a:ext cx="209550" cy="179388"/>
            </a:xfrm>
            <a:custGeom>
              <a:avLst/>
              <a:gdLst>
                <a:gd name="T0" fmla="*/ 86954445 w 476"/>
                <a:gd name="T1" fmla="*/ 48035776 h 406"/>
                <a:gd name="T2" fmla="*/ 86954445 w 476"/>
                <a:gd name="T3" fmla="*/ 48035776 h 406"/>
                <a:gd name="T4" fmla="*/ 34201994 w 476"/>
                <a:gd name="T5" fmla="*/ 78445577 h 406"/>
                <a:gd name="T6" fmla="*/ 6956532 w 476"/>
                <a:gd name="T7" fmla="*/ 22855622 h 406"/>
                <a:gd name="T8" fmla="*/ 48501140 w 476"/>
                <a:gd name="T9" fmla="*/ 24986186 h 406"/>
                <a:gd name="T10" fmla="*/ 86954445 w 476"/>
                <a:gd name="T11" fmla="*/ 48035776 h 4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406">
                  <a:moveTo>
                    <a:pt x="450" y="248"/>
                  </a:moveTo>
                  <a:lnTo>
                    <a:pt x="450" y="248"/>
                  </a:lnTo>
                  <a:cubicBezTo>
                    <a:pt x="414" y="372"/>
                    <a:pt x="317" y="369"/>
                    <a:pt x="177" y="405"/>
                  </a:cubicBezTo>
                  <a:cubicBezTo>
                    <a:pt x="64" y="275"/>
                    <a:pt x="0" y="245"/>
                    <a:pt x="36" y="118"/>
                  </a:cubicBezTo>
                  <a:cubicBezTo>
                    <a:pt x="61" y="30"/>
                    <a:pt x="218" y="0"/>
                    <a:pt x="251" y="129"/>
                  </a:cubicBezTo>
                  <a:cubicBezTo>
                    <a:pt x="378" y="30"/>
                    <a:pt x="475" y="159"/>
                    <a:pt x="450" y="248"/>
                  </a:cubicBezTo>
                </a:path>
              </a:pathLst>
            </a:custGeom>
            <a:solidFill>
              <a:srgbClr val="5BC4B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a-IR"/>
            </a:p>
          </p:txBody>
        </p:sp>
        <p:sp>
          <p:nvSpPr>
            <p:cNvPr id="148" name="Freeform 66">
              <a:extLst>
                <a:ext uri="{FF2B5EF4-FFF2-40B4-BE49-F238E27FC236}">
                  <a16:creationId xmlns:a16="http://schemas.microsoft.com/office/drawing/2014/main" id="{F5CB764B-FE7F-4B1A-A54C-424A1945913B}"/>
                </a:ext>
              </a:extLst>
            </p:cNvPr>
            <p:cNvSpPr>
              <a:spLocks noChangeArrowheads="1"/>
            </p:cNvSpPr>
            <p:nvPr/>
          </p:nvSpPr>
          <p:spPr bwMode="auto">
            <a:xfrm>
              <a:off x="4679879" y="1865955"/>
              <a:ext cx="204653" cy="187328"/>
            </a:xfrm>
            <a:custGeom>
              <a:avLst/>
              <a:gdLst>
                <a:gd name="T0" fmla="*/ 443 w 469"/>
                <a:gd name="T1" fmla="*/ 166 h 429"/>
                <a:gd name="T2" fmla="*/ 443 w 469"/>
                <a:gd name="T3" fmla="*/ 166 h 429"/>
                <a:gd name="T4" fmla="*/ 267 w 469"/>
                <a:gd name="T5" fmla="*/ 428 h 429"/>
                <a:gd name="T6" fmla="*/ 16 w 469"/>
                <a:gd name="T7" fmla="*/ 232 h 429"/>
                <a:gd name="T8" fmla="*/ 217 w 469"/>
                <a:gd name="T9" fmla="*/ 147 h 429"/>
                <a:gd name="T10" fmla="*/ 443 w 469"/>
                <a:gd name="T11" fmla="*/ 166 h 429"/>
              </a:gdLst>
              <a:ahLst/>
              <a:cxnLst>
                <a:cxn ang="0">
                  <a:pos x="T0" y="T1"/>
                </a:cxn>
                <a:cxn ang="0">
                  <a:pos x="T2" y="T3"/>
                </a:cxn>
                <a:cxn ang="0">
                  <a:pos x="T4" y="T5"/>
                </a:cxn>
                <a:cxn ang="0">
                  <a:pos x="T6" y="T7"/>
                </a:cxn>
                <a:cxn ang="0">
                  <a:pos x="T8" y="T9"/>
                </a:cxn>
                <a:cxn ang="0">
                  <a:pos x="T10" y="T11"/>
                </a:cxn>
              </a:cxnLst>
              <a:rect l="0" t="0" r="r" b="b"/>
              <a:pathLst>
                <a:path w="469" h="429">
                  <a:moveTo>
                    <a:pt x="443" y="166"/>
                  </a:moveTo>
                  <a:lnTo>
                    <a:pt x="443" y="166"/>
                  </a:lnTo>
                  <a:cubicBezTo>
                    <a:pt x="468" y="293"/>
                    <a:pt x="380" y="334"/>
                    <a:pt x="267" y="428"/>
                  </a:cubicBezTo>
                  <a:cubicBezTo>
                    <a:pt x="112" y="359"/>
                    <a:pt x="41" y="359"/>
                    <a:pt x="16" y="232"/>
                  </a:cubicBezTo>
                  <a:cubicBezTo>
                    <a:pt x="0" y="141"/>
                    <a:pt x="129" y="45"/>
                    <a:pt x="217" y="147"/>
                  </a:cubicBezTo>
                  <a:cubicBezTo>
                    <a:pt x="286" y="0"/>
                    <a:pt x="430" y="75"/>
                    <a:pt x="443" y="166"/>
                  </a:cubicBezTo>
                </a:path>
              </a:pathLst>
            </a:custGeom>
            <a:solidFill>
              <a:schemeClr val="accent1"/>
            </a:solid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49" name="Freeform 67">
              <a:extLst>
                <a:ext uri="{FF2B5EF4-FFF2-40B4-BE49-F238E27FC236}">
                  <a16:creationId xmlns:a16="http://schemas.microsoft.com/office/drawing/2014/main" id="{00669DA3-DE8E-49B9-8A4E-648F137C2B1E}"/>
                </a:ext>
              </a:extLst>
            </p:cNvPr>
            <p:cNvSpPr>
              <a:spLocks noChangeArrowheads="1"/>
            </p:cNvSpPr>
            <p:nvPr/>
          </p:nvSpPr>
          <p:spPr bwMode="auto">
            <a:xfrm>
              <a:off x="5241485" y="2708930"/>
              <a:ext cx="201481" cy="168278"/>
            </a:xfrm>
            <a:custGeom>
              <a:avLst/>
              <a:gdLst>
                <a:gd name="T0" fmla="*/ 171 w 459"/>
                <a:gd name="T1" fmla="*/ 0 h 382"/>
                <a:gd name="T2" fmla="*/ 171 w 459"/>
                <a:gd name="T3" fmla="*/ 0 h 382"/>
                <a:gd name="T4" fmla="*/ 93 w 459"/>
                <a:gd name="T5" fmla="*/ 210 h 382"/>
                <a:gd name="T6" fmla="*/ 88 w 459"/>
                <a:gd name="T7" fmla="*/ 207 h 382"/>
                <a:gd name="T8" fmla="*/ 11 w 459"/>
                <a:gd name="T9" fmla="*/ 243 h 382"/>
                <a:gd name="T10" fmla="*/ 47 w 459"/>
                <a:gd name="T11" fmla="*/ 320 h 382"/>
                <a:gd name="T12" fmla="*/ 124 w 459"/>
                <a:gd name="T13" fmla="*/ 284 h 382"/>
                <a:gd name="T14" fmla="*/ 176 w 459"/>
                <a:gd name="T15" fmla="*/ 138 h 382"/>
                <a:gd name="T16" fmla="*/ 361 w 459"/>
                <a:gd name="T17" fmla="*/ 179 h 382"/>
                <a:gd name="T18" fmla="*/ 330 w 459"/>
                <a:gd name="T19" fmla="*/ 262 h 382"/>
                <a:gd name="T20" fmla="*/ 322 w 459"/>
                <a:gd name="T21" fmla="*/ 260 h 382"/>
                <a:gd name="T22" fmla="*/ 248 w 459"/>
                <a:gd name="T23" fmla="*/ 293 h 382"/>
                <a:gd name="T24" fmla="*/ 283 w 459"/>
                <a:gd name="T25" fmla="*/ 370 h 382"/>
                <a:gd name="T26" fmla="*/ 358 w 459"/>
                <a:gd name="T27" fmla="*/ 337 h 382"/>
                <a:gd name="T28" fmla="*/ 358 w 459"/>
                <a:gd name="T29" fmla="*/ 337 h 382"/>
                <a:gd name="T30" fmla="*/ 458 w 459"/>
                <a:gd name="T31" fmla="*/ 67 h 382"/>
                <a:gd name="T32" fmla="*/ 171 w 459"/>
                <a:gd name="T33" fmla="*/ 0 h 382"/>
                <a:gd name="T34" fmla="*/ 193 w 459"/>
                <a:gd name="T35" fmla="*/ 89 h 382"/>
                <a:gd name="T36" fmla="*/ 193 w 459"/>
                <a:gd name="T37" fmla="*/ 89 h 382"/>
                <a:gd name="T38" fmla="*/ 204 w 459"/>
                <a:gd name="T39" fmla="*/ 61 h 382"/>
                <a:gd name="T40" fmla="*/ 388 w 459"/>
                <a:gd name="T41" fmla="*/ 102 h 382"/>
                <a:gd name="T42" fmla="*/ 377 w 459"/>
                <a:gd name="T43" fmla="*/ 130 h 382"/>
                <a:gd name="T44" fmla="*/ 193 w 459"/>
                <a:gd name="T45" fmla="*/ 8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382">
                  <a:moveTo>
                    <a:pt x="171" y="0"/>
                  </a:moveTo>
                  <a:lnTo>
                    <a:pt x="171" y="0"/>
                  </a:lnTo>
                  <a:cubicBezTo>
                    <a:pt x="93" y="210"/>
                    <a:pt x="93" y="210"/>
                    <a:pt x="93" y="210"/>
                  </a:cubicBezTo>
                  <a:cubicBezTo>
                    <a:pt x="93" y="210"/>
                    <a:pt x="90" y="210"/>
                    <a:pt x="88" y="207"/>
                  </a:cubicBezTo>
                  <a:cubicBezTo>
                    <a:pt x="58" y="196"/>
                    <a:pt x="22" y="213"/>
                    <a:pt x="11" y="243"/>
                  </a:cubicBezTo>
                  <a:cubicBezTo>
                    <a:pt x="0" y="273"/>
                    <a:pt x="16" y="309"/>
                    <a:pt x="47" y="320"/>
                  </a:cubicBezTo>
                  <a:cubicBezTo>
                    <a:pt x="77" y="331"/>
                    <a:pt x="113" y="315"/>
                    <a:pt x="124" y="284"/>
                  </a:cubicBezTo>
                  <a:cubicBezTo>
                    <a:pt x="176" y="138"/>
                    <a:pt x="176" y="138"/>
                    <a:pt x="176" y="138"/>
                  </a:cubicBezTo>
                  <a:cubicBezTo>
                    <a:pt x="361" y="179"/>
                    <a:pt x="361" y="179"/>
                    <a:pt x="361" y="179"/>
                  </a:cubicBezTo>
                  <a:cubicBezTo>
                    <a:pt x="330" y="262"/>
                    <a:pt x="330" y="262"/>
                    <a:pt x="330" y="262"/>
                  </a:cubicBezTo>
                  <a:cubicBezTo>
                    <a:pt x="328" y="260"/>
                    <a:pt x="325" y="260"/>
                    <a:pt x="322" y="260"/>
                  </a:cubicBezTo>
                  <a:cubicBezTo>
                    <a:pt x="292" y="246"/>
                    <a:pt x="259" y="262"/>
                    <a:pt x="248" y="293"/>
                  </a:cubicBezTo>
                  <a:cubicBezTo>
                    <a:pt x="237" y="323"/>
                    <a:pt x="253" y="359"/>
                    <a:pt x="283" y="370"/>
                  </a:cubicBezTo>
                  <a:cubicBezTo>
                    <a:pt x="314" y="381"/>
                    <a:pt x="347" y="364"/>
                    <a:pt x="358" y="337"/>
                  </a:cubicBezTo>
                  <a:lnTo>
                    <a:pt x="358" y="337"/>
                  </a:lnTo>
                  <a:cubicBezTo>
                    <a:pt x="458" y="67"/>
                    <a:pt x="458" y="67"/>
                    <a:pt x="458" y="67"/>
                  </a:cubicBezTo>
                  <a:lnTo>
                    <a:pt x="171" y="0"/>
                  </a:lnTo>
                  <a:close/>
                  <a:moveTo>
                    <a:pt x="193" y="89"/>
                  </a:moveTo>
                  <a:lnTo>
                    <a:pt x="193" y="89"/>
                  </a:lnTo>
                  <a:cubicBezTo>
                    <a:pt x="204" y="61"/>
                    <a:pt x="204" y="61"/>
                    <a:pt x="204" y="61"/>
                  </a:cubicBezTo>
                  <a:cubicBezTo>
                    <a:pt x="388" y="102"/>
                    <a:pt x="388" y="102"/>
                    <a:pt x="388" y="102"/>
                  </a:cubicBezTo>
                  <a:cubicBezTo>
                    <a:pt x="377" y="130"/>
                    <a:pt x="377" y="130"/>
                    <a:pt x="377" y="130"/>
                  </a:cubicBezTo>
                  <a:lnTo>
                    <a:pt x="193" y="89"/>
                  </a:lnTo>
                  <a:close/>
                </a:path>
              </a:pathLst>
            </a:custGeom>
            <a:solidFill>
              <a:schemeClr val="accent5"/>
            </a:solid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50" name="Freeform 68">
              <a:extLst>
                <a:ext uri="{FF2B5EF4-FFF2-40B4-BE49-F238E27FC236}">
                  <a16:creationId xmlns:a16="http://schemas.microsoft.com/office/drawing/2014/main" id="{5B758727-F31D-4520-B654-7A2E4AA091F0}"/>
                </a:ext>
              </a:extLst>
            </p:cNvPr>
            <p:cNvSpPr>
              <a:spLocks/>
            </p:cNvSpPr>
            <p:nvPr/>
          </p:nvSpPr>
          <p:spPr bwMode="auto">
            <a:xfrm>
              <a:off x="5364163" y="2511425"/>
              <a:ext cx="55562" cy="146050"/>
            </a:xfrm>
            <a:custGeom>
              <a:avLst/>
              <a:gdLst>
                <a:gd name="T0" fmla="*/ 14079324 w 128"/>
                <a:gd name="T1" fmla="*/ 62482126 h 332"/>
                <a:gd name="T2" fmla="*/ 14079324 w 128"/>
                <a:gd name="T3" fmla="*/ 62482126 h 332"/>
                <a:gd name="T4" fmla="*/ 23021333 w 128"/>
                <a:gd name="T5" fmla="*/ 49216650 h 332"/>
                <a:gd name="T6" fmla="*/ 14649703 w 128"/>
                <a:gd name="T7" fmla="*/ 0 h 332"/>
                <a:gd name="T8" fmla="*/ 4756628 w 128"/>
                <a:gd name="T9" fmla="*/ 2114646 h 332"/>
                <a:gd name="T10" fmla="*/ 11415387 w 128"/>
                <a:gd name="T11" fmla="*/ 39604185 h 332"/>
                <a:gd name="T12" fmla="*/ 9893509 w 128"/>
                <a:gd name="T13" fmla="*/ 39604185 h 332"/>
                <a:gd name="T14" fmla="*/ 1141625 w 128"/>
                <a:gd name="T15" fmla="*/ 52869220 h 332"/>
                <a:gd name="T16" fmla="*/ 14079324 w 128"/>
                <a:gd name="T17" fmla="*/ 62482126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2">
                  <a:moveTo>
                    <a:pt x="74" y="325"/>
                  </a:moveTo>
                  <a:lnTo>
                    <a:pt x="74" y="325"/>
                  </a:lnTo>
                  <a:cubicBezTo>
                    <a:pt x="105" y="320"/>
                    <a:pt x="127" y="286"/>
                    <a:pt x="121" y="256"/>
                  </a:cubicBezTo>
                  <a:cubicBezTo>
                    <a:pt x="77" y="0"/>
                    <a:pt x="77" y="0"/>
                    <a:pt x="77" y="0"/>
                  </a:cubicBezTo>
                  <a:cubicBezTo>
                    <a:pt x="25" y="11"/>
                    <a:pt x="25" y="11"/>
                    <a:pt x="25" y="11"/>
                  </a:cubicBezTo>
                  <a:cubicBezTo>
                    <a:pt x="60" y="206"/>
                    <a:pt x="60" y="206"/>
                    <a:pt x="60" y="206"/>
                  </a:cubicBezTo>
                  <a:cubicBezTo>
                    <a:pt x="58" y="206"/>
                    <a:pt x="55" y="206"/>
                    <a:pt x="52" y="206"/>
                  </a:cubicBezTo>
                  <a:cubicBezTo>
                    <a:pt x="22" y="212"/>
                    <a:pt x="0" y="245"/>
                    <a:pt x="6" y="275"/>
                  </a:cubicBezTo>
                  <a:cubicBezTo>
                    <a:pt x="11" y="309"/>
                    <a:pt x="41" y="331"/>
                    <a:pt x="74" y="325"/>
                  </a:cubicBezTo>
                </a:path>
              </a:pathLst>
            </a:custGeom>
            <a:solidFill>
              <a:srgbClr val="5BC4B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a-IR"/>
            </a:p>
          </p:txBody>
        </p:sp>
        <p:grpSp>
          <p:nvGrpSpPr>
            <p:cNvPr id="151" name="Group 150">
              <a:extLst>
                <a:ext uri="{FF2B5EF4-FFF2-40B4-BE49-F238E27FC236}">
                  <a16:creationId xmlns:a16="http://schemas.microsoft.com/office/drawing/2014/main" id="{EAAB453B-0E6B-49DE-88D6-F1C1F7950245}"/>
                </a:ext>
              </a:extLst>
            </p:cNvPr>
            <p:cNvGrpSpPr/>
            <p:nvPr/>
          </p:nvGrpSpPr>
          <p:grpSpPr>
            <a:xfrm>
              <a:off x="4692911" y="3182932"/>
              <a:ext cx="212802" cy="216671"/>
              <a:chOff x="17535329" y="8828804"/>
              <a:chExt cx="567472" cy="577788"/>
            </a:xfrm>
            <a:solidFill>
              <a:schemeClr val="accent5"/>
            </a:solidFill>
          </p:grpSpPr>
          <p:sp>
            <p:nvSpPr>
              <p:cNvPr id="183" name="Freeform 69">
                <a:extLst>
                  <a:ext uri="{FF2B5EF4-FFF2-40B4-BE49-F238E27FC236}">
                    <a16:creationId xmlns:a16="http://schemas.microsoft.com/office/drawing/2014/main" id="{DD11E6E7-64DF-440D-9CF9-7341BB763AAC}"/>
                  </a:ext>
                </a:extLst>
              </p:cNvPr>
              <p:cNvSpPr>
                <a:spLocks noChangeArrowheads="1"/>
              </p:cNvSpPr>
              <p:nvPr/>
            </p:nvSpPr>
            <p:spPr bwMode="auto">
              <a:xfrm>
                <a:off x="17922238" y="9262146"/>
                <a:ext cx="87702" cy="87699"/>
              </a:xfrm>
              <a:custGeom>
                <a:avLst/>
                <a:gdLst>
                  <a:gd name="T0" fmla="*/ 71 w 75"/>
                  <a:gd name="T1" fmla="*/ 38 h 75"/>
                  <a:gd name="T2" fmla="*/ 71 w 75"/>
                  <a:gd name="T3" fmla="*/ 38 h 75"/>
                  <a:gd name="T4" fmla="*/ 36 w 75"/>
                  <a:gd name="T5" fmla="*/ 71 h 75"/>
                  <a:gd name="T6" fmla="*/ 0 w 75"/>
                  <a:gd name="T7" fmla="*/ 33 h 75"/>
                  <a:gd name="T8" fmla="*/ 38 w 75"/>
                  <a:gd name="T9" fmla="*/ 0 h 75"/>
                  <a:gd name="T10" fmla="*/ 71 w 75"/>
                  <a:gd name="T11" fmla="*/ 38 h 75"/>
                </a:gdLst>
                <a:ahLst/>
                <a:cxnLst>
                  <a:cxn ang="0">
                    <a:pos x="T0" y="T1"/>
                  </a:cxn>
                  <a:cxn ang="0">
                    <a:pos x="T2" y="T3"/>
                  </a:cxn>
                  <a:cxn ang="0">
                    <a:pos x="T4" y="T5"/>
                  </a:cxn>
                  <a:cxn ang="0">
                    <a:pos x="T6" y="T7"/>
                  </a:cxn>
                  <a:cxn ang="0">
                    <a:pos x="T8" y="T9"/>
                  </a:cxn>
                  <a:cxn ang="0">
                    <a:pos x="T10" y="T11"/>
                  </a:cxn>
                </a:cxnLst>
                <a:rect l="0" t="0" r="r" b="b"/>
                <a:pathLst>
                  <a:path w="75" h="75">
                    <a:moveTo>
                      <a:pt x="71" y="38"/>
                    </a:moveTo>
                    <a:lnTo>
                      <a:pt x="71" y="38"/>
                    </a:lnTo>
                    <a:cubicBezTo>
                      <a:pt x="71" y="58"/>
                      <a:pt x="55" y="74"/>
                      <a:pt x="36" y="71"/>
                    </a:cubicBezTo>
                    <a:cubicBezTo>
                      <a:pt x="13" y="71"/>
                      <a:pt x="0" y="55"/>
                      <a:pt x="0" y="33"/>
                    </a:cubicBezTo>
                    <a:cubicBezTo>
                      <a:pt x="2" y="13"/>
                      <a:pt x="19" y="0"/>
                      <a:pt x="38" y="0"/>
                    </a:cubicBezTo>
                    <a:cubicBezTo>
                      <a:pt x="58" y="0"/>
                      <a:pt x="74" y="19"/>
                      <a:pt x="71" y="38"/>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84" name="Freeform 70">
                <a:extLst>
                  <a:ext uri="{FF2B5EF4-FFF2-40B4-BE49-F238E27FC236}">
                    <a16:creationId xmlns:a16="http://schemas.microsoft.com/office/drawing/2014/main" id="{82B8EC2C-1938-4B7D-A0D9-0F5BF614759A}"/>
                  </a:ext>
                </a:extLst>
              </p:cNvPr>
              <p:cNvSpPr>
                <a:spLocks noChangeArrowheads="1"/>
              </p:cNvSpPr>
              <p:nvPr/>
            </p:nvSpPr>
            <p:spPr bwMode="auto">
              <a:xfrm>
                <a:off x="17978986" y="9344686"/>
                <a:ext cx="61906" cy="61906"/>
              </a:xfrm>
              <a:custGeom>
                <a:avLst/>
                <a:gdLst>
                  <a:gd name="T0" fmla="*/ 53 w 54"/>
                  <a:gd name="T1" fmla="*/ 28 h 54"/>
                  <a:gd name="T2" fmla="*/ 53 w 54"/>
                  <a:gd name="T3" fmla="*/ 28 h 54"/>
                  <a:gd name="T4" fmla="*/ 25 w 54"/>
                  <a:gd name="T5" fmla="*/ 53 h 54"/>
                  <a:gd name="T6" fmla="*/ 3 w 54"/>
                  <a:gd name="T7" fmla="*/ 25 h 54"/>
                  <a:gd name="T8" fmla="*/ 28 w 54"/>
                  <a:gd name="T9" fmla="*/ 3 h 54"/>
                  <a:gd name="T10" fmla="*/ 53 w 54"/>
                  <a:gd name="T11" fmla="*/ 28 h 54"/>
                </a:gdLst>
                <a:ahLst/>
                <a:cxnLst>
                  <a:cxn ang="0">
                    <a:pos x="T0" y="T1"/>
                  </a:cxn>
                  <a:cxn ang="0">
                    <a:pos x="T2" y="T3"/>
                  </a:cxn>
                  <a:cxn ang="0">
                    <a:pos x="T4" y="T5"/>
                  </a:cxn>
                  <a:cxn ang="0">
                    <a:pos x="T6" y="T7"/>
                  </a:cxn>
                  <a:cxn ang="0">
                    <a:pos x="T8" y="T9"/>
                  </a:cxn>
                  <a:cxn ang="0">
                    <a:pos x="T10" y="T11"/>
                  </a:cxn>
                </a:cxnLst>
                <a:rect l="0" t="0" r="r" b="b"/>
                <a:pathLst>
                  <a:path w="54" h="54">
                    <a:moveTo>
                      <a:pt x="53" y="28"/>
                    </a:moveTo>
                    <a:lnTo>
                      <a:pt x="53" y="28"/>
                    </a:lnTo>
                    <a:cubicBezTo>
                      <a:pt x="53" y="42"/>
                      <a:pt x="39" y="53"/>
                      <a:pt x="25" y="53"/>
                    </a:cubicBezTo>
                    <a:cubicBezTo>
                      <a:pt x="11" y="53"/>
                      <a:pt x="0" y="39"/>
                      <a:pt x="3" y="25"/>
                    </a:cubicBezTo>
                    <a:cubicBezTo>
                      <a:pt x="3" y="11"/>
                      <a:pt x="14" y="0"/>
                      <a:pt x="28" y="3"/>
                    </a:cubicBezTo>
                    <a:cubicBezTo>
                      <a:pt x="42" y="3"/>
                      <a:pt x="53" y="14"/>
                      <a:pt x="53" y="28"/>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85" name="Freeform 71">
                <a:extLst>
                  <a:ext uri="{FF2B5EF4-FFF2-40B4-BE49-F238E27FC236}">
                    <a16:creationId xmlns:a16="http://schemas.microsoft.com/office/drawing/2014/main" id="{843F80E8-B4C1-48E7-8FFD-720AE9D01936}"/>
                  </a:ext>
                </a:extLst>
              </p:cNvPr>
              <p:cNvSpPr>
                <a:spLocks noChangeArrowheads="1"/>
              </p:cNvSpPr>
              <p:nvPr/>
            </p:nvSpPr>
            <p:spPr bwMode="auto">
              <a:xfrm>
                <a:off x="17535329" y="8828804"/>
                <a:ext cx="567472" cy="479770"/>
              </a:xfrm>
              <a:custGeom>
                <a:avLst/>
                <a:gdLst>
                  <a:gd name="T0" fmla="*/ 190 w 483"/>
                  <a:gd name="T1" fmla="*/ 3 h 412"/>
                  <a:gd name="T2" fmla="*/ 251 w 483"/>
                  <a:gd name="T3" fmla="*/ 47 h 412"/>
                  <a:gd name="T4" fmla="*/ 317 w 483"/>
                  <a:gd name="T5" fmla="*/ 0 h 412"/>
                  <a:gd name="T6" fmla="*/ 341 w 483"/>
                  <a:gd name="T7" fmla="*/ 69 h 412"/>
                  <a:gd name="T8" fmla="*/ 424 w 483"/>
                  <a:gd name="T9" fmla="*/ 53 h 412"/>
                  <a:gd name="T10" fmla="*/ 405 w 483"/>
                  <a:gd name="T11" fmla="*/ 124 h 412"/>
                  <a:gd name="T12" fmla="*/ 482 w 483"/>
                  <a:gd name="T13" fmla="*/ 146 h 412"/>
                  <a:gd name="T14" fmla="*/ 424 w 483"/>
                  <a:gd name="T15" fmla="*/ 204 h 412"/>
                  <a:gd name="T16" fmla="*/ 474 w 483"/>
                  <a:gd name="T17" fmla="*/ 257 h 412"/>
                  <a:gd name="T18" fmla="*/ 394 w 483"/>
                  <a:gd name="T19" fmla="*/ 282 h 412"/>
                  <a:gd name="T20" fmla="*/ 405 w 483"/>
                  <a:gd name="T21" fmla="*/ 353 h 412"/>
                  <a:gd name="T22" fmla="*/ 322 w 483"/>
                  <a:gd name="T23" fmla="*/ 342 h 412"/>
                  <a:gd name="T24" fmla="*/ 289 w 483"/>
                  <a:gd name="T25" fmla="*/ 411 h 412"/>
                  <a:gd name="T26" fmla="*/ 229 w 483"/>
                  <a:gd name="T27" fmla="*/ 364 h 412"/>
                  <a:gd name="T28" fmla="*/ 162 w 483"/>
                  <a:gd name="T29" fmla="*/ 411 h 412"/>
                  <a:gd name="T30" fmla="*/ 137 w 483"/>
                  <a:gd name="T31" fmla="*/ 345 h 412"/>
                  <a:gd name="T32" fmla="*/ 55 w 483"/>
                  <a:gd name="T33" fmla="*/ 359 h 412"/>
                  <a:gd name="T34" fmla="*/ 74 w 483"/>
                  <a:gd name="T35" fmla="*/ 290 h 412"/>
                  <a:gd name="T36" fmla="*/ 0 w 483"/>
                  <a:gd name="T37" fmla="*/ 265 h 412"/>
                  <a:gd name="T38" fmla="*/ 55 w 483"/>
                  <a:gd name="T39" fmla="*/ 210 h 412"/>
                  <a:gd name="T40" fmla="*/ 5 w 483"/>
                  <a:gd name="T41" fmla="*/ 157 h 412"/>
                  <a:gd name="T42" fmla="*/ 85 w 483"/>
                  <a:gd name="T43" fmla="*/ 130 h 412"/>
                  <a:gd name="T44" fmla="*/ 77 w 483"/>
                  <a:gd name="T45" fmla="*/ 61 h 412"/>
                  <a:gd name="T46" fmla="*/ 157 w 483"/>
                  <a:gd name="T47" fmla="*/ 72 h 412"/>
                  <a:gd name="T48" fmla="*/ 190 w 483"/>
                  <a:gd name="T49" fmla="*/ 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3" h="412">
                    <a:moveTo>
                      <a:pt x="190" y="3"/>
                    </a:moveTo>
                    <a:lnTo>
                      <a:pt x="251" y="47"/>
                    </a:lnTo>
                    <a:lnTo>
                      <a:pt x="317" y="0"/>
                    </a:lnTo>
                    <a:lnTo>
                      <a:pt x="341" y="69"/>
                    </a:lnTo>
                    <a:lnTo>
                      <a:pt x="424" y="53"/>
                    </a:lnTo>
                    <a:lnTo>
                      <a:pt x="405" y="124"/>
                    </a:lnTo>
                    <a:lnTo>
                      <a:pt x="482" y="146"/>
                    </a:lnTo>
                    <a:lnTo>
                      <a:pt x="424" y="204"/>
                    </a:lnTo>
                    <a:lnTo>
                      <a:pt x="474" y="257"/>
                    </a:lnTo>
                    <a:lnTo>
                      <a:pt x="394" y="282"/>
                    </a:lnTo>
                    <a:lnTo>
                      <a:pt x="405" y="353"/>
                    </a:lnTo>
                    <a:lnTo>
                      <a:pt x="322" y="342"/>
                    </a:lnTo>
                    <a:lnTo>
                      <a:pt x="289" y="411"/>
                    </a:lnTo>
                    <a:lnTo>
                      <a:pt x="229" y="364"/>
                    </a:lnTo>
                    <a:lnTo>
                      <a:pt x="162" y="411"/>
                    </a:lnTo>
                    <a:lnTo>
                      <a:pt x="137" y="345"/>
                    </a:lnTo>
                    <a:lnTo>
                      <a:pt x="55" y="359"/>
                    </a:lnTo>
                    <a:lnTo>
                      <a:pt x="74" y="290"/>
                    </a:lnTo>
                    <a:lnTo>
                      <a:pt x="0" y="265"/>
                    </a:lnTo>
                    <a:lnTo>
                      <a:pt x="55" y="210"/>
                    </a:lnTo>
                    <a:lnTo>
                      <a:pt x="5" y="157"/>
                    </a:lnTo>
                    <a:lnTo>
                      <a:pt x="85" y="130"/>
                    </a:lnTo>
                    <a:lnTo>
                      <a:pt x="77" y="61"/>
                    </a:lnTo>
                    <a:lnTo>
                      <a:pt x="157" y="72"/>
                    </a:lnTo>
                    <a:lnTo>
                      <a:pt x="190" y="3"/>
                    </a:ln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grpSp>
        <p:sp>
          <p:nvSpPr>
            <p:cNvPr id="152" name="Freeform 72">
              <a:extLst>
                <a:ext uri="{FF2B5EF4-FFF2-40B4-BE49-F238E27FC236}">
                  <a16:creationId xmlns:a16="http://schemas.microsoft.com/office/drawing/2014/main" id="{83CBA124-716F-4347-B718-1BF1BAB7A19D}"/>
                </a:ext>
              </a:extLst>
            </p:cNvPr>
            <p:cNvSpPr>
              <a:spLocks/>
            </p:cNvSpPr>
            <p:nvPr/>
          </p:nvSpPr>
          <p:spPr bwMode="auto">
            <a:xfrm>
              <a:off x="5021263" y="2128838"/>
              <a:ext cx="254000" cy="242887"/>
            </a:xfrm>
            <a:custGeom>
              <a:avLst/>
              <a:gdLst>
                <a:gd name="T0" fmla="*/ 12760749 w 577"/>
                <a:gd name="T1" fmla="*/ 31791986 h 556"/>
                <a:gd name="T2" fmla="*/ 12760749 w 577"/>
                <a:gd name="T3" fmla="*/ 31791986 h 556"/>
                <a:gd name="T4" fmla="*/ 5220426 w 577"/>
                <a:gd name="T5" fmla="*/ 28153050 h 556"/>
                <a:gd name="T6" fmla="*/ 11213858 w 577"/>
                <a:gd name="T7" fmla="*/ 17044901 h 556"/>
                <a:gd name="T8" fmla="*/ 24554801 w 577"/>
                <a:gd name="T9" fmla="*/ 12831511 h 556"/>
                <a:gd name="T10" fmla="*/ 26488194 w 577"/>
                <a:gd name="T11" fmla="*/ 19726269 h 556"/>
                <a:gd name="T12" fmla="*/ 28808530 w 577"/>
                <a:gd name="T13" fmla="*/ 23939659 h 556"/>
                <a:gd name="T14" fmla="*/ 54910222 w 577"/>
                <a:gd name="T15" fmla="*/ 0 h 556"/>
                <a:gd name="T16" fmla="*/ 75018042 w 577"/>
                <a:gd name="T17" fmla="*/ 13789079 h 556"/>
                <a:gd name="T18" fmla="*/ 69798055 w 577"/>
                <a:gd name="T19" fmla="*/ 17619792 h 556"/>
                <a:gd name="T20" fmla="*/ 60130648 w 577"/>
                <a:gd name="T21" fmla="*/ 23939659 h 556"/>
                <a:gd name="T22" fmla="*/ 65544326 w 577"/>
                <a:gd name="T23" fmla="*/ 36005377 h 556"/>
                <a:gd name="T24" fmla="*/ 79465023 w 577"/>
                <a:gd name="T25" fmla="*/ 41367675 h 556"/>
                <a:gd name="T26" fmla="*/ 83138558 w 577"/>
                <a:gd name="T27" fmla="*/ 32366440 h 556"/>
                <a:gd name="T28" fmla="*/ 86812094 w 577"/>
                <a:gd name="T29" fmla="*/ 25471682 h 556"/>
                <a:gd name="T30" fmla="*/ 111367334 w 577"/>
                <a:gd name="T31" fmla="*/ 50752025 h 556"/>
                <a:gd name="T32" fmla="*/ 87392288 w 577"/>
                <a:gd name="T33" fmla="*/ 74117230 h 556"/>
                <a:gd name="T34" fmla="*/ 92226211 w 577"/>
                <a:gd name="T35" fmla="*/ 77181713 h 556"/>
                <a:gd name="T36" fmla="*/ 99573282 w 577"/>
                <a:gd name="T37" fmla="*/ 81011988 h 556"/>
                <a:gd name="T38" fmla="*/ 92805965 w 577"/>
                <a:gd name="T39" fmla="*/ 94609729 h 556"/>
                <a:gd name="T40" fmla="*/ 81592107 w 577"/>
                <a:gd name="T41" fmla="*/ 99397573 h 556"/>
                <a:gd name="T42" fmla="*/ 77338378 w 577"/>
                <a:gd name="T43" fmla="*/ 92502815 h 556"/>
                <a:gd name="T44" fmla="*/ 71924700 w 577"/>
                <a:gd name="T45" fmla="*/ 88289425 h 556"/>
                <a:gd name="T46" fmla="*/ 53750274 w 577"/>
                <a:gd name="T47" fmla="*/ 106292331 h 556"/>
                <a:gd name="T48" fmla="*/ 0 w 577"/>
                <a:gd name="T49" fmla="*/ 52858939 h 556"/>
                <a:gd name="T50" fmla="*/ 17014478 w 577"/>
                <a:gd name="T51" fmla="*/ 36579831 h 556"/>
                <a:gd name="T52" fmla="*/ 12760749 w 577"/>
                <a:gd name="T53" fmla="*/ 31791986 h 5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7" h="556">
                  <a:moveTo>
                    <a:pt x="66" y="166"/>
                  </a:moveTo>
                  <a:lnTo>
                    <a:pt x="66" y="166"/>
                  </a:lnTo>
                  <a:cubicBezTo>
                    <a:pt x="44" y="161"/>
                    <a:pt x="30" y="158"/>
                    <a:pt x="27" y="147"/>
                  </a:cubicBezTo>
                  <a:cubicBezTo>
                    <a:pt x="25" y="133"/>
                    <a:pt x="33" y="111"/>
                    <a:pt x="58" y="89"/>
                  </a:cubicBezTo>
                  <a:cubicBezTo>
                    <a:pt x="88" y="64"/>
                    <a:pt x="110" y="58"/>
                    <a:pt x="127" y="67"/>
                  </a:cubicBezTo>
                  <a:cubicBezTo>
                    <a:pt x="135" y="72"/>
                    <a:pt x="137" y="86"/>
                    <a:pt x="137" y="103"/>
                  </a:cubicBezTo>
                  <a:cubicBezTo>
                    <a:pt x="141" y="114"/>
                    <a:pt x="141" y="119"/>
                    <a:pt x="149" y="125"/>
                  </a:cubicBezTo>
                  <a:cubicBezTo>
                    <a:pt x="168" y="139"/>
                    <a:pt x="231" y="75"/>
                    <a:pt x="284" y="0"/>
                  </a:cubicBezTo>
                  <a:cubicBezTo>
                    <a:pt x="328" y="4"/>
                    <a:pt x="394" y="56"/>
                    <a:pt x="388" y="72"/>
                  </a:cubicBezTo>
                  <a:cubicBezTo>
                    <a:pt x="388" y="83"/>
                    <a:pt x="372" y="86"/>
                    <a:pt x="361" y="92"/>
                  </a:cubicBezTo>
                  <a:cubicBezTo>
                    <a:pt x="334" y="97"/>
                    <a:pt x="317" y="108"/>
                    <a:pt x="311" y="125"/>
                  </a:cubicBezTo>
                  <a:cubicBezTo>
                    <a:pt x="306" y="139"/>
                    <a:pt x="309" y="161"/>
                    <a:pt x="339" y="188"/>
                  </a:cubicBezTo>
                  <a:cubicBezTo>
                    <a:pt x="364" y="216"/>
                    <a:pt x="394" y="227"/>
                    <a:pt x="411" y="216"/>
                  </a:cubicBezTo>
                  <a:cubicBezTo>
                    <a:pt x="427" y="204"/>
                    <a:pt x="438" y="197"/>
                    <a:pt x="430" y="169"/>
                  </a:cubicBezTo>
                  <a:cubicBezTo>
                    <a:pt x="427" y="161"/>
                    <a:pt x="424" y="139"/>
                    <a:pt x="449" y="133"/>
                  </a:cubicBezTo>
                  <a:cubicBezTo>
                    <a:pt x="471" y="130"/>
                    <a:pt x="551" y="199"/>
                    <a:pt x="576" y="265"/>
                  </a:cubicBezTo>
                  <a:cubicBezTo>
                    <a:pt x="507" y="298"/>
                    <a:pt x="449" y="365"/>
                    <a:pt x="452" y="387"/>
                  </a:cubicBezTo>
                  <a:cubicBezTo>
                    <a:pt x="455" y="392"/>
                    <a:pt x="460" y="403"/>
                    <a:pt x="477" y="403"/>
                  </a:cubicBezTo>
                  <a:cubicBezTo>
                    <a:pt x="496" y="403"/>
                    <a:pt x="507" y="408"/>
                    <a:pt x="515" y="423"/>
                  </a:cubicBezTo>
                  <a:cubicBezTo>
                    <a:pt x="521" y="433"/>
                    <a:pt x="515" y="455"/>
                    <a:pt x="480" y="494"/>
                  </a:cubicBezTo>
                  <a:cubicBezTo>
                    <a:pt x="455" y="516"/>
                    <a:pt x="433" y="522"/>
                    <a:pt x="422" y="519"/>
                  </a:cubicBezTo>
                  <a:cubicBezTo>
                    <a:pt x="408" y="513"/>
                    <a:pt x="405" y="500"/>
                    <a:pt x="400" y="483"/>
                  </a:cubicBezTo>
                  <a:cubicBezTo>
                    <a:pt x="394" y="464"/>
                    <a:pt x="388" y="458"/>
                    <a:pt x="372" y="461"/>
                  </a:cubicBezTo>
                  <a:cubicBezTo>
                    <a:pt x="339" y="464"/>
                    <a:pt x="306" y="502"/>
                    <a:pt x="278" y="555"/>
                  </a:cubicBezTo>
                  <a:cubicBezTo>
                    <a:pt x="0" y="276"/>
                    <a:pt x="0" y="276"/>
                    <a:pt x="0" y="276"/>
                  </a:cubicBezTo>
                  <a:cubicBezTo>
                    <a:pt x="58" y="232"/>
                    <a:pt x="91" y="210"/>
                    <a:pt x="88" y="191"/>
                  </a:cubicBezTo>
                  <a:cubicBezTo>
                    <a:pt x="85" y="183"/>
                    <a:pt x="85" y="172"/>
                    <a:pt x="66" y="166"/>
                  </a:cubicBezTo>
                </a:path>
              </a:pathLst>
            </a:custGeom>
            <a:solidFill>
              <a:srgbClr val="B2D34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a-IR"/>
            </a:p>
          </p:txBody>
        </p:sp>
        <p:sp>
          <p:nvSpPr>
            <p:cNvPr id="153" name="Freeform 73">
              <a:extLst>
                <a:ext uri="{FF2B5EF4-FFF2-40B4-BE49-F238E27FC236}">
                  <a16:creationId xmlns:a16="http://schemas.microsoft.com/office/drawing/2014/main" id="{FF0F44F6-3BD5-4DFF-AF4D-E10DB9207EF8}"/>
                </a:ext>
              </a:extLst>
            </p:cNvPr>
            <p:cNvSpPr>
              <a:spLocks noChangeArrowheads="1"/>
            </p:cNvSpPr>
            <p:nvPr/>
          </p:nvSpPr>
          <p:spPr bwMode="auto">
            <a:xfrm>
              <a:off x="3715313" y="2613679"/>
              <a:ext cx="207826" cy="209553"/>
            </a:xfrm>
            <a:custGeom>
              <a:avLst/>
              <a:gdLst>
                <a:gd name="T0" fmla="*/ 248 w 478"/>
                <a:gd name="T1" fmla="*/ 13 h 481"/>
                <a:gd name="T2" fmla="*/ 248 w 478"/>
                <a:gd name="T3" fmla="*/ 13 h 481"/>
                <a:gd name="T4" fmla="*/ 276 w 478"/>
                <a:gd name="T5" fmla="*/ 16 h 481"/>
                <a:gd name="T6" fmla="*/ 295 w 478"/>
                <a:gd name="T7" fmla="*/ 22 h 481"/>
                <a:gd name="T8" fmla="*/ 320 w 478"/>
                <a:gd name="T9" fmla="*/ 30 h 481"/>
                <a:gd name="T10" fmla="*/ 339 w 478"/>
                <a:gd name="T11" fmla="*/ 38 h 481"/>
                <a:gd name="T12" fmla="*/ 361 w 478"/>
                <a:gd name="T13" fmla="*/ 52 h 481"/>
                <a:gd name="T14" fmla="*/ 380 w 478"/>
                <a:gd name="T15" fmla="*/ 63 h 481"/>
                <a:gd name="T16" fmla="*/ 400 w 478"/>
                <a:gd name="T17" fmla="*/ 83 h 481"/>
                <a:gd name="T18" fmla="*/ 414 w 478"/>
                <a:gd name="T19" fmla="*/ 96 h 481"/>
                <a:gd name="T20" fmla="*/ 427 w 478"/>
                <a:gd name="T21" fmla="*/ 118 h 481"/>
                <a:gd name="T22" fmla="*/ 438 w 478"/>
                <a:gd name="T23" fmla="*/ 138 h 481"/>
                <a:gd name="T24" fmla="*/ 449 w 478"/>
                <a:gd name="T25" fmla="*/ 159 h 481"/>
                <a:gd name="T26" fmla="*/ 455 w 478"/>
                <a:gd name="T27" fmla="*/ 179 h 481"/>
                <a:gd name="T28" fmla="*/ 461 w 478"/>
                <a:gd name="T29" fmla="*/ 206 h 481"/>
                <a:gd name="T30" fmla="*/ 463 w 478"/>
                <a:gd name="T31" fmla="*/ 226 h 481"/>
                <a:gd name="T32" fmla="*/ 463 w 478"/>
                <a:gd name="T33" fmla="*/ 253 h 481"/>
                <a:gd name="T34" fmla="*/ 461 w 478"/>
                <a:gd name="T35" fmla="*/ 273 h 481"/>
                <a:gd name="T36" fmla="*/ 455 w 478"/>
                <a:gd name="T37" fmla="*/ 300 h 481"/>
                <a:gd name="T38" fmla="*/ 449 w 478"/>
                <a:gd name="T39" fmla="*/ 320 h 481"/>
                <a:gd name="T40" fmla="*/ 438 w 478"/>
                <a:gd name="T41" fmla="*/ 344 h 481"/>
                <a:gd name="T42" fmla="*/ 427 w 478"/>
                <a:gd name="T43" fmla="*/ 361 h 481"/>
                <a:gd name="T44" fmla="*/ 414 w 478"/>
                <a:gd name="T45" fmla="*/ 383 h 481"/>
                <a:gd name="T46" fmla="*/ 400 w 478"/>
                <a:gd name="T47" fmla="*/ 399 h 481"/>
                <a:gd name="T48" fmla="*/ 380 w 478"/>
                <a:gd name="T49" fmla="*/ 416 h 481"/>
                <a:gd name="T50" fmla="*/ 361 w 478"/>
                <a:gd name="T51" fmla="*/ 427 h 481"/>
                <a:gd name="T52" fmla="*/ 339 w 478"/>
                <a:gd name="T53" fmla="*/ 441 h 481"/>
                <a:gd name="T54" fmla="*/ 320 w 478"/>
                <a:gd name="T55" fmla="*/ 449 h 481"/>
                <a:gd name="T56" fmla="*/ 295 w 478"/>
                <a:gd name="T57" fmla="*/ 457 h 481"/>
                <a:gd name="T58" fmla="*/ 276 w 478"/>
                <a:gd name="T59" fmla="*/ 463 h 481"/>
                <a:gd name="T60" fmla="*/ 248 w 478"/>
                <a:gd name="T61" fmla="*/ 466 h 481"/>
                <a:gd name="T62" fmla="*/ 229 w 478"/>
                <a:gd name="T63" fmla="*/ 466 h 481"/>
                <a:gd name="T64" fmla="*/ 201 w 478"/>
                <a:gd name="T65" fmla="*/ 463 h 481"/>
                <a:gd name="T66" fmla="*/ 182 w 478"/>
                <a:gd name="T67" fmla="*/ 457 h 481"/>
                <a:gd name="T68" fmla="*/ 157 w 478"/>
                <a:gd name="T69" fmla="*/ 449 h 481"/>
                <a:gd name="T70" fmla="*/ 138 w 478"/>
                <a:gd name="T71" fmla="*/ 441 h 481"/>
                <a:gd name="T72" fmla="*/ 113 w 478"/>
                <a:gd name="T73" fmla="*/ 427 h 481"/>
                <a:gd name="T74" fmla="*/ 97 w 478"/>
                <a:gd name="T75" fmla="*/ 416 h 481"/>
                <a:gd name="T76" fmla="*/ 77 w 478"/>
                <a:gd name="T77" fmla="*/ 399 h 481"/>
                <a:gd name="T78" fmla="*/ 63 w 478"/>
                <a:gd name="T79" fmla="*/ 383 h 481"/>
                <a:gd name="T80" fmla="*/ 50 w 478"/>
                <a:gd name="T81" fmla="*/ 361 h 481"/>
                <a:gd name="T82" fmla="*/ 39 w 478"/>
                <a:gd name="T83" fmla="*/ 344 h 481"/>
                <a:gd name="T84" fmla="*/ 28 w 478"/>
                <a:gd name="T85" fmla="*/ 320 h 481"/>
                <a:gd name="T86" fmla="*/ 22 w 478"/>
                <a:gd name="T87" fmla="*/ 300 h 481"/>
                <a:gd name="T88" fmla="*/ 17 w 478"/>
                <a:gd name="T89" fmla="*/ 273 h 481"/>
                <a:gd name="T90" fmla="*/ 14 w 478"/>
                <a:gd name="T91" fmla="*/ 253 h 481"/>
                <a:gd name="T92" fmla="*/ 14 w 478"/>
                <a:gd name="T93" fmla="*/ 226 h 481"/>
                <a:gd name="T94" fmla="*/ 17 w 478"/>
                <a:gd name="T95" fmla="*/ 206 h 481"/>
                <a:gd name="T96" fmla="*/ 22 w 478"/>
                <a:gd name="T97" fmla="*/ 179 h 481"/>
                <a:gd name="T98" fmla="*/ 28 w 478"/>
                <a:gd name="T99" fmla="*/ 159 h 481"/>
                <a:gd name="T100" fmla="*/ 39 w 478"/>
                <a:gd name="T101" fmla="*/ 138 h 481"/>
                <a:gd name="T102" fmla="*/ 50 w 478"/>
                <a:gd name="T103" fmla="*/ 118 h 481"/>
                <a:gd name="T104" fmla="*/ 63 w 478"/>
                <a:gd name="T105" fmla="*/ 96 h 481"/>
                <a:gd name="T106" fmla="*/ 77 w 478"/>
                <a:gd name="T107" fmla="*/ 83 h 481"/>
                <a:gd name="T108" fmla="*/ 97 w 478"/>
                <a:gd name="T109" fmla="*/ 63 h 481"/>
                <a:gd name="T110" fmla="*/ 113 w 478"/>
                <a:gd name="T111" fmla="*/ 52 h 481"/>
                <a:gd name="T112" fmla="*/ 138 w 478"/>
                <a:gd name="T113" fmla="*/ 38 h 481"/>
                <a:gd name="T114" fmla="*/ 157 w 478"/>
                <a:gd name="T115" fmla="*/ 30 h 481"/>
                <a:gd name="T116" fmla="*/ 182 w 478"/>
                <a:gd name="T117" fmla="*/ 22 h 481"/>
                <a:gd name="T118" fmla="*/ 201 w 478"/>
                <a:gd name="T119" fmla="*/ 16 h 481"/>
                <a:gd name="T120" fmla="*/ 229 w 478"/>
                <a:gd name="T121" fmla="*/ 13 h 481"/>
                <a:gd name="T122" fmla="*/ 248 w 478"/>
                <a:gd name="T123" fmla="*/ 1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8" h="481">
                  <a:moveTo>
                    <a:pt x="248" y="13"/>
                  </a:moveTo>
                  <a:lnTo>
                    <a:pt x="248" y="13"/>
                  </a:lnTo>
                  <a:cubicBezTo>
                    <a:pt x="254" y="30"/>
                    <a:pt x="268" y="30"/>
                    <a:pt x="276" y="16"/>
                  </a:cubicBezTo>
                  <a:cubicBezTo>
                    <a:pt x="284" y="5"/>
                    <a:pt x="292" y="5"/>
                    <a:pt x="295" y="22"/>
                  </a:cubicBezTo>
                  <a:cubicBezTo>
                    <a:pt x="298" y="38"/>
                    <a:pt x="309" y="41"/>
                    <a:pt x="320" y="30"/>
                  </a:cubicBezTo>
                  <a:cubicBezTo>
                    <a:pt x="331" y="19"/>
                    <a:pt x="339" y="22"/>
                    <a:pt x="339" y="38"/>
                  </a:cubicBezTo>
                  <a:cubicBezTo>
                    <a:pt x="339" y="55"/>
                    <a:pt x="350" y="60"/>
                    <a:pt x="361" y="52"/>
                  </a:cubicBezTo>
                  <a:cubicBezTo>
                    <a:pt x="375" y="44"/>
                    <a:pt x="383" y="49"/>
                    <a:pt x="380" y="63"/>
                  </a:cubicBezTo>
                  <a:cubicBezTo>
                    <a:pt x="375" y="80"/>
                    <a:pt x="383" y="88"/>
                    <a:pt x="400" y="83"/>
                  </a:cubicBezTo>
                  <a:cubicBezTo>
                    <a:pt x="414" y="77"/>
                    <a:pt x="419" y="83"/>
                    <a:pt x="414" y="96"/>
                  </a:cubicBezTo>
                  <a:cubicBezTo>
                    <a:pt x="405" y="110"/>
                    <a:pt x="414" y="121"/>
                    <a:pt x="427" y="118"/>
                  </a:cubicBezTo>
                  <a:cubicBezTo>
                    <a:pt x="444" y="116"/>
                    <a:pt x="449" y="124"/>
                    <a:pt x="438" y="138"/>
                  </a:cubicBezTo>
                  <a:cubicBezTo>
                    <a:pt x="430" y="149"/>
                    <a:pt x="433" y="159"/>
                    <a:pt x="449" y="159"/>
                  </a:cubicBezTo>
                  <a:cubicBezTo>
                    <a:pt x="466" y="163"/>
                    <a:pt x="469" y="171"/>
                    <a:pt x="455" y="179"/>
                  </a:cubicBezTo>
                  <a:cubicBezTo>
                    <a:pt x="444" y="190"/>
                    <a:pt x="447" y="201"/>
                    <a:pt x="461" y="206"/>
                  </a:cubicBezTo>
                  <a:cubicBezTo>
                    <a:pt x="477" y="209"/>
                    <a:pt x="477" y="220"/>
                    <a:pt x="463" y="226"/>
                  </a:cubicBezTo>
                  <a:cubicBezTo>
                    <a:pt x="449" y="234"/>
                    <a:pt x="449" y="245"/>
                    <a:pt x="463" y="253"/>
                  </a:cubicBezTo>
                  <a:cubicBezTo>
                    <a:pt x="477" y="259"/>
                    <a:pt x="477" y="270"/>
                    <a:pt x="461" y="273"/>
                  </a:cubicBezTo>
                  <a:cubicBezTo>
                    <a:pt x="447" y="278"/>
                    <a:pt x="444" y="289"/>
                    <a:pt x="455" y="300"/>
                  </a:cubicBezTo>
                  <a:cubicBezTo>
                    <a:pt x="469" y="309"/>
                    <a:pt x="466" y="320"/>
                    <a:pt x="449" y="320"/>
                  </a:cubicBezTo>
                  <a:cubicBezTo>
                    <a:pt x="433" y="320"/>
                    <a:pt x="430" y="331"/>
                    <a:pt x="438" y="344"/>
                  </a:cubicBezTo>
                  <a:cubicBezTo>
                    <a:pt x="449" y="356"/>
                    <a:pt x="444" y="364"/>
                    <a:pt x="427" y="361"/>
                  </a:cubicBezTo>
                  <a:cubicBezTo>
                    <a:pt x="414" y="358"/>
                    <a:pt x="405" y="369"/>
                    <a:pt x="414" y="383"/>
                  </a:cubicBezTo>
                  <a:cubicBezTo>
                    <a:pt x="419" y="397"/>
                    <a:pt x="414" y="405"/>
                    <a:pt x="400" y="399"/>
                  </a:cubicBezTo>
                  <a:cubicBezTo>
                    <a:pt x="383" y="394"/>
                    <a:pt x="375" y="399"/>
                    <a:pt x="380" y="416"/>
                  </a:cubicBezTo>
                  <a:cubicBezTo>
                    <a:pt x="383" y="430"/>
                    <a:pt x="375" y="435"/>
                    <a:pt x="361" y="427"/>
                  </a:cubicBezTo>
                  <a:cubicBezTo>
                    <a:pt x="350" y="419"/>
                    <a:pt x="339" y="427"/>
                    <a:pt x="339" y="441"/>
                  </a:cubicBezTo>
                  <a:cubicBezTo>
                    <a:pt x="339" y="457"/>
                    <a:pt x="331" y="460"/>
                    <a:pt x="320" y="449"/>
                  </a:cubicBezTo>
                  <a:cubicBezTo>
                    <a:pt x="309" y="438"/>
                    <a:pt x="298" y="444"/>
                    <a:pt x="295" y="457"/>
                  </a:cubicBezTo>
                  <a:cubicBezTo>
                    <a:pt x="292" y="474"/>
                    <a:pt x="284" y="477"/>
                    <a:pt x="276" y="463"/>
                  </a:cubicBezTo>
                  <a:cubicBezTo>
                    <a:pt x="268" y="449"/>
                    <a:pt x="254" y="452"/>
                    <a:pt x="248" y="466"/>
                  </a:cubicBezTo>
                  <a:cubicBezTo>
                    <a:pt x="243" y="480"/>
                    <a:pt x="234" y="480"/>
                    <a:pt x="229" y="466"/>
                  </a:cubicBezTo>
                  <a:cubicBezTo>
                    <a:pt x="223" y="452"/>
                    <a:pt x="209" y="449"/>
                    <a:pt x="201" y="463"/>
                  </a:cubicBezTo>
                  <a:cubicBezTo>
                    <a:pt x="193" y="477"/>
                    <a:pt x="185" y="474"/>
                    <a:pt x="182" y="457"/>
                  </a:cubicBezTo>
                  <a:cubicBezTo>
                    <a:pt x="179" y="444"/>
                    <a:pt x="168" y="438"/>
                    <a:pt x="157" y="449"/>
                  </a:cubicBezTo>
                  <a:cubicBezTo>
                    <a:pt x="146" y="460"/>
                    <a:pt x="138" y="457"/>
                    <a:pt x="138" y="441"/>
                  </a:cubicBezTo>
                  <a:cubicBezTo>
                    <a:pt x="138" y="427"/>
                    <a:pt x="127" y="419"/>
                    <a:pt x="113" y="427"/>
                  </a:cubicBezTo>
                  <a:cubicBezTo>
                    <a:pt x="102" y="435"/>
                    <a:pt x="94" y="430"/>
                    <a:pt x="97" y="416"/>
                  </a:cubicBezTo>
                  <a:cubicBezTo>
                    <a:pt x="102" y="399"/>
                    <a:pt x="94" y="394"/>
                    <a:pt x="77" y="399"/>
                  </a:cubicBezTo>
                  <a:cubicBezTo>
                    <a:pt x="63" y="405"/>
                    <a:pt x="58" y="397"/>
                    <a:pt x="63" y="383"/>
                  </a:cubicBezTo>
                  <a:cubicBezTo>
                    <a:pt x="72" y="369"/>
                    <a:pt x="63" y="358"/>
                    <a:pt x="50" y="361"/>
                  </a:cubicBezTo>
                  <a:cubicBezTo>
                    <a:pt x="33" y="364"/>
                    <a:pt x="28" y="356"/>
                    <a:pt x="39" y="344"/>
                  </a:cubicBezTo>
                  <a:cubicBezTo>
                    <a:pt x="47" y="331"/>
                    <a:pt x="44" y="320"/>
                    <a:pt x="28" y="320"/>
                  </a:cubicBezTo>
                  <a:cubicBezTo>
                    <a:pt x="11" y="320"/>
                    <a:pt x="8" y="309"/>
                    <a:pt x="22" y="300"/>
                  </a:cubicBezTo>
                  <a:cubicBezTo>
                    <a:pt x="33" y="289"/>
                    <a:pt x="30" y="278"/>
                    <a:pt x="17" y="273"/>
                  </a:cubicBezTo>
                  <a:cubicBezTo>
                    <a:pt x="0" y="270"/>
                    <a:pt x="0" y="259"/>
                    <a:pt x="14" y="253"/>
                  </a:cubicBezTo>
                  <a:cubicBezTo>
                    <a:pt x="28" y="245"/>
                    <a:pt x="28" y="234"/>
                    <a:pt x="14" y="226"/>
                  </a:cubicBezTo>
                  <a:cubicBezTo>
                    <a:pt x="0" y="220"/>
                    <a:pt x="0" y="209"/>
                    <a:pt x="17" y="206"/>
                  </a:cubicBezTo>
                  <a:cubicBezTo>
                    <a:pt x="30" y="201"/>
                    <a:pt x="33" y="190"/>
                    <a:pt x="22" y="179"/>
                  </a:cubicBezTo>
                  <a:cubicBezTo>
                    <a:pt x="8" y="171"/>
                    <a:pt x="11" y="163"/>
                    <a:pt x="28" y="159"/>
                  </a:cubicBezTo>
                  <a:cubicBezTo>
                    <a:pt x="44" y="159"/>
                    <a:pt x="47" y="149"/>
                    <a:pt x="39" y="138"/>
                  </a:cubicBezTo>
                  <a:cubicBezTo>
                    <a:pt x="28" y="124"/>
                    <a:pt x="33" y="116"/>
                    <a:pt x="50" y="118"/>
                  </a:cubicBezTo>
                  <a:cubicBezTo>
                    <a:pt x="63" y="121"/>
                    <a:pt x="72" y="110"/>
                    <a:pt x="63" y="96"/>
                  </a:cubicBezTo>
                  <a:cubicBezTo>
                    <a:pt x="58" y="83"/>
                    <a:pt x="63" y="77"/>
                    <a:pt x="77" y="83"/>
                  </a:cubicBezTo>
                  <a:cubicBezTo>
                    <a:pt x="94" y="88"/>
                    <a:pt x="102" y="80"/>
                    <a:pt x="97" y="63"/>
                  </a:cubicBezTo>
                  <a:cubicBezTo>
                    <a:pt x="94" y="49"/>
                    <a:pt x="102" y="44"/>
                    <a:pt x="113" y="52"/>
                  </a:cubicBezTo>
                  <a:cubicBezTo>
                    <a:pt x="127" y="60"/>
                    <a:pt x="138" y="55"/>
                    <a:pt x="138" y="38"/>
                  </a:cubicBezTo>
                  <a:cubicBezTo>
                    <a:pt x="138" y="22"/>
                    <a:pt x="146" y="19"/>
                    <a:pt x="157" y="30"/>
                  </a:cubicBezTo>
                  <a:cubicBezTo>
                    <a:pt x="168" y="41"/>
                    <a:pt x="179" y="38"/>
                    <a:pt x="182" y="22"/>
                  </a:cubicBezTo>
                  <a:cubicBezTo>
                    <a:pt x="185" y="5"/>
                    <a:pt x="193" y="5"/>
                    <a:pt x="201" y="16"/>
                  </a:cubicBezTo>
                  <a:cubicBezTo>
                    <a:pt x="209" y="30"/>
                    <a:pt x="223" y="30"/>
                    <a:pt x="229" y="13"/>
                  </a:cubicBezTo>
                  <a:cubicBezTo>
                    <a:pt x="234" y="0"/>
                    <a:pt x="243" y="0"/>
                    <a:pt x="248" y="13"/>
                  </a:cubicBezTo>
                </a:path>
              </a:pathLst>
            </a:custGeom>
            <a:solidFill>
              <a:schemeClr val="accent4"/>
            </a:solid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54" name="Freeform 74">
              <a:extLst>
                <a:ext uri="{FF2B5EF4-FFF2-40B4-BE49-F238E27FC236}">
                  <a16:creationId xmlns:a16="http://schemas.microsoft.com/office/drawing/2014/main" id="{48C8FCA4-9C35-4B27-BC82-F385988B4F55}"/>
                </a:ext>
              </a:extLst>
            </p:cNvPr>
            <p:cNvSpPr>
              <a:spLocks/>
            </p:cNvSpPr>
            <p:nvPr/>
          </p:nvSpPr>
          <p:spPr bwMode="auto">
            <a:xfrm>
              <a:off x="3744913" y="2643188"/>
              <a:ext cx="147637" cy="149225"/>
            </a:xfrm>
            <a:custGeom>
              <a:avLst/>
              <a:gdLst>
                <a:gd name="T0" fmla="*/ 64795404 w 334"/>
                <a:gd name="T1" fmla="*/ 32882921 h 338"/>
                <a:gd name="T2" fmla="*/ 64795404 w 334"/>
                <a:gd name="T3" fmla="*/ 32882921 h 338"/>
                <a:gd name="T4" fmla="*/ 32105743 w 334"/>
                <a:gd name="T5" fmla="*/ 65571143 h 338"/>
                <a:gd name="T6" fmla="*/ 0 w 334"/>
                <a:gd name="T7" fmla="*/ 32882921 h 338"/>
                <a:gd name="T8" fmla="*/ 32105743 w 334"/>
                <a:gd name="T9" fmla="*/ 0 h 338"/>
                <a:gd name="T10" fmla="*/ 64795404 w 334"/>
                <a:gd name="T11" fmla="*/ 32882921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4" h="338">
                  <a:moveTo>
                    <a:pt x="333" y="169"/>
                  </a:moveTo>
                  <a:lnTo>
                    <a:pt x="333" y="169"/>
                  </a:lnTo>
                  <a:cubicBezTo>
                    <a:pt x="333" y="262"/>
                    <a:pt x="259" y="337"/>
                    <a:pt x="165" y="337"/>
                  </a:cubicBezTo>
                  <a:cubicBezTo>
                    <a:pt x="74" y="337"/>
                    <a:pt x="0" y="262"/>
                    <a:pt x="0" y="169"/>
                  </a:cubicBezTo>
                  <a:cubicBezTo>
                    <a:pt x="0" y="78"/>
                    <a:pt x="74" y="0"/>
                    <a:pt x="165" y="0"/>
                  </a:cubicBezTo>
                  <a:cubicBezTo>
                    <a:pt x="259" y="0"/>
                    <a:pt x="333" y="78"/>
                    <a:pt x="333" y="169"/>
                  </a:cubicBezTo>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a-IR"/>
            </a:p>
          </p:txBody>
        </p:sp>
        <p:grpSp>
          <p:nvGrpSpPr>
            <p:cNvPr id="155" name="Group 154">
              <a:extLst>
                <a:ext uri="{FF2B5EF4-FFF2-40B4-BE49-F238E27FC236}">
                  <a16:creationId xmlns:a16="http://schemas.microsoft.com/office/drawing/2014/main" id="{2DB5C03F-BF84-44F8-BB6F-8C3727409E79}"/>
                </a:ext>
              </a:extLst>
            </p:cNvPr>
            <p:cNvGrpSpPr/>
            <p:nvPr/>
          </p:nvGrpSpPr>
          <p:grpSpPr>
            <a:xfrm>
              <a:off x="4669696" y="2674142"/>
              <a:ext cx="205063" cy="253428"/>
              <a:chOff x="17473423" y="7472030"/>
              <a:chExt cx="546835" cy="675809"/>
            </a:xfrm>
            <a:solidFill>
              <a:schemeClr val="accent3"/>
            </a:solidFill>
          </p:grpSpPr>
          <p:sp>
            <p:nvSpPr>
              <p:cNvPr id="178" name="Freeform 75">
                <a:extLst>
                  <a:ext uri="{FF2B5EF4-FFF2-40B4-BE49-F238E27FC236}">
                    <a16:creationId xmlns:a16="http://schemas.microsoft.com/office/drawing/2014/main" id="{AA506312-6770-487E-8031-75F2E32B0094}"/>
                  </a:ext>
                </a:extLst>
              </p:cNvPr>
              <p:cNvSpPr>
                <a:spLocks noChangeArrowheads="1"/>
              </p:cNvSpPr>
              <p:nvPr/>
            </p:nvSpPr>
            <p:spPr bwMode="auto">
              <a:xfrm>
                <a:off x="17535329" y="7472030"/>
                <a:ext cx="484929" cy="557153"/>
              </a:xfrm>
              <a:custGeom>
                <a:avLst/>
                <a:gdLst>
                  <a:gd name="T0" fmla="*/ 309 w 414"/>
                  <a:gd name="T1" fmla="*/ 52 h 477"/>
                  <a:gd name="T2" fmla="*/ 309 w 414"/>
                  <a:gd name="T3" fmla="*/ 52 h 477"/>
                  <a:gd name="T4" fmla="*/ 74 w 414"/>
                  <a:gd name="T5" fmla="*/ 104 h 477"/>
                  <a:gd name="T6" fmla="*/ 50 w 414"/>
                  <a:gd name="T7" fmla="*/ 187 h 477"/>
                  <a:gd name="T8" fmla="*/ 14 w 414"/>
                  <a:gd name="T9" fmla="*/ 352 h 477"/>
                  <a:gd name="T10" fmla="*/ 25 w 414"/>
                  <a:gd name="T11" fmla="*/ 410 h 477"/>
                  <a:gd name="T12" fmla="*/ 66 w 414"/>
                  <a:gd name="T13" fmla="*/ 435 h 477"/>
                  <a:gd name="T14" fmla="*/ 107 w 414"/>
                  <a:gd name="T15" fmla="*/ 462 h 477"/>
                  <a:gd name="T16" fmla="*/ 162 w 414"/>
                  <a:gd name="T17" fmla="*/ 446 h 477"/>
                  <a:gd name="T18" fmla="*/ 297 w 414"/>
                  <a:gd name="T19" fmla="*/ 344 h 477"/>
                  <a:gd name="T20" fmla="*/ 364 w 414"/>
                  <a:gd name="T21" fmla="*/ 286 h 477"/>
                  <a:gd name="T22" fmla="*/ 309 w 414"/>
                  <a:gd name="T23" fmla="*/ 5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477">
                    <a:moveTo>
                      <a:pt x="309" y="52"/>
                    </a:moveTo>
                    <a:lnTo>
                      <a:pt x="309" y="52"/>
                    </a:lnTo>
                    <a:cubicBezTo>
                      <a:pt x="229" y="0"/>
                      <a:pt x="124" y="24"/>
                      <a:pt x="74" y="104"/>
                    </a:cubicBezTo>
                    <a:cubicBezTo>
                      <a:pt x="58" y="129"/>
                      <a:pt x="50" y="159"/>
                      <a:pt x="50" y="187"/>
                    </a:cubicBezTo>
                    <a:cubicBezTo>
                      <a:pt x="44" y="272"/>
                      <a:pt x="30" y="316"/>
                      <a:pt x="14" y="352"/>
                    </a:cubicBezTo>
                    <a:cubicBezTo>
                      <a:pt x="0" y="385"/>
                      <a:pt x="3" y="397"/>
                      <a:pt x="25" y="410"/>
                    </a:cubicBezTo>
                    <a:cubicBezTo>
                      <a:pt x="36" y="416"/>
                      <a:pt x="50" y="427"/>
                      <a:pt x="66" y="435"/>
                    </a:cubicBezTo>
                    <a:cubicBezTo>
                      <a:pt x="82" y="446"/>
                      <a:pt x="96" y="457"/>
                      <a:pt x="107" y="462"/>
                    </a:cubicBezTo>
                    <a:cubicBezTo>
                      <a:pt x="129" y="476"/>
                      <a:pt x="140" y="474"/>
                      <a:pt x="162" y="446"/>
                    </a:cubicBezTo>
                    <a:cubicBezTo>
                      <a:pt x="190" y="416"/>
                      <a:pt x="223" y="385"/>
                      <a:pt x="297" y="344"/>
                    </a:cubicBezTo>
                    <a:cubicBezTo>
                      <a:pt x="322" y="330"/>
                      <a:pt x="347" y="311"/>
                      <a:pt x="364" y="286"/>
                    </a:cubicBezTo>
                    <a:cubicBezTo>
                      <a:pt x="413" y="206"/>
                      <a:pt x="389" y="101"/>
                      <a:pt x="309" y="52"/>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79" name="Freeform 76">
                <a:extLst>
                  <a:ext uri="{FF2B5EF4-FFF2-40B4-BE49-F238E27FC236}">
                    <a16:creationId xmlns:a16="http://schemas.microsoft.com/office/drawing/2014/main" id="{3408BE5F-717B-4483-83FD-57D0A16B4569}"/>
                  </a:ext>
                </a:extLst>
              </p:cNvPr>
              <p:cNvSpPr>
                <a:spLocks noChangeArrowheads="1"/>
              </p:cNvSpPr>
              <p:nvPr/>
            </p:nvSpPr>
            <p:spPr bwMode="auto">
              <a:xfrm>
                <a:off x="17519850" y="7951804"/>
                <a:ext cx="149608" cy="108334"/>
              </a:xfrm>
              <a:custGeom>
                <a:avLst/>
                <a:gdLst>
                  <a:gd name="T0" fmla="*/ 121 w 128"/>
                  <a:gd name="T1" fmla="*/ 69 h 92"/>
                  <a:gd name="T2" fmla="*/ 121 w 128"/>
                  <a:gd name="T3" fmla="*/ 69 h 92"/>
                  <a:gd name="T4" fmla="*/ 19 w 128"/>
                  <a:gd name="T5" fmla="*/ 3 h 92"/>
                  <a:gd name="T6" fmla="*/ 5 w 128"/>
                  <a:gd name="T7" fmla="*/ 6 h 92"/>
                  <a:gd name="T8" fmla="*/ 3 w 128"/>
                  <a:gd name="T9" fmla="*/ 11 h 92"/>
                  <a:gd name="T10" fmla="*/ 5 w 128"/>
                  <a:gd name="T11" fmla="*/ 25 h 92"/>
                  <a:gd name="T12" fmla="*/ 110 w 128"/>
                  <a:gd name="T13" fmla="*/ 88 h 92"/>
                  <a:gd name="T14" fmla="*/ 121 w 128"/>
                  <a:gd name="T15" fmla="*/ 86 h 92"/>
                  <a:gd name="T16" fmla="*/ 124 w 128"/>
                  <a:gd name="T17" fmla="*/ 83 h 92"/>
                  <a:gd name="T18" fmla="*/ 121 w 128"/>
                  <a:gd name="T19" fmla="*/ 6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92">
                    <a:moveTo>
                      <a:pt x="121" y="69"/>
                    </a:moveTo>
                    <a:lnTo>
                      <a:pt x="121" y="69"/>
                    </a:lnTo>
                    <a:cubicBezTo>
                      <a:pt x="19" y="3"/>
                      <a:pt x="19" y="3"/>
                      <a:pt x="19" y="3"/>
                    </a:cubicBezTo>
                    <a:cubicBezTo>
                      <a:pt x="14" y="0"/>
                      <a:pt x="8" y="3"/>
                      <a:pt x="5" y="6"/>
                    </a:cubicBezTo>
                    <a:cubicBezTo>
                      <a:pt x="3" y="11"/>
                      <a:pt x="3" y="11"/>
                      <a:pt x="3" y="11"/>
                    </a:cubicBezTo>
                    <a:cubicBezTo>
                      <a:pt x="0" y="17"/>
                      <a:pt x="3" y="22"/>
                      <a:pt x="5" y="25"/>
                    </a:cubicBezTo>
                    <a:cubicBezTo>
                      <a:pt x="110" y="88"/>
                      <a:pt x="110" y="88"/>
                      <a:pt x="110" y="88"/>
                    </a:cubicBezTo>
                    <a:cubicBezTo>
                      <a:pt x="113" y="91"/>
                      <a:pt x="118" y="91"/>
                      <a:pt x="121" y="86"/>
                    </a:cubicBezTo>
                    <a:cubicBezTo>
                      <a:pt x="124" y="83"/>
                      <a:pt x="124" y="83"/>
                      <a:pt x="124" y="83"/>
                    </a:cubicBezTo>
                    <a:cubicBezTo>
                      <a:pt x="127" y="77"/>
                      <a:pt x="127" y="72"/>
                      <a:pt x="121" y="69"/>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80" name="Freeform 77">
                <a:extLst>
                  <a:ext uri="{FF2B5EF4-FFF2-40B4-BE49-F238E27FC236}">
                    <a16:creationId xmlns:a16="http://schemas.microsoft.com/office/drawing/2014/main" id="{24B4AF37-5413-4F75-8ACD-94E1B8F9C982}"/>
                  </a:ext>
                </a:extLst>
              </p:cNvPr>
              <p:cNvSpPr>
                <a:spLocks noChangeArrowheads="1"/>
              </p:cNvSpPr>
              <p:nvPr/>
            </p:nvSpPr>
            <p:spPr bwMode="auto">
              <a:xfrm>
                <a:off x="17499214" y="7987912"/>
                <a:ext cx="149608" cy="108337"/>
              </a:xfrm>
              <a:custGeom>
                <a:avLst/>
                <a:gdLst>
                  <a:gd name="T0" fmla="*/ 121 w 127"/>
                  <a:gd name="T1" fmla="*/ 66 h 92"/>
                  <a:gd name="T2" fmla="*/ 121 w 127"/>
                  <a:gd name="T3" fmla="*/ 66 h 92"/>
                  <a:gd name="T4" fmla="*/ 19 w 127"/>
                  <a:gd name="T5" fmla="*/ 3 h 92"/>
                  <a:gd name="T6" fmla="*/ 5 w 127"/>
                  <a:gd name="T7" fmla="*/ 6 h 92"/>
                  <a:gd name="T8" fmla="*/ 2 w 127"/>
                  <a:gd name="T9" fmla="*/ 11 h 92"/>
                  <a:gd name="T10" fmla="*/ 5 w 127"/>
                  <a:gd name="T11" fmla="*/ 22 h 92"/>
                  <a:gd name="T12" fmla="*/ 107 w 127"/>
                  <a:gd name="T13" fmla="*/ 88 h 92"/>
                  <a:gd name="T14" fmla="*/ 121 w 127"/>
                  <a:gd name="T15" fmla="*/ 86 h 92"/>
                  <a:gd name="T16" fmla="*/ 123 w 127"/>
                  <a:gd name="T17" fmla="*/ 80 h 92"/>
                  <a:gd name="T18" fmla="*/ 121 w 127"/>
                  <a:gd name="T19" fmla="*/ 6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92">
                    <a:moveTo>
                      <a:pt x="121" y="66"/>
                    </a:moveTo>
                    <a:lnTo>
                      <a:pt x="121" y="66"/>
                    </a:lnTo>
                    <a:cubicBezTo>
                      <a:pt x="19" y="3"/>
                      <a:pt x="19" y="3"/>
                      <a:pt x="19" y="3"/>
                    </a:cubicBezTo>
                    <a:cubicBezTo>
                      <a:pt x="13" y="0"/>
                      <a:pt x="8" y="0"/>
                      <a:pt x="5" y="6"/>
                    </a:cubicBezTo>
                    <a:cubicBezTo>
                      <a:pt x="2" y="11"/>
                      <a:pt x="2" y="11"/>
                      <a:pt x="2" y="11"/>
                    </a:cubicBezTo>
                    <a:cubicBezTo>
                      <a:pt x="0" y="14"/>
                      <a:pt x="2" y="19"/>
                      <a:pt x="5" y="22"/>
                    </a:cubicBezTo>
                    <a:cubicBezTo>
                      <a:pt x="107" y="88"/>
                      <a:pt x="107" y="88"/>
                      <a:pt x="107" y="88"/>
                    </a:cubicBezTo>
                    <a:cubicBezTo>
                      <a:pt x="112" y="91"/>
                      <a:pt x="118" y="88"/>
                      <a:pt x="121" y="86"/>
                    </a:cubicBezTo>
                    <a:cubicBezTo>
                      <a:pt x="123" y="80"/>
                      <a:pt x="123" y="80"/>
                      <a:pt x="123" y="80"/>
                    </a:cubicBezTo>
                    <a:cubicBezTo>
                      <a:pt x="126" y="75"/>
                      <a:pt x="126" y="69"/>
                      <a:pt x="121" y="66"/>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81" name="Freeform 78">
                <a:extLst>
                  <a:ext uri="{FF2B5EF4-FFF2-40B4-BE49-F238E27FC236}">
                    <a16:creationId xmlns:a16="http://schemas.microsoft.com/office/drawing/2014/main" id="{0ACFE337-7984-4D74-8257-568DABC6B6B0}"/>
                  </a:ext>
                </a:extLst>
              </p:cNvPr>
              <p:cNvSpPr>
                <a:spLocks noChangeArrowheads="1"/>
              </p:cNvSpPr>
              <p:nvPr/>
            </p:nvSpPr>
            <p:spPr bwMode="auto">
              <a:xfrm>
                <a:off x="17473423" y="8024027"/>
                <a:ext cx="149604" cy="108334"/>
              </a:xfrm>
              <a:custGeom>
                <a:avLst/>
                <a:gdLst>
                  <a:gd name="T0" fmla="*/ 121 w 128"/>
                  <a:gd name="T1" fmla="*/ 66 h 92"/>
                  <a:gd name="T2" fmla="*/ 121 w 128"/>
                  <a:gd name="T3" fmla="*/ 66 h 92"/>
                  <a:gd name="T4" fmla="*/ 20 w 128"/>
                  <a:gd name="T5" fmla="*/ 2 h 92"/>
                  <a:gd name="T6" fmla="*/ 6 w 128"/>
                  <a:gd name="T7" fmla="*/ 5 h 92"/>
                  <a:gd name="T8" fmla="*/ 3 w 128"/>
                  <a:gd name="T9" fmla="*/ 11 h 92"/>
                  <a:gd name="T10" fmla="*/ 6 w 128"/>
                  <a:gd name="T11" fmla="*/ 22 h 92"/>
                  <a:gd name="T12" fmla="*/ 108 w 128"/>
                  <a:gd name="T13" fmla="*/ 88 h 92"/>
                  <a:gd name="T14" fmla="*/ 121 w 128"/>
                  <a:gd name="T15" fmla="*/ 85 h 92"/>
                  <a:gd name="T16" fmla="*/ 124 w 128"/>
                  <a:gd name="T17" fmla="*/ 80 h 92"/>
                  <a:gd name="T18" fmla="*/ 121 w 128"/>
                  <a:gd name="T19" fmla="*/ 6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92">
                    <a:moveTo>
                      <a:pt x="121" y="66"/>
                    </a:moveTo>
                    <a:lnTo>
                      <a:pt x="121" y="66"/>
                    </a:lnTo>
                    <a:cubicBezTo>
                      <a:pt x="20" y="2"/>
                      <a:pt x="20" y="2"/>
                      <a:pt x="20" y="2"/>
                    </a:cubicBezTo>
                    <a:cubicBezTo>
                      <a:pt x="14" y="0"/>
                      <a:pt x="8" y="0"/>
                      <a:pt x="6" y="5"/>
                    </a:cubicBezTo>
                    <a:cubicBezTo>
                      <a:pt x="3" y="11"/>
                      <a:pt x="3" y="11"/>
                      <a:pt x="3" y="11"/>
                    </a:cubicBezTo>
                    <a:cubicBezTo>
                      <a:pt x="0" y="13"/>
                      <a:pt x="3" y="19"/>
                      <a:pt x="6" y="22"/>
                    </a:cubicBezTo>
                    <a:cubicBezTo>
                      <a:pt x="108" y="88"/>
                      <a:pt x="108" y="88"/>
                      <a:pt x="108" y="88"/>
                    </a:cubicBezTo>
                    <a:cubicBezTo>
                      <a:pt x="113" y="91"/>
                      <a:pt x="119" y="88"/>
                      <a:pt x="121" y="85"/>
                    </a:cubicBezTo>
                    <a:cubicBezTo>
                      <a:pt x="124" y="80"/>
                      <a:pt x="124" y="80"/>
                      <a:pt x="124" y="80"/>
                    </a:cubicBezTo>
                    <a:cubicBezTo>
                      <a:pt x="127" y="74"/>
                      <a:pt x="127" y="69"/>
                      <a:pt x="121" y="66"/>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82" name="Freeform 79">
                <a:extLst>
                  <a:ext uri="{FF2B5EF4-FFF2-40B4-BE49-F238E27FC236}">
                    <a16:creationId xmlns:a16="http://schemas.microsoft.com/office/drawing/2014/main" id="{4BAFD228-4668-4C63-922D-8685285F1DFB}"/>
                  </a:ext>
                </a:extLst>
              </p:cNvPr>
              <p:cNvSpPr>
                <a:spLocks noChangeArrowheads="1"/>
              </p:cNvSpPr>
              <p:nvPr/>
            </p:nvSpPr>
            <p:spPr bwMode="auto">
              <a:xfrm>
                <a:off x="17478579" y="8070456"/>
                <a:ext cx="103176" cy="77383"/>
              </a:xfrm>
              <a:custGeom>
                <a:avLst/>
                <a:gdLst>
                  <a:gd name="T0" fmla="*/ 8 w 87"/>
                  <a:gd name="T1" fmla="*/ 0 h 64"/>
                  <a:gd name="T2" fmla="*/ 8 w 87"/>
                  <a:gd name="T3" fmla="*/ 0 h 64"/>
                  <a:gd name="T4" fmla="*/ 86 w 87"/>
                  <a:gd name="T5" fmla="*/ 50 h 64"/>
                  <a:gd name="T6" fmla="*/ 33 w 87"/>
                  <a:gd name="T7" fmla="*/ 50 h 64"/>
                  <a:gd name="T8" fmla="*/ 8 w 87"/>
                  <a:gd name="T9" fmla="*/ 0 h 64"/>
                </a:gdLst>
                <a:ahLst/>
                <a:cxnLst>
                  <a:cxn ang="0">
                    <a:pos x="T0" y="T1"/>
                  </a:cxn>
                  <a:cxn ang="0">
                    <a:pos x="T2" y="T3"/>
                  </a:cxn>
                  <a:cxn ang="0">
                    <a:pos x="T4" y="T5"/>
                  </a:cxn>
                  <a:cxn ang="0">
                    <a:pos x="T6" y="T7"/>
                  </a:cxn>
                  <a:cxn ang="0">
                    <a:pos x="T8" y="T9"/>
                  </a:cxn>
                </a:cxnLst>
                <a:rect l="0" t="0" r="r" b="b"/>
                <a:pathLst>
                  <a:path w="87" h="64">
                    <a:moveTo>
                      <a:pt x="8" y="0"/>
                    </a:moveTo>
                    <a:lnTo>
                      <a:pt x="8" y="0"/>
                    </a:lnTo>
                    <a:cubicBezTo>
                      <a:pt x="86" y="50"/>
                      <a:pt x="86" y="50"/>
                      <a:pt x="86" y="50"/>
                    </a:cubicBezTo>
                    <a:cubicBezTo>
                      <a:pt x="77" y="63"/>
                      <a:pt x="50" y="61"/>
                      <a:pt x="33" y="50"/>
                    </a:cubicBezTo>
                    <a:cubicBezTo>
                      <a:pt x="14" y="39"/>
                      <a:pt x="0" y="16"/>
                      <a:pt x="8" y="0"/>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grpSp>
        <p:grpSp>
          <p:nvGrpSpPr>
            <p:cNvPr id="156" name="Group 155">
              <a:extLst>
                <a:ext uri="{FF2B5EF4-FFF2-40B4-BE49-F238E27FC236}">
                  <a16:creationId xmlns:a16="http://schemas.microsoft.com/office/drawing/2014/main" id="{BE889614-6780-4D55-800B-41EB1A606551}"/>
                </a:ext>
              </a:extLst>
            </p:cNvPr>
            <p:cNvGrpSpPr/>
            <p:nvPr/>
          </p:nvGrpSpPr>
          <p:grpSpPr>
            <a:xfrm>
              <a:off x="5089495" y="2633517"/>
              <a:ext cx="158634" cy="181848"/>
              <a:chOff x="18592887" y="7363696"/>
              <a:chExt cx="423023" cy="484929"/>
            </a:xfrm>
            <a:solidFill>
              <a:schemeClr val="accent1"/>
            </a:solidFill>
          </p:grpSpPr>
          <p:sp>
            <p:nvSpPr>
              <p:cNvPr id="176" name="Freeform 80">
                <a:extLst>
                  <a:ext uri="{FF2B5EF4-FFF2-40B4-BE49-F238E27FC236}">
                    <a16:creationId xmlns:a16="http://schemas.microsoft.com/office/drawing/2014/main" id="{A3C40223-3DA6-43C0-BBBF-6C6DE2E72735}"/>
                  </a:ext>
                </a:extLst>
              </p:cNvPr>
              <p:cNvSpPr>
                <a:spLocks noChangeArrowheads="1"/>
              </p:cNvSpPr>
              <p:nvPr/>
            </p:nvSpPr>
            <p:spPr bwMode="auto">
              <a:xfrm>
                <a:off x="18665110" y="7363696"/>
                <a:ext cx="237306" cy="206352"/>
              </a:xfrm>
              <a:custGeom>
                <a:avLst/>
                <a:gdLst>
                  <a:gd name="T0" fmla="*/ 135 w 202"/>
                  <a:gd name="T1" fmla="*/ 0 h 175"/>
                  <a:gd name="T2" fmla="*/ 135 w 202"/>
                  <a:gd name="T3" fmla="*/ 0 h 175"/>
                  <a:gd name="T4" fmla="*/ 91 w 202"/>
                  <a:gd name="T5" fmla="*/ 121 h 175"/>
                  <a:gd name="T6" fmla="*/ 63 w 202"/>
                  <a:gd name="T7" fmla="*/ 102 h 175"/>
                  <a:gd name="T8" fmla="*/ 44 w 202"/>
                  <a:gd name="T9" fmla="*/ 100 h 175"/>
                  <a:gd name="T10" fmla="*/ 5 w 202"/>
                  <a:gd name="T11" fmla="*/ 121 h 175"/>
                  <a:gd name="T12" fmla="*/ 39 w 202"/>
                  <a:gd name="T13" fmla="*/ 171 h 175"/>
                  <a:gd name="T14" fmla="*/ 58 w 202"/>
                  <a:gd name="T15" fmla="*/ 174 h 175"/>
                  <a:gd name="T16" fmla="*/ 94 w 202"/>
                  <a:gd name="T17" fmla="*/ 152 h 175"/>
                  <a:gd name="T18" fmla="*/ 94 w 202"/>
                  <a:gd name="T19" fmla="*/ 152 h 175"/>
                  <a:gd name="T20" fmla="*/ 96 w 202"/>
                  <a:gd name="T21" fmla="*/ 149 h 175"/>
                  <a:gd name="T22" fmla="*/ 135 w 202"/>
                  <a:gd name="T23" fmla="*/ 47 h 175"/>
                  <a:gd name="T24" fmla="*/ 171 w 202"/>
                  <a:gd name="T25" fmla="*/ 61 h 175"/>
                  <a:gd name="T26" fmla="*/ 201 w 202"/>
                  <a:gd name="T27" fmla="*/ 55 h 175"/>
                  <a:gd name="T28" fmla="*/ 135 w 202"/>
                  <a:gd name="T2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175">
                    <a:moveTo>
                      <a:pt x="135" y="0"/>
                    </a:moveTo>
                    <a:lnTo>
                      <a:pt x="135" y="0"/>
                    </a:lnTo>
                    <a:cubicBezTo>
                      <a:pt x="91" y="121"/>
                      <a:pt x="91" y="121"/>
                      <a:pt x="91" y="121"/>
                    </a:cubicBezTo>
                    <a:cubicBezTo>
                      <a:pt x="85" y="113"/>
                      <a:pt x="74" y="107"/>
                      <a:pt x="63" y="102"/>
                    </a:cubicBezTo>
                    <a:cubicBezTo>
                      <a:pt x="58" y="100"/>
                      <a:pt x="50" y="100"/>
                      <a:pt x="44" y="100"/>
                    </a:cubicBezTo>
                    <a:cubicBezTo>
                      <a:pt x="27" y="100"/>
                      <a:pt x="11" y="107"/>
                      <a:pt x="5" y="121"/>
                    </a:cubicBezTo>
                    <a:cubicBezTo>
                      <a:pt x="0" y="141"/>
                      <a:pt x="14" y="163"/>
                      <a:pt x="39" y="171"/>
                    </a:cubicBezTo>
                    <a:cubicBezTo>
                      <a:pt x="44" y="174"/>
                      <a:pt x="50" y="174"/>
                      <a:pt x="58" y="174"/>
                    </a:cubicBezTo>
                    <a:cubicBezTo>
                      <a:pt x="74" y="174"/>
                      <a:pt x="88" y="165"/>
                      <a:pt x="94" y="152"/>
                    </a:cubicBezTo>
                    <a:lnTo>
                      <a:pt x="94" y="152"/>
                    </a:lnTo>
                    <a:cubicBezTo>
                      <a:pt x="96" y="152"/>
                      <a:pt x="96" y="149"/>
                      <a:pt x="96" y="149"/>
                    </a:cubicBezTo>
                    <a:cubicBezTo>
                      <a:pt x="135" y="47"/>
                      <a:pt x="135" y="47"/>
                      <a:pt x="135" y="47"/>
                    </a:cubicBezTo>
                    <a:cubicBezTo>
                      <a:pt x="146" y="58"/>
                      <a:pt x="160" y="61"/>
                      <a:pt x="171" y="61"/>
                    </a:cubicBezTo>
                    <a:cubicBezTo>
                      <a:pt x="187" y="61"/>
                      <a:pt x="201" y="55"/>
                      <a:pt x="201" y="55"/>
                    </a:cubicBezTo>
                    <a:cubicBezTo>
                      <a:pt x="157" y="53"/>
                      <a:pt x="138" y="8"/>
                      <a:pt x="135" y="0"/>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77" name="Freeform 81">
                <a:extLst>
                  <a:ext uri="{FF2B5EF4-FFF2-40B4-BE49-F238E27FC236}">
                    <a16:creationId xmlns:a16="http://schemas.microsoft.com/office/drawing/2014/main" id="{B031F3B6-0B33-4458-B91F-D1C6D6BA8AFB}"/>
                  </a:ext>
                </a:extLst>
              </p:cNvPr>
              <p:cNvSpPr>
                <a:spLocks noChangeArrowheads="1"/>
              </p:cNvSpPr>
              <p:nvPr/>
            </p:nvSpPr>
            <p:spPr bwMode="auto">
              <a:xfrm>
                <a:off x="18592887" y="7472030"/>
                <a:ext cx="423023" cy="376595"/>
              </a:xfrm>
              <a:custGeom>
                <a:avLst/>
                <a:gdLst>
                  <a:gd name="T0" fmla="*/ 246 w 362"/>
                  <a:gd name="T1" fmla="*/ 0 h 323"/>
                  <a:gd name="T2" fmla="*/ 246 w 362"/>
                  <a:gd name="T3" fmla="*/ 0 h 323"/>
                  <a:gd name="T4" fmla="*/ 163 w 362"/>
                  <a:gd name="T5" fmla="*/ 217 h 323"/>
                  <a:gd name="T6" fmla="*/ 116 w 362"/>
                  <a:gd name="T7" fmla="*/ 181 h 323"/>
                  <a:gd name="T8" fmla="*/ 14 w 362"/>
                  <a:gd name="T9" fmla="*/ 217 h 323"/>
                  <a:gd name="T10" fmla="*/ 69 w 362"/>
                  <a:gd name="T11" fmla="*/ 308 h 323"/>
                  <a:gd name="T12" fmla="*/ 171 w 362"/>
                  <a:gd name="T13" fmla="*/ 272 h 323"/>
                  <a:gd name="T14" fmla="*/ 171 w 362"/>
                  <a:gd name="T15" fmla="*/ 269 h 323"/>
                  <a:gd name="T16" fmla="*/ 174 w 362"/>
                  <a:gd name="T17" fmla="*/ 267 h 323"/>
                  <a:gd name="T18" fmla="*/ 243 w 362"/>
                  <a:gd name="T19" fmla="*/ 85 h 323"/>
                  <a:gd name="T20" fmla="*/ 361 w 362"/>
                  <a:gd name="T21" fmla="*/ 99 h 323"/>
                  <a:gd name="T22" fmla="*/ 246 w 362"/>
                  <a:gd name="T2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323">
                    <a:moveTo>
                      <a:pt x="246" y="0"/>
                    </a:moveTo>
                    <a:lnTo>
                      <a:pt x="246" y="0"/>
                    </a:lnTo>
                    <a:cubicBezTo>
                      <a:pt x="163" y="217"/>
                      <a:pt x="163" y="217"/>
                      <a:pt x="163" y="217"/>
                    </a:cubicBezTo>
                    <a:cubicBezTo>
                      <a:pt x="152" y="203"/>
                      <a:pt x="135" y="190"/>
                      <a:pt x="116" y="181"/>
                    </a:cubicBezTo>
                    <a:cubicBezTo>
                      <a:pt x="72" y="168"/>
                      <a:pt x="25" y="184"/>
                      <a:pt x="14" y="217"/>
                    </a:cubicBezTo>
                    <a:cubicBezTo>
                      <a:pt x="0" y="250"/>
                      <a:pt x="25" y="292"/>
                      <a:pt x="69" y="308"/>
                    </a:cubicBezTo>
                    <a:cubicBezTo>
                      <a:pt x="113" y="322"/>
                      <a:pt x="157" y="308"/>
                      <a:pt x="171" y="272"/>
                    </a:cubicBezTo>
                    <a:lnTo>
                      <a:pt x="171" y="269"/>
                    </a:lnTo>
                    <a:cubicBezTo>
                      <a:pt x="171" y="269"/>
                      <a:pt x="174" y="269"/>
                      <a:pt x="174" y="267"/>
                    </a:cubicBezTo>
                    <a:cubicBezTo>
                      <a:pt x="243" y="85"/>
                      <a:pt x="243" y="85"/>
                      <a:pt x="243" y="85"/>
                    </a:cubicBezTo>
                    <a:cubicBezTo>
                      <a:pt x="292" y="129"/>
                      <a:pt x="361" y="99"/>
                      <a:pt x="361" y="99"/>
                    </a:cubicBezTo>
                    <a:cubicBezTo>
                      <a:pt x="284" y="90"/>
                      <a:pt x="246" y="13"/>
                      <a:pt x="246" y="0"/>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grpSp>
        <p:grpSp>
          <p:nvGrpSpPr>
            <p:cNvPr id="157" name="Group 156">
              <a:extLst>
                <a:ext uri="{FF2B5EF4-FFF2-40B4-BE49-F238E27FC236}">
                  <a16:creationId xmlns:a16="http://schemas.microsoft.com/office/drawing/2014/main" id="{5A4D2719-754C-4694-9728-38F90A0EAB75}"/>
                </a:ext>
              </a:extLst>
            </p:cNvPr>
            <p:cNvGrpSpPr/>
            <p:nvPr/>
          </p:nvGrpSpPr>
          <p:grpSpPr>
            <a:xfrm>
              <a:off x="5226850" y="3001083"/>
              <a:ext cx="129614" cy="183783"/>
              <a:chOff x="18959166" y="8343875"/>
              <a:chExt cx="345637" cy="490087"/>
            </a:xfrm>
            <a:solidFill>
              <a:schemeClr val="accent3"/>
            </a:solidFill>
          </p:grpSpPr>
          <p:sp>
            <p:nvSpPr>
              <p:cNvPr id="174" name="Freeform 82">
                <a:extLst>
                  <a:ext uri="{FF2B5EF4-FFF2-40B4-BE49-F238E27FC236}">
                    <a16:creationId xmlns:a16="http://schemas.microsoft.com/office/drawing/2014/main" id="{16796999-68D0-4DA8-B993-6A5B80CA6CDC}"/>
                  </a:ext>
                </a:extLst>
              </p:cNvPr>
              <p:cNvSpPr>
                <a:spLocks noChangeArrowheads="1"/>
              </p:cNvSpPr>
              <p:nvPr/>
            </p:nvSpPr>
            <p:spPr bwMode="auto">
              <a:xfrm>
                <a:off x="18959166" y="8343875"/>
                <a:ext cx="170240" cy="232145"/>
              </a:xfrm>
              <a:custGeom>
                <a:avLst/>
                <a:gdLst>
                  <a:gd name="T0" fmla="*/ 60 w 144"/>
                  <a:gd name="T1" fmla="*/ 0 h 197"/>
                  <a:gd name="T2" fmla="*/ 60 w 144"/>
                  <a:gd name="T3" fmla="*/ 0 h 197"/>
                  <a:gd name="T4" fmla="*/ 74 w 144"/>
                  <a:gd name="T5" fmla="*/ 130 h 197"/>
                  <a:gd name="T6" fmla="*/ 49 w 144"/>
                  <a:gd name="T7" fmla="*/ 122 h 197"/>
                  <a:gd name="T8" fmla="*/ 44 w 144"/>
                  <a:gd name="T9" fmla="*/ 125 h 197"/>
                  <a:gd name="T10" fmla="*/ 0 w 144"/>
                  <a:gd name="T11" fmla="*/ 166 h 197"/>
                  <a:gd name="T12" fmla="*/ 44 w 144"/>
                  <a:gd name="T13" fmla="*/ 196 h 197"/>
                  <a:gd name="T14" fmla="*/ 52 w 144"/>
                  <a:gd name="T15" fmla="*/ 196 h 197"/>
                  <a:gd name="T16" fmla="*/ 93 w 144"/>
                  <a:gd name="T17" fmla="*/ 155 h 197"/>
                  <a:gd name="T18" fmla="*/ 93 w 144"/>
                  <a:gd name="T19" fmla="*/ 152 h 197"/>
                  <a:gd name="T20" fmla="*/ 93 w 144"/>
                  <a:gd name="T21" fmla="*/ 152 h 197"/>
                  <a:gd name="T22" fmla="*/ 80 w 144"/>
                  <a:gd name="T23" fmla="*/ 42 h 197"/>
                  <a:gd name="T24" fmla="*/ 93 w 144"/>
                  <a:gd name="T25" fmla="*/ 45 h 197"/>
                  <a:gd name="T26" fmla="*/ 143 w 144"/>
                  <a:gd name="T27" fmla="*/ 20 h 197"/>
                  <a:gd name="T28" fmla="*/ 118 w 144"/>
                  <a:gd name="T29" fmla="*/ 22 h 197"/>
                  <a:gd name="T30" fmla="*/ 60 w 144"/>
                  <a:gd name="T3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197">
                    <a:moveTo>
                      <a:pt x="60" y="0"/>
                    </a:moveTo>
                    <a:lnTo>
                      <a:pt x="60" y="0"/>
                    </a:lnTo>
                    <a:cubicBezTo>
                      <a:pt x="74" y="130"/>
                      <a:pt x="74" y="130"/>
                      <a:pt x="74" y="130"/>
                    </a:cubicBezTo>
                    <a:cubicBezTo>
                      <a:pt x="69" y="125"/>
                      <a:pt x="60" y="122"/>
                      <a:pt x="49" y="122"/>
                    </a:cubicBezTo>
                    <a:cubicBezTo>
                      <a:pt x="49" y="122"/>
                      <a:pt x="46" y="122"/>
                      <a:pt x="44" y="125"/>
                    </a:cubicBezTo>
                    <a:cubicBezTo>
                      <a:pt x="16" y="127"/>
                      <a:pt x="0" y="146"/>
                      <a:pt x="0" y="166"/>
                    </a:cubicBezTo>
                    <a:cubicBezTo>
                      <a:pt x="2" y="185"/>
                      <a:pt x="22" y="196"/>
                      <a:pt x="44" y="196"/>
                    </a:cubicBezTo>
                    <a:cubicBezTo>
                      <a:pt x="46" y="196"/>
                      <a:pt x="49" y="196"/>
                      <a:pt x="52" y="196"/>
                    </a:cubicBezTo>
                    <a:cubicBezTo>
                      <a:pt x="77" y="193"/>
                      <a:pt x="96" y="174"/>
                      <a:pt x="93" y="155"/>
                    </a:cubicBezTo>
                    <a:cubicBezTo>
                      <a:pt x="93" y="152"/>
                      <a:pt x="93" y="152"/>
                      <a:pt x="93" y="152"/>
                    </a:cubicBezTo>
                    <a:lnTo>
                      <a:pt x="93" y="152"/>
                    </a:lnTo>
                    <a:cubicBezTo>
                      <a:pt x="80" y="42"/>
                      <a:pt x="80" y="42"/>
                      <a:pt x="80" y="42"/>
                    </a:cubicBezTo>
                    <a:cubicBezTo>
                      <a:pt x="85" y="45"/>
                      <a:pt x="88" y="45"/>
                      <a:pt x="93" y="45"/>
                    </a:cubicBezTo>
                    <a:cubicBezTo>
                      <a:pt x="123" y="45"/>
                      <a:pt x="143" y="20"/>
                      <a:pt x="143" y="20"/>
                    </a:cubicBezTo>
                    <a:cubicBezTo>
                      <a:pt x="135" y="22"/>
                      <a:pt x="126" y="22"/>
                      <a:pt x="118" y="22"/>
                    </a:cubicBezTo>
                    <a:cubicBezTo>
                      <a:pt x="88" y="22"/>
                      <a:pt x="63" y="3"/>
                      <a:pt x="60" y="0"/>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75" name="Freeform 83">
                <a:extLst>
                  <a:ext uri="{FF2B5EF4-FFF2-40B4-BE49-F238E27FC236}">
                    <a16:creationId xmlns:a16="http://schemas.microsoft.com/office/drawing/2014/main" id="{082E19C2-50AC-4952-8A6F-B3B9EBB401B7}"/>
                  </a:ext>
                </a:extLst>
              </p:cNvPr>
              <p:cNvSpPr>
                <a:spLocks noChangeArrowheads="1"/>
              </p:cNvSpPr>
              <p:nvPr/>
            </p:nvSpPr>
            <p:spPr bwMode="auto">
              <a:xfrm>
                <a:off x="19000434" y="8410939"/>
                <a:ext cx="304369" cy="423023"/>
              </a:xfrm>
              <a:custGeom>
                <a:avLst/>
                <a:gdLst>
                  <a:gd name="T0" fmla="*/ 110 w 260"/>
                  <a:gd name="T1" fmla="*/ 0 h 362"/>
                  <a:gd name="T2" fmla="*/ 110 w 260"/>
                  <a:gd name="T3" fmla="*/ 0 h 362"/>
                  <a:gd name="T4" fmla="*/ 137 w 260"/>
                  <a:gd name="T5" fmla="*/ 231 h 362"/>
                  <a:gd name="T6" fmla="*/ 79 w 260"/>
                  <a:gd name="T7" fmla="*/ 223 h 362"/>
                  <a:gd name="T8" fmla="*/ 5 w 260"/>
                  <a:gd name="T9" fmla="*/ 300 h 362"/>
                  <a:gd name="T10" fmla="*/ 96 w 260"/>
                  <a:gd name="T11" fmla="*/ 352 h 362"/>
                  <a:gd name="T12" fmla="*/ 171 w 260"/>
                  <a:gd name="T13" fmla="*/ 275 h 362"/>
                  <a:gd name="T14" fmla="*/ 171 w 260"/>
                  <a:gd name="T15" fmla="*/ 273 h 362"/>
                  <a:gd name="T16" fmla="*/ 171 w 260"/>
                  <a:gd name="T17" fmla="*/ 269 h 362"/>
                  <a:gd name="T18" fmla="*/ 146 w 260"/>
                  <a:gd name="T19" fmla="*/ 77 h 362"/>
                  <a:gd name="T20" fmla="*/ 259 w 260"/>
                  <a:gd name="T21" fmla="*/ 35 h 362"/>
                  <a:gd name="T22" fmla="*/ 110 w 260"/>
                  <a:gd name="T2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0" h="362">
                    <a:moveTo>
                      <a:pt x="110" y="0"/>
                    </a:moveTo>
                    <a:lnTo>
                      <a:pt x="110" y="0"/>
                    </a:lnTo>
                    <a:cubicBezTo>
                      <a:pt x="137" y="231"/>
                      <a:pt x="137" y="231"/>
                      <a:pt x="137" y="231"/>
                    </a:cubicBezTo>
                    <a:cubicBezTo>
                      <a:pt x="121" y="223"/>
                      <a:pt x="102" y="217"/>
                      <a:pt x="79" y="223"/>
                    </a:cubicBezTo>
                    <a:cubicBezTo>
                      <a:pt x="33" y="228"/>
                      <a:pt x="0" y="262"/>
                      <a:pt x="5" y="300"/>
                    </a:cubicBezTo>
                    <a:cubicBezTo>
                      <a:pt x="8" y="336"/>
                      <a:pt x="49" y="361"/>
                      <a:pt x="96" y="352"/>
                    </a:cubicBezTo>
                    <a:cubicBezTo>
                      <a:pt x="140" y="347"/>
                      <a:pt x="173" y="311"/>
                      <a:pt x="171" y="275"/>
                    </a:cubicBezTo>
                    <a:cubicBezTo>
                      <a:pt x="171" y="275"/>
                      <a:pt x="171" y="275"/>
                      <a:pt x="171" y="273"/>
                    </a:cubicBezTo>
                    <a:cubicBezTo>
                      <a:pt x="171" y="273"/>
                      <a:pt x="171" y="273"/>
                      <a:pt x="171" y="269"/>
                    </a:cubicBezTo>
                    <a:cubicBezTo>
                      <a:pt x="146" y="77"/>
                      <a:pt x="146" y="77"/>
                      <a:pt x="146" y="77"/>
                    </a:cubicBezTo>
                    <a:cubicBezTo>
                      <a:pt x="212" y="93"/>
                      <a:pt x="259" y="35"/>
                      <a:pt x="259" y="35"/>
                    </a:cubicBezTo>
                    <a:cubicBezTo>
                      <a:pt x="187" y="63"/>
                      <a:pt x="118" y="11"/>
                      <a:pt x="110" y="0"/>
                    </a:cubicBez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grpSp>
        <p:sp>
          <p:nvSpPr>
            <p:cNvPr id="158" name="Freeform 84">
              <a:extLst>
                <a:ext uri="{FF2B5EF4-FFF2-40B4-BE49-F238E27FC236}">
                  <a16:creationId xmlns:a16="http://schemas.microsoft.com/office/drawing/2014/main" id="{081C8544-CF43-48DA-8AE4-0B11B6FD65A4}"/>
                </a:ext>
              </a:extLst>
            </p:cNvPr>
            <p:cNvSpPr>
              <a:spLocks/>
            </p:cNvSpPr>
            <p:nvPr/>
          </p:nvSpPr>
          <p:spPr bwMode="auto">
            <a:xfrm>
              <a:off x="4718050" y="2263775"/>
              <a:ext cx="293688" cy="257175"/>
            </a:xfrm>
            <a:custGeom>
              <a:avLst/>
              <a:gdLst>
                <a:gd name="T0" fmla="*/ 73462267 w 671"/>
                <a:gd name="T1" fmla="*/ 73474238 h 585"/>
                <a:gd name="T2" fmla="*/ 73462267 w 671"/>
                <a:gd name="T3" fmla="*/ 73474238 h 585"/>
                <a:gd name="T4" fmla="*/ 58693394 w 671"/>
                <a:gd name="T5" fmla="*/ 88362692 h 585"/>
                <a:gd name="T6" fmla="*/ 46417585 w 671"/>
                <a:gd name="T7" fmla="*/ 104990705 h 585"/>
                <a:gd name="T8" fmla="*/ 35868015 w 671"/>
                <a:gd name="T9" fmla="*/ 107697856 h 585"/>
                <a:gd name="T10" fmla="*/ 43732375 w 671"/>
                <a:gd name="T11" fmla="*/ 95323123 h 585"/>
                <a:gd name="T12" fmla="*/ 50253912 w 671"/>
                <a:gd name="T13" fmla="*/ 80435108 h 585"/>
                <a:gd name="T14" fmla="*/ 48527237 w 671"/>
                <a:gd name="T15" fmla="*/ 66513368 h 585"/>
                <a:gd name="T16" fmla="*/ 28963064 w 671"/>
                <a:gd name="T17" fmla="*/ 65933515 h 585"/>
                <a:gd name="T18" fmla="*/ 13618194 w 671"/>
                <a:gd name="T19" fmla="*/ 57619509 h 585"/>
                <a:gd name="T20" fmla="*/ 31648274 w 671"/>
                <a:gd name="T21" fmla="*/ 53172360 h 585"/>
                <a:gd name="T22" fmla="*/ 49102795 w 671"/>
                <a:gd name="T23" fmla="*/ 47371635 h 585"/>
                <a:gd name="T24" fmla="*/ 50637326 w 671"/>
                <a:gd name="T25" fmla="*/ 33063473 h 585"/>
                <a:gd name="T26" fmla="*/ 46417585 w 671"/>
                <a:gd name="T27" fmla="*/ 16435021 h 585"/>
                <a:gd name="T28" fmla="*/ 39512635 w 671"/>
                <a:gd name="T29" fmla="*/ 5800725 h 585"/>
                <a:gd name="T30" fmla="*/ 47568265 w 671"/>
                <a:gd name="T31" fmla="*/ 5220433 h 585"/>
                <a:gd name="T32" fmla="*/ 64447665 w 671"/>
                <a:gd name="T33" fmla="*/ 29776469 h 585"/>
                <a:gd name="T34" fmla="*/ 72503295 w 671"/>
                <a:gd name="T35" fmla="*/ 43697769 h 585"/>
                <a:gd name="T36" fmla="*/ 93602436 w 671"/>
                <a:gd name="T37" fmla="*/ 35190332 h 585"/>
                <a:gd name="T38" fmla="*/ 108371747 w 671"/>
                <a:gd name="T39" fmla="*/ 27649610 h 585"/>
                <a:gd name="T40" fmla="*/ 100891238 w 671"/>
                <a:gd name="T41" fmla="*/ 44664483 h 585"/>
                <a:gd name="T42" fmla="*/ 85546369 w 671"/>
                <a:gd name="T43" fmla="*/ 59166076 h 585"/>
                <a:gd name="T44" fmla="*/ 88231578 w 671"/>
                <a:gd name="T45" fmla="*/ 70767526 h 585"/>
                <a:gd name="T46" fmla="*/ 99356708 w 671"/>
                <a:gd name="T47" fmla="*/ 87975831 h 585"/>
                <a:gd name="T48" fmla="*/ 100891238 w 671"/>
                <a:gd name="T49" fmla="*/ 100157133 h 585"/>
                <a:gd name="T50" fmla="*/ 93026878 w 671"/>
                <a:gd name="T51" fmla="*/ 98030274 h 585"/>
                <a:gd name="T52" fmla="*/ 85546369 w 671"/>
                <a:gd name="T53" fmla="*/ 85268679 h 585"/>
                <a:gd name="T54" fmla="*/ 80367656 w 671"/>
                <a:gd name="T55" fmla="*/ 78888102 h 585"/>
                <a:gd name="T56" fmla="*/ 73462267 w 671"/>
                <a:gd name="T57" fmla="*/ 73474238 h 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1" h="585">
                  <a:moveTo>
                    <a:pt x="383" y="380"/>
                  </a:moveTo>
                  <a:lnTo>
                    <a:pt x="383" y="380"/>
                  </a:lnTo>
                  <a:cubicBezTo>
                    <a:pt x="333" y="350"/>
                    <a:pt x="320" y="419"/>
                    <a:pt x="306" y="457"/>
                  </a:cubicBezTo>
                  <a:cubicBezTo>
                    <a:pt x="292" y="491"/>
                    <a:pt x="262" y="526"/>
                    <a:pt x="242" y="543"/>
                  </a:cubicBezTo>
                  <a:cubicBezTo>
                    <a:pt x="226" y="559"/>
                    <a:pt x="182" y="584"/>
                    <a:pt x="187" y="557"/>
                  </a:cubicBezTo>
                  <a:cubicBezTo>
                    <a:pt x="192" y="534"/>
                    <a:pt x="217" y="515"/>
                    <a:pt x="228" y="493"/>
                  </a:cubicBezTo>
                  <a:cubicBezTo>
                    <a:pt x="245" y="468"/>
                    <a:pt x="253" y="444"/>
                    <a:pt x="262" y="416"/>
                  </a:cubicBezTo>
                  <a:cubicBezTo>
                    <a:pt x="264" y="402"/>
                    <a:pt x="278" y="350"/>
                    <a:pt x="253" y="344"/>
                  </a:cubicBezTo>
                  <a:cubicBezTo>
                    <a:pt x="220" y="336"/>
                    <a:pt x="187" y="341"/>
                    <a:pt x="151" y="341"/>
                  </a:cubicBezTo>
                  <a:cubicBezTo>
                    <a:pt x="124" y="341"/>
                    <a:pt x="0" y="336"/>
                    <a:pt x="71" y="298"/>
                  </a:cubicBezTo>
                  <a:cubicBezTo>
                    <a:pt x="99" y="284"/>
                    <a:pt x="135" y="281"/>
                    <a:pt x="165" y="275"/>
                  </a:cubicBezTo>
                  <a:cubicBezTo>
                    <a:pt x="187" y="273"/>
                    <a:pt x="245" y="267"/>
                    <a:pt x="256" y="245"/>
                  </a:cubicBezTo>
                  <a:cubicBezTo>
                    <a:pt x="267" y="223"/>
                    <a:pt x="267" y="193"/>
                    <a:pt x="264" y="171"/>
                  </a:cubicBezTo>
                  <a:cubicBezTo>
                    <a:pt x="259" y="143"/>
                    <a:pt x="253" y="113"/>
                    <a:pt x="242" y="85"/>
                  </a:cubicBezTo>
                  <a:cubicBezTo>
                    <a:pt x="234" y="69"/>
                    <a:pt x="220" y="47"/>
                    <a:pt x="206" y="30"/>
                  </a:cubicBezTo>
                  <a:cubicBezTo>
                    <a:pt x="182" y="0"/>
                    <a:pt x="231" y="16"/>
                    <a:pt x="248" y="27"/>
                  </a:cubicBezTo>
                  <a:cubicBezTo>
                    <a:pt x="303" y="63"/>
                    <a:pt x="322" y="105"/>
                    <a:pt x="336" y="154"/>
                  </a:cubicBezTo>
                  <a:cubicBezTo>
                    <a:pt x="342" y="176"/>
                    <a:pt x="358" y="217"/>
                    <a:pt x="378" y="226"/>
                  </a:cubicBezTo>
                  <a:cubicBezTo>
                    <a:pt x="405" y="240"/>
                    <a:pt x="463" y="198"/>
                    <a:pt x="488" y="182"/>
                  </a:cubicBezTo>
                  <a:cubicBezTo>
                    <a:pt x="513" y="165"/>
                    <a:pt x="537" y="154"/>
                    <a:pt x="565" y="143"/>
                  </a:cubicBezTo>
                  <a:cubicBezTo>
                    <a:pt x="670" y="107"/>
                    <a:pt x="573" y="195"/>
                    <a:pt x="526" y="231"/>
                  </a:cubicBezTo>
                  <a:cubicBezTo>
                    <a:pt x="490" y="256"/>
                    <a:pt x="457" y="270"/>
                    <a:pt x="446" y="306"/>
                  </a:cubicBezTo>
                  <a:cubicBezTo>
                    <a:pt x="438" y="330"/>
                    <a:pt x="446" y="350"/>
                    <a:pt x="460" y="366"/>
                  </a:cubicBezTo>
                  <a:cubicBezTo>
                    <a:pt x="482" y="391"/>
                    <a:pt x="510" y="424"/>
                    <a:pt x="518" y="455"/>
                  </a:cubicBezTo>
                  <a:cubicBezTo>
                    <a:pt x="524" y="468"/>
                    <a:pt x="532" y="510"/>
                    <a:pt x="526" y="518"/>
                  </a:cubicBezTo>
                  <a:cubicBezTo>
                    <a:pt x="518" y="540"/>
                    <a:pt x="493" y="526"/>
                    <a:pt x="485" y="507"/>
                  </a:cubicBezTo>
                  <a:cubicBezTo>
                    <a:pt x="474" y="482"/>
                    <a:pt x="466" y="460"/>
                    <a:pt x="446" y="441"/>
                  </a:cubicBezTo>
                  <a:cubicBezTo>
                    <a:pt x="438" y="430"/>
                    <a:pt x="430" y="419"/>
                    <a:pt x="419" y="408"/>
                  </a:cubicBezTo>
                  <a:cubicBezTo>
                    <a:pt x="411" y="397"/>
                    <a:pt x="397" y="388"/>
                    <a:pt x="383" y="380"/>
                  </a:cubicBezTo>
                </a:path>
              </a:pathLst>
            </a:custGeom>
            <a:solidFill>
              <a:srgbClr val="0A3E5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a-IR"/>
            </a:p>
          </p:txBody>
        </p:sp>
        <p:sp>
          <p:nvSpPr>
            <p:cNvPr id="159" name="Freeform 85">
              <a:extLst>
                <a:ext uri="{FF2B5EF4-FFF2-40B4-BE49-F238E27FC236}">
                  <a16:creationId xmlns:a16="http://schemas.microsoft.com/office/drawing/2014/main" id="{747C45EB-E6B5-4B77-8B98-D07343C29A48}"/>
                </a:ext>
              </a:extLst>
            </p:cNvPr>
            <p:cNvSpPr>
              <a:spLocks noChangeArrowheads="1"/>
            </p:cNvSpPr>
            <p:nvPr/>
          </p:nvSpPr>
          <p:spPr bwMode="auto">
            <a:xfrm>
              <a:off x="4717954" y="2264423"/>
              <a:ext cx="293495" cy="257179"/>
            </a:xfrm>
            <a:custGeom>
              <a:avLst/>
              <a:gdLst>
                <a:gd name="T0" fmla="*/ 383 w 671"/>
                <a:gd name="T1" fmla="*/ 380 h 585"/>
                <a:gd name="T2" fmla="*/ 383 w 671"/>
                <a:gd name="T3" fmla="*/ 380 h 585"/>
                <a:gd name="T4" fmla="*/ 306 w 671"/>
                <a:gd name="T5" fmla="*/ 457 h 585"/>
                <a:gd name="T6" fmla="*/ 242 w 671"/>
                <a:gd name="T7" fmla="*/ 543 h 585"/>
                <a:gd name="T8" fmla="*/ 187 w 671"/>
                <a:gd name="T9" fmla="*/ 557 h 585"/>
                <a:gd name="T10" fmla="*/ 228 w 671"/>
                <a:gd name="T11" fmla="*/ 493 h 585"/>
                <a:gd name="T12" fmla="*/ 262 w 671"/>
                <a:gd name="T13" fmla="*/ 416 h 585"/>
                <a:gd name="T14" fmla="*/ 253 w 671"/>
                <a:gd name="T15" fmla="*/ 344 h 585"/>
                <a:gd name="T16" fmla="*/ 151 w 671"/>
                <a:gd name="T17" fmla="*/ 341 h 585"/>
                <a:gd name="T18" fmla="*/ 71 w 671"/>
                <a:gd name="T19" fmla="*/ 298 h 585"/>
                <a:gd name="T20" fmla="*/ 165 w 671"/>
                <a:gd name="T21" fmla="*/ 275 h 585"/>
                <a:gd name="T22" fmla="*/ 256 w 671"/>
                <a:gd name="T23" fmla="*/ 245 h 585"/>
                <a:gd name="T24" fmla="*/ 264 w 671"/>
                <a:gd name="T25" fmla="*/ 171 h 585"/>
                <a:gd name="T26" fmla="*/ 242 w 671"/>
                <a:gd name="T27" fmla="*/ 85 h 585"/>
                <a:gd name="T28" fmla="*/ 206 w 671"/>
                <a:gd name="T29" fmla="*/ 30 h 585"/>
                <a:gd name="T30" fmla="*/ 248 w 671"/>
                <a:gd name="T31" fmla="*/ 27 h 585"/>
                <a:gd name="T32" fmla="*/ 336 w 671"/>
                <a:gd name="T33" fmla="*/ 154 h 585"/>
                <a:gd name="T34" fmla="*/ 378 w 671"/>
                <a:gd name="T35" fmla="*/ 226 h 585"/>
                <a:gd name="T36" fmla="*/ 488 w 671"/>
                <a:gd name="T37" fmla="*/ 182 h 585"/>
                <a:gd name="T38" fmla="*/ 565 w 671"/>
                <a:gd name="T39" fmla="*/ 143 h 585"/>
                <a:gd name="T40" fmla="*/ 526 w 671"/>
                <a:gd name="T41" fmla="*/ 231 h 585"/>
                <a:gd name="T42" fmla="*/ 446 w 671"/>
                <a:gd name="T43" fmla="*/ 306 h 585"/>
                <a:gd name="T44" fmla="*/ 460 w 671"/>
                <a:gd name="T45" fmla="*/ 366 h 585"/>
                <a:gd name="T46" fmla="*/ 518 w 671"/>
                <a:gd name="T47" fmla="*/ 455 h 585"/>
                <a:gd name="T48" fmla="*/ 526 w 671"/>
                <a:gd name="T49" fmla="*/ 518 h 585"/>
                <a:gd name="T50" fmla="*/ 485 w 671"/>
                <a:gd name="T51" fmla="*/ 507 h 585"/>
                <a:gd name="T52" fmla="*/ 446 w 671"/>
                <a:gd name="T53" fmla="*/ 441 h 585"/>
                <a:gd name="T54" fmla="*/ 419 w 671"/>
                <a:gd name="T55" fmla="*/ 408 h 585"/>
                <a:gd name="T56" fmla="*/ 383 w 671"/>
                <a:gd name="T57" fmla="*/ 38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1" h="585">
                  <a:moveTo>
                    <a:pt x="383" y="380"/>
                  </a:moveTo>
                  <a:lnTo>
                    <a:pt x="383" y="380"/>
                  </a:lnTo>
                  <a:cubicBezTo>
                    <a:pt x="333" y="350"/>
                    <a:pt x="320" y="419"/>
                    <a:pt x="306" y="457"/>
                  </a:cubicBezTo>
                  <a:cubicBezTo>
                    <a:pt x="292" y="491"/>
                    <a:pt x="262" y="526"/>
                    <a:pt x="242" y="543"/>
                  </a:cubicBezTo>
                  <a:cubicBezTo>
                    <a:pt x="226" y="559"/>
                    <a:pt x="182" y="584"/>
                    <a:pt x="187" y="557"/>
                  </a:cubicBezTo>
                  <a:cubicBezTo>
                    <a:pt x="192" y="534"/>
                    <a:pt x="217" y="515"/>
                    <a:pt x="228" y="493"/>
                  </a:cubicBezTo>
                  <a:cubicBezTo>
                    <a:pt x="245" y="468"/>
                    <a:pt x="253" y="444"/>
                    <a:pt x="262" y="416"/>
                  </a:cubicBezTo>
                  <a:cubicBezTo>
                    <a:pt x="264" y="402"/>
                    <a:pt x="278" y="350"/>
                    <a:pt x="253" y="344"/>
                  </a:cubicBezTo>
                  <a:cubicBezTo>
                    <a:pt x="220" y="336"/>
                    <a:pt x="187" y="341"/>
                    <a:pt x="151" y="341"/>
                  </a:cubicBezTo>
                  <a:cubicBezTo>
                    <a:pt x="124" y="341"/>
                    <a:pt x="0" y="336"/>
                    <a:pt x="71" y="298"/>
                  </a:cubicBezTo>
                  <a:cubicBezTo>
                    <a:pt x="99" y="284"/>
                    <a:pt x="135" y="281"/>
                    <a:pt x="165" y="275"/>
                  </a:cubicBezTo>
                  <a:cubicBezTo>
                    <a:pt x="187" y="273"/>
                    <a:pt x="245" y="267"/>
                    <a:pt x="256" y="245"/>
                  </a:cubicBezTo>
                  <a:cubicBezTo>
                    <a:pt x="267" y="223"/>
                    <a:pt x="267" y="193"/>
                    <a:pt x="264" y="171"/>
                  </a:cubicBezTo>
                  <a:cubicBezTo>
                    <a:pt x="259" y="143"/>
                    <a:pt x="253" y="113"/>
                    <a:pt x="242" y="85"/>
                  </a:cubicBezTo>
                  <a:cubicBezTo>
                    <a:pt x="234" y="69"/>
                    <a:pt x="220" y="47"/>
                    <a:pt x="206" y="30"/>
                  </a:cubicBezTo>
                  <a:cubicBezTo>
                    <a:pt x="182" y="0"/>
                    <a:pt x="231" y="16"/>
                    <a:pt x="248" y="27"/>
                  </a:cubicBezTo>
                  <a:cubicBezTo>
                    <a:pt x="303" y="63"/>
                    <a:pt x="322" y="105"/>
                    <a:pt x="336" y="154"/>
                  </a:cubicBezTo>
                  <a:cubicBezTo>
                    <a:pt x="342" y="176"/>
                    <a:pt x="358" y="217"/>
                    <a:pt x="378" y="226"/>
                  </a:cubicBezTo>
                  <a:cubicBezTo>
                    <a:pt x="405" y="240"/>
                    <a:pt x="463" y="198"/>
                    <a:pt x="488" y="182"/>
                  </a:cubicBezTo>
                  <a:cubicBezTo>
                    <a:pt x="513" y="165"/>
                    <a:pt x="537" y="154"/>
                    <a:pt x="565" y="143"/>
                  </a:cubicBezTo>
                  <a:cubicBezTo>
                    <a:pt x="670" y="107"/>
                    <a:pt x="573" y="195"/>
                    <a:pt x="526" y="231"/>
                  </a:cubicBezTo>
                  <a:cubicBezTo>
                    <a:pt x="490" y="256"/>
                    <a:pt x="457" y="270"/>
                    <a:pt x="446" y="306"/>
                  </a:cubicBezTo>
                  <a:cubicBezTo>
                    <a:pt x="438" y="330"/>
                    <a:pt x="446" y="350"/>
                    <a:pt x="460" y="366"/>
                  </a:cubicBezTo>
                  <a:cubicBezTo>
                    <a:pt x="482" y="391"/>
                    <a:pt x="510" y="424"/>
                    <a:pt x="518" y="455"/>
                  </a:cubicBezTo>
                  <a:cubicBezTo>
                    <a:pt x="524" y="468"/>
                    <a:pt x="532" y="510"/>
                    <a:pt x="526" y="518"/>
                  </a:cubicBezTo>
                  <a:cubicBezTo>
                    <a:pt x="518" y="540"/>
                    <a:pt x="493" y="526"/>
                    <a:pt x="485" y="507"/>
                  </a:cubicBezTo>
                  <a:cubicBezTo>
                    <a:pt x="474" y="482"/>
                    <a:pt x="466" y="460"/>
                    <a:pt x="446" y="441"/>
                  </a:cubicBezTo>
                  <a:cubicBezTo>
                    <a:pt x="438" y="430"/>
                    <a:pt x="430" y="419"/>
                    <a:pt x="419" y="408"/>
                  </a:cubicBezTo>
                  <a:cubicBezTo>
                    <a:pt x="411" y="397"/>
                    <a:pt x="397" y="388"/>
                    <a:pt x="383" y="380"/>
                  </a:cubicBezTo>
                </a:path>
              </a:pathLst>
            </a:custGeom>
            <a:solidFill>
              <a:schemeClr val="accent4"/>
            </a:solid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60" name="Freeform 90">
              <a:extLst>
                <a:ext uri="{FF2B5EF4-FFF2-40B4-BE49-F238E27FC236}">
                  <a16:creationId xmlns:a16="http://schemas.microsoft.com/office/drawing/2014/main" id="{2A69DDF2-881A-4370-94DA-8C627CAE158E}"/>
                </a:ext>
              </a:extLst>
            </p:cNvPr>
            <p:cNvSpPr>
              <a:spLocks noChangeArrowheads="1"/>
            </p:cNvSpPr>
            <p:nvPr/>
          </p:nvSpPr>
          <p:spPr bwMode="auto">
            <a:xfrm>
              <a:off x="4229325" y="3216938"/>
              <a:ext cx="138022" cy="158753"/>
            </a:xfrm>
            <a:custGeom>
              <a:avLst/>
              <a:gdLst>
                <a:gd name="T0" fmla="*/ 160 w 318"/>
                <a:gd name="T1" fmla="*/ 100 h 363"/>
                <a:gd name="T2" fmla="*/ 160 w 318"/>
                <a:gd name="T3" fmla="*/ 100 h 363"/>
                <a:gd name="T4" fmla="*/ 66 w 318"/>
                <a:gd name="T5" fmla="*/ 144 h 363"/>
                <a:gd name="T6" fmla="*/ 14 w 318"/>
                <a:gd name="T7" fmla="*/ 55 h 363"/>
                <a:gd name="T8" fmla="*/ 107 w 318"/>
                <a:gd name="T9" fmla="*/ 11 h 363"/>
                <a:gd name="T10" fmla="*/ 160 w 318"/>
                <a:gd name="T11" fmla="*/ 100 h 363"/>
                <a:gd name="T12" fmla="*/ 297 w 318"/>
                <a:gd name="T13" fmla="*/ 75 h 363"/>
                <a:gd name="T14" fmla="*/ 297 w 318"/>
                <a:gd name="T15" fmla="*/ 75 h 363"/>
                <a:gd name="T16" fmla="*/ 55 w 318"/>
                <a:gd name="T17" fmla="*/ 295 h 363"/>
                <a:gd name="T18" fmla="*/ 22 w 318"/>
                <a:gd name="T19" fmla="*/ 284 h 363"/>
                <a:gd name="T20" fmla="*/ 262 w 318"/>
                <a:gd name="T21" fmla="*/ 64 h 363"/>
                <a:gd name="T22" fmla="*/ 297 w 318"/>
                <a:gd name="T23" fmla="*/ 75 h 363"/>
                <a:gd name="T24" fmla="*/ 57 w 318"/>
                <a:gd name="T25" fmla="*/ 69 h 363"/>
                <a:gd name="T26" fmla="*/ 57 w 318"/>
                <a:gd name="T27" fmla="*/ 69 h 363"/>
                <a:gd name="T28" fmla="*/ 77 w 318"/>
                <a:gd name="T29" fmla="*/ 108 h 363"/>
                <a:gd name="T30" fmla="*/ 118 w 318"/>
                <a:gd name="T31" fmla="*/ 88 h 363"/>
                <a:gd name="T32" fmla="*/ 96 w 318"/>
                <a:gd name="T33" fmla="*/ 47 h 363"/>
                <a:gd name="T34" fmla="*/ 57 w 318"/>
                <a:gd name="T35" fmla="*/ 69 h 363"/>
                <a:gd name="T36" fmla="*/ 303 w 318"/>
                <a:gd name="T37" fmla="*/ 304 h 363"/>
                <a:gd name="T38" fmla="*/ 303 w 318"/>
                <a:gd name="T39" fmla="*/ 304 h 363"/>
                <a:gd name="T40" fmla="*/ 209 w 318"/>
                <a:gd name="T41" fmla="*/ 348 h 363"/>
                <a:gd name="T42" fmla="*/ 157 w 318"/>
                <a:gd name="T43" fmla="*/ 260 h 363"/>
                <a:gd name="T44" fmla="*/ 250 w 318"/>
                <a:gd name="T45" fmla="*/ 216 h 363"/>
                <a:gd name="T46" fmla="*/ 303 w 318"/>
                <a:gd name="T47" fmla="*/ 304 h 363"/>
                <a:gd name="T48" fmla="*/ 198 w 318"/>
                <a:gd name="T49" fmla="*/ 274 h 363"/>
                <a:gd name="T50" fmla="*/ 198 w 318"/>
                <a:gd name="T51" fmla="*/ 274 h 363"/>
                <a:gd name="T52" fmla="*/ 220 w 318"/>
                <a:gd name="T53" fmla="*/ 312 h 363"/>
                <a:gd name="T54" fmla="*/ 262 w 318"/>
                <a:gd name="T55" fmla="*/ 293 h 363"/>
                <a:gd name="T56" fmla="*/ 240 w 318"/>
                <a:gd name="T57" fmla="*/ 251 h 363"/>
                <a:gd name="T58" fmla="*/ 198 w 318"/>
                <a:gd name="T59" fmla="*/ 27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8" h="363">
                  <a:moveTo>
                    <a:pt x="160" y="100"/>
                  </a:moveTo>
                  <a:lnTo>
                    <a:pt x="160" y="100"/>
                  </a:lnTo>
                  <a:cubicBezTo>
                    <a:pt x="149" y="144"/>
                    <a:pt x="107" y="158"/>
                    <a:pt x="66" y="144"/>
                  </a:cubicBezTo>
                  <a:cubicBezTo>
                    <a:pt x="25" y="133"/>
                    <a:pt x="0" y="100"/>
                    <a:pt x="14" y="55"/>
                  </a:cubicBezTo>
                  <a:cubicBezTo>
                    <a:pt x="27" y="11"/>
                    <a:pt x="68" y="0"/>
                    <a:pt x="107" y="11"/>
                  </a:cubicBezTo>
                  <a:cubicBezTo>
                    <a:pt x="149" y="25"/>
                    <a:pt x="173" y="58"/>
                    <a:pt x="160" y="100"/>
                  </a:cubicBezTo>
                  <a:close/>
                  <a:moveTo>
                    <a:pt x="297" y="75"/>
                  </a:moveTo>
                  <a:lnTo>
                    <a:pt x="297" y="75"/>
                  </a:lnTo>
                  <a:cubicBezTo>
                    <a:pt x="55" y="295"/>
                    <a:pt x="55" y="295"/>
                    <a:pt x="55" y="295"/>
                  </a:cubicBezTo>
                  <a:cubicBezTo>
                    <a:pt x="22" y="284"/>
                    <a:pt x="22" y="284"/>
                    <a:pt x="22" y="284"/>
                  </a:cubicBezTo>
                  <a:cubicBezTo>
                    <a:pt x="262" y="64"/>
                    <a:pt x="262" y="64"/>
                    <a:pt x="262" y="64"/>
                  </a:cubicBezTo>
                  <a:lnTo>
                    <a:pt x="297" y="75"/>
                  </a:lnTo>
                  <a:close/>
                  <a:moveTo>
                    <a:pt x="57" y="69"/>
                  </a:moveTo>
                  <a:lnTo>
                    <a:pt x="57" y="69"/>
                  </a:lnTo>
                  <a:cubicBezTo>
                    <a:pt x="52" y="86"/>
                    <a:pt x="60" y="102"/>
                    <a:pt x="77" y="108"/>
                  </a:cubicBezTo>
                  <a:cubicBezTo>
                    <a:pt x="93" y="113"/>
                    <a:pt x="113" y="105"/>
                    <a:pt x="118" y="88"/>
                  </a:cubicBezTo>
                  <a:cubicBezTo>
                    <a:pt x="124" y="72"/>
                    <a:pt x="113" y="53"/>
                    <a:pt x="96" y="47"/>
                  </a:cubicBezTo>
                  <a:cubicBezTo>
                    <a:pt x="80" y="42"/>
                    <a:pt x="63" y="53"/>
                    <a:pt x="57" y="69"/>
                  </a:cubicBezTo>
                  <a:close/>
                  <a:moveTo>
                    <a:pt x="303" y="304"/>
                  </a:moveTo>
                  <a:lnTo>
                    <a:pt x="303" y="304"/>
                  </a:lnTo>
                  <a:cubicBezTo>
                    <a:pt x="289" y="348"/>
                    <a:pt x="250" y="362"/>
                    <a:pt x="209" y="348"/>
                  </a:cubicBezTo>
                  <a:cubicBezTo>
                    <a:pt x="168" y="334"/>
                    <a:pt x="143" y="301"/>
                    <a:pt x="157" y="260"/>
                  </a:cubicBezTo>
                  <a:cubicBezTo>
                    <a:pt x="171" y="216"/>
                    <a:pt x="209" y="205"/>
                    <a:pt x="250" y="216"/>
                  </a:cubicBezTo>
                  <a:cubicBezTo>
                    <a:pt x="289" y="229"/>
                    <a:pt x="317" y="262"/>
                    <a:pt x="303" y="304"/>
                  </a:cubicBezTo>
                  <a:close/>
                  <a:moveTo>
                    <a:pt x="198" y="274"/>
                  </a:moveTo>
                  <a:lnTo>
                    <a:pt x="198" y="274"/>
                  </a:lnTo>
                  <a:cubicBezTo>
                    <a:pt x="196" y="290"/>
                    <a:pt x="204" y="306"/>
                    <a:pt x="220" y="312"/>
                  </a:cubicBezTo>
                  <a:cubicBezTo>
                    <a:pt x="237" y="317"/>
                    <a:pt x="256" y="309"/>
                    <a:pt x="262" y="293"/>
                  </a:cubicBezTo>
                  <a:cubicBezTo>
                    <a:pt x="264" y="274"/>
                    <a:pt x="256" y="257"/>
                    <a:pt x="240" y="251"/>
                  </a:cubicBezTo>
                  <a:cubicBezTo>
                    <a:pt x="223" y="246"/>
                    <a:pt x="204" y="257"/>
                    <a:pt x="198" y="274"/>
                  </a:cubicBezTo>
                  <a:close/>
                </a:path>
              </a:pathLst>
            </a:custGeom>
            <a:solidFill>
              <a:schemeClr val="accent3"/>
            </a:solid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61" name="Freeform 91">
              <a:extLst>
                <a:ext uri="{FF2B5EF4-FFF2-40B4-BE49-F238E27FC236}">
                  <a16:creationId xmlns:a16="http://schemas.microsoft.com/office/drawing/2014/main" id="{2EE8C41D-9D60-46BC-B4C5-32F44063279D}"/>
                </a:ext>
              </a:extLst>
            </p:cNvPr>
            <p:cNvSpPr>
              <a:spLocks noChangeArrowheads="1"/>
            </p:cNvSpPr>
            <p:nvPr/>
          </p:nvSpPr>
          <p:spPr bwMode="auto">
            <a:xfrm>
              <a:off x="4292784" y="1924692"/>
              <a:ext cx="160233" cy="117477"/>
            </a:xfrm>
            <a:custGeom>
              <a:avLst/>
              <a:gdLst>
                <a:gd name="T0" fmla="*/ 88 w 368"/>
                <a:gd name="T1" fmla="*/ 138 h 271"/>
                <a:gd name="T2" fmla="*/ 165 w 368"/>
                <a:gd name="T3" fmla="*/ 52 h 271"/>
                <a:gd name="T4" fmla="*/ 204 w 368"/>
                <a:gd name="T5" fmla="*/ 63 h 271"/>
                <a:gd name="T6" fmla="*/ 218 w 368"/>
                <a:gd name="T7" fmla="*/ 179 h 271"/>
                <a:gd name="T8" fmla="*/ 295 w 368"/>
                <a:gd name="T9" fmla="*/ 93 h 271"/>
                <a:gd name="T10" fmla="*/ 367 w 368"/>
                <a:gd name="T11" fmla="*/ 116 h 271"/>
                <a:gd name="T12" fmla="*/ 215 w 368"/>
                <a:gd name="T13" fmla="*/ 270 h 271"/>
                <a:gd name="T14" fmla="*/ 171 w 368"/>
                <a:gd name="T15" fmla="*/ 256 h 271"/>
                <a:gd name="T16" fmla="*/ 157 w 368"/>
                <a:gd name="T17" fmla="*/ 141 h 271"/>
                <a:gd name="T18" fmla="*/ 80 w 368"/>
                <a:gd name="T19" fmla="*/ 229 h 271"/>
                <a:gd name="T20" fmla="*/ 39 w 368"/>
                <a:gd name="T21" fmla="*/ 215 h 271"/>
                <a:gd name="T22" fmla="*/ 0 w 368"/>
                <a:gd name="T23" fmla="*/ 0 h 271"/>
                <a:gd name="T24" fmla="*/ 72 w 368"/>
                <a:gd name="T25" fmla="*/ 25 h 271"/>
                <a:gd name="T26" fmla="*/ 88 w 368"/>
                <a:gd name="T27" fmla="*/ 13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271">
                  <a:moveTo>
                    <a:pt x="88" y="138"/>
                  </a:moveTo>
                  <a:lnTo>
                    <a:pt x="165" y="52"/>
                  </a:lnTo>
                  <a:lnTo>
                    <a:pt x="204" y="63"/>
                  </a:lnTo>
                  <a:lnTo>
                    <a:pt x="218" y="179"/>
                  </a:lnTo>
                  <a:lnTo>
                    <a:pt x="295" y="93"/>
                  </a:lnTo>
                  <a:lnTo>
                    <a:pt x="367" y="116"/>
                  </a:lnTo>
                  <a:lnTo>
                    <a:pt x="215" y="270"/>
                  </a:lnTo>
                  <a:lnTo>
                    <a:pt x="171" y="256"/>
                  </a:lnTo>
                  <a:lnTo>
                    <a:pt x="157" y="141"/>
                  </a:lnTo>
                  <a:lnTo>
                    <a:pt x="80" y="229"/>
                  </a:lnTo>
                  <a:lnTo>
                    <a:pt x="39" y="215"/>
                  </a:lnTo>
                  <a:lnTo>
                    <a:pt x="0" y="0"/>
                  </a:lnTo>
                  <a:lnTo>
                    <a:pt x="72" y="25"/>
                  </a:lnTo>
                  <a:lnTo>
                    <a:pt x="88" y="138"/>
                  </a:lnTo>
                </a:path>
              </a:pathLst>
            </a:custGeom>
            <a:solidFill>
              <a:schemeClr val="accent4"/>
            </a:solid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grpSp>
          <p:nvGrpSpPr>
            <p:cNvPr id="162" name="Group 161">
              <a:extLst>
                <a:ext uri="{FF2B5EF4-FFF2-40B4-BE49-F238E27FC236}">
                  <a16:creationId xmlns:a16="http://schemas.microsoft.com/office/drawing/2014/main" id="{CE2C4F62-6D6A-4F3C-ABA8-75E6D6DD2A89}"/>
                </a:ext>
              </a:extLst>
            </p:cNvPr>
            <p:cNvGrpSpPr/>
            <p:nvPr/>
          </p:nvGrpSpPr>
          <p:grpSpPr>
            <a:xfrm>
              <a:off x="4128019" y="2254343"/>
              <a:ext cx="274707" cy="168306"/>
              <a:chOff x="16028951" y="6352566"/>
              <a:chExt cx="732552" cy="448817"/>
            </a:xfrm>
            <a:solidFill>
              <a:schemeClr val="accent2"/>
            </a:solidFill>
          </p:grpSpPr>
          <p:sp>
            <p:nvSpPr>
              <p:cNvPr id="171" name="Freeform 92">
                <a:extLst>
                  <a:ext uri="{FF2B5EF4-FFF2-40B4-BE49-F238E27FC236}">
                    <a16:creationId xmlns:a16="http://schemas.microsoft.com/office/drawing/2014/main" id="{661869D4-0FA1-4E4C-9501-56E051A16637}"/>
                  </a:ext>
                </a:extLst>
              </p:cNvPr>
              <p:cNvSpPr>
                <a:spLocks noChangeArrowheads="1"/>
              </p:cNvSpPr>
              <p:nvPr/>
            </p:nvSpPr>
            <p:spPr bwMode="auto">
              <a:xfrm>
                <a:off x="16028951" y="6352566"/>
                <a:ext cx="134130" cy="366275"/>
              </a:xfrm>
              <a:custGeom>
                <a:avLst/>
                <a:gdLst>
                  <a:gd name="T0" fmla="*/ 69 w 114"/>
                  <a:gd name="T1" fmla="*/ 311 h 312"/>
                  <a:gd name="T2" fmla="*/ 69 w 114"/>
                  <a:gd name="T3" fmla="*/ 311 h 312"/>
                  <a:gd name="T4" fmla="*/ 0 w 114"/>
                  <a:gd name="T5" fmla="*/ 300 h 312"/>
                  <a:gd name="T6" fmla="*/ 28 w 114"/>
                  <a:gd name="T7" fmla="*/ 110 h 312"/>
                  <a:gd name="T8" fmla="*/ 97 w 114"/>
                  <a:gd name="T9" fmla="*/ 121 h 312"/>
                  <a:gd name="T10" fmla="*/ 69 w 114"/>
                  <a:gd name="T11" fmla="*/ 311 h 312"/>
                  <a:gd name="T12" fmla="*/ 110 w 114"/>
                  <a:gd name="T13" fmla="*/ 46 h 312"/>
                  <a:gd name="T14" fmla="*/ 110 w 114"/>
                  <a:gd name="T15" fmla="*/ 46 h 312"/>
                  <a:gd name="T16" fmla="*/ 66 w 114"/>
                  <a:gd name="T17" fmla="*/ 80 h 312"/>
                  <a:gd name="T18" fmla="*/ 33 w 114"/>
                  <a:gd name="T19" fmla="*/ 35 h 312"/>
                  <a:gd name="T20" fmla="*/ 77 w 114"/>
                  <a:gd name="T21" fmla="*/ 5 h 312"/>
                  <a:gd name="T22" fmla="*/ 110 w 114"/>
                  <a:gd name="T23" fmla="*/ 4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312">
                    <a:moveTo>
                      <a:pt x="69" y="311"/>
                    </a:moveTo>
                    <a:lnTo>
                      <a:pt x="69" y="311"/>
                    </a:lnTo>
                    <a:cubicBezTo>
                      <a:pt x="0" y="300"/>
                      <a:pt x="0" y="300"/>
                      <a:pt x="0" y="300"/>
                    </a:cubicBezTo>
                    <a:cubicBezTo>
                      <a:pt x="28" y="110"/>
                      <a:pt x="28" y="110"/>
                      <a:pt x="28" y="110"/>
                    </a:cubicBezTo>
                    <a:cubicBezTo>
                      <a:pt x="97" y="121"/>
                      <a:pt x="97" y="121"/>
                      <a:pt x="97" y="121"/>
                    </a:cubicBezTo>
                    <a:lnTo>
                      <a:pt x="69" y="311"/>
                    </a:lnTo>
                    <a:close/>
                    <a:moveTo>
                      <a:pt x="110" y="46"/>
                    </a:moveTo>
                    <a:lnTo>
                      <a:pt x="110" y="46"/>
                    </a:lnTo>
                    <a:cubicBezTo>
                      <a:pt x="108" y="69"/>
                      <a:pt x="88" y="82"/>
                      <a:pt x="66" y="80"/>
                    </a:cubicBezTo>
                    <a:cubicBezTo>
                      <a:pt x="47" y="77"/>
                      <a:pt x="31" y="58"/>
                      <a:pt x="33" y="35"/>
                    </a:cubicBezTo>
                    <a:cubicBezTo>
                      <a:pt x="36" y="16"/>
                      <a:pt x="58" y="0"/>
                      <a:pt x="77" y="5"/>
                    </a:cubicBezTo>
                    <a:cubicBezTo>
                      <a:pt x="99" y="8"/>
                      <a:pt x="113" y="27"/>
                      <a:pt x="110" y="46"/>
                    </a:cubicBezTo>
                    <a:close/>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72" name="Freeform 93">
                <a:extLst>
                  <a:ext uri="{FF2B5EF4-FFF2-40B4-BE49-F238E27FC236}">
                    <a16:creationId xmlns:a16="http://schemas.microsoft.com/office/drawing/2014/main" id="{924B2571-ADF9-465B-A03D-DF45B95D653E}"/>
                  </a:ext>
                </a:extLst>
              </p:cNvPr>
              <p:cNvSpPr>
                <a:spLocks noChangeArrowheads="1"/>
              </p:cNvSpPr>
              <p:nvPr/>
            </p:nvSpPr>
            <p:spPr bwMode="auto">
              <a:xfrm>
                <a:off x="16183716" y="6512488"/>
                <a:ext cx="232145" cy="232149"/>
              </a:xfrm>
              <a:custGeom>
                <a:avLst/>
                <a:gdLst>
                  <a:gd name="T0" fmla="*/ 86 w 200"/>
                  <a:gd name="T1" fmla="*/ 0 h 199"/>
                  <a:gd name="T2" fmla="*/ 141 w 200"/>
                  <a:gd name="T3" fmla="*/ 8 h 199"/>
                  <a:gd name="T4" fmla="*/ 133 w 200"/>
                  <a:gd name="T5" fmla="*/ 74 h 199"/>
                  <a:gd name="T6" fmla="*/ 199 w 200"/>
                  <a:gd name="T7" fmla="*/ 82 h 199"/>
                  <a:gd name="T8" fmla="*/ 191 w 200"/>
                  <a:gd name="T9" fmla="*/ 140 h 199"/>
                  <a:gd name="T10" fmla="*/ 125 w 200"/>
                  <a:gd name="T11" fmla="*/ 129 h 199"/>
                  <a:gd name="T12" fmla="*/ 114 w 200"/>
                  <a:gd name="T13" fmla="*/ 198 h 199"/>
                  <a:gd name="T14" fmla="*/ 58 w 200"/>
                  <a:gd name="T15" fmla="*/ 190 h 199"/>
                  <a:gd name="T16" fmla="*/ 69 w 200"/>
                  <a:gd name="T17" fmla="*/ 121 h 199"/>
                  <a:gd name="T18" fmla="*/ 0 w 200"/>
                  <a:gd name="T19" fmla="*/ 113 h 199"/>
                  <a:gd name="T20" fmla="*/ 9 w 200"/>
                  <a:gd name="T21" fmla="*/ 57 h 199"/>
                  <a:gd name="T22" fmla="*/ 75 w 200"/>
                  <a:gd name="T23" fmla="*/ 66 h 199"/>
                  <a:gd name="T24" fmla="*/ 86 w 200"/>
                  <a:gd name="T25"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99">
                    <a:moveTo>
                      <a:pt x="86" y="0"/>
                    </a:moveTo>
                    <a:lnTo>
                      <a:pt x="141" y="8"/>
                    </a:lnTo>
                    <a:lnTo>
                      <a:pt x="133" y="74"/>
                    </a:lnTo>
                    <a:lnTo>
                      <a:pt x="199" y="82"/>
                    </a:lnTo>
                    <a:lnTo>
                      <a:pt x="191" y="140"/>
                    </a:lnTo>
                    <a:lnTo>
                      <a:pt x="125" y="129"/>
                    </a:lnTo>
                    <a:lnTo>
                      <a:pt x="114" y="198"/>
                    </a:lnTo>
                    <a:lnTo>
                      <a:pt x="58" y="190"/>
                    </a:lnTo>
                    <a:lnTo>
                      <a:pt x="69" y="121"/>
                    </a:lnTo>
                    <a:lnTo>
                      <a:pt x="0" y="113"/>
                    </a:lnTo>
                    <a:lnTo>
                      <a:pt x="9" y="57"/>
                    </a:lnTo>
                    <a:lnTo>
                      <a:pt x="75" y="66"/>
                    </a:lnTo>
                    <a:lnTo>
                      <a:pt x="86" y="0"/>
                    </a:ln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73" name="Freeform 94">
                <a:extLst>
                  <a:ext uri="{FF2B5EF4-FFF2-40B4-BE49-F238E27FC236}">
                    <a16:creationId xmlns:a16="http://schemas.microsoft.com/office/drawing/2014/main" id="{8CDE6BDA-4364-4508-BCD6-48D92CCB2F1D}"/>
                  </a:ext>
                </a:extLst>
              </p:cNvPr>
              <p:cNvSpPr>
                <a:spLocks noChangeArrowheads="1"/>
              </p:cNvSpPr>
              <p:nvPr/>
            </p:nvSpPr>
            <p:spPr bwMode="auto">
              <a:xfrm>
                <a:off x="16451973" y="6429947"/>
                <a:ext cx="309530" cy="371436"/>
              </a:xfrm>
              <a:custGeom>
                <a:avLst/>
                <a:gdLst>
                  <a:gd name="T0" fmla="*/ 152 w 263"/>
                  <a:gd name="T1" fmla="*/ 286 h 318"/>
                  <a:gd name="T2" fmla="*/ 152 w 263"/>
                  <a:gd name="T3" fmla="*/ 286 h 318"/>
                  <a:gd name="T4" fmla="*/ 152 w 263"/>
                  <a:gd name="T5" fmla="*/ 286 h 318"/>
                  <a:gd name="T6" fmla="*/ 91 w 263"/>
                  <a:gd name="T7" fmla="*/ 306 h 318"/>
                  <a:gd name="T8" fmla="*/ 9 w 263"/>
                  <a:gd name="T9" fmla="*/ 190 h 318"/>
                  <a:gd name="T10" fmla="*/ 119 w 263"/>
                  <a:gd name="T11" fmla="*/ 102 h 318"/>
                  <a:gd name="T12" fmla="*/ 174 w 263"/>
                  <a:gd name="T13" fmla="*/ 135 h 318"/>
                  <a:gd name="T14" fmla="*/ 193 w 263"/>
                  <a:gd name="T15" fmla="*/ 0 h 318"/>
                  <a:gd name="T16" fmla="*/ 262 w 263"/>
                  <a:gd name="T17" fmla="*/ 8 h 318"/>
                  <a:gd name="T18" fmla="*/ 218 w 263"/>
                  <a:gd name="T19" fmla="*/ 317 h 318"/>
                  <a:gd name="T20" fmla="*/ 149 w 263"/>
                  <a:gd name="T21" fmla="*/ 306 h 318"/>
                  <a:gd name="T22" fmla="*/ 152 w 263"/>
                  <a:gd name="T23" fmla="*/ 286 h 318"/>
                  <a:gd name="T24" fmla="*/ 80 w 263"/>
                  <a:gd name="T25" fmla="*/ 201 h 318"/>
                  <a:gd name="T26" fmla="*/ 80 w 263"/>
                  <a:gd name="T27" fmla="*/ 201 h 318"/>
                  <a:gd name="T28" fmla="*/ 116 w 263"/>
                  <a:gd name="T29" fmla="*/ 248 h 318"/>
                  <a:gd name="T30" fmla="*/ 166 w 263"/>
                  <a:gd name="T31" fmla="*/ 212 h 318"/>
                  <a:gd name="T32" fmla="*/ 127 w 263"/>
                  <a:gd name="T33" fmla="*/ 162 h 318"/>
                  <a:gd name="T34" fmla="*/ 80 w 263"/>
                  <a:gd name="T35" fmla="*/ 20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318">
                    <a:moveTo>
                      <a:pt x="152" y="286"/>
                    </a:moveTo>
                    <a:lnTo>
                      <a:pt x="152" y="286"/>
                    </a:lnTo>
                    <a:lnTo>
                      <a:pt x="152" y="286"/>
                    </a:lnTo>
                    <a:cubicBezTo>
                      <a:pt x="138" y="303"/>
                      <a:pt x="114" y="308"/>
                      <a:pt x="91" y="306"/>
                    </a:cubicBezTo>
                    <a:cubicBezTo>
                      <a:pt x="33" y="297"/>
                      <a:pt x="0" y="245"/>
                      <a:pt x="9" y="190"/>
                    </a:cubicBezTo>
                    <a:cubicBezTo>
                      <a:pt x="17" y="135"/>
                      <a:pt x="64" y="93"/>
                      <a:pt x="119" y="102"/>
                    </a:cubicBezTo>
                    <a:cubicBezTo>
                      <a:pt x="141" y="104"/>
                      <a:pt x="163" y="116"/>
                      <a:pt x="174" y="135"/>
                    </a:cubicBezTo>
                    <a:cubicBezTo>
                      <a:pt x="193" y="0"/>
                      <a:pt x="193" y="0"/>
                      <a:pt x="193" y="0"/>
                    </a:cubicBezTo>
                    <a:cubicBezTo>
                      <a:pt x="262" y="8"/>
                      <a:pt x="262" y="8"/>
                      <a:pt x="262" y="8"/>
                    </a:cubicBezTo>
                    <a:cubicBezTo>
                      <a:pt x="218" y="317"/>
                      <a:pt x="218" y="317"/>
                      <a:pt x="218" y="317"/>
                    </a:cubicBezTo>
                    <a:cubicBezTo>
                      <a:pt x="149" y="306"/>
                      <a:pt x="149" y="306"/>
                      <a:pt x="149" y="306"/>
                    </a:cubicBezTo>
                    <a:lnTo>
                      <a:pt x="152" y="286"/>
                    </a:lnTo>
                    <a:close/>
                    <a:moveTo>
                      <a:pt x="80" y="201"/>
                    </a:moveTo>
                    <a:lnTo>
                      <a:pt x="80" y="201"/>
                    </a:lnTo>
                    <a:cubicBezTo>
                      <a:pt x="75" y="223"/>
                      <a:pt x="89" y="245"/>
                      <a:pt x="116" y="248"/>
                    </a:cubicBezTo>
                    <a:cubicBezTo>
                      <a:pt x="144" y="254"/>
                      <a:pt x="163" y="237"/>
                      <a:pt x="166" y="212"/>
                    </a:cubicBezTo>
                    <a:cubicBezTo>
                      <a:pt x="168" y="187"/>
                      <a:pt x="155" y="168"/>
                      <a:pt x="127" y="162"/>
                    </a:cubicBezTo>
                    <a:cubicBezTo>
                      <a:pt x="102" y="160"/>
                      <a:pt x="83" y="176"/>
                      <a:pt x="80" y="201"/>
                    </a:cubicBezTo>
                    <a:close/>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grpSp>
        <p:sp>
          <p:nvSpPr>
            <p:cNvPr id="163" name="Freeform 95">
              <a:extLst>
                <a:ext uri="{FF2B5EF4-FFF2-40B4-BE49-F238E27FC236}">
                  <a16:creationId xmlns:a16="http://schemas.microsoft.com/office/drawing/2014/main" id="{1E601F97-B2C2-46DF-B4D3-DE053F60D014}"/>
                </a:ext>
              </a:extLst>
            </p:cNvPr>
            <p:cNvSpPr>
              <a:spLocks noChangeArrowheads="1"/>
            </p:cNvSpPr>
            <p:nvPr/>
          </p:nvSpPr>
          <p:spPr bwMode="auto">
            <a:xfrm>
              <a:off x="3888237" y="2164409"/>
              <a:ext cx="139608" cy="166690"/>
            </a:xfrm>
            <a:custGeom>
              <a:avLst/>
              <a:gdLst>
                <a:gd name="T0" fmla="*/ 64 w 318"/>
                <a:gd name="T1" fmla="*/ 278 h 381"/>
                <a:gd name="T2" fmla="*/ 44 w 318"/>
                <a:gd name="T3" fmla="*/ 369 h 381"/>
                <a:gd name="T4" fmla="*/ 0 w 318"/>
                <a:gd name="T5" fmla="*/ 380 h 381"/>
                <a:gd name="T6" fmla="*/ 77 w 318"/>
                <a:gd name="T7" fmla="*/ 0 h 381"/>
                <a:gd name="T8" fmla="*/ 317 w 318"/>
                <a:gd name="T9" fmla="*/ 306 h 381"/>
                <a:gd name="T10" fmla="*/ 273 w 318"/>
                <a:gd name="T11" fmla="*/ 317 h 381"/>
                <a:gd name="T12" fmla="*/ 215 w 318"/>
                <a:gd name="T13" fmla="*/ 242 h 381"/>
                <a:gd name="T14" fmla="*/ 64 w 318"/>
                <a:gd name="T15" fmla="*/ 278 h 381"/>
                <a:gd name="T16" fmla="*/ 99 w 318"/>
                <a:gd name="T17" fmla="*/ 88 h 381"/>
                <a:gd name="T18" fmla="*/ 72 w 318"/>
                <a:gd name="T19" fmla="*/ 237 h 381"/>
                <a:gd name="T20" fmla="*/ 191 w 318"/>
                <a:gd name="T21" fmla="*/ 209 h 381"/>
                <a:gd name="T22" fmla="*/ 99 w 318"/>
                <a:gd name="T23" fmla="*/ 8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381">
                  <a:moveTo>
                    <a:pt x="64" y="278"/>
                  </a:moveTo>
                  <a:lnTo>
                    <a:pt x="44" y="369"/>
                  </a:lnTo>
                  <a:lnTo>
                    <a:pt x="0" y="380"/>
                  </a:lnTo>
                  <a:lnTo>
                    <a:pt x="77" y="0"/>
                  </a:lnTo>
                  <a:lnTo>
                    <a:pt x="317" y="306"/>
                  </a:lnTo>
                  <a:lnTo>
                    <a:pt x="273" y="317"/>
                  </a:lnTo>
                  <a:lnTo>
                    <a:pt x="215" y="242"/>
                  </a:lnTo>
                  <a:lnTo>
                    <a:pt x="64" y="278"/>
                  </a:lnTo>
                  <a:close/>
                  <a:moveTo>
                    <a:pt x="99" y="88"/>
                  </a:moveTo>
                  <a:lnTo>
                    <a:pt x="72" y="237"/>
                  </a:lnTo>
                  <a:lnTo>
                    <a:pt x="191" y="209"/>
                  </a:lnTo>
                  <a:lnTo>
                    <a:pt x="99" y="88"/>
                  </a:lnTo>
                  <a:close/>
                </a:path>
              </a:pathLst>
            </a:custGeom>
            <a:solidFill>
              <a:schemeClr val="accent2"/>
            </a:solid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64" name="Freeform 96">
              <a:extLst>
                <a:ext uri="{FF2B5EF4-FFF2-40B4-BE49-F238E27FC236}">
                  <a16:creationId xmlns:a16="http://schemas.microsoft.com/office/drawing/2014/main" id="{396804A2-83FA-4E68-83F7-C3A19A1D1E13}"/>
                </a:ext>
              </a:extLst>
            </p:cNvPr>
            <p:cNvSpPr>
              <a:spLocks noChangeArrowheads="1"/>
            </p:cNvSpPr>
            <p:nvPr/>
          </p:nvSpPr>
          <p:spPr bwMode="auto">
            <a:xfrm>
              <a:off x="4326100" y="2688293"/>
              <a:ext cx="111052" cy="161928"/>
            </a:xfrm>
            <a:custGeom>
              <a:avLst/>
              <a:gdLst>
                <a:gd name="T0" fmla="*/ 107 w 257"/>
                <a:gd name="T1" fmla="*/ 160 h 371"/>
                <a:gd name="T2" fmla="*/ 107 w 257"/>
                <a:gd name="T3" fmla="*/ 160 h 371"/>
                <a:gd name="T4" fmla="*/ 159 w 257"/>
                <a:gd name="T5" fmla="*/ 91 h 371"/>
                <a:gd name="T6" fmla="*/ 90 w 257"/>
                <a:gd name="T7" fmla="*/ 50 h 371"/>
                <a:gd name="T8" fmla="*/ 46 w 257"/>
                <a:gd name="T9" fmla="*/ 108 h 371"/>
                <a:gd name="T10" fmla="*/ 5 w 257"/>
                <a:gd name="T11" fmla="*/ 119 h 371"/>
                <a:gd name="T12" fmla="*/ 82 w 257"/>
                <a:gd name="T13" fmla="*/ 11 h 371"/>
                <a:gd name="T14" fmla="*/ 198 w 257"/>
                <a:gd name="T15" fmla="*/ 80 h 371"/>
                <a:gd name="T16" fmla="*/ 173 w 257"/>
                <a:gd name="T17" fmla="*/ 163 h 371"/>
                <a:gd name="T18" fmla="*/ 240 w 257"/>
                <a:gd name="T19" fmla="*/ 235 h 371"/>
                <a:gd name="T20" fmla="*/ 159 w 257"/>
                <a:gd name="T21" fmla="*/ 359 h 371"/>
                <a:gd name="T22" fmla="*/ 36 w 257"/>
                <a:gd name="T23" fmla="*/ 293 h 371"/>
                <a:gd name="T24" fmla="*/ 77 w 257"/>
                <a:gd name="T25" fmla="*/ 284 h 371"/>
                <a:gd name="T26" fmla="*/ 154 w 257"/>
                <a:gd name="T27" fmla="*/ 323 h 371"/>
                <a:gd name="T28" fmla="*/ 201 w 257"/>
                <a:gd name="T29" fmla="*/ 243 h 371"/>
                <a:gd name="T30" fmla="*/ 115 w 257"/>
                <a:gd name="T31" fmla="*/ 194 h 371"/>
                <a:gd name="T32" fmla="*/ 107 w 257"/>
                <a:gd name="T33" fmla="*/ 16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 h="371">
                  <a:moveTo>
                    <a:pt x="107" y="160"/>
                  </a:moveTo>
                  <a:lnTo>
                    <a:pt x="107" y="160"/>
                  </a:lnTo>
                  <a:cubicBezTo>
                    <a:pt x="143" y="152"/>
                    <a:pt x="171" y="133"/>
                    <a:pt x="159" y="91"/>
                  </a:cubicBezTo>
                  <a:cubicBezTo>
                    <a:pt x="151" y="58"/>
                    <a:pt x="124" y="42"/>
                    <a:pt x="90" y="50"/>
                  </a:cubicBezTo>
                  <a:cubicBezTo>
                    <a:pt x="60" y="56"/>
                    <a:pt x="44" y="80"/>
                    <a:pt x="46" y="108"/>
                  </a:cubicBezTo>
                  <a:cubicBezTo>
                    <a:pt x="5" y="119"/>
                    <a:pt x="5" y="119"/>
                    <a:pt x="5" y="119"/>
                  </a:cubicBezTo>
                  <a:cubicBezTo>
                    <a:pt x="0" y="64"/>
                    <a:pt x="27" y="25"/>
                    <a:pt x="82" y="11"/>
                  </a:cubicBezTo>
                  <a:cubicBezTo>
                    <a:pt x="135" y="0"/>
                    <a:pt x="187" y="25"/>
                    <a:pt x="198" y="80"/>
                  </a:cubicBezTo>
                  <a:cubicBezTo>
                    <a:pt x="206" y="111"/>
                    <a:pt x="198" y="141"/>
                    <a:pt x="173" y="163"/>
                  </a:cubicBezTo>
                  <a:cubicBezTo>
                    <a:pt x="209" y="171"/>
                    <a:pt x="231" y="199"/>
                    <a:pt x="240" y="235"/>
                  </a:cubicBezTo>
                  <a:cubicBezTo>
                    <a:pt x="256" y="295"/>
                    <a:pt x="217" y="345"/>
                    <a:pt x="159" y="359"/>
                  </a:cubicBezTo>
                  <a:cubicBezTo>
                    <a:pt x="107" y="370"/>
                    <a:pt x="52" y="348"/>
                    <a:pt x="36" y="293"/>
                  </a:cubicBezTo>
                  <a:cubicBezTo>
                    <a:pt x="77" y="284"/>
                    <a:pt x="77" y="284"/>
                    <a:pt x="77" y="284"/>
                  </a:cubicBezTo>
                  <a:cubicBezTo>
                    <a:pt x="88" y="315"/>
                    <a:pt x="121" y="329"/>
                    <a:pt x="154" y="323"/>
                  </a:cubicBezTo>
                  <a:cubicBezTo>
                    <a:pt x="190" y="312"/>
                    <a:pt x="209" y="279"/>
                    <a:pt x="201" y="243"/>
                  </a:cubicBezTo>
                  <a:cubicBezTo>
                    <a:pt x="190" y="199"/>
                    <a:pt x="157" y="183"/>
                    <a:pt x="115" y="194"/>
                  </a:cubicBezTo>
                  <a:lnTo>
                    <a:pt x="107" y="160"/>
                  </a:lnTo>
                </a:path>
              </a:pathLst>
            </a:custGeom>
            <a:solidFill>
              <a:schemeClr val="accent2"/>
            </a:solid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grpSp>
          <p:nvGrpSpPr>
            <p:cNvPr id="165" name="Group 164">
              <a:extLst>
                <a:ext uri="{FF2B5EF4-FFF2-40B4-BE49-F238E27FC236}">
                  <a16:creationId xmlns:a16="http://schemas.microsoft.com/office/drawing/2014/main" id="{BA7FA7F6-BBEE-4794-ADE6-7C7733925E7B}"/>
                </a:ext>
              </a:extLst>
            </p:cNvPr>
            <p:cNvGrpSpPr/>
            <p:nvPr/>
          </p:nvGrpSpPr>
          <p:grpSpPr>
            <a:xfrm>
              <a:off x="4073852" y="2970130"/>
              <a:ext cx="400452" cy="218604"/>
              <a:chOff x="15884505" y="8261333"/>
              <a:chExt cx="1067873" cy="582944"/>
            </a:xfrm>
            <a:solidFill>
              <a:schemeClr val="accent1"/>
            </a:solidFill>
          </p:grpSpPr>
          <p:sp>
            <p:nvSpPr>
              <p:cNvPr id="166" name="Freeform 86">
                <a:extLst>
                  <a:ext uri="{FF2B5EF4-FFF2-40B4-BE49-F238E27FC236}">
                    <a16:creationId xmlns:a16="http://schemas.microsoft.com/office/drawing/2014/main" id="{AFB7065D-CFC2-45C1-853B-9E72DB30077F}"/>
                  </a:ext>
                </a:extLst>
              </p:cNvPr>
              <p:cNvSpPr>
                <a:spLocks noChangeArrowheads="1"/>
              </p:cNvSpPr>
              <p:nvPr/>
            </p:nvSpPr>
            <p:spPr bwMode="auto">
              <a:xfrm>
                <a:off x="15884505" y="8539908"/>
                <a:ext cx="216671" cy="304369"/>
              </a:xfrm>
              <a:custGeom>
                <a:avLst/>
                <a:gdLst>
                  <a:gd name="T0" fmla="*/ 72 w 186"/>
                  <a:gd name="T1" fmla="*/ 66 h 260"/>
                  <a:gd name="T2" fmla="*/ 80 w 186"/>
                  <a:gd name="T3" fmla="*/ 105 h 260"/>
                  <a:gd name="T4" fmla="*/ 149 w 186"/>
                  <a:gd name="T5" fmla="*/ 91 h 260"/>
                  <a:gd name="T6" fmla="*/ 160 w 186"/>
                  <a:gd name="T7" fmla="*/ 141 h 260"/>
                  <a:gd name="T8" fmla="*/ 91 w 186"/>
                  <a:gd name="T9" fmla="*/ 157 h 260"/>
                  <a:gd name="T10" fmla="*/ 102 w 186"/>
                  <a:gd name="T11" fmla="*/ 195 h 260"/>
                  <a:gd name="T12" fmla="*/ 173 w 186"/>
                  <a:gd name="T13" fmla="*/ 179 h 260"/>
                  <a:gd name="T14" fmla="*/ 185 w 186"/>
                  <a:gd name="T15" fmla="*/ 231 h 260"/>
                  <a:gd name="T16" fmla="*/ 52 w 186"/>
                  <a:gd name="T17" fmla="*/ 259 h 260"/>
                  <a:gd name="T18" fmla="*/ 0 w 186"/>
                  <a:gd name="T19" fmla="*/ 27 h 260"/>
                  <a:gd name="T20" fmla="*/ 132 w 186"/>
                  <a:gd name="T21" fmla="*/ 0 h 260"/>
                  <a:gd name="T22" fmla="*/ 143 w 186"/>
                  <a:gd name="T23" fmla="*/ 49 h 260"/>
                  <a:gd name="T24" fmla="*/ 72 w 186"/>
                  <a:gd name="T25" fmla="*/ 6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260">
                    <a:moveTo>
                      <a:pt x="72" y="66"/>
                    </a:moveTo>
                    <a:lnTo>
                      <a:pt x="80" y="105"/>
                    </a:lnTo>
                    <a:lnTo>
                      <a:pt x="149" y="91"/>
                    </a:lnTo>
                    <a:lnTo>
                      <a:pt x="160" y="141"/>
                    </a:lnTo>
                    <a:lnTo>
                      <a:pt x="91" y="157"/>
                    </a:lnTo>
                    <a:lnTo>
                      <a:pt x="102" y="195"/>
                    </a:lnTo>
                    <a:lnTo>
                      <a:pt x="173" y="179"/>
                    </a:lnTo>
                    <a:lnTo>
                      <a:pt x="185" y="231"/>
                    </a:lnTo>
                    <a:lnTo>
                      <a:pt x="52" y="259"/>
                    </a:lnTo>
                    <a:lnTo>
                      <a:pt x="0" y="27"/>
                    </a:lnTo>
                    <a:lnTo>
                      <a:pt x="132" y="0"/>
                    </a:lnTo>
                    <a:lnTo>
                      <a:pt x="143" y="49"/>
                    </a:lnTo>
                    <a:lnTo>
                      <a:pt x="72" y="66"/>
                    </a:ln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67" name="Freeform 87">
                <a:extLst>
                  <a:ext uri="{FF2B5EF4-FFF2-40B4-BE49-F238E27FC236}">
                    <a16:creationId xmlns:a16="http://schemas.microsoft.com/office/drawing/2014/main" id="{6D13164F-D269-43FA-9F78-9E3D66099E22}"/>
                  </a:ext>
                </a:extLst>
              </p:cNvPr>
              <p:cNvSpPr>
                <a:spLocks noChangeArrowheads="1"/>
              </p:cNvSpPr>
              <p:nvPr/>
            </p:nvSpPr>
            <p:spPr bwMode="auto">
              <a:xfrm>
                <a:off x="16116650" y="8596656"/>
                <a:ext cx="216671" cy="180561"/>
              </a:xfrm>
              <a:custGeom>
                <a:avLst/>
                <a:gdLst>
                  <a:gd name="T0" fmla="*/ 158 w 184"/>
                  <a:gd name="T1" fmla="*/ 0 h 153"/>
                  <a:gd name="T2" fmla="*/ 166 w 184"/>
                  <a:gd name="T3" fmla="*/ 45 h 153"/>
                  <a:gd name="T4" fmla="*/ 9 w 184"/>
                  <a:gd name="T5" fmla="*/ 81 h 153"/>
                  <a:gd name="T6" fmla="*/ 0 w 184"/>
                  <a:gd name="T7" fmla="*/ 34 h 153"/>
                  <a:gd name="T8" fmla="*/ 158 w 184"/>
                  <a:gd name="T9" fmla="*/ 0 h 153"/>
                  <a:gd name="T10" fmla="*/ 174 w 184"/>
                  <a:gd name="T11" fmla="*/ 72 h 153"/>
                  <a:gd name="T12" fmla="*/ 183 w 184"/>
                  <a:gd name="T13" fmla="*/ 119 h 153"/>
                  <a:gd name="T14" fmla="*/ 25 w 184"/>
                  <a:gd name="T15" fmla="*/ 152 h 153"/>
                  <a:gd name="T16" fmla="*/ 14 w 184"/>
                  <a:gd name="T17" fmla="*/ 108 h 153"/>
                  <a:gd name="T18" fmla="*/ 174 w 184"/>
                  <a:gd name="T19" fmla="*/ 7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53">
                    <a:moveTo>
                      <a:pt x="158" y="0"/>
                    </a:moveTo>
                    <a:lnTo>
                      <a:pt x="166" y="45"/>
                    </a:lnTo>
                    <a:lnTo>
                      <a:pt x="9" y="81"/>
                    </a:lnTo>
                    <a:lnTo>
                      <a:pt x="0" y="34"/>
                    </a:lnTo>
                    <a:lnTo>
                      <a:pt x="158" y="0"/>
                    </a:lnTo>
                    <a:close/>
                    <a:moveTo>
                      <a:pt x="174" y="72"/>
                    </a:moveTo>
                    <a:lnTo>
                      <a:pt x="183" y="119"/>
                    </a:lnTo>
                    <a:lnTo>
                      <a:pt x="25" y="152"/>
                    </a:lnTo>
                    <a:lnTo>
                      <a:pt x="14" y="108"/>
                    </a:lnTo>
                    <a:lnTo>
                      <a:pt x="174" y="72"/>
                    </a:lnTo>
                    <a:close/>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68" name="Freeform 88">
                <a:extLst>
                  <a:ext uri="{FF2B5EF4-FFF2-40B4-BE49-F238E27FC236}">
                    <a16:creationId xmlns:a16="http://schemas.microsoft.com/office/drawing/2014/main" id="{DD4C23E2-03FC-41A1-9402-A3BB2E56C58E}"/>
                  </a:ext>
                </a:extLst>
              </p:cNvPr>
              <p:cNvSpPr>
                <a:spLocks noChangeArrowheads="1"/>
              </p:cNvSpPr>
              <p:nvPr/>
            </p:nvSpPr>
            <p:spPr bwMode="auto">
              <a:xfrm>
                <a:off x="16348797" y="8493478"/>
                <a:ext cx="350801" cy="252784"/>
              </a:xfrm>
              <a:custGeom>
                <a:avLst/>
                <a:gdLst>
                  <a:gd name="T0" fmla="*/ 58 w 302"/>
                  <a:gd name="T1" fmla="*/ 68 h 218"/>
                  <a:gd name="T2" fmla="*/ 58 w 302"/>
                  <a:gd name="T3" fmla="*/ 68 h 218"/>
                  <a:gd name="T4" fmla="*/ 61 w 302"/>
                  <a:gd name="T5" fmla="*/ 68 h 218"/>
                  <a:gd name="T6" fmla="*/ 105 w 302"/>
                  <a:gd name="T7" fmla="*/ 32 h 218"/>
                  <a:gd name="T8" fmla="*/ 166 w 302"/>
                  <a:gd name="T9" fmla="*/ 49 h 218"/>
                  <a:gd name="T10" fmla="*/ 213 w 302"/>
                  <a:gd name="T11" fmla="*/ 8 h 218"/>
                  <a:gd name="T12" fmla="*/ 279 w 302"/>
                  <a:gd name="T13" fmla="*/ 60 h 218"/>
                  <a:gd name="T14" fmla="*/ 301 w 302"/>
                  <a:gd name="T15" fmla="*/ 159 h 218"/>
                  <a:gd name="T16" fmla="*/ 245 w 302"/>
                  <a:gd name="T17" fmla="*/ 173 h 218"/>
                  <a:gd name="T18" fmla="*/ 229 w 302"/>
                  <a:gd name="T19" fmla="*/ 96 h 218"/>
                  <a:gd name="T20" fmla="*/ 196 w 302"/>
                  <a:gd name="T21" fmla="*/ 57 h 218"/>
                  <a:gd name="T22" fmla="*/ 179 w 302"/>
                  <a:gd name="T23" fmla="*/ 107 h 218"/>
                  <a:gd name="T24" fmla="*/ 196 w 302"/>
                  <a:gd name="T25" fmla="*/ 184 h 218"/>
                  <a:gd name="T26" fmla="*/ 138 w 302"/>
                  <a:gd name="T27" fmla="*/ 195 h 218"/>
                  <a:gd name="T28" fmla="*/ 121 w 302"/>
                  <a:gd name="T29" fmla="*/ 121 h 218"/>
                  <a:gd name="T30" fmla="*/ 88 w 302"/>
                  <a:gd name="T31" fmla="*/ 82 h 218"/>
                  <a:gd name="T32" fmla="*/ 72 w 302"/>
                  <a:gd name="T33" fmla="*/ 132 h 218"/>
                  <a:gd name="T34" fmla="*/ 88 w 302"/>
                  <a:gd name="T35" fmla="*/ 206 h 218"/>
                  <a:gd name="T36" fmla="*/ 33 w 302"/>
                  <a:gd name="T37" fmla="*/ 217 h 218"/>
                  <a:gd name="T38" fmla="*/ 0 w 302"/>
                  <a:gd name="T39" fmla="*/ 60 h 218"/>
                  <a:gd name="T40" fmla="*/ 55 w 302"/>
                  <a:gd name="T41" fmla="*/ 49 h 218"/>
                  <a:gd name="T42" fmla="*/ 58 w 302"/>
                  <a:gd name="T43" fmla="*/ 6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 h="218">
                    <a:moveTo>
                      <a:pt x="58" y="68"/>
                    </a:moveTo>
                    <a:lnTo>
                      <a:pt x="58" y="68"/>
                    </a:lnTo>
                    <a:cubicBezTo>
                      <a:pt x="61" y="68"/>
                      <a:pt x="61" y="68"/>
                      <a:pt x="61" y="68"/>
                    </a:cubicBezTo>
                    <a:cubicBezTo>
                      <a:pt x="69" y="46"/>
                      <a:pt x="83" y="35"/>
                      <a:pt x="105" y="32"/>
                    </a:cubicBezTo>
                    <a:cubicBezTo>
                      <a:pt x="127" y="27"/>
                      <a:pt x="149" y="32"/>
                      <a:pt x="166" y="49"/>
                    </a:cubicBezTo>
                    <a:cubicBezTo>
                      <a:pt x="171" y="27"/>
                      <a:pt x="190" y="13"/>
                      <a:pt x="213" y="8"/>
                    </a:cubicBezTo>
                    <a:cubicBezTo>
                      <a:pt x="251" y="0"/>
                      <a:pt x="270" y="24"/>
                      <a:pt x="279" y="60"/>
                    </a:cubicBezTo>
                    <a:cubicBezTo>
                      <a:pt x="301" y="159"/>
                      <a:pt x="301" y="159"/>
                      <a:pt x="301" y="159"/>
                    </a:cubicBezTo>
                    <a:cubicBezTo>
                      <a:pt x="245" y="173"/>
                      <a:pt x="245" y="173"/>
                      <a:pt x="245" y="173"/>
                    </a:cubicBezTo>
                    <a:cubicBezTo>
                      <a:pt x="229" y="96"/>
                      <a:pt x="229" y="96"/>
                      <a:pt x="229" y="96"/>
                    </a:cubicBezTo>
                    <a:cubicBezTo>
                      <a:pt x="226" y="79"/>
                      <a:pt x="221" y="54"/>
                      <a:pt x="196" y="57"/>
                    </a:cubicBezTo>
                    <a:cubicBezTo>
                      <a:pt x="171" y="66"/>
                      <a:pt x="174" y="88"/>
                      <a:pt x="179" y="107"/>
                    </a:cubicBezTo>
                    <a:cubicBezTo>
                      <a:pt x="196" y="184"/>
                      <a:pt x="196" y="184"/>
                      <a:pt x="196" y="184"/>
                    </a:cubicBezTo>
                    <a:cubicBezTo>
                      <a:pt x="138" y="195"/>
                      <a:pt x="138" y="195"/>
                      <a:pt x="138" y="195"/>
                    </a:cubicBezTo>
                    <a:cubicBezTo>
                      <a:pt x="121" y="121"/>
                      <a:pt x="121" y="121"/>
                      <a:pt x="121" y="121"/>
                    </a:cubicBezTo>
                    <a:cubicBezTo>
                      <a:pt x="119" y="101"/>
                      <a:pt x="113" y="77"/>
                      <a:pt x="88" y="82"/>
                    </a:cubicBezTo>
                    <a:cubicBezTo>
                      <a:pt x="63" y="88"/>
                      <a:pt x="69" y="112"/>
                      <a:pt x="72" y="132"/>
                    </a:cubicBezTo>
                    <a:cubicBezTo>
                      <a:pt x="88" y="206"/>
                      <a:pt x="88" y="206"/>
                      <a:pt x="88" y="206"/>
                    </a:cubicBezTo>
                    <a:cubicBezTo>
                      <a:pt x="33" y="217"/>
                      <a:pt x="33" y="217"/>
                      <a:pt x="33" y="217"/>
                    </a:cubicBezTo>
                    <a:cubicBezTo>
                      <a:pt x="0" y="60"/>
                      <a:pt x="0" y="60"/>
                      <a:pt x="0" y="60"/>
                    </a:cubicBezTo>
                    <a:cubicBezTo>
                      <a:pt x="55" y="49"/>
                      <a:pt x="55" y="49"/>
                      <a:pt x="55" y="49"/>
                    </a:cubicBezTo>
                    <a:lnTo>
                      <a:pt x="58" y="68"/>
                    </a:ln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69" name="Freeform 89">
                <a:extLst>
                  <a:ext uri="{FF2B5EF4-FFF2-40B4-BE49-F238E27FC236}">
                    <a16:creationId xmlns:a16="http://schemas.microsoft.com/office/drawing/2014/main" id="{C3054DE2-01A5-4E24-95E6-15730DF9B839}"/>
                  </a:ext>
                </a:extLst>
              </p:cNvPr>
              <p:cNvSpPr>
                <a:spLocks noChangeArrowheads="1"/>
              </p:cNvSpPr>
              <p:nvPr/>
            </p:nvSpPr>
            <p:spPr bwMode="auto">
              <a:xfrm>
                <a:off x="16694438" y="8457368"/>
                <a:ext cx="175400" cy="211510"/>
              </a:xfrm>
              <a:custGeom>
                <a:avLst/>
                <a:gdLst>
                  <a:gd name="T0" fmla="*/ 130 w 152"/>
                  <a:gd name="T1" fmla="*/ 52 h 183"/>
                  <a:gd name="T2" fmla="*/ 130 w 152"/>
                  <a:gd name="T3" fmla="*/ 52 h 183"/>
                  <a:gd name="T4" fmla="*/ 99 w 152"/>
                  <a:gd name="T5" fmla="*/ 47 h 183"/>
                  <a:gd name="T6" fmla="*/ 69 w 152"/>
                  <a:gd name="T7" fmla="*/ 94 h 183"/>
                  <a:gd name="T8" fmla="*/ 115 w 152"/>
                  <a:gd name="T9" fmla="*/ 124 h 183"/>
                  <a:gd name="T10" fmla="*/ 143 w 152"/>
                  <a:gd name="T11" fmla="*/ 108 h 183"/>
                  <a:gd name="T12" fmla="*/ 151 w 152"/>
                  <a:gd name="T13" fmla="*/ 155 h 183"/>
                  <a:gd name="T14" fmla="*/ 115 w 152"/>
                  <a:gd name="T15" fmla="*/ 171 h 183"/>
                  <a:gd name="T16" fmla="*/ 11 w 152"/>
                  <a:gd name="T17" fmla="*/ 108 h 183"/>
                  <a:gd name="T18" fmla="*/ 80 w 152"/>
                  <a:gd name="T19" fmla="*/ 3 h 183"/>
                  <a:gd name="T20" fmla="*/ 119 w 152"/>
                  <a:gd name="T21" fmla="*/ 3 h 183"/>
                  <a:gd name="T22" fmla="*/ 130 w 152"/>
                  <a:gd name="T23" fmla="*/ 5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183">
                    <a:moveTo>
                      <a:pt x="130" y="52"/>
                    </a:moveTo>
                    <a:lnTo>
                      <a:pt x="130" y="52"/>
                    </a:lnTo>
                    <a:cubicBezTo>
                      <a:pt x="121" y="47"/>
                      <a:pt x="110" y="44"/>
                      <a:pt x="99" y="47"/>
                    </a:cubicBezTo>
                    <a:cubicBezTo>
                      <a:pt x="77" y="52"/>
                      <a:pt x="63" y="72"/>
                      <a:pt x="69" y="94"/>
                    </a:cubicBezTo>
                    <a:cubicBezTo>
                      <a:pt x="74" y="116"/>
                      <a:pt x="94" y="130"/>
                      <a:pt x="115" y="124"/>
                    </a:cubicBezTo>
                    <a:cubicBezTo>
                      <a:pt x="127" y="121"/>
                      <a:pt x="135" y="116"/>
                      <a:pt x="143" y="108"/>
                    </a:cubicBezTo>
                    <a:cubicBezTo>
                      <a:pt x="151" y="155"/>
                      <a:pt x="151" y="155"/>
                      <a:pt x="151" y="155"/>
                    </a:cubicBezTo>
                    <a:cubicBezTo>
                      <a:pt x="140" y="163"/>
                      <a:pt x="130" y="168"/>
                      <a:pt x="115" y="171"/>
                    </a:cubicBezTo>
                    <a:cubicBezTo>
                      <a:pt x="69" y="182"/>
                      <a:pt x="22" y="155"/>
                      <a:pt x="11" y="108"/>
                    </a:cubicBezTo>
                    <a:cubicBezTo>
                      <a:pt x="0" y="58"/>
                      <a:pt x="30" y="14"/>
                      <a:pt x="80" y="3"/>
                    </a:cubicBezTo>
                    <a:cubicBezTo>
                      <a:pt x="94" y="0"/>
                      <a:pt x="108" y="0"/>
                      <a:pt x="119" y="3"/>
                    </a:cubicBezTo>
                    <a:lnTo>
                      <a:pt x="130" y="52"/>
                    </a:ln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sp>
            <p:nvSpPr>
              <p:cNvPr id="170" name="Freeform 97">
                <a:extLst>
                  <a:ext uri="{FF2B5EF4-FFF2-40B4-BE49-F238E27FC236}">
                    <a16:creationId xmlns:a16="http://schemas.microsoft.com/office/drawing/2014/main" id="{1016A9CD-AF24-4E11-BC62-8F2391E4BED2}"/>
                  </a:ext>
                </a:extLst>
              </p:cNvPr>
              <p:cNvSpPr>
                <a:spLocks noChangeArrowheads="1"/>
              </p:cNvSpPr>
              <p:nvPr/>
            </p:nvSpPr>
            <p:spPr bwMode="auto">
              <a:xfrm>
                <a:off x="16807931" y="8261333"/>
                <a:ext cx="144447" cy="170240"/>
              </a:xfrm>
              <a:custGeom>
                <a:avLst/>
                <a:gdLst>
                  <a:gd name="T0" fmla="*/ 116 w 123"/>
                  <a:gd name="T1" fmla="*/ 96 h 147"/>
                  <a:gd name="T2" fmla="*/ 116 w 123"/>
                  <a:gd name="T3" fmla="*/ 96 h 147"/>
                  <a:gd name="T4" fmla="*/ 122 w 123"/>
                  <a:gd name="T5" fmla="*/ 124 h 147"/>
                  <a:gd name="T6" fmla="*/ 23 w 123"/>
                  <a:gd name="T7" fmla="*/ 146 h 147"/>
                  <a:gd name="T8" fmla="*/ 61 w 123"/>
                  <a:gd name="T9" fmla="*/ 80 h 147"/>
                  <a:gd name="T10" fmla="*/ 69 w 123"/>
                  <a:gd name="T11" fmla="*/ 44 h 147"/>
                  <a:gd name="T12" fmla="*/ 50 w 123"/>
                  <a:gd name="T13" fmla="*/ 33 h 147"/>
                  <a:gd name="T14" fmla="*/ 42 w 123"/>
                  <a:gd name="T15" fmla="*/ 49 h 147"/>
                  <a:gd name="T16" fmla="*/ 42 w 123"/>
                  <a:gd name="T17" fmla="*/ 55 h 147"/>
                  <a:gd name="T18" fmla="*/ 6 w 123"/>
                  <a:gd name="T19" fmla="*/ 63 h 147"/>
                  <a:gd name="T20" fmla="*/ 44 w 123"/>
                  <a:gd name="T21" fmla="*/ 5 h 147"/>
                  <a:gd name="T22" fmla="*/ 102 w 123"/>
                  <a:gd name="T23" fmla="*/ 38 h 147"/>
                  <a:gd name="T24" fmla="*/ 91 w 123"/>
                  <a:gd name="T25" fmla="*/ 83 h 147"/>
                  <a:gd name="T26" fmla="*/ 75 w 123"/>
                  <a:gd name="T27" fmla="*/ 105 h 147"/>
                  <a:gd name="T28" fmla="*/ 116 w 123"/>
                  <a:gd name="T29" fmla="*/ 9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47">
                    <a:moveTo>
                      <a:pt x="116" y="96"/>
                    </a:moveTo>
                    <a:lnTo>
                      <a:pt x="116" y="96"/>
                    </a:lnTo>
                    <a:cubicBezTo>
                      <a:pt x="122" y="124"/>
                      <a:pt x="122" y="124"/>
                      <a:pt x="122" y="124"/>
                    </a:cubicBezTo>
                    <a:cubicBezTo>
                      <a:pt x="23" y="146"/>
                      <a:pt x="23" y="146"/>
                      <a:pt x="23" y="146"/>
                    </a:cubicBezTo>
                    <a:cubicBezTo>
                      <a:pt x="61" y="80"/>
                      <a:pt x="61" y="80"/>
                      <a:pt x="61" y="80"/>
                    </a:cubicBezTo>
                    <a:cubicBezTo>
                      <a:pt x="66" y="69"/>
                      <a:pt x="72" y="58"/>
                      <a:pt x="69" y="44"/>
                    </a:cubicBezTo>
                    <a:cubicBezTo>
                      <a:pt x="66" y="38"/>
                      <a:pt x="58" y="30"/>
                      <a:pt x="50" y="33"/>
                    </a:cubicBezTo>
                    <a:cubicBezTo>
                      <a:pt x="42" y="33"/>
                      <a:pt x="39" y="41"/>
                      <a:pt x="42" y="49"/>
                    </a:cubicBezTo>
                    <a:cubicBezTo>
                      <a:pt x="42" y="52"/>
                      <a:pt x="42" y="55"/>
                      <a:pt x="42" y="55"/>
                    </a:cubicBezTo>
                    <a:cubicBezTo>
                      <a:pt x="6" y="63"/>
                      <a:pt x="6" y="63"/>
                      <a:pt x="6" y="63"/>
                    </a:cubicBezTo>
                    <a:cubicBezTo>
                      <a:pt x="0" y="36"/>
                      <a:pt x="14" y="11"/>
                      <a:pt x="44" y="5"/>
                    </a:cubicBezTo>
                    <a:cubicBezTo>
                      <a:pt x="69" y="0"/>
                      <a:pt x="97" y="11"/>
                      <a:pt x="102" y="38"/>
                    </a:cubicBezTo>
                    <a:cubicBezTo>
                      <a:pt x="105" y="55"/>
                      <a:pt x="100" y="69"/>
                      <a:pt x="91" y="83"/>
                    </a:cubicBezTo>
                    <a:cubicBezTo>
                      <a:pt x="75" y="105"/>
                      <a:pt x="75" y="105"/>
                      <a:pt x="75" y="105"/>
                    </a:cubicBezTo>
                    <a:lnTo>
                      <a:pt x="116" y="96"/>
                    </a:lnTo>
                  </a:path>
                </a:pathLst>
              </a:custGeom>
              <a:grpFill/>
              <a:ln>
                <a:noFill/>
              </a:ln>
              <a:effectLst/>
            </p:spPr>
            <p:txBody>
              <a:bodyPr wrap="none" anchor="ctr"/>
              <a:lstStyle/>
              <a:p>
                <a:pPr defTabSz="685663" eaLnBrk="1" fontAlgn="auto" hangingPunct="1">
                  <a:spcBef>
                    <a:spcPts val="0"/>
                  </a:spcBef>
                  <a:spcAft>
                    <a:spcPts val="0"/>
                  </a:spcAft>
                  <a:defRPr/>
                </a:pPr>
                <a:endParaRPr lang="en-US" sz="2699" b="1" dirty="0">
                  <a:latin typeface="Roboto Bold" charset="0"/>
                  <a:cs typeface="+mn-cs"/>
                </a:endParaRPr>
              </a:p>
            </p:txBody>
          </p:sp>
        </p:grpSp>
      </p:grpSp>
      <p:grpSp>
        <p:nvGrpSpPr>
          <p:cNvPr id="196" name="Group 85">
            <a:extLst>
              <a:ext uri="{FF2B5EF4-FFF2-40B4-BE49-F238E27FC236}">
                <a16:creationId xmlns:a16="http://schemas.microsoft.com/office/drawing/2014/main" id="{B4C2ABEE-35CC-4306-8784-1461E48EEA0B}"/>
              </a:ext>
            </a:extLst>
          </p:cNvPr>
          <p:cNvGrpSpPr>
            <a:grpSpLocks/>
          </p:cNvGrpSpPr>
          <p:nvPr/>
        </p:nvGrpSpPr>
        <p:grpSpPr bwMode="auto">
          <a:xfrm>
            <a:off x="2931061" y="2109788"/>
            <a:ext cx="2165350" cy="244475"/>
            <a:chOff x="1848067" y="2697524"/>
            <a:chExt cx="2311184" cy="316190"/>
          </a:xfrm>
        </p:grpSpPr>
        <p:cxnSp>
          <p:nvCxnSpPr>
            <p:cNvPr id="197" name="Straight Connector 196">
              <a:extLst>
                <a:ext uri="{FF2B5EF4-FFF2-40B4-BE49-F238E27FC236}">
                  <a16:creationId xmlns:a16="http://schemas.microsoft.com/office/drawing/2014/main" id="{27AB44C4-7CB2-4222-8071-8179F5E2974D}"/>
                </a:ext>
              </a:extLst>
            </p:cNvPr>
            <p:cNvCxnSpPr/>
            <p:nvPr/>
          </p:nvCxnSpPr>
          <p:spPr>
            <a:xfrm flipH="1" flipV="1">
              <a:off x="3661093" y="2697524"/>
              <a:ext cx="498158"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3767575-78C1-4C49-9098-A7F2442AD60F}"/>
                </a:ext>
              </a:extLst>
            </p:cNvPr>
            <p:cNvCxnSpPr/>
            <p:nvPr/>
          </p:nvCxnSpPr>
          <p:spPr>
            <a:xfrm flipH="1">
              <a:off x="1848067" y="2697524"/>
              <a:ext cx="1813026"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99" name="Group 88">
            <a:extLst>
              <a:ext uri="{FF2B5EF4-FFF2-40B4-BE49-F238E27FC236}">
                <a16:creationId xmlns:a16="http://schemas.microsoft.com/office/drawing/2014/main" id="{A3741FEF-A0A1-44ED-8777-0E878E62A46D}"/>
              </a:ext>
            </a:extLst>
          </p:cNvPr>
          <p:cNvGrpSpPr>
            <a:grpSpLocks/>
          </p:cNvGrpSpPr>
          <p:nvPr/>
        </p:nvGrpSpPr>
        <p:grpSpPr bwMode="auto">
          <a:xfrm>
            <a:off x="7945973" y="2146300"/>
            <a:ext cx="2006600" cy="192088"/>
            <a:chOff x="7528087" y="2680840"/>
            <a:chExt cx="2061939" cy="316190"/>
          </a:xfrm>
        </p:grpSpPr>
        <p:cxnSp>
          <p:nvCxnSpPr>
            <p:cNvPr id="200" name="Straight Connector 199">
              <a:extLst>
                <a:ext uri="{FF2B5EF4-FFF2-40B4-BE49-F238E27FC236}">
                  <a16:creationId xmlns:a16="http://schemas.microsoft.com/office/drawing/2014/main" id="{8FDBC99C-557A-4D27-AFC3-03437C47E1B5}"/>
                </a:ext>
              </a:extLst>
            </p:cNvPr>
            <p:cNvCxnSpPr/>
            <p:nvPr/>
          </p:nvCxnSpPr>
          <p:spPr>
            <a:xfrm flipV="1">
              <a:off x="7528087" y="2680840"/>
              <a:ext cx="497541"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DF113859-AB52-4062-9906-44F267E59BED}"/>
                </a:ext>
              </a:extLst>
            </p:cNvPr>
            <p:cNvCxnSpPr/>
            <p:nvPr/>
          </p:nvCxnSpPr>
          <p:spPr>
            <a:xfrm>
              <a:off x="8025628" y="2680840"/>
              <a:ext cx="1564398"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02" name="Group 91">
            <a:extLst>
              <a:ext uri="{FF2B5EF4-FFF2-40B4-BE49-F238E27FC236}">
                <a16:creationId xmlns:a16="http://schemas.microsoft.com/office/drawing/2014/main" id="{0CB48018-567C-46B6-8EF5-0C218DC0572D}"/>
              </a:ext>
            </a:extLst>
          </p:cNvPr>
          <p:cNvGrpSpPr>
            <a:grpSpLocks/>
          </p:cNvGrpSpPr>
          <p:nvPr/>
        </p:nvGrpSpPr>
        <p:grpSpPr bwMode="auto">
          <a:xfrm flipV="1">
            <a:off x="7945973" y="3094038"/>
            <a:ext cx="2006600" cy="325437"/>
            <a:chOff x="7528087" y="2680840"/>
            <a:chExt cx="2061939" cy="316190"/>
          </a:xfrm>
        </p:grpSpPr>
        <p:cxnSp>
          <p:nvCxnSpPr>
            <p:cNvPr id="203" name="Straight Connector 202">
              <a:extLst>
                <a:ext uri="{FF2B5EF4-FFF2-40B4-BE49-F238E27FC236}">
                  <a16:creationId xmlns:a16="http://schemas.microsoft.com/office/drawing/2014/main" id="{5E4041A9-280C-4A28-A150-6EA770469D00}"/>
                </a:ext>
              </a:extLst>
            </p:cNvPr>
            <p:cNvCxnSpPr/>
            <p:nvPr/>
          </p:nvCxnSpPr>
          <p:spPr>
            <a:xfrm flipV="1">
              <a:off x="7528087" y="2680840"/>
              <a:ext cx="497541"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E93935F1-11A0-44AF-B4FB-E7F65157894F}"/>
                </a:ext>
              </a:extLst>
            </p:cNvPr>
            <p:cNvCxnSpPr/>
            <p:nvPr/>
          </p:nvCxnSpPr>
          <p:spPr>
            <a:xfrm>
              <a:off x="8025628" y="2680840"/>
              <a:ext cx="1564398"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05" name="Group 94">
            <a:extLst>
              <a:ext uri="{FF2B5EF4-FFF2-40B4-BE49-F238E27FC236}">
                <a16:creationId xmlns:a16="http://schemas.microsoft.com/office/drawing/2014/main" id="{EA8959B3-FB75-4C1A-BAFB-026AEE090275}"/>
              </a:ext>
            </a:extLst>
          </p:cNvPr>
          <p:cNvGrpSpPr>
            <a:grpSpLocks/>
          </p:cNvGrpSpPr>
          <p:nvPr/>
        </p:nvGrpSpPr>
        <p:grpSpPr bwMode="auto">
          <a:xfrm flipV="1">
            <a:off x="2931061" y="3094038"/>
            <a:ext cx="2165350" cy="320675"/>
            <a:chOff x="1848067" y="2697524"/>
            <a:chExt cx="2311184" cy="316190"/>
          </a:xfrm>
        </p:grpSpPr>
        <p:cxnSp>
          <p:nvCxnSpPr>
            <p:cNvPr id="206" name="Straight Connector 205">
              <a:extLst>
                <a:ext uri="{FF2B5EF4-FFF2-40B4-BE49-F238E27FC236}">
                  <a16:creationId xmlns:a16="http://schemas.microsoft.com/office/drawing/2014/main" id="{3608229B-7064-4C0C-AA71-268E58ABCA3D}"/>
                </a:ext>
              </a:extLst>
            </p:cNvPr>
            <p:cNvCxnSpPr/>
            <p:nvPr/>
          </p:nvCxnSpPr>
          <p:spPr>
            <a:xfrm flipH="1" flipV="1">
              <a:off x="3661093" y="2697524"/>
              <a:ext cx="498158"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6EFBBEB4-4744-4B0F-9BB4-71155BFA67E5}"/>
                </a:ext>
              </a:extLst>
            </p:cNvPr>
            <p:cNvCxnSpPr/>
            <p:nvPr/>
          </p:nvCxnSpPr>
          <p:spPr>
            <a:xfrm flipH="1">
              <a:off x="1848067" y="2697524"/>
              <a:ext cx="1813026"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13" name="TextBox 212">
            <a:extLst>
              <a:ext uri="{FF2B5EF4-FFF2-40B4-BE49-F238E27FC236}">
                <a16:creationId xmlns:a16="http://schemas.microsoft.com/office/drawing/2014/main" id="{0170E8DA-3AC0-4248-A14D-8438BF75E0E7}"/>
              </a:ext>
            </a:extLst>
          </p:cNvPr>
          <p:cNvSpPr txBox="1"/>
          <p:nvPr/>
        </p:nvSpPr>
        <p:spPr>
          <a:xfrm>
            <a:off x="8396823" y="1321654"/>
            <a:ext cx="3608910" cy="786754"/>
          </a:xfrm>
          <a:prstGeom prst="rect">
            <a:avLst/>
          </a:prstGeom>
          <a:noFill/>
        </p:spPr>
        <p:txBody>
          <a:bodyPr wrap="square">
            <a:spAutoFit/>
          </a:bodyPr>
          <a:lstStyle/>
          <a:p>
            <a:pPr marR="0" lvl="0" algn="ctr">
              <a:lnSpc>
                <a:spcPct val="150000"/>
              </a:lnSpc>
              <a:spcBef>
                <a:spcPts val="0"/>
              </a:spcBef>
              <a:spcAft>
                <a:spcPts val="0"/>
              </a:spcAft>
            </a:pPr>
            <a:r>
              <a:rPr lang="en-US" sz="1600" dirty="0">
                <a:latin typeface="Times New Roman" panose="02020603050405020304" pitchFamily="18" charset="0"/>
                <a:cs typeface="Times New Roman" panose="02020603050405020304" pitchFamily="18" charset="0"/>
              </a:rPr>
              <a:t>Designing a national registration system for disability information in Iran</a:t>
            </a:r>
          </a:p>
        </p:txBody>
      </p:sp>
      <p:sp>
        <p:nvSpPr>
          <p:cNvPr id="214" name="TextBox 213">
            <a:extLst>
              <a:ext uri="{FF2B5EF4-FFF2-40B4-BE49-F238E27FC236}">
                <a16:creationId xmlns:a16="http://schemas.microsoft.com/office/drawing/2014/main" id="{2162421D-B59A-4FB6-92DD-92A35802C9A3}"/>
              </a:ext>
            </a:extLst>
          </p:cNvPr>
          <p:cNvSpPr txBox="1"/>
          <p:nvPr/>
        </p:nvSpPr>
        <p:spPr>
          <a:xfrm>
            <a:off x="8390491" y="3441697"/>
            <a:ext cx="3740308" cy="792781"/>
          </a:xfrm>
          <a:prstGeom prst="rect">
            <a:avLst/>
          </a:prstGeom>
          <a:noFill/>
        </p:spPr>
        <p:txBody>
          <a:bodyPr wrap="square">
            <a:spAutoFit/>
          </a:bodyPr>
          <a:lstStyle/>
          <a:p>
            <a:pPr marR="0" lvl="0" algn="ctr" rtl="1">
              <a:lnSpc>
                <a:spcPct val="150000"/>
              </a:lnSpc>
              <a:spcBef>
                <a:spcPts val="0"/>
              </a:spcBef>
              <a:spcAft>
                <a:spcPts val="0"/>
              </a:spcAft>
            </a:pPr>
            <a:r>
              <a:rPr lang="en-US" sz="1600" dirty="0">
                <a:latin typeface="Times New Roman" panose="02020603050405020304" pitchFamily="18" charset="0"/>
                <a:cs typeface="Times New Roman" panose="02020603050405020304" pitchFamily="18" charset="0"/>
              </a:rPr>
              <a:t>Assess the needs of users of electronic records of the health of the disabled</a:t>
            </a:r>
          </a:p>
        </p:txBody>
      </p:sp>
      <p:sp>
        <p:nvSpPr>
          <p:cNvPr id="215" name="TextBox 214">
            <a:extLst>
              <a:ext uri="{FF2B5EF4-FFF2-40B4-BE49-F238E27FC236}">
                <a16:creationId xmlns:a16="http://schemas.microsoft.com/office/drawing/2014/main" id="{4C5E626B-6163-4D83-B405-9678B9E61140}"/>
              </a:ext>
            </a:extLst>
          </p:cNvPr>
          <p:cNvSpPr txBox="1"/>
          <p:nvPr/>
        </p:nvSpPr>
        <p:spPr>
          <a:xfrm>
            <a:off x="293432" y="1074052"/>
            <a:ext cx="4124300" cy="1162113"/>
          </a:xfrm>
          <a:prstGeom prst="rect">
            <a:avLst/>
          </a:prstGeom>
          <a:noFill/>
        </p:spPr>
        <p:txBody>
          <a:bodyPr wrap="square">
            <a:spAutoFit/>
          </a:bodyPr>
          <a:lstStyle/>
          <a:p>
            <a:pPr marR="0" lvl="0" algn="ctr">
              <a:lnSpc>
                <a:spcPct val="150000"/>
              </a:lnSpc>
              <a:spcBef>
                <a:spcPts val="0"/>
              </a:spcBef>
              <a:spcAft>
                <a:spcPts val="0"/>
              </a:spcAft>
            </a:pPr>
            <a:r>
              <a:rPr lang="en-US" sz="1600" dirty="0">
                <a:latin typeface="Times New Roman" panose="02020603050405020304" pitchFamily="18" charset="0"/>
                <a:cs typeface="Times New Roman" panose="02020603050405020304" pitchFamily="18" charset="0"/>
              </a:rPr>
              <a:t>Designing ICF-based disability datasets for a variety of major diseases or injuries leading to </a:t>
            </a:r>
            <a:r>
              <a:rPr lang="en-US" sz="1600" dirty="0" smtClean="0">
                <a:latin typeface="Times New Roman" panose="02020603050405020304" pitchFamily="18" charset="0"/>
                <a:cs typeface="Times New Roman" panose="02020603050405020304" pitchFamily="18" charset="0"/>
              </a:rPr>
              <a:t>disability</a:t>
            </a:r>
            <a:endParaRPr lang="en-US" sz="1600" dirty="0">
              <a:latin typeface="Times New Roman" panose="02020603050405020304" pitchFamily="18" charset="0"/>
              <a:cs typeface="Times New Roman" panose="02020603050405020304" pitchFamily="18" charset="0"/>
            </a:endParaRPr>
          </a:p>
        </p:txBody>
      </p:sp>
      <p:sp>
        <p:nvSpPr>
          <p:cNvPr id="216" name="TextBox 215">
            <a:extLst>
              <a:ext uri="{FF2B5EF4-FFF2-40B4-BE49-F238E27FC236}">
                <a16:creationId xmlns:a16="http://schemas.microsoft.com/office/drawing/2014/main" id="{7124E08C-62CF-4852-BAFA-5A6926D0C45D}"/>
              </a:ext>
            </a:extLst>
          </p:cNvPr>
          <p:cNvSpPr txBox="1"/>
          <p:nvPr/>
        </p:nvSpPr>
        <p:spPr>
          <a:xfrm>
            <a:off x="18238" y="3396191"/>
            <a:ext cx="4298706" cy="1162113"/>
          </a:xfrm>
          <a:prstGeom prst="rect">
            <a:avLst/>
          </a:prstGeom>
          <a:noFill/>
        </p:spPr>
        <p:txBody>
          <a:bodyPr wrap="square">
            <a:spAutoFit/>
          </a:bodyPr>
          <a:lstStyle/>
          <a:p>
            <a:pPr marR="0" lvl="0" algn="ctr">
              <a:lnSpc>
                <a:spcPct val="150000"/>
              </a:lnSpc>
              <a:spcBef>
                <a:spcPts val="0"/>
              </a:spcBef>
              <a:spcAft>
                <a:spcPts val="0"/>
              </a:spcAft>
            </a:pPr>
            <a:r>
              <a:rPr lang="en-US" sz="1600" dirty="0">
                <a:latin typeface="Times New Roman" panose="02020603050405020304" pitchFamily="18" charset="0"/>
                <a:cs typeface="Times New Roman" panose="02020603050405020304" pitchFamily="18" charset="0"/>
              </a:rPr>
              <a:t>Evaluating the acceptance of electronic records of the disabled from the perspective of the disabled community</a:t>
            </a:r>
          </a:p>
        </p:txBody>
      </p:sp>
      <p:sp>
        <p:nvSpPr>
          <p:cNvPr id="217" name="TextBox 216">
            <a:extLst>
              <a:ext uri="{FF2B5EF4-FFF2-40B4-BE49-F238E27FC236}">
                <a16:creationId xmlns:a16="http://schemas.microsoft.com/office/drawing/2014/main" id="{4C5E626B-6163-4D83-B405-9678B9E61140}"/>
              </a:ext>
            </a:extLst>
          </p:cNvPr>
          <p:cNvSpPr txBox="1"/>
          <p:nvPr/>
        </p:nvSpPr>
        <p:spPr>
          <a:xfrm>
            <a:off x="4136444" y="4047073"/>
            <a:ext cx="4509554" cy="786754"/>
          </a:xfrm>
          <a:prstGeom prst="rect">
            <a:avLst/>
          </a:prstGeom>
          <a:noFill/>
        </p:spPr>
        <p:txBody>
          <a:bodyPr wrap="square">
            <a:spAutoFit/>
          </a:bodyPr>
          <a:lstStyle/>
          <a:p>
            <a:pPr marR="0" lvl="0" algn="ctr">
              <a:lnSpc>
                <a:spcPct val="150000"/>
              </a:lnSpc>
              <a:spcBef>
                <a:spcPts val="0"/>
              </a:spcBef>
              <a:spcAft>
                <a:spcPts val="0"/>
              </a:spcAft>
            </a:pPr>
            <a:r>
              <a:rPr lang="en-US" sz="1600" dirty="0">
                <a:latin typeface="Times New Roman" panose="02020603050405020304" pitchFamily="18" charset="0"/>
                <a:cs typeface="Times New Roman" panose="02020603050405020304" pitchFamily="18" charset="0"/>
              </a:rPr>
              <a:t>Design and implementation of self-management and disability support </a:t>
            </a:r>
            <a:r>
              <a:rPr lang="en-US" sz="1600" dirty="0" smtClean="0">
                <a:latin typeface="Times New Roman" panose="02020603050405020304" pitchFamily="18" charset="0"/>
                <a:cs typeface="Times New Roman" panose="02020603050405020304" pitchFamily="18" charset="0"/>
              </a:rPr>
              <a:t>application or </a:t>
            </a:r>
            <a:r>
              <a:rPr lang="en-US" sz="1600" dirty="0">
                <a:latin typeface="Times New Roman" panose="02020603050405020304" pitchFamily="18" charset="0"/>
                <a:cs typeface="Times New Roman" panose="02020603050405020304" pitchFamily="18" charset="0"/>
              </a:rPr>
              <a:t>Portal</a:t>
            </a:r>
          </a:p>
        </p:txBody>
      </p:sp>
      <p:sp>
        <p:nvSpPr>
          <p:cNvPr id="210" name="Rectangle 209">
            <a:extLst>
              <a:ext uri="{FF2B5EF4-FFF2-40B4-BE49-F238E27FC236}">
                <a16:creationId xmlns:a16="http://schemas.microsoft.com/office/drawing/2014/main" id="{586DBEE5-5A75-4360-8CD0-4B833C6B2EEB}"/>
              </a:ext>
            </a:extLst>
          </p:cNvPr>
          <p:cNvSpPr>
            <a:spLocks/>
          </p:cNvSpPr>
          <p:nvPr/>
        </p:nvSpPr>
        <p:spPr bwMode="auto">
          <a:xfrm>
            <a:off x="5269305" y="444894"/>
            <a:ext cx="2578206" cy="492443"/>
          </a:xfrm>
          <a:prstGeom prst="rect">
            <a:avLst/>
          </a:prstGeom>
          <a:noFill/>
          <a:ln>
            <a:noFill/>
          </a:ln>
        </p:spPr>
        <p:txBody>
          <a:bodyPr wrap="none" lIns="0" tIns="0" rIns="0" bIns="0" anchor="ctr">
            <a:spAutoFit/>
          </a:bodyPr>
          <a:lstStyle/>
          <a:p>
            <a:pPr algn="ctr"/>
            <a:r>
              <a:rPr lang="en-US" sz="3200" b="1" dirty="0" smtClean="0">
                <a:solidFill>
                  <a:srgbClr val="3F576A"/>
                </a:solidFill>
                <a:latin typeface="Times New Roman" panose="02020603050405020304" pitchFamily="18" charset="0"/>
                <a:cs typeface="Times New Roman" panose="02020603050405020304" pitchFamily="18" charset="0"/>
              </a:rPr>
              <a:t>Future Studies</a:t>
            </a:r>
            <a:endParaRPr lang="en-US" sz="3200" b="1" dirty="0">
              <a:solidFill>
                <a:srgbClr val="3F576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54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down)">
                                      <p:cBhvr>
                                        <p:cTn id="7" dur="700"/>
                                        <p:tgtEl>
                                          <p:spTgt spid="144"/>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wipe(left)">
                                      <p:cBhvr>
                                        <p:cTn id="11" dur="500"/>
                                        <p:tgtEl>
                                          <p:spTgt spid="140"/>
                                        </p:tgtEl>
                                      </p:cBhvr>
                                    </p:animEffect>
                                  </p:childTnLst>
                                </p:cTn>
                              </p:par>
                            </p:childTnLst>
                          </p:cTn>
                        </p:par>
                        <p:par>
                          <p:cTn id="12" fill="hold">
                            <p:stCondLst>
                              <p:cond delay="1200"/>
                            </p:stCondLst>
                            <p:childTnLst>
                              <p:par>
                                <p:cTn id="13" presetID="22" presetClass="entr" presetSubtype="4" fill="hold" nodeType="after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wipe(down)">
                                      <p:cBhvr>
                                        <p:cTn id="15" dur="500"/>
                                        <p:tgtEl>
                                          <p:spTgt spid="142"/>
                                        </p:tgtEl>
                                      </p:cBhvr>
                                    </p:animEffect>
                                  </p:childTnLst>
                                </p:cTn>
                              </p:par>
                            </p:childTnLst>
                          </p:cTn>
                        </p:par>
                        <p:par>
                          <p:cTn id="16" fill="hold">
                            <p:stCondLst>
                              <p:cond delay="1700"/>
                            </p:stCondLst>
                            <p:childTnLst>
                              <p:par>
                                <p:cTn id="17" presetID="22" presetClass="entr" presetSubtype="4" fill="hold" nodeType="after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wipe(down)">
                                      <p:cBhvr>
                                        <p:cTn id="19" dur="500"/>
                                        <p:tgtEl>
                                          <p:spTgt spid="139"/>
                                        </p:tgtEl>
                                      </p:cBhvr>
                                    </p:animEffect>
                                  </p:childTnLst>
                                </p:cTn>
                              </p:par>
                            </p:childTnLst>
                          </p:cTn>
                        </p:par>
                        <p:par>
                          <p:cTn id="20" fill="hold">
                            <p:stCondLst>
                              <p:cond delay="2200"/>
                            </p:stCondLst>
                            <p:childTnLst>
                              <p:par>
                                <p:cTn id="21" presetID="22" presetClass="entr" presetSubtype="4" fill="hold"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ipe(down)">
                                      <p:cBhvr>
                                        <p:cTn id="23" dur="500"/>
                                        <p:tgtEl>
                                          <p:spTgt spid="143"/>
                                        </p:tgtEl>
                                      </p:cBhvr>
                                    </p:animEffect>
                                  </p:childTnLst>
                                </p:cTn>
                              </p:par>
                            </p:childTnLst>
                          </p:cTn>
                        </p:par>
                        <p:par>
                          <p:cTn id="24" fill="hold">
                            <p:stCondLst>
                              <p:cond delay="2700"/>
                            </p:stCondLst>
                            <p:childTnLst>
                              <p:par>
                                <p:cTn id="25" presetID="22" presetClass="entr" presetSubtype="2"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right)">
                                      <p:cBhvr>
                                        <p:cTn id="27" dur="500"/>
                                        <p:tgtEl>
                                          <p:spTgt spid="141"/>
                                        </p:tgtEl>
                                      </p:cBhvr>
                                    </p:animEffect>
                                  </p:childTnLst>
                                </p:cTn>
                              </p:par>
                            </p:childTnLst>
                          </p:cTn>
                        </p:par>
                        <p:par>
                          <p:cTn id="28" fill="hold">
                            <p:stCondLst>
                              <p:cond delay="3200"/>
                            </p:stCondLst>
                            <p:childTnLst>
                              <p:par>
                                <p:cTn id="29" presetID="22" presetClass="entr" presetSubtype="8" fill="hold" nodeType="after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wipe(left)">
                                      <p:cBhvr>
                                        <p:cTn id="31" dur="500"/>
                                        <p:tgtEl>
                                          <p:spTgt spid="199"/>
                                        </p:tgtEl>
                                      </p:cBhvr>
                                    </p:animEffect>
                                  </p:childTnLst>
                                </p:cTn>
                              </p:par>
                            </p:childTnLst>
                          </p:cTn>
                        </p:par>
                        <p:par>
                          <p:cTn id="32" fill="hold">
                            <p:stCondLst>
                              <p:cond delay="3700"/>
                            </p:stCondLst>
                            <p:childTnLst>
                              <p:par>
                                <p:cTn id="33" presetID="10" presetClass="entr" presetSubtype="0" fill="hold" grpId="0" nodeType="afterEffect">
                                  <p:stCondLst>
                                    <p:cond delay="0"/>
                                  </p:stCondLst>
                                  <p:childTnLst>
                                    <p:set>
                                      <p:cBhvr>
                                        <p:cTn id="34" dur="1" fill="hold">
                                          <p:stCondLst>
                                            <p:cond delay="0"/>
                                          </p:stCondLst>
                                        </p:cTn>
                                        <p:tgtEl>
                                          <p:spTgt spid="213"/>
                                        </p:tgtEl>
                                        <p:attrNameLst>
                                          <p:attrName>style.visibility</p:attrName>
                                        </p:attrNameLst>
                                      </p:cBhvr>
                                      <p:to>
                                        <p:strVal val="visible"/>
                                      </p:to>
                                    </p:set>
                                    <p:animEffect transition="in" filter="fade">
                                      <p:cBhvr>
                                        <p:cTn id="35" dur="500"/>
                                        <p:tgtEl>
                                          <p:spTgt spid="213"/>
                                        </p:tgtEl>
                                      </p:cBhvr>
                                    </p:animEffect>
                                  </p:childTnLst>
                                </p:cTn>
                              </p:par>
                            </p:childTnLst>
                          </p:cTn>
                        </p:par>
                        <p:par>
                          <p:cTn id="36" fill="hold">
                            <p:stCondLst>
                              <p:cond delay="4200"/>
                            </p:stCondLst>
                            <p:childTnLst>
                              <p:par>
                                <p:cTn id="37" presetID="22" presetClass="entr" presetSubtype="2" fill="hold" nodeType="afterEffect">
                                  <p:stCondLst>
                                    <p:cond delay="0"/>
                                  </p:stCondLst>
                                  <p:childTnLst>
                                    <p:set>
                                      <p:cBhvr>
                                        <p:cTn id="38" dur="1" fill="hold">
                                          <p:stCondLst>
                                            <p:cond delay="0"/>
                                          </p:stCondLst>
                                        </p:cTn>
                                        <p:tgtEl>
                                          <p:spTgt spid="196"/>
                                        </p:tgtEl>
                                        <p:attrNameLst>
                                          <p:attrName>style.visibility</p:attrName>
                                        </p:attrNameLst>
                                      </p:cBhvr>
                                      <p:to>
                                        <p:strVal val="visible"/>
                                      </p:to>
                                    </p:set>
                                    <p:animEffect transition="in" filter="wipe(right)">
                                      <p:cBhvr>
                                        <p:cTn id="39" dur="500"/>
                                        <p:tgtEl>
                                          <p:spTgt spid="196"/>
                                        </p:tgtEl>
                                      </p:cBhvr>
                                    </p:animEffect>
                                  </p:childTnLst>
                                </p:cTn>
                              </p:par>
                            </p:childTnLst>
                          </p:cTn>
                        </p:par>
                        <p:par>
                          <p:cTn id="40" fill="hold">
                            <p:stCondLst>
                              <p:cond delay="4700"/>
                            </p:stCondLst>
                            <p:childTnLst>
                              <p:par>
                                <p:cTn id="41" presetID="10" presetClass="entr" presetSubtype="0" fill="hold" grpId="0" nodeType="afterEffect">
                                  <p:stCondLst>
                                    <p:cond delay="0"/>
                                  </p:stCondLst>
                                  <p:childTnLst>
                                    <p:set>
                                      <p:cBhvr>
                                        <p:cTn id="42" dur="1" fill="hold">
                                          <p:stCondLst>
                                            <p:cond delay="0"/>
                                          </p:stCondLst>
                                        </p:cTn>
                                        <p:tgtEl>
                                          <p:spTgt spid="215"/>
                                        </p:tgtEl>
                                        <p:attrNameLst>
                                          <p:attrName>style.visibility</p:attrName>
                                        </p:attrNameLst>
                                      </p:cBhvr>
                                      <p:to>
                                        <p:strVal val="visible"/>
                                      </p:to>
                                    </p:set>
                                    <p:animEffect transition="in" filter="fade">
                                      <p:cBhvr>
                                        <p:cTn id="43" dur="500"/>
                                        <p:tgtEl>
                                          <p:spTgt spid="215"/>
                                        </p:tgtEl>
                                      </p:cBhvr>
                                    </p:animEffect>
                                  </p:childTnLst>
                                </p:cTn>
                              </p:par>
                            </p:childTnLst>
                          </p:cTn>
                        </p:par>
                        <p:par>
                          <p:cTn id="44" fill="hold">
                            <p:stCondLst>
                              <p:cond delay="5200"/>
                            </p:stCondLst>
                            <p:childTnLst>
                              <p:par>
                                <p:cTn id="45" presetID="22" presetClass="entr" presetSubtype="8" fill="hold" nodeType="afterEffect">
                                  <p:stCondLst>
                                    <p:cond delay="0"/>
                                  </p:stCondLst>
                                  <p:childTnLst>
                                    <p:set>
                                      <p:cBhvr>
                                        <p:cTn id="46" dur="1" fill="hold">
                                          <p:stCondLst>
                                            <p:cond delay="0"/>
                                          </p:stCondLst>
                                        </p:cTn>
                                        <p:tgtEl>
                                          <p:spTgt spid="202"/>
                                        </p:tgtEl>
                                        <p:attrNameLst>
                                          <p:attrName>style.visibility</p:attrName>
                                        </p:attrNameLst>
                                      </p:cBhvr>
                                      <p:to>
                                        <p:strVal val="visible"/>
                                      </p:to>
                                    </p:set>
                                    <p:animEffect transition="in" filter="wipe(left)">
                                      <p:cBhvr>
                                        <p:cTn id="47" dur="500"/>
                                        <p:tgtEl>
                                          <p:spTgt spid="202"/>
                                        </p:tgtEl>
                                      </p:cBhvr>
                                    </p:animEffect>
                                  </p:childTnLst>
                                </p:cTn>
                              </p:par>
                            </p:childTnLst>
                          </p:cTn>
                        </p:par>
                        <p:par>
                          <p:cTn id="48" fill="hold">
                            <p:stCondLst>
                              <p:cond delay="5700"/>
                            </p:stCondLst>
                            <p:childTnLst>
                              <p:par>
                                <p:cTn id="49" presetID="10" presetClass="entr" presetSubtype="0" fill="hold" grpId="0" nodeType="afterEffect">
                                  <p:stCondLst>
                                    <p:cond delay="0"/>
                                  </p:stCondLst>
                                  <p:childTnLst>
                                    <p:set>
                                      <p:cBhvr>
                                        <p:cTn id="50" dur="1" fill="hold">
                                          <p:stCondLst>
                                            <p:cond delay="0"/>
                                          </p:stCondLst>
                                        </p:cTn>
                                        <p:tgtEl>
                                          <p:spTgt spid="214"/>
                                        </p:tgtEl>
                                        <p:attrNameLst>
                                          <p:attrName>style.visibility</p:attrName>
                                        </p:attrNameLst>
                                      </p:cBhvr>
                                      <p:to>
                                        <p:strVal val="visible"/>
                                      </p:to>
                                    </p:set>
                                    <p:animEffect transition="in" filter="fade">
                                      <p:cBhvr>
                                        <p:cTn id="51" dur="500"/>
                                        <p:tgtEl>
                                          <p:spTgt spid="214"/>
                                        </p:tgtEl>
                                      </p:cBhvr>
                                    </p:animEffect>
                                  </p:childTnLst>
                                </p:cTn>
                              </p:par>
                            </p:childTnLst>
                          </p:cTn>
                        </p:par>
                        <p:par>
                          <p:cTn id="52" fill="hold">
                            <p:stCondLst>
                              <p:cond delay="6200"/>
                            </p:stCondLst>
                            <p:childTnLst>
                              <p:par>
                                <p:cTn id="53" presetID="22" presetClass="entr" presetSubtype="2" fill="hold" nodeType="afterEffect">
                                  <p:stCondLst>
                                    <p:cond delay="0"/>
                                  </p:stCondLst>
                                  <p:childTnLst>
                                    <p:set>
                                      <p:cBhvr>
                                        <p:cTn id="54" dur="1" fill="hold">
                                          <p:stCondLst>
                                            <p:cond delay="0"/>
                                          </p:stCondLst>
                                        </p:cTn>
                                        <p:tgtEl>
                                          <p:spTgt spid="205"/>
                                        </p:tgtEl>
                                        <p:attrNameLst>
                                          <p:attrName>style.visibility</p:attrName>
                                        </p:attrNameLst>
                                      </p:cBhvr>
                                      <p:to>
                                        <p:strVal val="visible"/>
                                      </p:to>
                                    </p:set>
                                    <p:animEffect transition="in" filter="wipe(right)">
                                      <p:cBhvr>
                                        <p:cTn id="55" dur="500"/>
                                        <p:tgtEl>
                                          <p:spTgt spid="205"/>
                                        </p:tgtEl>
                                      </p:cBhvr>
                                    </p:animEffect>
                                  </p:childTnLst>
                                </p:cTn>
                              </p:par>
                            </p:childTnLst>
                          </p:cTn>
                        </p:par>
                        <p:par>
                          <p:cTn id="56" fill="hold">
                            <p:stCondLst>
                              <p:cond delay="6700"/>
                            </p:stCondLst>
                            <p:childTnLst>
                              <p:par>
                                <p:cTn id="57" presetID="10" presetClass="entr" presetSubtype="0" fill="hold" grpId="0" nodeType="afterEffect">
                                  <p:stCondLst>
                                    <p:cond delay="0"/>
                                  </p:stCondLst>
                                  <p:childTnLst>
                                    <p:set>
                                      <p:cBhvr>
                                        <p:cTn id="58" dur="1" fill="hold">
                                          <p:stCondLst>
                                            <p:cond delay="0"/>
                                          </p:stCondLst>
                                        </p:cTn>
                                        <p:tgtEl>
                                          <p:spTgt spid="216"/>
                                        </p:tgtEl>
                                        <p:attrNameLst>
                                          <p:attrName>style.visibility</p:attrName>
                                        </p:attrNameLst>
                                      </p:cBhvr>
                                      <p:to>
                                        <p:strVal val="visible"/>
                                      </p:to>
                                    </p:set>
                                    <p:animEffect transition="in" filter="fade">
                                      <p:cBhvr>
                                        <p:cTn id="59" dur="500"/>
                                        <p:tgtEl>
                                          <p:spTgt spid="216"/>
                                        </p:tgtEl>
                                      </p:cBhvr>
                                    </p:animEffect>
                                  </p:childTnLst>
                                </p:cTn>
                              </p:par>
                            </p:childTnLst>
                          </p:cTn>
                        </p:par>
                        <p:par>
                          <p:cTn id="60" fill="hold">
                            <p:stCondLst>
                              <p:cond delay="7200"/>
                            </p:stCondLst>
                            <p:childTnLst>
                              <p:par>
                                <p:cTn id="61" presetID="10" presetClass="entr" presetSubtype="0" fill="hold" grpId="0" nodeType="afterEffect">
                                  <p:stCondLst>
                                    <p:cond delay="0"/>
                                  </p:stCondLst>
                                  <p:childTnLst>
                                    <p:set>
                                      <p:cBhvr>
                                        <p:cTn id="62" dur="1" fill="hold">
                                          <p:stCondLst>
                                            <p:cond delay="0"/>
                                          </p:stCondLst>
                                        </p:cTn>
                                        <p:tgtEl>
                                          <p:spTgt spid="217"/>
                                        </p:tgtEl>
                                        <p:attrNameLst>
                                          <p:attrName>style.visibility</p:attrName>
                                        </p:attrNameLst>
                                      </p:cBhvr>
                                      <p:to>
                                        <p:strVal val="visible"/>
                                      </p:to>
                                    </p:set>
                                    <p:animEffect transition="in" filter="fade">
                                      <p:cBhvr>
                                        <p:cTn id="63" dur="500"/>
                                        <p:tgtEl>
                                          <p:spTgt spid="2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0"/>
                                        </p:tgtEl>
                                        <p:attrNameLst>
                                          <p:attrName>style.visibility</p:attrName>
                                        </p:attrNameLst>
                                      </p:cBhvr>
                                      <p:to>
                                        <p:strVal val="visible"/>
                                      </p:to>
                                    </p:set>
                                    <p:animEffect transition="in" filter="fade">
                                      <p:cBhvr>
                                        <p:cTn id="66"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215" grpId="0"/>
      <p:bldP spid="216" grpId="0"/>
      <p:bldP spid="217" grpId="0"/>
      <p:bldP spid="2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Sunday</a:t>
            </a:r>
            <a:r>
              <a:rPr lang="en-US" dirty="0" smtClean="0"/>
              <a:t>,</a:t>
            </a:r>
            <a:r>
              <a:rPr lang="fa-IR" dirty="0" smtClean="0"/>
              <a:t> </a:t>
            </a:r>
            <a:r>
              <a:rPr lang="en-US" dirty="0" smtClean="0"/>
              <a:t>3 Oct 2021 </a:t>
            </a:r>
            <a:endParaRPr lang="en-US" dirty="0"/>
          </a:p>
        </p:txBody>
      </p:sp>
      <p:sp>
        <p:nvSpPr>
          <p:cNvPr id="4" name="Slide Number Placeholder 3"/>
          <p:cNvSpPr>
            <a:spLocks noGrp="1"/>
          </p:cNvSpPr>
          <p:nvPr>
            <p:ph type="sldNum" sz="quarter" idx="12"/>
          </p:nvPr>
        </p:nvSpPr>
        <p:spPr/>
        <p:txBody>
          <a:bodyPr/>
          <a:lstStyle/>
          <a:p>
            <a:r>
              <a:rPr lang="en-US" dirty="0"/>
              <a:t>Seyyedeh Fatemeh Mousavi</a:t>
            </a:r>
          </a:p>
          <a:p>
            <a:endParaRPr lang="en-US" dirty="0"/>
          </a:p>
        </p:txBody>
      </p:sp>
      <p:sp>
        <p:nvSpPr>
          <p:cNvPr id="5" name="Oval 4"/>
          <p:cNvSpPr/>
          <p:nvPr/>
        </p:nvSpPr>
        <p:spPr>
          <a:xfrm>
            <a:off x="-1567056" y="5424995"/>
            <a:ext cx="4234780" cy="4521198"/>
          </a:xfrm>
          <a:prstGeom prst="ellipse">
            <a:avLst/>
          </a:prstGeom>
          <a:solidFill>
            <a:srgbClr val="0E5AA4">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ndParaRPr>
          </a:p>
        </p:txBody>
      </p:sp>
      <p:grpSp>
        <p:nvGrpSpPr>
          <p:cNvPr id="6" name="Group 5"/>
          <p:cNvGrpSpPr/>
          <p:nvPr/>
        </p:nvGrpSpPr>
        <p:grpSpPr>
          <a:xfrm>
            <a:off x="3302000" y="635000"/>
            <a:ext cx="5588000" cy="5588000"/>
            <a:chOff x="2476500" y="476250"/>
            <a:chExt cx="4191000" cy="4191000"/>
          </a:xfrm>
        </p:grpSpPr>
        <p:sp>
          <p:nvSpPr>
            <p:cNvPr id="7" name="Arc 6"/>
            <p:cNvSpPr/>
            <p:nvPr/>
          </p:nvSpPr>
          <p:spPr>
            <a:xfrm>
              <a:off x="2476500" y="476250"/>
              <a:ext cx="4191000" cy="4191000"/>
            </a:xfrm>
            <a:prstGeom prst="arc">
              <a:avLst>
                <a:gd name="adj1" fmla="val 16200000"/>
                <a:gd name="adj2" fmla="val 1455677"/>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2400" dirty="0">
                <a:latin typeface="Times New Roman" panose="02020603050405020304" pitchFamily="18" charset="0"/>
              </a:endParaRPr>
            </a:p>
          </p:txBody>
        </p:sp>
        <p:sp>
          <p:nvSpPr>
            <p:cNvPr id="8" name="Arc 7"/>
            <p:cNvSpPr/>
            <p:nvPr/>
          </p:nvSpPr>
          <p:spPr>
            <a:xfrm flipH="1" flipV="1">
              <a:off x="2476500" y="476250"/>
              <a:ext cx="4191000" cy="4191000"/>
            </a:xfrm>
            <a:prstGeom prst="arc">
              <a:avLst>
                <a:gd name="adj1" fmla="val 16200000"/>
                <a:gd name="adj2" fmla="val 1455677"/>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2400" dirty="0">
                <a:latin typeface="Times New Roman" panose="02020603050405020304" pitchFamily="18" charset="0"/>
              </a:endParaRPr>
            </a:p>
          </p:txBody>
        </p:sp>
        <p:sp>
          <p:nvSpPr>
            <p:cNvPr id="9" name="Arc 8"/>
            <p:cNvSpPr/>
            <p:nvPr/>
          </p:nvSpPr>
          <p:spPr>
            <a:xfrm>
              <a:off x="2692400" y="692150"/>
              <a:ext cx="3759200" cy="3759200"/>
            </a:xfrm>
            <a:prstGeom prst="arc">
              <a:avLst>
                <a:gd name="adj1" fmla="val 11565934"/>
                <a:gd name="adj2" fmla="val 18008187"/>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2400" dirty="0">
                <a:latin typeface="Times New Roman" panose="02020603050405020304" pitchFamily="18" charset="0"/>
              </a:endParaRPr>
            </a:p>
          </p:txBody>
        </p:sp>
        <p:sp>
          <p:nvSpPr>
            <p:cNvPr id="10" name="Arc 9"/>
            <p:cNvSpPr/>
            <p:nvPr/>
          </p:nvSpPr>
          <p:spPr>
            <a:xfrm flipH="1" flipV="1">
              <a:off x="2692400" y="692150"/>
              <a:ext cx="3759200" cy="3759200"/>
            </a:xfrm>
            <a:prstGeom prst="arc">
              <a:avLst>
                <a:gd name="adj1" fmla="val 11565934"/>
                <a:gd name="adj2" fmla="val 17742204"/>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2400" dirty="0">
                <a:latin typeface="Times New Roman" panose="02020603050405020304" pitchFamily="18" charset="0"/>
              </a:endParaRPr>
            </a:p>
          </p:txBody>
        </p:sp>
        <p:sp>
          <p:nvSpPr>
            <p:cNvPr id="11" name="Arc 10"/>
            <p:cNvSpPr/>
            <p:nvPr/>
          </p:nvSpPr>
          <p:spPr>
            <a:xfrm flipH="1" flipV="1">
              <a:off x="2813050" y="812800"/>
              <a:ext cx="3517900" cy="3517900"/>
            </a:xfrm>
            <a:prstGeom prst="arc">
              <a:avLst>
                <a:gd name="adj1" fmla="val 4656710"/>
                <a:gd name="adj2" fmla="val 10524289"/>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2400" dirty="0">
                <a:latin typeface="Times New Roman" panose="02020603050405020304" pitchFamily="18" charset="0"/>
              </a:endParaRPr>
            </a:p>
          </p:txBody>
        </p:sp>
        <p:sp>
          <p:nvSpPr>
            <p:cNvPr id="12" name="Arc 11"/>
            <p:cNvSpPr/>
            <p:nvPr/>
          </p:nvSpPr>
          <p:spPr>
            <a:xfrm>
              <a:off x="2813050" y="812800"/>
              <a:ext cx="3517900" cy="3517900"/>
            </a:xfrm>
            <a:prstGeom prst="arc">
              <a:avLst>
                <a:gd name="adj1" fmla="val 5085726"/>
                <a:gd name="adj2" fmla="val 10524289"/>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2400" dirty="0">
                <a:latin typeface="Times New Roman" panose="02020603050405020304" pitchFamily="18" charset="0"/>
              </a:endParaRPr>
            </a:p>
          </p:txBody>
        </p:sp>
        <p:sp>
          <p:nvSpPr>
            <p:cNvPr id="13" name="Arc 12"/>
            <p:cNvSpPr/>
            <p:nvPr/>
          </p:nvSpPr>
          <p:spPr>
            <a:xfrm flipH="1">
              <a:off x="2476500" y="476250"/>
              <a:ext cx="4191000" cy="4191000"/>
            </a:xfrm>
            <a:prstGeom prst="arc">
              <a:avLst>
                <a:gd name="adj1" fmla="val 16534332"/>
                <a:gd name="adj2" fmla="val 19829717"/>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2400" dirty="0">
                <a:latin typeface="Times New Roman" panose="02020603050405020304" pitchFamily="18" charset="0"/>
              </a:endParaRPr>
            </a:p>
          </p:txBody>
        </p:sp>
        <p:sp>
          <p:nvSpPr>
            <p:cNvPr id="14" name="Arc 13"/>
            <p:cNvSpPr/>
            <p:nvPr/>
          </p:nvSpPr>
          <p:spPr>
            <a:xfrm flipV="1">
              <a:off x="2476500" y="476250"/>
              <a:ext cx="4191000" cy="4191000"/>
            </a:xfrm>
            <a:prstGeom prst="arc">
              <a:avLst>
                <a:gd name="adj1" fmla="val 16534332"/>
                <a:gd name="adj2" fmla="val 19829717"/>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2400" dirty="0">
                <a:latin typeface="Times New Roman" panose="02020603050405020304" pitchFamily="18" charset="0"/>
              </a:endParaRPr>
            </a:p>
          </p:txBody>
        </p:sp>
      </p:grpSp>
      <p:sp>
        <p:nvSpPr>
          <p:cNvPr id="18" name="Oval 17">
            <a:extLst>
              <a:ext uri="{FF2B5EF4-FFF2-40B4-BE49-F238E27FC236}">
                <a16:creationId xmlns:a16="http://schemas.microsoft.com/office/drawing/2014/main" id="{E5230A6F-7ECD-4A26-8F27-DBA9F822359B}"/>
              </a:ext>
            </a:extLst>
          </p:cNvPr>
          <p:cNvSpPr/>
          <p:nvPr/>
        </p:nvSpPr>
        <p:spPr>
          <a:xfrm>
            <a:off x="9867900" y="-2794000"/>
            <a:ext cx="4559300" cy="4368800"/>
          </a:xfrm>
          <a:prstGeom prst="ellipse">
            <a:avLst/>
          </a:prstGeom>
          <a:solidFill>
            <a:srgbClr val="CA0035">
              <a:alpha val="85000"/>
            </a:srgbClr>
          </a:solidFill>
          <a:ln>
            <a:solidFill>
              <a:srgbClr val="CA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ndParaRPr>
          </a:p>
        </p:txBody>
      </p:sp>
      <p:sp>
        <p:nvSpPr>
          <p:cNvPr id="19" name="Oval 18">
            <a:extLst>
              <a:ext uri="{FF2B5EF4-FFF2-40B4-BE49-F238E27FC236}">
                <a16:creationId xmlns:a16="http://schemas.microsoft.com/office/drawing/2014/main" id="{87DAA490-E196-4092-9A33-CCA02A42C116}"/>
              </a:ext>
            </a:extLst>
          </p:cNvPr>
          <p:cNvSpPr/>
          <p:nvPr/>
        </p:nvSpPr>
        <p:spPr>
          <a:xfrm>
            <a:off x="8750296" y="5162182"/>
            <a:ext cx="4559300" cy="4368800"/>
          </a:xfrm>
          <a:prstGeom prst="ellipse">
            <a:avLst/>
          </a:prstGeom>
          <a:solidFill>
            <a:srgbClr val="5B1646">
              <a:alpha val="85000"/>
            </a:srgbClr>
          </a:solidFill>
          <a:ln>
            <a:solidFill>
              <a:srgbClr val="5B1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ndParaRPr>
          </a:p>
        </p:txBody>
      </p:sp>
      <p:sp>
        <p:nvSpPr>
          <p:cNvPr id="17" name="Oval 16">
            <a:extLst>
              <a:ext uri="{FF2B5EF4-FFF2-40B4-BE49-F238E27FC236}">
                <a16:creationId xmlns:a16="http://schemas.microsoft.com/office/drawing/2014/main" id="{61F4892F-DC83-4C32-A368-965BD918318C}"/>
              </a:ext>
            </a:extLst>
          </p:cNvPr>
          <p:cNvSpPr/>
          <p:nvPr/>
        </p:nvSpPr>
        <p:spPr>
          <a:xfrm>
            <a:off x="-2184400" y="-2535767"/>
            <a:ext cx="4508500" cy="4110567"/>
          </a:xfrm>
          <a:prstGeom prst="ellipse">
            <a:avLst/>
          </a:prstGeom>
          <a:solidFill>
            <a:srgbClr val="F18F01">
              <a:alpha val="85000"/>
            </a:srgbClr>
          </a:solidFill>
          <a:ln>
            <a:solidFill>
              <a:srgbClr val="F1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ndParaRPr>
          </a:p>
        </p:txBody>
      </p:sp>
      <p:sp>
        <p:nvSpPr>
          <p:cNvPr id="15" name="Rectangle 14"/>
          <p:cNvSpPr/>
          <p:nvPr/>
        </p:nvSpPr>
        <p:spPr>
          <a:xfrm>
            <a:off x="4165596" y="2367169"/>
            <a:ext cx="3860800" cy="2123658"/>
          </a:xfrm>
          <a:prstGeom prst="rect">
            <a:avLst/>
          </a:prstGeom>
          <a:ln>
            <a:noFill/>
          </a:ln>
        </p:spPr>
        <p:txBody>
          <a:bodyPr wrap="square" anchor="t">
            <a:spAutoFit/>
          </a:bodyPr>
          <a:lstStyle/>
          <a:p>
            <a:pPr algn="ctr"/>
            <a:r>
              <a:rPr lang="en-US" sz="4400" b="1" dirty="0">
                <a:solidFill>
                  <a:srgbClr val="CA0035"/>
                </a:solidFill>
                <a:latin typeface="Segoe Script" panose="030B0504020000000003" pitchFamily="66" charset="0"/>
              </a:rPr>
              <a:t>THANK YOU FOR </a:t>
            </a:r>
            <a:r>
              <a:rPr lang="en-US" sz="4400" b="1" dirty="0" smtClean="0">
                <a:solidFill>
                  <a:srgbClr val="CA0035"/>
                </a:solidFill>
                <a:latin typeface="Segoe Script" panose="030B0504020000000003" pitchFamily="66" charset="0"/>
              </a:rPr>
              <a:t>Attention</a:t>
            </a:r>
            <a:endParaRPr lang="en-US" sz="4400" b="1" dirty="0">
              <a:solidFill>
                <a:srgbClr val="CA0035"/>
              </a:solidFill>
              <a:latin typeface="Segoe Script" panose="030B0504020000000003" pitchFamily="66" charset="0"/>
            </a:endParaRPr>
          </a:p>
        </p:txBody>
      </p:sp>
      <p:sp>
        <p:nvSpPr>
          <p:cNvPr id="16" name="Oval 15">
            <a:extLst>
              <a:ext uri="{FF2B5EF4-FFF2-40B4-BE49-F238E27FC236}">
                <a16:creationId xmlns:a16="http://schemas.microsoft.com/office/drawing/2014/main" id="{424CB614-C20A-4829-A200-71968A235F1F}"/>
              </a:ext>
            </a:extLst>
          </p:cNvPr>
          <p:cNvSpPr/>
          <p:nvPr/>
        </p:nvSpPr>
        <p:spPr>
          <a:xfrm>
            <a:off x="3911596" y="1244598"/>
            <a:ext cx="4368800" cy="4368800"/>
          </a:xfrm>
          <a:prstGeom prst="ellipse">
            <a:avLst/>
          </a:prstGeom>
          <a:noFill/>
          <a:ln>
            <a:solidFill>
              <a:srgbClr val="5B1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ndParaRPr>
          </a:p>
        </p:txBody>
      </p:sp>
    </p:spTree>
    <p:extLst>
      <p:ext uri="{BB962C8B-B14F-4D97-AF65-F5344CB8AC3E}">
        <p14:creationId xmlns:p14="http://schemas.microsoft.com/office/powerpoint/2010/main" val="6990386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1901"/>
                            </p:stCondLst>
                            <p:childTnLst>
                              <p:par>
                                <p:cTn id="8" presetID="8" presetClass="emph" presetSubtype="0" fill="hold" nodeType="afterEffect">
                                  <p:stCondLst>
                                    <p:cond delay="0"/>
                                  </p:stCondLst>
                                  <p:childTnLst>
                                    <p:animRot by="21600000">
                                      <p:cBhvr>
                                        <p:cTn id="9" dur="2000" fill="hold"/>
                                        <p:tgtEl>
                                          <p:spTgt spid="6"/>
                                        </p:tgtEl>
                                        <p:attrNameLst>
                                          <p:attrName>r</p:attrName>
                                        </p:attrNameLst>
                                      </p:cBhvr>
                                    </p:animRot>
                                  </p:childTnLst>
                                </p:cTn>
                              </p:par>
                            </p:childTnLst>
                          </p:cTn>
                        </p:par>
                        <p:par>
                          <p:cTn id="10" fill="hold">
                            <p:stCondLst>
                              <p:cond delay="3901"/>
                            </p:stCondLst>
                            <p:childTnLst>
                              <p:par>
                                <p:cTn id="11" presetID="6" presetClass="emph" presetSubtype="0" fill="hold" grpId="0" nodeType="afterEffect">
                                  <p:stCondLst>
                                    <p:cond delay="0"/>
                                  </p:stCondLst>
                                  <p:childTnLst>
                                    <p:animScale>
                                      <p:cBhvr>
                                        <p:cTn id="12" dur="2000" fill="hold"/>
                                        <p:tgtEl>
                                          <p:spTgt spid="5"/>
                                        </p:tgtEl>
                                      </p:cBhvr>
                                      <p:by x="150000" y="150000"/>
                                    </p:animScale>
                                  </p:childTnLst>
                                </p:cTn>
                              </p:par>
                            </p:childTnLst>
                          </p:cTn>
                        </p:par>
                        <p:par>
                          <p:cTn id="13" fill="hold">
                            <p:stCondLst>
                              <p:cond delay="5901"/>
                            </p:stCondLst>
                            <p:childTnLst>
                              <p:par>
                                <p:cTn id="14" presetID="6" presetClass="emph" presetSubtype="0" fill="hold" grpId="0" nodeType="afterEffect">
                                  <p:stCondLst>
                                    <p:cond delay="0"/>
                                  </p:stCondLst>
                                  <p:childTnLst>
                                    <p:animScale>
                                      <p:cBhvr>
                                        <p:cTn id="15" dur="2000" fill="hold"/>
                                        <p:tgtEl>
                                          <p:spTgt spid="19"/>
                                        </p:tgtEl>
                                      </p:cBhvr>
                                      <p:by x="150000" y="150000"/>
                                    </p:animScale>
                                  </p:childTnLst>
                                </p:cTn>
                              </p:par>
                            </p:childTnLst>
                          </p:cTn>
                        </p:par>
                        <p:par>
                          <p:cTn id="16" fill="hold">
                            <p:stCondLst>
                              <p:cond delay="7901"/>
                            </p:stCondLst>
                            <p:childTnLst>
                              <p:par>
                                <p:cTn id="17" presetID="6" presetClass="emph" presetSubtype="0" fill="hold" grpId="0" nodeType="afterEffect">
                                  <p:stCondLst>
                                    <p:cond delay="0"/>
                                  </p:stCondLst>
                                  <p:childTnLst>
                                    <p:animScale>
                                      <p:cBhvr>
                                        <p:cTn id="18" dur="2000" fill="hold"/>
                                        <p:tgtEl>
                                          <p:spTgt spid="18"/>
                                        </p:tgtEl>
                                      </p:cBhvr>
                                      <p:by x="150000" y="150000"/>
                                    </p:animScale>
                                  </p:childTnLst>
                                </p:cTn>
                              </p:par>
                            </p:childTnLst>
                          </p:cTn>
                        </p:par>
                        <p:par>
                          <p:cTn id="19" fill="hold">
                            <p:stCondLst>
                              <p:cond delay="9901"/>
                            </p:stCondLst>
                            <p:childTnLst>
                              <p:par>
                                <p:cTn id="20" presetID="6" presetClass="emph" presetSubtype="0" fill="hold" grpId="0" nodeType="afterEffect">
                                  <p:stCondLst>
                                    <p:cond delay="0"/>
                                  </p:stCondLst>
                                  <p:childTnLst>
                                    <p:animScale>
                                      <p:cBhvr>
                                        <p:cTn id="21" dur="2000" fill="hold"/>
                                        <p:tgtEl>
                                          <p:spTgt spid="17"/>
                                        </p:tgtEl>
                                      </p:cBhvr>
                                      <p:by x="150000" y="150000"/>
                                    </p:animScale>
                                  </p:childTnLst>
                                </p:cTn>
                              </p:par>
                            </p:childTnLst>
                          </p:cTn>
                        </p:par>
                        <p:par>
                          <p:cTn id="22" fill="hold">
                            <p:stCondLst>
                              <p:cond delay="11901"/>
                            </p:stCondLst>
                            <p:childTnLst>
                              <p:par>
                                <p:cTn id="23" presetID="8" presetClass="emph" presetSubtype="0" fill="hold" grpId="0" nodeType="afterEffect">
                                  <p:stCondLst>
                                    <p:cond delay="0"/>
                                  </p:stCondLst>
                                  <p:childTnLst>
                                    <p:animRot by="21600000">
                                      <p:cBhvr>
                                        <p:cTn id="24" dur="2000" fill="hold"/>
                                        <p:tgtEl>
                                          <p:spTgt spid="16"/>
                                        </p:tgtEl>
                                        <p:attrNameLst>
                                          <p:attrName>r</p:attrName>
                                        </p:attrNameLst>
                                      </p:cBhvr>
                                    </p:animRot>
                                  </p:childTnLst>
                                  <p:subTnLst>
                                    <p:animClr clrSpc="rgb" dir="cw">
                                      <p:cBhvr override="childStyle">
                                        <p:cTn dur="1" fill="hold" display="0" masterRel="nextClick" afterEffect="1"/>
                                        <p:tgtEl>
                                          <p:spTgt spid="16"/>
                                        </p:tgtEl>
                                        <p:attrNameLst>
                                          <p:attrName>ppt_c</p:attrName>
                                        </p:attrNameLst>
                                      </p:cBhvr>
                                      <p:to>
                                        <a:srgbClr val="FF505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17" grpId="0" animBg="1"/>
      <p:bldP spid="15"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076950"/>
            <a:ext cx="2743200" cy="365125"/>
          </a:xfrm>
        </p:spPr>
        <p:txBody>
          <a:bodyPr/>
          <a:lstStyle/>
          <a:p>
            <a:fld id="{6D22F896-40B5-4ADD-8801-0D06FADFA095}" type="slidenum">
              <a:rPr lang="en-US" smtClean="0"/>
              <a:t>3</a:t>
            </a:fld>
            <a:endParaRPr lang="en-US" dirty="0"/>
          </a:p>
        </p:txBody>
      </p:sp>
      <p:grpSp>
        <p:nvGrpSpPr>
          <p:cNvPr id="58" name="Group 57"/>
          <p:cNvGrpSpPr/>
          <p:nvPr/>
        </p:nvGrpSpPr>
        <p:grpSpPr>
          <a:xfrm>
            <a:off x="907137" y="4836464"/>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CA0035"/>
              </a:solidFill>
              <a:ln>
                <a:solidFill>
                  <a:srgbClr val="CA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grpSp>
        <p:nvGrpSpPr>
          <p:cNvPr id="60" name="Group 59"/>
          <p:cNvGrpSpPr/>
          <p:nvPr/>
        </p:nvGrpSpPr>
        <p:grpSpPr>
          <a:xfrm>
            <a:off x="4563132" y="4944852"/>
            <a:ext cx="1672786" cy="1485940"/>
            <a:chOff x="6322251" y="3189023"/>
            <a:chExt cx="1394546" cy="1221621"/>
          </a:xfrm>
        </p:grpSpPr>
        <p:sp>
          <p:nvSpPr>
            <p:cNvPr id="6" name="Rounded Rectangle 5"/>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23" name="Oval 2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E91A0C4-16D9-4262-BC92-0E8535F56EB2}"/>
                </a:ext>
              </a:extLst>
            </p:cNvPr>
            <p:cNvGrpSpPr/>
            <p:nvPr/>
          </p:nvGrpSpPr>
          <p:grpSpPr>
            <a:xfrm>
              <a:off x="6719932" y="3189023"/>
              <a:ext cx="548640" cy="548640"/>
              <a:chOff x="7353181" y="1755914"/>
              <a:chExt cx="1275682" cy="1275682"/>
            </a:xfrm>
          </p:grpSpPr>
          <p:sp>
            <p:nvSpPr>
              <p:cNvPr id="26" name="Teardrop 25">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F18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nvGrpSpPr>
          <p:cNvPr id="59" name="Group 58"/>
          <p:cNvGrpSpPr/>
          <p:nvPr/>
        </p:nvGrpSpPr>
        <p:grpSpPr>
          <a:xfrm>
            <a:off x="2731440" y="4861086"/>
            <a:ext cx="1794681" cy="1577696"/>
            <a:chOff x="7716797" y="3189022"/>
            <a:chExt cx="1394546" cy="1221622"/>
          </a:xfrm>
        </p:grpSpPr>
        <p:sp>
          <p:nvSpPr>
            <p:cNvPr id="5" name="Rounded Rectangle 4"/>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58D0B34-5E7E-4FDF-8157-D26FC3520F7A}"/>
                </a:ext>
              </a:extLst>
            </p:cNvPr>
            <p:cNvGrpSpPr/>
            <p:nvPr/>
          </p:nvGrpSpPr>
          <p:grpSpPr>
            <a:xfrm>
              <a:off x="8337011" y="3923524"/>
              <a:ext cx="91439" cy="91440"/>
              <a:chOff x="5973250" y="4248152"/>
              <a:chExt cx="211094" cy="211094"/>
            </a:xfrm>
            <a:solidFill>
              <a:srgbClr val="52CCBF"/>
            </a:solidFill>
          </p:grpSpPr>
          <p:sp>
            <p:nvSpPr>
              <p:cNvPr id="17" name="Oval 16">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ADB50F0-F24E-4FA7-A567-D7A18A824B29}"/>
                  </a:ext>
                </a:extLst>
              </p:cNvPr>
              <p:cNvSpPr/>
              <p:nvPr/>
            </p:nvSpPr>
            <p:spPr>
              <a:xfrm>
                <a:off x="6003604" y="4278440"/>
                <a:ext cx="150520" cy="150518"/>
              </a:xfrm>
              <a:prstGeom prst="ellipse">
                <a:avLst/>
              </a:prstGeom>
              <a:solidFill>
                <a:srgbClr val="0E5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20" name="Teardrop 19">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0E5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6" name="Picture 55">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cxnSp>
        <p:nvCxnSpPr>
          <p:cNvPr id="57" name="Straight Connector 56">
            <a:extLst>
              <a:ext uri="{FF2B5EF4-FFF2-40B4-BE49-F238E27FC236}">
                <a16:creationId xmlns:a16="http://schemas.microsoft.com/office/drawing/2014/main" id="{B8857015-8C14-4834-ADF5-3ED0356AF43F}"/>
              </a:ext>
            </a:extLst>
          </p:cNvPr>
          <p:cNvCxnSpPr>
            <a:endCxn id="18" idx="2"/>
          </p:cNvCxnSpPr>
          <p:nvPr/>
        </p:nvCxnSpPr>
        <p:spPr>
          <a:xfrm>
            <a:off x="1754378" y="5850167"/>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944852"/>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944852"/>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5B1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5B1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875045"/>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rgbClr val="3F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rgbClr val="3F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a:endCxn id="24" idx="2"/>
          </p:cNvCxnSpPr>
          <p:nvPr/>
        </p:nvCxnSpPr>
        <p:spPr>
          <a:xfrm>
            <a:off x="3642444" y="5867099"/>
            <a:ext cx="1698150" cy="2679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858632"/>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889020"/>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884031"/>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977522"/>
            <a:ext cx="1599818" cy="369333"/>
          </a:xfrm>
          <a:prstGeom prst="rect">
            <a:avLst/>
          </a:prstGeom>
          <a:noFill/>
        </p:spPr>
        <p:txBody>
          <a:bodyPr wrap="square" rtlCol="1">
            <a:spAutoFit/>
          </a:bodyPr>
          <a:lstStyle/>
          <a:p>
            <a:pPr algn="ctr"/>
            <a:r>
              <a:rPr lang="en-US" b="1" dirty="0" smtClean="0">
                <a:solidFill>
                  <a:srgbClr val="C00000"/>
                </a:solidFill>
                <a:latin typeface="Times New Roman" panose="02020603050405020304" pitchFamily="18" charset="0"/>
                <a:cs typeface="+mj-cs"/>
              </a:rPr>
              <a:t>Introduction</a:t>
            </a:r>
            <a:endParaRPr lang="fa-IR" b="1" dirty="0">
              <a:solidFill>
                <a:srgbClr val="C00000"/>
              </a:solidFill>
              <a:latin typeface="Times New Roman" panose="02020603050405020304" pitchFamily="18" charset="0"/>
              <a:cs typeface="+mj-cs"/>
            </a:endParaRPr>
          </a:p>
        </p:txBody>
      </p:sp>
      <p:sp>
        <p:nvSpPr>
          <p:cNvPr id="105" name="Rectangle 104"/>
          <p:cNvSpPr/>
          <p:nvPr/>
        </p:nvSpPr>
        <p:spPr>
          <a:xfrm>
            <a:off x="2993637" y="5934563"/>
            <a:ext cx="1223412" cy="369332"/>
          </a:xfrm>
          <a:prstGeom prst="rect">
            <a:avLst/>
          </a:prstGeom>
        </p:spPr>
        <p:txBody>
          <a:bodyPr wrap="none">
            <a:spAutoFit/>
          </a:bodyPr>
          <a:lstStyle/>
          <a:p>
            <a:pPr algn="ctr"/>
            <a:r>
              <a:rPr lang="en-US" b="1" dirty="0">
                <a:solidFill>
                  <a:srgbClr val="0E5AA4"/>
                </a:solidFill>
                <a:latin typeface="Times New Roman" panose="02020603050405020304" pitchFamily="18" charset="0"/>
              </a:rPr>
              <a:t>Objectives</a:t>
            </a:r>
            <a:endParaRPr lang="fa-IR" b="1" dirty="0">
              <a:solidFill>
                <a:srgbClr val="0E5AA4"/>
              </a:solidFill>
              <a:latin typeface="Times New Roman" panose="02020603050405020304" pitchFamily="18" charset="0"/>
            </a:endParaRPr>
          </a:p>
        </p:txBody>
      </p:sp>
      <p:sp>
        <p:nvSpPr>
          <p:cNvPr id="106" name="Rectangle 105"/>
          <p:cNvSpPr/>
          <p:nvPr/>
        </p:nvSpPr>
        <p:spPr>
          <a:xfrm>
            <a:off x="4877376" y="5943277"/>
            <a:ext cx="1043876" cy="369332"/>
          </a:xfrm>
          <a:prstGeom prst="rect">
            <a:avLst/>
          </a:prstGeom>
        </p:spPr>
        <p:txBody>
          <a:bodyPr wrap="none">
            <a:spAutoFit/>
          </a:bodyPr>
          <a:lstStyle/>
          <a:p>
            <a:pPr algn="ctr"/>
            <a:r>
              <a:rPr lang="en-US" b="1" dirty="0">
                <a:solidFill>
                  <a:srgbClr val="FFC000"/>
                </a:solidFill>
                <a:latin typeface="Times New Roman" panose="02020603050405020304" pitchFamily="18" charset="0"/>
              </a:rPr>
              <a:t>Methods</a:t>
            </a:r>
            <a:endParaRPr lang="fa-IR" b="1" dirty="0">
              <a:solidFill>
                <a:srgbClr val="FFC000"/>
              </a:solidFill>
              <a:latin typeface="Times New Roman" panose="02020603050405020304" pitchFamily="18" charset="0"/>
            </a:endParaRPr>
          </a:p>
        </p:txBody>
      </p:sp>
      <p:sp>
        <p:nvSpPr>
          <p:cNvPr id="107" name="Rectangle 106"/>
          <p:cNvSpPr/>
          <p:nvPr/>
        </p:nvSpPr>
        <p:spPr>
          <a:xfrm>
            <a:off x="6724457" y="5978110"/>
            <a:ext cx="902811" cy="369332"/>
          </a:xfrm>
          <a:prstGeom prst="rect">
            <a:avLst/>
          </a:prstGeom>
        </p:spPr>
        <p:txBody>
          <a:bodyPr wrap="none">
            <a:spAutoFit/>
          </a:bodyPr>
          <a:lstStyle/>
          <a:p>
            <a:pPr algn="ctr"/>
            <a:r>
              <a:rPr lang="en-US" b="1" dirty="0">
                <a:solidFill>
                  <a:srgbClr val="89A09F"/>
                </a:solidFill>
                <a:latin typeface="Times New Roman" panose="02020603050405020304" pitchFamily="18" charset="0"/>
              </a:rPr>
              <a:t>Results</a:t>
            </a:r>
            <a:endParaRPr lang="fa-IR" b="1" dirty="0">
              <a:solidFill>
                <a:srgbClr val="89A09F"/>
              </a:solidFill>
              <a:latin typeface="Times New Roman" panose="02020603050405020304" pitchFamily="18" charset="0"/>
            </a:endParaRPr>
          </a:p>
        </p:txBody>
      </p:sp>
      <p:sp>
        <p:nvSpPr>
          <p:cNvPr id="108" name="Rectangle 107"/>
          <p:cNvSpPr/>
          <p:nvPr/>
        </p:nvSpPr>
        <p:spPr>
          <a:xfrm>
            <a:off x="8016277" y="5830065"/>
            <a:ext cx="1887397" cy="646331"/>
          </a:xfrm>
          <a:prstGeom prst="rect">
            <a:avLst/>
          </a:prstGeom>
        </p:spPr>
        <p:txBody>
          <a:bodyPr wrap="square">
            <a:spAutoFit/>
          </a:bodyPr>
          <a:lstStyle/>
          <a:p>
            <a:pPr algn="ctr"/>
            <a:r>
              <a:rPr lang="en-US" b="1" dirty="0">
                <a:solidFill>
                  <a:srgbClr val="5B1646"/>
                </a:solidFill>
                <a:latin typeface="Times New Roman" panose="02020603050405020304" pitchFamily="18" charset="0"/>
              </a:rPr>
              <a:t>Discussion &amp; </a:t>
            </a:r>
            <a:r>
              <a:rPr lang="en-US" b="1" dirty="0" smtClean="0">
                <a:solidFill>
                  <a:srgbClr val="5B1646"/>
                </a:solidFill>
                <a:latin typeface="Times New Roman" panose="02020603050405020304" pitchFamily="18" charset="0"/>
              </a:rPr>
              <a:t>Conclusion</a:t>
            </a:r>
            <a:endParaRPr lang="fa-IR" b="1" dirty="0">
              <a:solidFill>
                <a:srgbClr val="5B1646"/>
              </a:solidFill>
              <a:latin typeface="Times New Roman" panose="02020603050405020304" pitchFamily="18" charset="0"/>
            </a:endParaRPr>
          </a:p>
        </p:txBody>
      </p:sp>
      <p:sp>
        <p:nvSpPr>
          <p:cNvPr id="109" name="Rectangle 108"/>
          <p:cNvSpPr/>
          <p:nvPr/>
        </p:nvSpPr>
        <p:spPr>
          <a:xfrm>
            <a:off x="9998897" y="5838767"/>
            <a:ext cx="1373003" cy="646331"/>
          </a:xfrm>
          <a:prstGeom prst="rect">
            <a:avLst/>
          </a:prstGeom>
        </p:spPr>
        <p:txBody>
          <a:bodyPr wrap="square">
            <a:spAutoFit/>
          </a:bodyPr>
          <a:lstStyle/>
          <a:p>
            <a:pPr algn="ctr"/>
            <a:r>
              <a:rPr lang="en-US" b="1" dirty="0">
                <a:solidFill>
                  <a:srgbClr val="3F576A"/>
                </a:solidFill>
                <a:latin typeface="Times New Roman" panose="02020603050405020304" pitchFamily="18" charset="0"/>
                <a:cs typeface="Times New Roman" panose="02020603050405020304" pitchFamily="18" charset="0"/>
              </a:rPr>
              <a:t>Strength &amp; Limitation</a:t>
            </a:r>
          </a:p>
        </p:txBody>
      </p:sp>
      <p:graphicFrame>
        <p:nvGraphicFramePr>
          <p:cNvPr id="114" name="Chart 113">
            <a:extLst>
              <a:ext uri="{FF2B5EF4-FFF2-40B4-BE49-F238E27FC236}">
                <a16:creationId xmlns:a16="http://schemas.microsoft.com/office/drawing/2014/main" id="{4C3CD656-ABAB-4503-A6B3-0305BDF3DC1C}"/>
              </a:ext>
            </a:extLst>
          </p:cNvPr>
          <p:cNvGraphicFramePr/>
          <p:nvPr>
            <p:extLst/>
          </p:nvPr>
        </p:nvGraphicFramePr>
        <p:xfrm>
          <a:off x="7189738" y="1176858"/>
          <a:ext cx="5001221" cy="3483429"/>
        </p:xfrm>
        <a:graphic>
          <a:graphicData uri="http://schemas.openxmlformats.org/drawingml/2006/chart">
            <c:chart xmlns:c="http://schemas.openxmlformats.org/drawingml/2006/chart" xmlns:r="http://schemas.openxmlformats.org/officeDocument/2006/relationships" r:id="rId4"/>
          </a:graphicData>
        </a:graphic>
      </p:graphicFrame>
      <p:grpSp>
        <p:nvGrpSpPr>
          <p:cNvPr id="117" name="Group 116">
            <a:extLst>
              <a:ext uri="{FF2B5EF4-FFF2-40B4-BE49-F238E27FC236}">
                <a16:creationId xmlns:a16="http://schemas.microsoft.com/office/drawing/2014/main" id="{22203120-4F5F-4329-B78F-F0A09F3559BC}"/>
              </a:ext>
            </a:extLst>
          </p:cNvPr>
          <p:cNvGrpSpPr/>
          <p:nvPr/>
        </p:nvGrpSpPr>
        <p:grpSpPr>
          <a:xfrm>
            <a:off x="431800" y="1025307"/>
            <a:ext cx="8273424" cy="2030889"/>
            <a:chOff x="734772" y="2083643"/>
            <a:chExt cx="4173640" cy="1209359"/>
          </a:xfrm>
        </p:grpSpPr>
        <p:cxnSp>
          <p:nvCxnSpPr>
            <p:cNvPr id="118" name="Straight Connector 117">
              <a:extLst>
                <a:ext uri="{FF2B5EF4-FFF2-40B4-BE49-F238E27FC236}">
                  <a16:creationId xmlns:a16="http://schemas.microsoft.com/office/drawing/2014/main" id="{7DB4C224-5A1A-4BA2-B827-5AAD8D3CA1D9}"/>
                </a:ext>
              </a:extLst>
            </p:cNvPr>
            <p:cNvCxnSpPr>
              <a:stCxn id="119" idx="3"/>
            </p:cNvCxnSpPr>
            <p:nvPr/>
          </p:nvCxnSpPr>
          <p:spPr>
            <a:xfrm>
              <a:off x="4092121" y="2688322"/>
              <a:ext cx="532242" cy="9761"/>
            </a:xfrm>
            <a:prstGeom prst="line">
              <a:avLst/>
            </a:prstGeom>
            <a:ln w="28575">
              <a:solidFill>
                <a:srgbClr val="0E5AA4"/>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A7865CDA-F58F-4046-9E99-9A17D5998B8E}"/>
                </a:ext>
              </a:extLst>
            </p:cNvPr>
            <p:cNvSpPr/>
            <p:nvPr/>
          </p:nvSpPr>
          <p:spPr>
            <a:xfrm>
              <a:off x="734772" y="2083643"/>
              <a:ext cx="3357349" cy="1209359"/>
            </a:xfrm>
            <a:prstGeom prst="rect">
              <a:avLst/>
            </a:prstGeom>
            <a:noFill/>
            <a:ln w="28575">
              <a:solidFill>
                <a:srgbClr val="0E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grpSp>
          <p:nvGrpSpPr>
            <p:cNvPr id="120" name="Group 119">
              <a:extLst>
                <a:ext uri="{FF2B5EF4-FFF2-40B4-BE49-F238E27FC236}">
                  <a16:creationId xmlns:a16="http://schemas.microsoft.com/office/drawing/2014/main" id="{92350AE2-A2EE-4ACF-A266-5017351D36BC}"/>
                </a:ext>
              </a:extLst>
            </p:cNvPr>
            <p:cNvGrpSpPr/>
            <p:nvPr/>
          </p:nvGrpSpPr>
          <p:grpSpPr>
            <a:xfrm>
              <a:off x="4589942" y="2591116"/>
              <a:ext cx="318470" cy="203849"/>
              <a:chOff x="5060072" y="1725151"/>
              <a:chExt cx="1172346" cy="750402"/>
            </a:xfrm>
            <a:gradFill flip="none" rotWithShape="1">
              <a:gsLst>
                <a:gs pos="0">
                  <a:srgbClr val="0E5AA4">
                    <a:shade val="30000"/>
                    <a:satMod val="115000"/>
                  </a:srgbClr>
                </a:gs>
                <a:gs pos="50000">
                  <a:srgbClr val="0E5AA4">
                    <a:shade val="67500"/>
                    <a:satMod val="115000"/>
                  </a:srgbClr>
                </a:gs>
                <a:gs pos="100000">
                  <a:srgbClr val="0E5AA4">
                    <a:shade val="100000"/>
                    <a:satMod val="115000"/>
                  </a:srgbClr>
                </a:gs>
              </a:gsLst>
              <a:lin ang="16200000" scaled="1"/>
              <a:tileRect/>
            </a:gradFill>
          </p:grpSpPr>
          <p:sp>
            <p:nvSpPr>
              <p:cNvPr id="123" name="Oval 122">
                <a:extLst>
                  <a:ext uri="{FF2B5EF4-FFF2-40B4-BE49-F238E27FC236}">
                    <a16:creationId xmlns:a16="http://schemas.microsoft.com/office/drawing/2014/main" id="{07DF69AE-3D86-4EE1-8467-609D0FD5A618}"/>
                  </a:ext>
                </a:extLst>
              </p:cNvPr>
              <p:cNvSpPr/>
              <p:nvPr/>
            </p:nvSpPr>
            <p:spPr>
              <a:xfrm>
                <a:off x="5250105" y="1827352"/>
                <a:ext cx="876493" cy="561031"/>
              </a:xfrm>
              <a:prstGeom prst="ellipse">
                <a:avLst/>
              </a:prstGeom>
              <a:grpFill/>
              <a:ln>
                <a:solidFill>
                  <a:srgbClr val="0E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sp>
            <p:nvSpPr>
              <p:cNvPr id="124" name="Freeform: Shape 20">
                <a:extLst>
                  <a:ext uri="{FF2B5EF4-FFF2-40B4-BE49-F238E27FC236}">
                    <a16:creationId xmlns:a16="http://schemas.microsoft.com/office/drawing/2014/main" id="{8DBB376D-2424-4C2D-9CA7-B9EA1FD1A7C2}"/>
                  </a:ext>
                </a:extLst>
              </p:cNvPr>
              <p:cNvSpPr/>
              <p:nvPr/>
            </p:nvSpPr>
            <p:spPr>
              <a:xfrm>
                <a:off x="5060072" y="1725151"/>
                <a:ext cx="1172346" cy="750402"/>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pFill/>
              <a:ln>
                <a:solidFill>
                  <a:srgbClr val="0E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grpSp>
        <p:sp>
          <p:nvSpPr>
            <p:cNvPr id="121" name="Rectangle 120">
              <a:extLst>
                <a:ext uri="{FF2B5EF4-FFF2-40B4-BE49-F238E27FC236}">
                  <a16:creationId xmlns:a16="http://schemas.microsoft.com/office/drawing/2014/main" id="{89527C4E-DCE7-433A-A9A8-5A4021FCBA61}"/>
                </a:ext>
              </a:extLst>
            </p:cNvPr>
            <p:cNvSpPr/>
            <p:nvPr/>
          </p:nvSpPr>
          <p:spPr>
            <a:xfrm>
              <a:off x="797707" y="2091310"/>
              <a:ext cx="1536092" cy="274913"/>
            </a:xfrm>
            <a:prstGeom prst="rect">
              <a:avLst/>
            </a:prstGeom>
          </p:spPr>
          <p:txBody>
            <a:bodyPr wrap="none">
              <a:spAutoFit/>
            </a:bodyPr>
            <a:lstStyle/>
            <a:p>
              <a:r>
                <a:rPr kumimoji="1" lang="en-US" sz="2400" b="1" dirty="0" smtClean="0">
                  <a:solidFill>
                    <a:srgbClr val="0E5AA4"/>
                  </a:solidFill>
                  <a:latin typeface="Times New Roman" panose="02020603050405020304" pitchFamily="18" charset="0"/>
                  <a:cs typeface="Times New Roman" panose="02020603050405020304" pitchFamily="18" charset="0"/>
                </a:rPr>
                <a:t>Author’s </a:t>
              </a:r>
              <a:r>
                <a:rPr kumimoji="1" lang="en-US" sz="2400" b="1" dirty="0">
                  <a:solidFill>
                    <a:srgbClr val="0E5AA4"/>
                  </a:solidFill>
                  <a:latin typeface="Times New Roman" panose="02020603050405020304" pitchFamily="18" charset="0"/>
                  <a:cs typeface="Times New Roman" panose="02020603050405020304" pitchFamily="18" charset="0"/>
                </a:rPr>
                <a:t>Information</a:t>
              </a:r>
            </a:p>
          </p:txBody>
        </p:sp>
        <p:sp>
          <p:nvSpPr>
            <p:cNvPr id="122" name="Rectangle 121">
              <a:extLst>
                <a:ext uri="{FF2B5EF4-FFF2-40B4-BE49-F238E27FC236}">
                  <a16:creationId xmlns:a16="http://schemas.microsoft.com/office/drawing/2014/main" id="{4309E434-170D-48A0-B91A-2E8A342EE466}"/>
                </a:ext>
              </a:extLst>
            </p:cNvPr>
            <p:cNvSpPr/>
            <p:nvPr/>
          </p:nvSpPr>
          <p:spPr>
            <a:xfrm>
              <a:off x="819716" y="2386192"/>
              <a:ext cx="3193854" cy="714775"/>
            </a:xfrm>
            <a:prstGeom prst="rect">
              <a:avLst/>
            </a:prstGeom>
          </p:spPr>
          <p:txBody>
            <a:bodyPr wrap="square">
              <a:spAutoFit/>
            </a:bodyPr>
            <a:lstStyle/>
            <a:p>
              <a:pPr marL="285750" indent="-285750">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Dr</a:t>
              </a:r>
              <a:r>
                <a:rPr lang="en-US" dirty="0" smtClean="0">
                  <a:latin typeface="Times New Roman" panose="02020603050405020304" pitchFamily="18" charset="0"/>
                  <a:cs typeface="Times New Roman" panose="02020603050405020304" pitchFamily="18" charset="0"/>
                </a:rPr>
                <a:t> Maryam </a:t>
              </a:r>
              <a:r>
                <a:rPr lang="en-US" dirty="0">
                  <a:latin typeface="Times New Roman" panose="02020603050405020304" pitchFamily="18" charset="0"/>
                  <a:cs typeface="Times New Roman" panose="02020603050405020304" pitchFamily="18" charset="0"/>
                </a:rPr>
                <a:t>Ahmadi</a:t>
              </a:r>
            </a:p>
            <a:p>
              <a:pPr marL="285750" indent="-28575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Professor of Health Information Management</a:t>
              </a:r>
            </a:p>
            <a:p>
              <a:pPr marL="285750" indent="-28575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School of Health Management &amp; Information Sciences</a:t>
              </a:r>
            </a:p>
            <a:p>
              <a:pPr marL="285750" indent="-28575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Iran University of Medical Sciences</a:t>
              </a:r>
            </a:p>
          </p:txBody>
        </p:sp>
      </p:grpSp>
      <p:grpSp>
        <p:nvGrpSpPr>
          <p:cNvPr id="125" name="Group 124">
            <a:extLst>
              <a:ext uri="{FF2B5EF4-FFF2-40B4-BE49-F238E27FC236}">
                <a16:creationId xmlns:a16="http://schemas.microsoft.com/office/drawing/2014/main" id="{D162BE26-98DB-45D2-A2FC-86F1C557ED71}"/>
              </a:ext>
            </a:extLst>
          </p:cNvPr>
          <p:cNvGrpSpPr/>
          <p:nvPr/>
        </p:nvGrpSpPr>
        <p:grpSpPr>
          <a:xfrm>
            <a:off x="431800" y="3710390"/>
            <a:ext cx="8609647" cy="1031172"/>
            <a:chOff x="734772" y="4768725"/>
            <a:chExt cx="4564399" cy="1031172"/>
          </a:xfrm>
        </p:grpSpPr>
        <p:cxnSp>
          <p:nvCxnSpPr>
            <p:cNvPr id="126" name="Straight Connector 125">
              <a:extLst>
                <a:ext uri="{FF2B5EF4-FFF2-40B4-BE49-F238E27FC236}">
                  <a16:creationId xmlns:a16="http://schemas.microsoft.com/office/drawing/2014/main" id="{2429C817-6D47-4137-9A0F-1333392EEDA2}"/>
                </a:ext>
              </a:extLst>
            </p:cNvPr>
            <p:cNvCxnSpPr>
              <a:stCxn id="127" idx="3"/>
              <a:endCxn id="133" idx="6"/>
            </p:cNvCxnSpPr>
            <p:nvPr/>
          </p:nvCxnSpPr>
          <p:spPr>
            <a:xfrm>
              <a:off x="4092121" y="5284311"/>
              <a:ext cx="920368" cy="19415"/>
            </a:xfrm>
            <a:prstGeom prst="line">
              <a:avLst/>
            </a:prstGeom>
            <a:ln w="28575">
              <a:solidFill>
                <a:srgbClr val="CA0035"/>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C2EFC3A4-5F75-43CA-9040-D7BE83ABB309}"/>
                </a:ext>
              </a:extLst>
            </p:cNvPr>
            <p:cNvSpPr/>
            <p:nvPr/>
          </p:nvSpPr>
          <p:spPr>
            <a:xfrm>
              <a:off x="734772" y="4768725"/>
              <a:ext cx="3357349" cy="1031172"/>
            </a:xfrm>
            <a:prstGeom prst="rect">
              <a:avLst/>
            </a:prstGeom>
            <a:noFill/>
            <a:ln w="28575">
              <a:solidFill>
                <a:srgbClr val="CA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grpSp>
          <p:nvGrpSpPr>
            <p:cNvPr id="128" name="Group 127">
              <a:extLst>
                <a:ext uri="{FF2B5EF4-FFF2-40B4-BE49-F238E27FC236}">
                  <a16:creationId xmlns:a16="http://schemas.microsoft.com/office/drawing/2014/main" id="{40F8EA19-13FB-4121-83F0-CAC6B5D51A22}"/>
                </a:ext>
              </a:extLst>
            </p:cNvPr>
            <p:cNvGrpSpPr/>
            <p:nvPr/>
          </p:nvGrpSpPr>
          <p:grpSpPr>
            <a:xfrm>
              <a:off x="4991628" y="5149955"/>
              <a:ext cx="307543" cy="307543"/>
              <a:chOff x="6538714" y="1603273"/>
              <a:chExt cx="1132116" cy="1132116"/>
            </a:xfrm>
            <a:solidFill>
              <a:srgbClr val="CA0035"/>
            </a:solidFill>
          </p:grpSpPr>
          <p:sp>
            <p:nvSpPr>
              <p:cNvPr id="132" name="Oval 131">
                <a:extLst>
                  <a:ext uri="{FF2B5EF4-FFF2-40B4-BE49-F238E27FC236}">
                    <a16:creationId xmlns:a16="http://schemas.microsoft.com/office/drawing/2014/main" id="{7A0B69EA-7EA6-4B39-A8C8-1896C19F6F52}"/>
                  </a:ext>
                </a:extLst>
              </p:cNvPr>
              <p:cNvSpPr/>
              <p:nvPr/>
            </p:nvSpPr>
            <p:spPr>
              <a:xfrm>
                <a:off x="6681562" y="1746122"/>
                <a:ext cx="846417" cy="846417"/>
              </a:xfrm>
              <a:prstGeom prst="ellipse">
                <a:avLst/>
              </a:prstGeom>
              <a:grpFill/>
              <a:ln>
                <a:solidFill>
                  <a:srgbClr val="CA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sp>
            <p:nvSpPr>
              <p:cNvPr id="133" name="Freeform: Shape 29">
                <a:extLst>
                  <a:ext uri="{FF2B5EF4-FFF2-40B4-BE49-F238E27FC236}">
                    <a16:creationId xmlns:a16="http://schemas.microsoft.com/office/drawing/2014/main" id="{28C02FBD-C6AC-493F-B2A8-11FFC0D16B5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pFill/>
              <a:ln>
                <a:solidFill>
                  <a:srgbClr val="CA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imes New Roman" panose="02020603050405020304" pitchFamily="18" charset="0"/>
                </a:endParaRPr>
              </a:p>
            </p:txBody>
          </p:sp>
        </p:grpSp>
        <p:sp>
          <p:nvSpPr>
            <p:cNvPr id="129" name="Rectangle 128">
              <a:extLst>
                <a:ext uri="{FF2B5EF4-FFF2-40B4-BE49-F238E27FC236}">
                  <a16:creationId xmlns:a16="http://schemas.microsoft.com/office/drawing/2014/main" id="{CF39018D-1CAB-4D2A-A2F3-2A450B5C0B96}"/>
                </a:ext>
              </a:extLst>
            </p:cNvPr>
            <p:cNvSpPr/>
            <p:nvPr/>
          </p:nvSpPr>
          <p:spPr>
            <a:xfrm>
              <a:off x="772885" y="4833995"/>
              <a:ext cx="678335" cy="461665"/>
            </a:xfrm>
            <a:prstGeom prst="rect">
              <a:avLst/>
            </a:prstGeom>
          </p:spPr>
          <p:txBody>
            <a:bodyPr wrap="none">
              <a:spAutoFit/>
            </a:bodyPr>
            <a:lstStyle/>
            <a:p>
              <a:r>
                <a:rPr lang="en-US" sz="2400" b="1" dirty="0" smtClean="0">
                  <a:solidFill>
                    <a:srgbClr val="CA0035"/>
                  </a:solidFill>
                  <a:latin typeface="Times New Roman" panose="02020603050405020304" pitchFamily="18" charset="0"/>
                  <a:cs typeface="Times New Roman" panose="02020603050405020304" pitchFamily="18" charset="0"/>
                </a:rPr>
                <a:t>H-Index</a:t>
              </a:r>
              <a:endParaRPr lang="id-ID" sz="2000" b="1" dirty="0">
                <a:solidFill>
                  <a:srgbClr val="CA0035"/>
                </a:solidFill>
                <a:latin typeface="Times New Roman" panose="02020603050405020304" pitchFamily="18" charset="0"/>
                <a:cs typeface="Times New Roman" panose="02020603050405020304" pitchFamily="18" charset="0"/>
              </a:endParaRPr>
            </a:p>
          </p:txBody>
        </p:sp>
        <p:sp>
          <p:nvSpPr>
            <p:cNvPr id="131" name="Rectangle 130">
              <a:extLst>
                <a:ext uri="{FF2B5EF4-FFF2-40B4-BE49-F238E27FC236}">
                  <a16:creationId xmlns:a16="http://schemas.microsoft.com/office/drawing/2014/main" id="{769EF99C-A5F4-44F6-92CB-6ED3970007BB}"/>
                </a:ext>
              </a:extLst>
            </p:cNvPr>
            <p:cNvSpPr/>
            <p:nvPr/>
          </p:nvSpPr>
          <p:spPr>
            <a:xfrm>
              <a:off x="791431" y="5275609"/>
              <a:ext cx="3300689" cy="399405"/>
            </a:xfrm>
            <a:prstGeom prst="rect">
              <a:avLst/>
            </a:prstGeom>
          </p:spPr>
          <p:txBody>
            <a:bodyPr wrap="square">
              <a:spAutoFit/>
            </a:bodyPr>
            <a:lstStyle/>
            <a:p>
              <a:pPr algn="just">
                <a:lnSpc>
                  <a:spcPct val="107000"/>
                </a:lnSpc>
                <a:spcAft>
                  <a:spcPts val="0"/>
                </a:spcAft>
              </a:pPr>
              <a:r>
                <a:rPr lang="en-US" altLang="ja-JP" sz="2000" dirty="0" smtClean="0">
                  <a:latin typeface="Times New Roman" panose="02020603050405020304" pitchFamily="18" charset="0"/>
                  <a:cs typeface="Times New Roman" panose="02020603050405020304" pitchFamily="18" charset="0"/>
                </a:rPr>
                <a:t>14</a:t>
              </a:r>
              <a:endParaRPr lang="id-ID" sz="24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52" name="Group 151">
            <a:extLst>
              <a:ext uri="{FF2B5EF4-FFF2-40B4-BE49-F238E27FC236}">
                <a16:creationId xmlns:a16="http://schemas.microsoft.com/office/drawing/2014/main" id="{D3AB7056-F4F8-4EB2-9FE0-77E5A56684E7}"/>
              </a:ext>
            </a:extLst>
          </p:cNvPr>
          <p:cNvGrpSpPr/>
          <p:nvPr/>
        </p:nvGrpSpPr>
        <p:grpSpPr>
          <a:xfrm>
            <a:off x="9464004" y="-67731"/>
            <a:ext cx="2727996" cy="1398926"/>
            <a:chOff x="9464004" y="321737"/>
            <a:chExt cx="2727996" cy="1398926"/>
          </a:xfrm>
        </p:grpSpPr>
        <p:pic>
          <p:nvPicPr>
            <p:cNvPr id="153" name="Picture 152">
              <a:extLst>
                <a:ext uri="{FF2B5EF4-FFF2-40B4-BE49-F238E27FC236}">
                  <a16:creationId xmlns:a16="http://schemas.microsoft.com/office/drawing/2014/main" id="{FD00DA82-0C5D-490F-BC4F-390A153AB44B}"/>
                </a:ext>
              </a:extLst>
            </p:cNvPr>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9464004" y="321737"/>
              <a:ext cx="2727996" cy="1398926"/>
            </a:xfrm>
            <a:prstGeom prst="rect">
              <a:avLst/>
            </a:prstGeom>
          </p:spPr>
        </p:pic>
        <p:sp>
          <p:nvSpPr>
            <p:cNvPr id="154" name="TextBox 153">
              <a:extLst>
                <a:ext uri="{FF2B5EF4-FFF2-40B4-BE49-F238E27FC236}">
                  <a16:creationId xmlns:a16="http://schemas.microsoft.com/office/drawing/2014/main" id="{C74116B9-A967-44B7-91D8-A4237B7EE31C}"/>
                </a:ext>
              </a:extLst>
            </p:cNvPr>
            <p:cNvSpPr txBox="1"/>
            <p:nvPr/>
          </p:nvSpPr>
          <p:spPr>
            <a:xfrm>
              <a:off x="10253063" y="609658"/>
              <a:ext cx="1507137" cy="923330"/>
            </a:xfrm>
            <a:prstGeom prst="rect">
              <a:avLst/>
            </a:prstGeom>
            <a:noFill/>
          </p:spPr>
          <p:txBody>
            <a:bodyPr wrap="square" rtlCol="1">
              <a:spAutoFit/>
            </a:bodyPr>
            <a:lstStyle/>
            <a:p>
              <a:pPr algn="ctr">
                <a:lnSpc>
                  <a:spcPct val="100000"/>
                </a:lnSpc>
              </a:pPr>
              <a:r>
                <a:rPr lang="en-US" b="1" dirty="0" smtClean="0">
                  <a:solidFill>
                    <a:schemeClr val="bg1"/>
                  </a:solidFill>
                  <a:latin typeface="Times New Roman" panose="02020603050405020304" pitchFamily="18" charset="0"/>
                  <a:cs typeface="+mj-cs"/>
                </a:rPr>
                <a:t>Journal's specifications</a:t>
              </a:r>
              <a:endParaRPr lang="en-US" dirty="0"/>
            </a:p>
            <a:p>
              <a:pPr algn="ctr"/>
              <a:r>
                <a:rPr lang="en-US" b="1" dirty="0" smtClean="0">
                  <a:solidFill>
                    <a:schemeClr val="bg1"/>
                  </a:solidFill>
                  <a:latin typeface="Times New Roman" panose="02020603050405020304" pitchFamily="18" charset="0"/>
                  <a:cs typeface="+mj-cs"/>
                </a:rPr>
                <a:t> </a:t>
              </a:r>
              <a:endParaRPr lang="fa-IR" b="1" dirty="0">
                <a:solidFill>
                  <a:schemeClr val="bg1"/>
                </a:solidFill>
                <a:latin typeface="Times New Roman" panose="02020603050405020304" pitchFamily="18" charset="0"/>
                <a:cs typeface="+mj-cs"/>
              </a:endParaRPr>
            </a:p>
          </p:txBody>
        </p:sp>
      </p:grpSp>
      <p:grpSp>
        <p:nvGrpSpPr>
          <p:cNvPr id="165" name="Group 164"/>
          <p:cNvGrpSpPr/>
          <p:nvPr/>
        </p:nvGrpSpPr>
        <p:grpSpPr>
          <a:xfrm>
            <a:off x="-1041" y="6542424"/>
            <a:ext cx="12192000" cy="334867"/>
            <a:chOff x="-1041" y="5727407"/>
            <a:chExt cx="12192000" cy="490513"/>
          </a:xfrm>
        </p:grpSpPr>
        <p:sp>
          <p:nvSpPr>
            <p:cNvPr id="166" name="Rectangle 165"/>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2</a:t>
              </a:r>
              <a:endParaRPr lang="en-US" sz="1200" dirty="0">
                <a:latin typeface="Times New Roman" panose="02020603050405020304" pitchFamily="18" charset="0"/>
                <a:cs typeface="Times New Roman" panose="02020603050405020304" pitchFamily="18" charset="0"/>
              </a:endParaRPr>
            </a:p>
          </p:txBody>
        </p:sp>
        <p:sp>
          <p:nvSpPr>
            <p:cNvPr id="168"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69"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170" name="Picture 169"/>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4711" y="1877513"/>
            <a:ext cx="2011574" cy="21104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0" name="Picture 159"/>
          <p:cNvPicPr>
            <a:picLocks noChangeAspect="1"/>
          </p:cNvPicPr>
          <p:nvPr/>
        </p:nvPicPr>
        <p:blipFill rotWithShape="1">
          <a:blip r:embed="rId10">
            <a:clrChange>
              <a:clrFrom>
                <a:srgbClr val="F7F8FA"/>
              </a:clrFrom>
              <a:clrTo>
                <a:srgbClr val="F7F8FA">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t="65025" b="7142"/>
          <a:stretch/>
        </p:blipFill>
        <p:spPr>
          <a:xfrm>
            <a:off x="3985324" y="3757989"/>
            <a:ext cx="2748626" cy="956734"/>
          </a:xfrm>
          <a:prstGeom prst="rect">
            <a:avLst/>
          </a:prstGeom>
          <a:ln>
            <a:noFill/>
          </a:ln>
        </p:spPr>
      </p:pic>
    </p:spTree>
    <p:extLst>
      <p:ext uri="{BB962C8B-B14F-4D97-AF65-F5344CB8AC3E}">
        <p14:creationId xmlns:p14="http://schemas.microsoft.com/office/powerpoint/2010/main" val="145174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randombar(horizontal)">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wipe(down)">
                                      <p:cBhvr>
                                        <p:cTn id="16" dur="500"/>
                                        <p:tgtEl>
                                          <p:spTgt spid="117"/>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randombar(horizontal)">
                                      <p:cBhvr>
                                        <p:cTn id="20" dur="500"/>
                                        <p:tgtEl>
                                          <p:spTgt spid="11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par>
                                <p:cTn id="25" presetID="16" presetClass="entr" presetSubtype="21" fill="hold" nodeType="withEffect">
                                  <p:stCondLst>
                                    <p:cond delay="0"/>
                                  </p:stCondLst>
                                  <p:childTnLst>
                                    <p:set>
                                      <p:cBhvr>
                                        <p:cTn id="26" dur="1" fill="hold">
                                          <p:stCondLst>
                                            <p:cond delay="0"/>
                                          </p:stCondLst>
                                        </p:cTn>
                                        <p:tgtEl>
                                          <p:spTgt spid="160"/>
                                        </p:tgtEl>
                                        <p:attrNameLst>
                                          <p:attrName>style.visibility</p:attrName>
                                        </p:attrNameLst>
                                      </p:cBhvr>
                                      <p:to>
                                        <p:strVal val="visible"/>
                                      </p:to>
                                    </p:set>
                                    <p:animEffect transition="in" filter="barn(inVertical)">
                                      <p:cBhvr>
                                        <p:cTn id="2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p:nvPr/>
        </p:nvGrpSpPr>
        <p:grpSpPr>
          <a:xfrm>
            <a:off x="4563132" y="4773693"/>
            <a:ext cx="1672786" cy="1572432"/>
            <a:chOff x="6322251" y="3186902"/>
            <a:chExt cx="1394546" cy="1223742"/>
          </a:xfrm>
        </p:grpSpPr>
        <p:sp>
          <p:nvSpPr>
            <p:cNvPr id="120" name="Rounded Rectangle 119"/>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126" name="Oval 12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E91A0C4-16D9-4262-BC92-0E8535F56EB2}"/>
                </a:ext>
              </a:extLst>
            </p:cNvPr>
            <p:cNvGrpSpPr/>
            <p:nvPr/>
          </p:nvGrpSpPr>
          <p:grpSpPr>
            <a:xfrm>
              <a:off x="6712606" y="3186902"/>
              <a:ext cx="555024" cy="553594"/>
              <a:chOff x="7336148" y="1750981"/>
              <a:chExt cx="1290526" cy="1287200"/>
            </a:xfrm>
          </p:grpSpPr>
          <p:sp>
            <p:nvSpPr>
              <p:cNvPr id="124" name="Teardrop 123">
                <a:extLst>
                  <a:ext uri="{FF2B5EF4-FFF2-40B4-BE49-F238E27FC236}">
                    <a16:creationId xmlns:a16="http://schemas.microsoft.com/office/drawing/2014/main" id="{3013F73C-52D7-40FA-AE5E-6E4F53D400F5}"/>
                  </a:ext>
                </a:extLst>
              </p:cNvPr>
              <p:cNvSpPr/>
              <p:nvPr/>
            </p:nvSpPr>
            <p:spPr>
              <a:xfrm rot="8100000">
                <a:off x="7336148" y="1750981"/>
                <a:ext cx="1290526" cy="1287200"/>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sp>
        <p:nvSpPr>
          <p:cNvPr id="3" name="Slide Number Placeholder 2"/>
          <p:cNvSpPr>
            <a:spLocks noGrp="1"/>
          </p:cNvSpPr>
          <p:nvPr>
            <p:ph type="sldNum" sz="quarter" idx="12"/>
          </p:nvPr>
        </p:nvSpPr>
        <p:spPr>
          <a:xfrm>
            <a:off x="8610600" y="5992284"/>
            <a:ext cx="2743200" cy="365125"/>
          </a:xfrm>
        </p:spPr>
        <p:txBody>
          <a:bodyPr/>
          <a:lstStyle/>
          <a:p>
            <a:fld id="{6D22F896-40B5-4ADD-8801-0D06FADFA095}" type="slidenum">
              <a:rPr lang="en-US" smtClean="0"/>
              <a:t>4</a:t>
            </a:fld>
            <a:endParaRPr lang="en-US" dirty="0"/>
          </a:p>
        </p:txBody>
      </p:sp>
      <p:grpSp>
        <p:nvGrpSpPr>
          <p:cNvPr id="59" name="Group 58"/>
          <p:cNvGrpSpPr/>
          <p:nvPr/>
        </p:nvGrpSpPr>
        <p:grpSpPr>
          <a:xfrm>
            <a:off x="2731440" y="4776420"/>
            <a:ext cx="1794681" cy="1577696"/>
            <a:chOff x="7716797" y="3189022"/>
            <a:chExt cx="1394546" cy="1221622"/>
          </a:xfrm>
        </p:grpSpPr>
        <p:sp>
          <p:nvSpPr>
            <p:cNvPr id="5" name="Rounded Rectangle 4"/>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7" name="Oval 16">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20" name="Teardrop 19">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6" name="Picture 55">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cxnSp>
        <p:nvCxnSpPr>
          <p:cNvPr id="57" name="Straight Connector 56">
            <a:extLst>
              <a:ext uri="{FF2B5EF4-FFF2-40B4-BE49-F238E27FC236}">
                <a16:creationId xmlns:a16="http://schemas.microsoft.com/office/drawing/2014/main" id="{B8857015-8C14-4834-ADF5-3ED0356AF43F}"/>
              </a:ext>
            </a:extLst>
          </p:cNvPr>
          <p:cNvCxnSpPr>
            <a:endCxn id="18" idx="2"/>
          </p:cNvCxnSpPr>
          <p:nvPr/>
        </p:nvCxnSpPr>
        <p:spPr>
          <a:xfrm>
            <a:off x="1754378" y="5765501"/>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60186"/>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60186"/>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90379"/>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p:nvPr/>
        </p:nvCxnSpPr>
        <p:spPr>
          <a:xfrm flipV="1">
            <a:off x="3642444" y="5778955"/>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73966"/>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804354"/>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99365"/>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2993637" y="5849897"/>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sp>
        <p:nvSpPr>
          <p:cNvPr id="106" name="Rectangle 105"/>
          <p:cNvSpPr/>
          <p:nvPr/>
        </p:nvSpPr>
        <p:spPr>
          <a:xfrm>
            <a:off x="4877376" y="5858611"/>
            <a:ext cx="1043876"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Methods</a:t>
            </a:r>
            <a:endParaRPr lang="fa-IR" b="1" dirty="0">
              <a:solidFill>
                <a:schemeClr val="bg1">
                  <a:lumMod val="95000"/>
                </a:schemeClr>
              </a:solidFill>
              <a:latin typeface="Times New Roman" panose="02020603050405020304" pitchFamily="18" charset="0"/>
            </a:endParaRPr>
          </a:p>
        </p:txBody>
      </p:sp>
      <p:sp>
        <p:nvSpPr>
          <p:cNvPr id="107" name="Rectangle 106"/>
          <p:cNvSpPr/>
          <p:nvPr/>
        </p:nvSpPr>
        <p:spPr>
          <a:xfrm>
            <a:off x="6724457" y="5893444"/>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745399"/>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54101"/>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28" name="Group 127"/>
          <p:cNvGrpSpPr/>
          <p:nvPr/>
        </p:nvGrpSpPr>
        <p:grpSpPr>
          <a:xfrm>
            <a:off x="907137" y="4751798"/>
            <a:ext cx="1763000" cy="1602317"/>
            <a:chOff x="9111343" y="3183580"/>
            <a:chExt cx="1394546" cy="1227066"/>
          </a:xfrm>
        </p:grpSpPr>
        <p:sp>
          <p:nvSpPr>
            <p:cNvPr id="129" name="Rounded Rectangle 128"/>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46" name="Oval 14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4" name="Teardrop 14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CA0035"/>
              </a:solidFill>
              <a:ln>
                <a:solidFill>
                  <a:srgbClr val="CA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133"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4"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5"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6"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7"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8"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9"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0"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1"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2"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3"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sp>
        <p:nvSpPr>
          <p:cNvPr id="148" name="TextBox 147">
            <a:extLst>
              <a:ext uri="{FF2B5EF4-FFF2-40B4-BE49-F238E27FC236}">
                <a16:creationId xmlns:a16="http://schemas.microsoft.com/office/drawing/2014/main" id="{11675E1C-AAFA-45D7-8190-692048AABF8D}"/>
              </a:ext>
            </a:extLst>
          </p:cNvPr>
          <p:cNvSpPr txBox="1"/>
          <p:nvPr/>
        </p:nvSpPr>
        <p:spPr>
          <a:xfrm>
            <a:off x="986478" y="5892856"/>
            <a:ext cx="1599818" cy="369333"/>
          </a:xfrm>
          <a:prstGeom prst="rect">
            <a:avLst/>
          </a:prstGeom>
          <a:noFill/>
        </p:spPr>
        <p:txBody>
          <a:bodyPr wrap="square" rtlCol="1">
            <a:spAutoFit/>
          </a:bodyPr>
          <a:lstStyle/>
          <a:p>
            <a:pPr algn="ctr"/>
            <a:r>
              <a:rPr lang="en-US" b="1" dirty="0" smtClean="0">
                <a:solidFill>
                  <a:srgbClr val="C00000"/>
                </a:solidFill>
                <a:latin typeface="Times New Roman" panose="02020603050405020304" pitchFamily="18" charset="0"/>
                <a:cs typeface="+mj-cs"/>
              </a:rPr>
              <a:t>Introduction</a:t>
            </a:r>
            <a:endParaRPr lang="fa-IR" b="1" dirty="0">
              <a:solidFill>
                <a:srgbClr val="C00000"/>
              </a:solidFill>
              <a:latin typeface="Times New Roman" panose="02020603050405020304" pitchFamily="18" charset="0"/>
              <a:cs typeface="+mj-cs"/>
            </a:endParaRPr>
          </a:p>
        </p:txBody>
      </p:sp>
      <p:grpSp>
        <p:nvGrpSpPr>
          <p:cNvPr id="159" name="Group 158"/>
          <p:cNvGrpSpPr/>
          <p:nvPr/>
        </p:nvGrpSpPr>
        <p:grpSpPr>
          <a:xfrm>
            <a:off x="-1041" y="6542424"/>
            <a:ext cx="12192000" cy="334867"/>
            <a:chOff x="-1041" y="5727407"/>
            <a:chExt cx="12192000" cy="490513"/>
          </a:xfrm>
        </p:grpSpPr>
        <p:sp>
          <p:nvSpPr>
            <p:cNvPr id="160" name="Rectangle 159"/>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3</a:t>
              </a:r>
              <a:endParaRPr lang="en-US" sz="1200" dirty="0">
                <a:latin typeface="Times New Roman" panose="02020603050405020304" pitchFamily="18" charset="0"/>
                <a:cs typeface="Times New Roman" panose="02020603050405020304" pitchFamily="18" charset="0"/>
              </a:endParaRPr>
            </a:p>
          </p:txBody>
        </p:sp>
        <p:sp>
          <p:nvSpPr>
            <p:cNvPr id="162"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63"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sp>
        <p:nvSpPr>
          <p:cNvPr id="164" name="Rectangle 163">
            <a:extLst>
              <a:ext uri="{FF2B5EF4-FFF2-40B4-BE49-F238E27FC236}">
                <a16:creationId xmlns:a16="http://schemas.microsoft.com/office/drawing/2014/main" id="{8FEA23D3-3A32-4180-B766-51AA159EA4C5}"/>
              </a:ext>
            </a:extLst>
          </p:cNvPr>
          <p:cNvSpPr/>
          <p:nvPr/>
        </p:nvSpPr>
        <p:spPr>
          <a:xfrm>
            <a:off x="2576616" y="355938"/>
            <a:ext cx="9290738" cy="624385"/>
          </a:xfrm>
          <a:prstGeom prst="rect">
            <a:avLst/>
          </a:prstGeom>
          <a:gradFill flip="none" rotWithShape="1">
            <a:gsLst>
              <a:gs pos="0">
                <a:srgbClr val="0E5AA4">
                  <a:shade val="30000"/>
                  <a:satMod val="115000"/>
                </a:srgbClr>
              </a:gs>
              <a:gs pos="50000">
                <a:srgbClr val="0E5AA4">
                  <a:shade val="67500"/>
                  <a:satMod val="115000"/>
                </a:srgbClr>
              </a:gs>
              <a:gs pos="100000">
                <a:srgbClr val="0E5AA4">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Disability is an inevitable part of human life and </a:t>
            </a:r>
            <a:r>
              <a:rPr lang="en-US" dirty="0" smtClean="0">
                <a:latin typeface="Times New Roman" panose="02020603050405020304" pitchFamily="18" charset="0"/>
                <a:cs typeface="Times New Roman" panose="02020603050405020304" pitchFamily="18" charset="0"/>
              </a:rPr>
              <a:t>almost everyone</a:t>
            </a:r>
            <a:r>
              <a:rPr lang="en-US" dirty="0">
                <a:latin typeface="Times New Roman" panose="02020603050405020304" pitchFamily="18" charset="0"/>
                <a:cs typeface="Times New Roman" panose="02020603050405020304" pitchFamily="18" charset="0"/>
              </a:rPr>
              <a:t>, whether temporarily or permanently, may experience </a:t>
            </a:r>
            <a:r>
              <a:rPr lang="en-US" dirty="0" smtClean="0">
                <a:latin typeface="Times New Roman" panose="02020603050405020304" pitchFamily="18" charset="0"/>
                <a:cs typeface="Times New Roman" panose="02020603050405020304" pitchFamily="18" charset="0"/>
              </a:rPr>
              <a:t>it in </a:t>
            </a:r>
            <a:r>
              <a:rPr lang="en-US" dirty="0">
                <a:latin typeface="Times New Roman" panose="02020603050405020304" pitchFamily="18" charset="0"/>
                <a:cs typeface="Times New Roman" panose="02020603050405020304" pitchFamily="18" charset="0"/>
              </a:rPr>
              <a:t>their </a:t>
            </a:r>
            <a:r>
              <a:rPr lang="en-US" dirty="0" smtClean="0">
                <a:latin typeface="Times New Roman" panose="02020603050405020304" pitchFamily="18" charset="0"/>
                <a:cs typeface="Times New Roman" panose="02020603050405020304" pitchFamily="18" charset="0"/>
              </a:rPr>
              <a:t>life</a:t>
            </a:r>
            <a:endParaRPr lang="id-ID"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65" name="Group 164">
            <a:extLst>
              <a:ext uri="{FF2B5EF4-FFF2-40B4-BE49-F238E27FC236}">
                <a16:creationId xmlns:a16="http://schemas.microsoft.com/office/drawing/2014/main" id="{FF18C7FC-724F-4EAC-B6F3-5382B3CBBC30}"/>
              </a:ext>
            </a:extLst>
          </p:cNvPr>
          <p:cNvGrpSpPr/>
          <p:nvPr/>
        </p:nvGrpSpPr>
        <p:grpSpPr>
          <a:xfrm>
            <a:off x="2576616" y="1307053"/>
            <a:ext cx="9290739" cy="389760"/>
            <a:chOff x="413079" y="5013973"/>
            <a:chExt cx="9425299" cy="740228"/>
          </a:xfrm>
        </p:grpSpPr>
        <p:sp>
          <p:nvSpPr>
            <p:cNvPr id="166" name="Rectangle 165">
              <a:extLst>
                <a:ext uri="{FF2B5EF4-FFF2-40B4-BE49-F238E27FC236}">
                  <a16:creationId xmlns:a16="http://schemas.microsoft.com/office/drawing/2014/main" id="{2C87F603-3971-4764-BBE0-A5834F2DD389}"/>
                </a:ext>
              </a:extLst>
            </p:cNvPr>
            <p:cNvSpPr/>
            <p:nvPr/>
          </p:nvSpPr>
          <p:spPr>
            <a:xfrm>
              <a:off x="1218761" y="5013973"/>
              <a:ext cx="8619617" cy="740228"/>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schemeClr val="tx1">
                    <a:lumMod val="50000"/>
                    <a:lumOff val="50000"/>
                  </a:schemeClr>
                </a:solidFill>
                <a:latin typeface="Times New Roman" panose="02020603050405020304" pitchFamily="18" charset="0"/>
              </a:endParaRPr>
            </a:p>
          </p:txBody>
        </p:sp>
        <p:sp>
          <p:nvSpPr>
            <p:cNvPr id="167" name="Rectangle: Rounded Corners 6">
              <a:extLst>
                <a:ext uri="{FF2B5EF4-FFF2-40B4-BE49-F238E27FC236}">
                  <a16:creationId xmlns:a16="http://schemas.microsoft.com/office/drawing/2014/main" id="{39CA490B-C697-4EC5-A6CF-09B6581DD37C}"/>
                </a:ext>
              </a:extLst>
            </p:cNvPr>
            <p:cNvSpPr/>
            <p:nvPr/>
          </p:nvSpPr>
          <p:spPr>
            <a:xfrm>
              <a:off x="413079" y="5013973"/>
              <a:ext cx="695505" cy="740228"/>
            </a:xfrm>
            <a:prstGeom prst="roundRect">
              <a:avLst>
                <a:gd name="adj" fmla="val 10785"/>
              </a:avLst>
            </a:prstGeom>
            <a:solidFill>
              <a:schemeClr val="accent2"/>
            </a:solidFill>
            <a:ln>
              <a:noFill/>
            </a:ln>
            <a:effectLst>
              <a:outerShdw blurRad="419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aleway" panose="020B0503030101060003" pitchFamily="34" charset="0"/>
                </a:rPr>
                <a:t>b.</a:t>
              </a:r>
            </a:p>
          </p:txBody>
        </p:sp>
      </p:grpSp>
      <p:grpSp>
        <p:nvGrpSpPr>
          <p:cNvPr id="168" name="Group 167">
            <a:extLst>
              <a:ext uri="{FF2B5EF4-FFF2-40B4-BE49-F238E27FC236}">
                <a16:creationId xmlns:a16="http://schemas.microsoft.com/office/drawing/2014/main" id="{9168A3B8-8541-401C-ADD1-75B989CE06A3}"/>
              </a:ext>
            </a:extLst>
          </p:cNvPr>
          <p:cNvGrpSpPr/>
          <p:nvPr/>
        </p:nvGrpSpPr>
        <p:grpSpPr>
          <a:xfrm>
            <a:off x="1666406" y="591187"/>
            <a:ext cx="874645" cy="907751"/>
            <a:chOff x="6538714" y="1603273"/>
            <a:chExt cx="1132116" cy="1132116"/>
          </a:xfrm>
          <a:gradFill flip="none" rotWithShape="1">
            <a:gsLst>
              <a:gs pos="0">
                <a:srgbClr val="0E5AA4">
                  <a:shade val="30000"/>
                  <a:satMod val="115000"/>
                </a:srgbClr>
              </a:gs>
              <a:gs pos="50000">
                <a:srgbClr val="0E5AA4">
                  <a:shade val="67500"/>
                  <a:satMod val="115000"/>
                </a:srgbClr>
              </a:gs>
              <a:gs pos="100000">
                <a:srgbClr val="0E5AA4">
                  <a:shade val="100000"/>
                  <a:satMod val="115000"/>
                </a:srgbClr>
              </a:gs>
            </a:gsLst>
            <a:lin ang="16200000" scaled="1"/>
            <a:tileRect/>
          </a:gradFill>
        </p:grpSpPr>
        <p:sp>
          <p:nvSpPr>
            <p:cNvPr id="169" name="Oval 168">
              <a:extLst>
                <a:ext uri="{FF2B5EF4-FFF2-40B4-BE49-F238E27FC236}">
                  <a16:creationId xmlns:a16="http://schemas.microsoft.com/office/drawing/2014/main" id="{6FB8BC3E-534A-46C3-82AE-1BD6282C1A6B}"/>
                </a:ext>
              </a:extLst>
            </p:cNvPr>
            <p:cNvSpPr/>
            <p:nvPr/>
          </p:nvSpPr>
          <p:spPr>
            <a:xfrm>
              <a:off x="6681562" y="1746122"/>
              <a:ext cx="846417" cy="8464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rPr>
                <a:t>01</a:t>
              </a:r>
              <a:endParaRPr lang="id-ID" sz="2000" dirty="0">
                <a:latin typeface="Times New Roman" panose="02020603050405020304" pitchFamily="18" charset="0"/>
              </a:endParaRPr>
            </a:p>
          </p:txBody>
        </p:sp>
        <p:sp>
          <p:nvSpPr>
            <p:cNvPr id="170" name="Freeform: Shape 12">
              <a:extLst>
                <a:ext uri="{FF2B5EF4-FFF2-40B4-BE49-F238E27FC236}">
                  <a16:creationId xmlns:a16="http://schemas.microsoft.com/office/drawing/2014/main" id="{0036B42F-68E7-4740-8811-4D4D904442F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71" name="Rectangle 170">
            <a:extLst>
              <a:ext uri="{FF2B5EF4-FFF2-40B4-BE49-F238E27FC236}">
                <a16:creationId xmlns:a16="http://schemas.microsoft.com/office/drawing/2014/main" id="{8FEA23D3-3A32-4180-B766-51AA159EA4C5}"/>
              </a:ext>
            </a:extLst>
          </p:cNvPr>
          <p:cNvSpPr/>
          <p:nvPr/>
        </p:nvSpPr>
        <p:spPr>
          <a:xfrm>
            <a:off x="2576616" y="1899059"/>
            <a:ext cx="9290738" cy="624385"/>
          </a:xfrm>
          <a:prstGeom prst="rect">
            <a:avLst/>
          </a:prstGeom>
          <a:gradFill flip="none" rotWithShape="1">
            <a:gsLst>
              <a:gs pos="0">
                <a:srgbClr val="CA0035">
                  <a:shade val="30000"/>
                  <a:satMod val="115000"/>
                </a:srgbClr>
              </a:gs>
              <a:gs pos="50000">
                <a:srgbClr val="CA0035">
                  <a:shade val="67500"/>
                  <a:satMod val="115000"/>
                </a:srgbClr>
              </a:gs>
              <a:gs pos="100000">
                <a:srgbClr val="CA003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disability may lead to serious consequences such as unemployment, lack of income, restrictions in social relationships, and psychological </a:t>
            </a:r>
            <a:r>
              <a:rPr lang="en-US" dirty="0" smtClean="0">
                <a:latin typeface="Times New Roman" panose="02020603050405020304" pitchFamily="18" charset="0"/>
                <a:cs typeface="Times New Roman" panose="02020603050405020304" pitchFamily="18" charset="0"/>
              </a:rPr>
              <a:t>disorders</a:t>
            </a:r>
            <a:endParaRPr lang="id-ID" dirty="0">
              <a:latin typeface="Times New Roman" panose="02020603050405020304" pitchFamily="18" charset="0"/>
              <a:cs typeface="Times New Roman" panose="02020603050405020304" pitchFamily="18" charset="0"/>
            </a:endParaRPr>
          </a:p>
        </p:txBody>
      </p:sp>
      <p:grpSp>
        <p:nvGrpSpPr>
          <p:cNvPr id="172" name="Group 171">
            <a:extLst>
              <a:ext uri="{FF2B5EF4-FFF2-40B4-BE49-F238E27FC236}">
                <a16:creationId xmlns:a16="http://schemas.microsoft.com/office/drawing/2014/main" id="{FF18C7FC-724F-4EAC-B6F3-5382B3CBBC30}"/>
              </a:ext>
            </a:extLst>
          </p:cNvPr>
          <p:cNvGrpSpPr/>
          <p:nvPr/>
        </p:nvGrpSpPr>
        <p:grpSpPr>
          <a:xfrm>
            <a:off x="2504530" y="2858613"/>
            <a:ext cx="9290739" cy="389760"/>
            <a:chOff x="413079" y="5013973"/>
            <a:chExt cx="9425299" cy="740228"/>
          </a:xfrm>
        </p:grpSpPr>
        <p:sp>
          <p:nvSpPr>
            <p:cNvPr id="173" name="Rectangle 172">
              <a:extLst>
                <a:ext uri="{FF2B5EF4-FFF2-40B4-BE49-F238E27FC236}">
                  <a16:creationId xmlns:a16="http://schemas.microsoft.com/office/drawing/2014/main" id="{2C87F603-3971-4764-BBE0-A5834F2DD389}"/>
                </a:ext>
              </a:extLst>
            </p:cNvPr>
            <p:cNvSpPr/>
            <p:nvPr/>
          </p:nvSpPr>
          <p:spPr>
            <a:xfrm>
              <a:off x="1218761" y="5013973"/>
              <a:ext cx="8619617" cy="740228"/>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schemeClr val="tx1">
                    <a:lumMod val="50000"/>
                    <a:lumOff val="50000"/>
                  </a:schemeClr>
                </a:solidFill>
                <a:latin typeface="Times New Roman" panose="02020603050405020304" pitchFamily="18" charset="0"/>
              </a:endParaRPr>
            </a:p>
          </p:txBody>
        </p:sp>
        <p:sp>
          <p:nvSpPr>
            <p:cNvPr id="174" name="Rectangle: Rounded Corners 6">
              <a:extLst>
                <a:ext uri="{FF2B5EF4-FFF2-40B4-BE49-F238E27FC236}">
                  <a16:creationId xmlns:a16="http://schemas.microsoft.com/office/drawing/2014/main" id="{39CA490B-C697-4EC5-A6CF-09B6581DD37C}"/>
                </a:ext>
              </a:extLst>
            </p:cNvPr>
            <p:cNvSpPr/>
            <p:nvPr/>
          </p:nvSpPr>
          <p:spPr>
            <a:xfrm>
              <a:off x="413079" y="5013973"/>
              <a:ext cx="695505" cy="740228"/>
            </a:xfrm>
            <a:prstGeom prst="roundRect">
              <a:avLst>
                <a:gd name="adj" fmla="val 10785"/>
              </a:avLst>
            </a:prstGeom>
            <a:solidFill>
              <a:schemeClr val="accent2"/>
            </a:solidFill>
            <a:ln>
              <a:noFill/>
            </a:ln>
            <a:effectLst>
              <a:outerShdw blurRad="419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aleway" panose="020B0503030101060003" pitchFamily="34" charset="0"/>
                </a:rPr>
                <a:t>b.</a:t>
              </a:r>
            </a:p>
          </p:txBody>
        </p:sp>
      </p:grpSp>
      <p:grpSp>
        <p:nvGrpSpPr>
          <p:cNvPr id="175" name="Group 174">
            <a:extLst>
              <a:ext uri="{FF2B5EF4-FFF2-40B4-BE49-F238E27FC236}">
                <a16:creationId xmlns:a16="http://schemas.microsoft.com/office/drawing/2014/main" id="{9168A3B8-8541-401C-ADD1-75B989CE06A3}"/>
              </a:ext>
            </a:extLst>
          </p:cNvPr>
          <p:cNvGrpSpPr/>
          <p:nvPr/>
        </p:nvGrpSpPr>
        <p:grpSpPr>
          <a:xfrm>
            <a:off x="1666406" y="2126608"/>
            <a:ext cx="838124" cy="861084"/>
            <a:chOff x="6538714" y="1603273"/>
            <a:chExt cx="1132116" cy="1132116"/>
          </a:xfrm>
          <a:gradFill flip="none" rotWithShape="1">
            <a:gsLst>
              <a:gs pos="0">
                <a:srgbClr val="CA0035">
                  <a:shade val="30000"/>
                  <a:satMod val="115000"/>
                </a:srgbClr>
              </a:gs>
              <a:gs pos="50000">
                <a:srgbClr val="CA0035">
                  <a:shade val="67500"/>
                  <a:satMod val="115000"/>
                </a:srgbClr>
              </a:gs>
              <a:gs pos="100000">
                <a:srgbClr val="CA0035">
                  <a:shade val="100000"/>
                  <a:satMod val="115000"/>
                </a:srgbClr>
              </a:gs>
            </a:gsLst>
            <a:lin ang="16200000" scaled="1"/>
            <a:tileRect/>
          </a:gradFill>
        </p:grpSpPr>
        <p:sp>
          <p:nvSpPr>
            <p:cNvPr id="176" name="Oval 175">
              <a:extLst>
                <a:ext uri="{FF2B5EF4-FFF2-40B4-BE49-F238E27FC236}">
                  <a16:creationId xmlns:a16="http://schemas.microsoft.com/office/drawing/2014/main" id="{6FB8BC3E-534A-46C3-82AE-1BD6282C1A6B}"/>
                </a:ext>
              </a:extLst>
            </p:cNvPr>
            <p:cNvSpPr/>
            <p:nvPr/>
          </p:nvSpPr>
          <p:spPr>
            <a:xfrm>
              <a:off x="6681562" y="1746122"/>
              <a:ext cx="846417" cy="8464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rPr>
                <a:t>02</a:t>
              </a:r>
              <a:endParaRPr lang="id-ID" sz="2000" dirty="0">
                <a:latin typeface="Times New Roman" panose="02020603050405020304" pitchFamily="18" charset="0"/>
              </a:endParaRPr>
            </a:p>
          </p:txBody>
        </p:sp>
        <p:sp>
          <p:nvSpPr>
            <p:cNvPr id="177" name="Freeform: Shape 12">
              <a:extLst>
                <a:ext uri="{FF2B5EF4-FFF2-40B4-BE49-F238E27FC236}">
                  <a16:creationId xmlns:a16="http://schemas.microsoft.com/office/drawing/2014/main" id="{0036B42F-68E7-4740-8811-4D4D904442F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sp>
        <p:nvSpPr>
          <p:cNvPr id="178" name="Rectangle 177">
            <a:extLst>
              <a:ext uri="{FF2B5EF4-FFF2-40B4-BE49-F238E27FC236}">
                <a16:creationId xmlns:a16="http://schemas.microsoft.com/office/drawing/2014/main" id="{8FEA23D3-3A32-4180-B766-51AA159EA4C5}"/>
              </a:ext>
            </a:extLst>
          </p:cNvPr>
          <p:cNvSpPr/>
          <p:nvPr/>
        </p:nvSpPr>
        <p:spPr>
          <a:xfrm>
            <a:off x="2466548" y="3329928"/>
            <a:ext cx="9290738" cy="624385"/>
          </a:xfrm>
          <a:prstGeom prst="rect">
            <a:avLst/>
          </a:prstGeom>
          <a:solidFill>
            <a:srgbClr val="3F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Although </a:t>
            </a:r>
            <a:r>
              <a:rPr lang="en-US" dirty="0" err="1">
                <a:latin typeface="Times New Roman" panose="02020603050405020304" pitchFamily="18" charset="0"/>
                <a:cs typeface="Times New Roman" panose="02020603050405020304" pitchFamily="18" charset="0"/>
              </a:rPr>
              <a:t>Soltani</a:t>
            </a:r>
            <a:r>
              <a:rPr lang="en-US" dirty="0">
                <a:latin typeface="Times New Roman" panose="02020603050405020304" pitchFamily="18" charset="0"/>
                <a:cs typeface="Times New Roman" panose="02020603050405020304" pitchFamily="18" charset="0"/>
              </a:rPr>
              <a:t> et al. reported a decreasing trend of disability in Iran from about </a:t>
            </a:r>
            <a:r>
              <a:rPr lang="en-US" b="1" dirty="0">
                <a:latin typeface="Times New Roman" panose="02020603050405020304" pitchFamily="18" charset="0"/>
                <a:cs typeface="Times New Roman" panose="02020603050405020304" pitchFamily="18" charset="0"/>
              </a:rPr>
              <a:t>4% </a:t>
            </a:r>
            <a:r>
              <a:rPr lang="en-US" dirty="0">
                <a:latin typeface="Times New Roman" panose="02020603050405020304" pitchFamily="18" charset="0"/>
                <a:cs typeface="Times New Roman" panose="02020603050405020304" pitchFamily="18" charset="0"/>
              </a:rPr>
              <a:t>in 1997 to </a:t>
            </a:r>
            <a:r>
              <a:rPr lang="en-US" b="1" dirty="0">
                <a:solidFill>
                  <a:schemeClr val="bg1"/>
                </a:solidFill>
                <a:latin typeface="Times New Roman" panose="02020603050405020304" pitchFamily="18" charset="0"/>
                <a:cs typeface="Times New Roman" panose="02020603050405020304" pitchFamily="18" charset="0"/>
              </a:rPr>
              <a:t>1.3% </a:t>
            </a:r>
            <a:r>
              <a:rPr lang="en-US" dirty="0">
                <a:latin typeface="Times New Roman" panose="02020603050405020304" pitchFamily="18" charset="0"/>
                <a:cs typeface="Times New Roman" panose="02020603050405020304" pitchFamily="18" charset="0"/>
              </a:rPr>
              <a:t>in 2011, the general trend of disability is increasing in the whole world</a:t>
            </a:r>
            <a:endParaRPr lang="id-ID" dirty="0">
              <a:latin typeface="Times New Roman" panose="02020603050405020304" pitchFamily="18" charset="0"/>
              <a:cs typeface="Times New Roman" panose="02020603050405020304" pitchFamily="18" charset="0"/>
            </a:endParaRPr>
          </a:p>
        </p:txBody>
      </p:sp>
      <p:grpSp>
        <p:nvGrpSpPr>
          <p:cNvPr id="179" name="Group 178">
            <a:extLst>
              <a:ext uri="{FF2B5EF4-FFF2-40B4-BE49-F238E27FC236}">
                <a16:creationId xmlns:a16="http://schemas.microsoft.com/office/drawing/2014/main" id="{FF18C7FC-724F-4EAC-B6F3-5382B3CBBC30}"/>
              </a:ext>
            </a:extLst>
          </p:cNvPr>
          <p:cNvGrpSpPr/>
          <p:nvPr/>
        </p:nvGrpSpPr>
        <p:grpSpPr>
          <a:xfrm>
            <a:off x="2394462" y="4289482"/>
            <a:ext cx="9290739" cy="389760"/>
            <a:chOff x="413079" y="5013973"/>
            <a:chExt cx="9425299" cy="740228"/>
          </a:xfrm>
        </p:grpSpPr>
        <p:sp>
          <p:nvSpPr>
            <p:cNvPr id="180" name="Rectangle 179">
              <a:extLst>
                <a:ext uri="{FF2B5EF4-FFF2-40B4-BE49-F238E27FC236}">
                  <a16:creationId xmlns:a16="http://schemas.microsoft.com/office/drawing/2014/main" id="{2C87F603-3971-4764-BBE0-A5834F2DD389}"/>
                </a:ext>
              </a:extLst>
            </p:cNvPr>
            <p:cNvSpPr/>
            <p:nvPr/>
          </p:nvSpPr>
          <p:spPr>
            <a:xfrm>
              <a:off x="1218761" y="5013973"/>
              <a:ext cx="8619617" cy="740228"/>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schemeClr val="tx1">
                    <a:lumMod val="50000"/>
                    <a:lumOff val="50000"/>
                  </a:schemeClr>
                </a:solidFill>
                <a:latin typeface="Times New Roman" panose="02020603050405020304" pitchFamily="18" charset="0"/>
              </a:endParaRPr>
            </a:p>
          </p:txBody>
        </p:sp>
        <p:sp>
          <p:nvSpPr>
            <p:cNvPr id="181" name="Rectangle: Rounded Corners 6">
              <a:extLst>
                <a:ext uri="{FF2B5EF4-FFF2-40B4-BE49-F238E27FC236}">
                  <a16:creationId xmlns:a16="http://schemas.microsoft.com/office/drawing/2014/main" id="{39CA490B-C697-4EC5-A6CF-09B6581DD37C}"/>
                </a:ext>
              </a:extLst>
            </p:cNvPr>
            <p:cNvSpPr/>
            <p:nvPr/>
          </p:nvSpPr>
          <p:spPr>
            <a:xfrm>
              <a:off x="413079" y="5013973"/>
              <a:ext cx="695505" cy="740228"/>
            </a:xfrm>
            <a:prstGeom prst="roundRect">
              <a:avLst>
                <a:gd name="adj" fmla="val 10785"/>
              </a:avLst>
            </a:prstGeom>
            <a:solidFill>
              <a:schemeClr val="accent2"/>
            </a:solidFill>
            <a:ln>
              <a:noFill/>
            </a:ln>
            <a:effectLst>
              <a:outerShdw blurRad="419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Raleway" panose="020B0503030101060003" pitchFamily="34" charset="0"/>
                </a:rPr>
                <a:t>b.</a:t>
              </a:r>
              <a:endParaRPr lang="en-US" b="1" dirty="0">
                <a:latin typeface="Raleway" panose="020B0503030101060003" pitchFamily="34" charset="0"/>
              </a:endParaRPr>
            </a:p>
          </p:txBody>
        </p:sp>
      </p:grpSp>
      <p:grpSp>
        <p:nvGrpSpPr>
          <p:cNvPr id="182" name="Group 181">
            <a:extLst>
              <a:ext uri="{FF2B5EF4-FFF2-40B4-BE49-F238E27FC236}">
                <a16:creationId xmlns:a16="http://schemas.microsoft.com/office/drawing/2014/main" id="{9168A3B8-8541-401C-ADD1-75B989CE06A3}"/>
              </a:ext>
            </a:extLst>
          </p:cNvPr>
          <p:cNvGrpSpPr/>
          <p:nvPr/>
        </p:nvGrpSpPr>
        <p:grpSpPr>
          <a:xfrm>
            <a:off x="1556338" y="3557477"/>
            <a:ext cx="838124" cy="861084"/>
            <a:chOff x="6538714" y="1603273"/>
            <a:chExt cx="1132116" cy="1132116"/>
          </a:xfrm>
          <a:solidFill>
            <a:srgbClr val="3F576A"/>
          </a:solidFill>
        </p:grpSpPr>
        <p:sp>
          <p:nvSpPr>
            <p:cNvPr id="183" name="Oval 182">
              <a:extLst>
                <a:ext uri="{FF2B5EF4-FFF2-40B4-BE49-F238E27FC236}">
                  <a16:creationId xmlns:a16="http://schemas.microsoft.com/office/drawing/2014/main" id="{6FB8BC3E-534A-46C3-82AE-1BD6282C1A6B}"/>
                </a:ext>
              </a:extLst>
            </p:cNvPr>
            <p:cNvSpPr/>
            <p:nvPr/>
          </p:nvSpPr>
          <p:spPr>
            <a:xfrm>
              <a:off x="6681562" y="1746122"/>
              <a:ext cx="846417" cy="8464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rPr>
                <a:t>02</a:t>
              </a:r>
              <a:endParaRPr lang="id-ID" sz="2000" dirty="0">
                <a:latin typeface="Times New Roman" panose="02020603050405020304" pitchFamily="18" charset="0"/>
              </a:endParaRPr>
            </a:p>
          </p:txBody>
        </p:sp>
        <p:sp>
          <p:nvSpPr>
            <p:cNvPr id="184" name="Freeform: Shape 12">
              <a:extLst>
                <a:ext uri="{FF2B5EF4-FFF2-40B4-BE49-F238E27FC236}">
                  <a16:creationId xmlns:a16="http://schemas.microsoft.com/office/drawing/2014/main" id="{0036B42F-68E7-4740-8811-4D4D904442F5}"/>
                </a:ext>
              </a:extLst>
            </p:cNvPr>
            <p:cNvSpPr/>
            <p:nvPr/>
          </p:nvSpPr>
          <p:spPr>
            <a:xfrm>
              <a:off x="6538714" y="1603273"/>
              <a:ext cx="1132116" cy="1132116"/>
            </a:xfrm>
            <a:custGeom>
              <a:avLst/>
              <a:gdLst>
                <a:gd name="connsiteX0" fmla="*/ 566058 w 1132116"/>
                <a:gd name="connsiteY0" fmla="*/ 0 h 1132116"/>
                <a:gd name="connsiteX1" fmla="*/ 1132116 w 1132116"/>
                <a:gd name="connsiteY1" fmla="*/ 566058 h 1132116"/>
                <a:gd name="connsiteX2" fmla="*/ 566058 w 1132116"/>
                <a:gd name="connsiteY2" fmla="*/ 1132116 h 1132116"/>
                <a:gd name="connsiteX3" fmla="*/ 0 w 1132116"/>
                <a:gd name="connsiteY3" fmla="*/ 566058 h 1132116"/>
                <a:gd name="connsiteX4" fmla="*/ 566058 w 1132116"/>
                <a:gd name="connsiteY4" fmla="*/ 0 h 1132116"/>
                <a:gd name="connsiteX5" fmla="*/ 566053 w 1132116"/>
                <a:gd name="connsiteY5" fmla="*/ 76795 h 1132116"/>
                <a:gd name="connsiteX6" fmla="*/ 76791 w 1132116"/>
                <a:gd name="connsiteY6" fmla="*/ 566057 h 1132116"/>
                <a:gd name="connsiteX7" fmla="*/ 566053 w 1132116"/>
                <a:gd name="connsiteY7" fmla="*/ 1055319 h 1132116"/>
                <a:gd name="connsiteX8" fmla="*/ 1055315 w 1132116"/>
                <a:gd name="connsiteY8" fmla="*/ 566057 h 1132116"/>
                <a:gd name="connsiteX9" fmla="*/ 566053 w 1132116"/>
                <a:gd name="connsiteY9" fmla="*/ 76795 h 1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116" h="1132116">
                  <a:moveTo>
                    <a:pt x="566058" y="0"/>
                  </a:moveTo>
                  <a:cubicBezTo>
                    <a:pt x="878683" y="0"/>
                    <a:pt x="1132116" y="253433"/>
                    <a:pt x="1132116" y="566058"/>
                  </a:cubicBezTo>
                  <a:cubicBezTo>
                    <a:pt x="1132116" y="878683"/>
                    <a:pt x="878683" y="1132116"/>
                    <a:pt x="566058" y="1132116"/>
                  </a:cubicBezTo>
                  <a:cubicBezTo>
                    <a:pt x="253433" y="1132116"/>
                    <a:pt x="0" y="878683"/>
                    <a:pt x="0" y="566058"/>
                  </a:cubicBezTo>
                  <a:cubicBezTo>
                    <a:pt x="0" y="253433"/>
                    <a:pt x="253433" y="0"/>
                    <a:pt x="566058" y="0"/>
                  </a:cubicBezTo>
                  <a:close/>
                  <a:moveTo>
                    <a:pt x="566053" y="76795"/>
                  </a:moveTo>
                  <a:cubicBezTo>
                    <a:pt x="295841" y="76795"/>
                    <a:pt x="76791" y="295845"/>
                    <a:pt x="76791" y="566057"/>
                  </a:cubicBezTo>
                  <a:cubicBezTo>
                    <a:pt x="76791" y="836269"/>
                    <a:pt x="295841" y="1055319"/>
                    <a:pt x="566053" y="1055319"/>
                  </a:cubicBezTo>
                  <a:cubicBezTo>
                    <a:pt x="836265" y="1055319"/>
                    <a:pt x="1055315" y="836269"/>
                    <a:pt x="1055315" y="566057"/>
                  </a:cubicBezTo>
                  <a:cubicBezTo>
                    <a:pt x="1055315" y="295845"/>
                    <a:pt x="836265" y="76795"/>
                    <a:pt x="566053" y="767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latin typeface="Times New Roman" panose="02020603050405020304" pitchFamily="18" charset="0"/>
              </a:endParaRPr>
            </a:p>
          </p:txBody>
        </p:sp>
      </p:grpSp>
      <p:pic>
        <p:nvPicPr>
          <p:cNvPr id="186" name="Picture 18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sp>
        <p:nvSpPr>
          <p:cNvPr id="2" name="Rectangle 1"/>
          <p:cNvSpPr/>
          <p:nvPr/>
        </p:nvSpPr>
        <p:spPr>
          <a:xfrm>
            <a:off x="3352801" y="1310899"/>
            <a:ext cx="8442468" cy="30777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About </a:t>
            </a:r>
            <a:r>
              <a:rPr lang="en-US" sz="1400" b="1" dirty="0">
                <a:solidFill>
                  <a:srgbClr val="FF0000"/>
                </a:solidFill>
                <a:latin typeface="Times New Roman" panose="02020603050405020304" pitchFamily="18" charset="0"/>
                <a:cs typeface="Times New Roman" panose="02020603050405020304" pitchFamily="18" charset="0"/>
              </a:rPr>
              <a:t>15%</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of the people in the world have </a:t>
            </a:r>
            <a:r>
              <a:rPr lang="en-US" sz="1400" dirty="0" smtClean="0">
                <a:latin typeface="Times New Roman" panose="02020603050405020304" pitchFamily="18" charset="0"/>
                <a:cs typeface="Times New Roman" panose="02020603050405020304" pitchFamily="18" charset="0"/>
              </a:rPr>
              <a:t>experienced disability </a:t>
            </a:r>
            <a:r>
              <a:rPr lang="en-US" sz="1400" dirty="0">
                <a:latin typeface="Times New Roman" panose="02020603050405020304" pitchFamily="18" charset="0"/>
                <a:cs typeface="Times New Roman" panose="02020603050405020304" pitchFamily="18" charset="0"/>
              </a:rPr>
              <a:t>and about </a:t>
            </a:r>
            <a:r>
              <a:rPr lang="en-US" sz="1400" b="1" dirty="0">
                <a:solidFill>
                  <a:srgbClr val="FF0000"/>
                </a:solidFill>
                <a:latin typeface="Times New Roman" panose="02020603050405020304" pitchFamily="18" charset="0"/>
                <a:cs typeface="Times New Roman" panose="02020603050405020304" pitchFamily="18" charset="0"/>
              </a:rPr>
              <a:t>3%</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of them have severe disabilities</a:t>
            </a:r>
          </a:p>
        </p:txBody>
      </p:sp>
      <p:sp>
        <p:nvSpPr>
          <p:cNvPr id="4" name="Rectangle 3"/>
          <p:cNvSpPr/>
          <p:nvPr/>
        </p:nvSpPr>
        <p:spPr>
          <a:xfrm>
            <a:off x="3302002" y="2896572"/>
            <a:ext cx="6096000" cy="307777"/>
          </a:xfrm>
          <a:prstGeom prst="rect">
            <a:avLst/>
          </a:prstGeom>
        </p:spPr>
        <p:txBody>
          <a:bodyPr>
            <a:spAutoFit/>
          </a:bodyPr>
          <a:lstStyle/>
          <a:p>
            <a:r>
              <a:rPr lang="en-US" sz="1400" dirty="0">
                <a:latin typeface="Times New Roman" panose="02020603050405020304" pitchFamily="18" charset="0"/>
                <a:cs typeface="Times New Roman" panose="02020603050405020304" pitchFamily="18" charset="0"/>
              </a:rPr>
              <a:t>Women, poor, unemployed, and older people are more susceptible to </a:t>
            </a:r>
            <a:r>
              <a:rPr lang="en-US" sz="1400" dirty="0" smtClean="0">
                <a:latin typeface="Times New Roman" panose="02020603050405020304" pitchFamily="18" charset="0"/>
                <a:cs typeface="Times New Roman" panose="02020603050405020304" pitchFamily="18" charset="0"/>
              </a:rPr>
              <a:t>disability</a:t>
            </a:r>
            <a:endParaRPr lang="en-US" dirty="0"/>
          </a:p>
        </p:txBody>
      </p:sp>
      <p:sp>
        <p:nvSpPr>
          <p:cNvPr id="7" name="Rectangle 6"/>
          <p:cNvSpPr/>
          <p:nvPr/>
        </p:nvSpPr>
        <p:spPr>
          <a:xfrm>
            <a:off x="3208866" y="4325039"/>
            <a:ext cx="8637201" cy="307777"/>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including Iran which can be explained by such factors as population aging</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78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anim calcmode="lin" valueType="num">
                                      <p:cBhvr>
                                        <p:cTn id="8" dur="1000" fill="hold"/>
                                        <p:tgtEl>
                                          <p:spTgt spid="168"/>
                                        </p:tgtEl>
                                        <p:attrNameLst>
                                          <p:attrName>ppt_x</p:attrName>
                                        </p:attrNameLst>
                                      </p:cBhvr>
                                      <p:tavLst>
                                        <p:tav tm="0">
                                          <p:val>
                                            <p:strVal val="#ppt_x"/>
                                          </p:val>
                                        </p:tav>
                                        <p:tav tm="100000">
                                          <p:val>
                                            <p:strVal val="#ppt_x"/>
                                          </p:val>
                                        </p:tav>
                                      </p:tavLst>
                                    </p:anim>
                                    <p:anim calcmode="lin" valueType="num">
                                      <p:cBhvr>
                                        <p:cTn id="9" dur="1000" fill="hold"/>
                                        <p:tgtEl>
                                          <p:spTgt spid="16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64"/>
                                        </p:tgtEl>
                                        <p:attrNameLst>
                                          <p:attrName>style.visibility</p:attrName>
                                        </p:attrNameLst>
                                      </p:cBhvr>
                                      <p:to>
                                        <p:strVal val="visible"/>
                                      </p:to>
                                    </p:set>
                                    <p:animEffect transition="in" filter="fade">
                                      <p:cBhvr>
                                        <p:cTn id="13" dur="1000"/>
                                        <p:tgtEl>
                                          <p:spTgt spid="164"/>
                                        </p:tgtEl>
                                      </p:cBhvr>
                                    </p:animEffect>
                                    <p:anim calcmode="lin" valueType="num">
                                      <p:cBhvr>
                                        <p:cTn id="14" dur="1000" fill="hold"/>
                                        <p:tgtEl>
                                          <p:spTgt spid="164"/>
                                        </p:tgtEl>
                                        <p:attrNameLst>
                                          <p:attrName>ppt_x</p:attrName>
                                        </p:attrNameLst>
                                      </p:cBhvr>
                                      <p:tavLst>
                                        <p:tav tm="0">
                                          <p:val>
                                            <p:strVal val="#ppt_x"/>
                                          </p:val>
                                        </p:tav>
                                        <p:tav tm="100000">
                                          <p:val>
                                            <p:strVal val="#ppt_x"/>
                                          </p:val>
                                        </p:tav>
                                      </p:tavLst>
                                    </p:anim>
                                    <p:anim calcmode="lin" valueType="num">
                                      <p:cBhvr>
                                        <p:cTn id="15" dur="1000" fill="hold"/>
                                        <p:tgtEl>
                                          <p:spTgt spid="16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65"/>
                                        </p:tgtEl>
                                        <p:attrNameLst>
                                          <p:attrName>style.visibility</p:attrName>
                                        </p:attrNameLst>
                                      </p:cBhvr>
                                      <p:to>
                                        <p:strVal val="visible"/>
                                      </p:to>
                                    </p:set>
                                    <p:animEffect transition="in" filter="fade">
                                      <p:cBhvr>
                                        <p:cTn id="19" dur="1000"/>
                                        <p:tgtEl>
                                          <p:spTgt spid="165"/>
                                        </p:tgtEl>
                                      </p:cBhvr>
                                    </p:animEffect>
                                    <p:anim calcmode="lin" valueType="num">
                                      <p:cBhvr>
                                        <p:cTn id="20" dur="1000" fill="hold"/>
                                        <p:tgtEl>
                                          <p:spTgt spid="165"/>
                                        </p:tgtEl>
                                        <p:attrNameLst>
                                          <p:attrName>ppt_x</p:attrName>
                                        </p:attrNameLst>
                                      </p:cBhvr>
                                      <p:tavLst>
                                        <p:tav tm="0">
                                          <p:val>
                                            <p:strVal val="#ppt_x"/>
                                          </p:val>
                                        </p:tav>
                                        <p:tav tm="100000">
                                          <p:val>
                                            <p:strVal val="#ppt_x"/>
                                          </p:val>
                                        </p:tav>
                                      </p:tavLst>
                                    </p:anim>
                                    <p:anim calcmode="lin" valueType="num">
                                      <p:cBhvr>
                                        <p:cTn id="21" dur="1000" fill="hold"/>
                                        <p:tgtEl>
                                          <p:spTgt spid="16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75"/>
                                        </p:tgtEl>
                                        <p:attrNameLst>
                                          <p:attrName>style.visibility</p:attrName>
                                        </p:attrNameLst>
                                      </p:cBhvr>
                                      <p:to>
                                        <p:strVal val="visible"/>
                                      </p:to>
                                    </p:set>
                                    <p:animEffect transition="in" filter="fade">
                                      <p:cBhvr>
                                        <p:cTn id="30" dur="1000"/>
                                        <p:tgtEl>
                                          <p:spTgt spid="175"/>
                                        </p:tgtEl>
                                      </p:cBhvr>
                                    </p:animEffect>
                                    <p:anim calcmode="lin" valueType="num">
                                      <p:cBhvr>
                                        <p:cTn id="31" dur="1000" fill="hold"/>
                                        <p:tgtEl>
                                          <p:spTgt spid="175"/>
                                        </p:tgtEl>
                                        <p:attrNameLst>
                                          <p:attrName>ppt_x</p:attrName>
                                        </p:attrNameLst>
                                      </p:cBhvr>
                                      <p:tavLst>
                                        <p:tav tm="0">
                                          <p:val>
                                            <p:strVal val="#ppt_x"/>
                                          </p:val>
                                        </p:tav>
                                        <p:tav tm="100000">
                                          <p:val>
                                            <p:strVal val="#ppt_x"/>
                                          </p:val>
                                        </p:tav>
                                      </p:tavLst>
                                    </p:anim>
                                    <p:anim calcmode="lin" valueType="num">
                                      <p:cBhvr>
                                        <p:cTn id="32" dur="1000" fill="hold"/>
                                        <p:tgtEl>
                                          <p:spTgt spid="175"/>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171"/>
                                        </p:tgtEl>
                                        <p:attrNameLst>
                                          <p:attrName>style.visibility</p:attrName>
                                        </p:attrNameLst>
                                      </p:cBhvr>
                                      <p:to>
                                        <p:strVal val="visible"/>
                                      </p:to>
                                    </p:set>
                                    <p:animEffect transition="in" filter="fade">
                                      <p:cBhvr>
                                        <p:cTn id="36" dur="1000"/>
                                        <p:tgtEl>
                                          <p:spTgt spid="171"/>
                                        </p:tgtEl>
                                      </p:cBhvr>
                                    </p:animEffect>
                                    <p:anim calcmode="lin" valueType="num">
                                      <p:cBhvr>
                                        <p:cTn id="37" dur="1000" fill="hold"/>
                                        <p:tgtEl>
                                          <p:spTgt spid="171"/>
                                        </p:tgtEl>
                                        <p:attrNameLst>
                                          <p:attrName>ppt_x</p:attrName>
                                        </p:attrNameLst>
                                      </p:cBhvr>
                                      <p:tavLst>
                                        <p:tav tm="0">
                                          <p:val>
                                            <p:strVal val="#ppt_x"/>
                                          </p:val>
                                        </p:tav>
                                        <p:tav tm="100000">
                                          <p:val>
                                            <p:strVal val="#ppt_x"/>
                                          </p:val>
                                        </p:tav>
                                      </p:tavLst>
                                    </p:anim>
                                    <p:anim calcmode="lin" valueType="num">
                                      <p:cBhvr>
                                        <p:cTn id="38" dur="1000" fill="hold"/>
                                        <p:tgtEl>
                                          <p:spTgt spid="171"/>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172"/>
                                        </p:tgtEl>
                                        <p:attrNameLst>
                                          <p:attrName>style.visibility</p:attrName>
                                        </p:attrNameLst>
                                      </p:cBhvr>
                                      <p:to>
                                        <p:strVal val="visible"/>
                                      </p:to>
                                    </p:set>
                                    <p:animEffect transition="in" filter="fade">
                                      <p:cBhvr>
                                        <p:cTn id="42" dur="1000"/>
                                        <p:tgtEl>
                                          <p:spTgt spid="172"/>
                                        </p:tgtEl>
                                      </p:cBhvr>
                                    </p:animEffect>
                                    <p:anim calcmode="lin" valueType="num">
                                      <p:cBhvr>
                                        <p:cTn id="43" dur="1000" fill="hold"/>
                                        <p:tgtEl>
                                          <p:spTgt spid="172"/>
                                        </p:tgtEl>
                                        <p:attrNameLst>
                                          <p:attrName>ppt_x</p:attrName>
                                        </p:attrNameLst>
                                      </p:cBhvr>
                                      <p:tavLst>
                                        <p:tav tm="0">
                                          <p:val>
                                            <p:strVal val="#ppt_x"/>
                                          </p:val>
                                        </p:tav>
                                        <p:tav tm="100000">
                                          <p:val>
                                            <p:strVal val="#ppt_x"/>
                                          </p:val>
                                        </p:tav>
                                      </p:tavLst>
                                    </p:anim>
                                    <p:anim calcmode="lin" valueType="num">
                                      <p:cBhvr>
                                        <p:cTn id="44" dur="1000" fill="hold"/>
                                        <p:tgtEl>
                                          <p:spTgt spid="17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182"/>
                                        </p:tgtEl>
                                        <p:attrNameLst>
                                          <p:attrName>style.visibility</p:attrName>
                                        </p:attrNameLst>
                                      </p:cBhvr>
                                      <p:to>
                                        <p:strVal val="visible"/>
                                      </p:to>
                                    </p:set>
                                    <p:animEffect transition="in" filter="fade">
                                      <p:cBhvr>
                                        <p:cTn id="53" dur="1000"/>
                                        <p:tgtEl>
                                          <p:spTgt spid="182"/>
                                        </p:tgtEl>
                                      </p:cBhvr>
                                    </p:animEffect>
                                    <p:anim calcmode="lin" valueType="num">
                                      <p:cBhvr>
                                        <p:cTn id="54" dur="1000" fill="hold"/>
                                        <p:tgtEl>
                                          <p:spTgt spid="182"/>
                                        </p:tgtEl>
                                        <p:attrNameLst>
                                          <p:attrName>ppt_x</p:attrName>
                                        </p:attrNameLst>
                                      </p:cBhvr>
                                      <p:tavLst>
                                        <p:tav tm="0">
                                          <p:val>
                                            <p:strVal val="#ppt_x"/>
                                          </p:val>
                                        </p:tav>
                                        <p:tav tm="100000">
                                          <p:val>
                                            <p:strVal val="#ppt_x"/>
                                          </p:val>
                                        </p:tav>
                                      </p:tavLst>
                                    </p:anim>
                                    <p:anim calcmode="lin" valueType="num">
                                      <p:cBhvr>
                                        <p:cTn id="55" dur="1000" fill="hold"/>
                                        <p:tgtEl>
                                          <p:spTgt spid="18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178"/>
                                        </p:tgtEl>
                                        <p:attrNameLst>
                                          <p:attrName>style.visibility</p:attrName>
                                        </p:attrNameLst>
                                      </p:cBhvr>
                                      <p:to>
                                        <p:strVal val="visible"/>
                                      </p:to>
                                    </p:set>
                                    <p:animEffect transition="in" filter="fade">
                                      <p:cBhvr>
                                        <p:cTn id="59" dur="1000"/>
                                        <p:tgtEl>
                                          <p:spTgt spid="178"/>
                                        </p:tgtEl>
                                      </p:cBhvr>
                                    </p:animEffect>
                                    <p:anim calcmode="lin" valueType="num">
                                      <p:cBhvr>
                                        <p:cTn id="60" dur="1000" fill="hold"/>
                                        <p:tgtEl>
                                          <p:spTgt spid="178"/>
                                        </p:tgtEl>
                                        <p:attrNameLst>
                                          <p:attrName>ppt_x</p:attrName>
                                        </p:attrNameLst>
                                      </p:cBhvr>
                                      <p:tavLst>
                                        <p:tav tm="0">
                                          <p:val>
                                            <p:strVal val="#ppt_x"/>
                                          </p:val>
                                        </p:tav>
                                        <p:tav tm="100000">
                                          <p:val>
                                            <p:strVal val="#ppt_x"/>
                                          </p:val>
                                        </p:tav>
                                      </p:tavLst>
                                    </p:anim>
                                    <p:anim calcmode="lin" valueType="num">
                                      <p:cBhvr>
                                        <p:cTn id="61" dur="1000" fill="hold"/>
                                        <p:tgtEl>
                                          <p:spTgt spid="178"/>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179"/>
                                        </p:tgtEl>
                                        <p:attrNameLst>
                                          <p:attrName>style.visibility</p:attrName>
                                        </p:attrNameLst>
                                      </p:cBhvr>
                                      <p:to>
                                        <p:strVal val="visible"/>
                                      </p:to>
                                    </p:set>
                                    <p:animEffect transition="in" filter="fade">
                                      <p:cBhvr>
                                        <p:cTn id="65" dur="1000"/>
                                        <p:tgtEl>
                                          <p:spTgt spid="179"/>
                                        </p:tgtEl>
                                      </p:cBhvr>
                                    </p:animEffect>
                                    <p:anim calcmode="lin" valueType="num">
                                      <p:cBhvr>
                                        <p:cTn id="66" dur="1000" fill="hold"/>
                                        <p:tgtEl>
                                          <p:spTgt spid="179"/>
                                        </p:tgtEl>
                                        <p:attrNameLst>
                                          <p:attrName>ppt_x</p:attrName>
                                        </p:attrNameLst>
                                      </p:cBhvr>
                                      <p:tavLst>
                                        <p:tav tm="0">
                                          <p:val>
                                            <p:strVal val="#ppt_x"/>
                                          </p:val>
                                        </p:tav>
                                        <p:tav tm="100000">
                                          <p:val>
                                            <p:strVal val="#ppt_x"/>
                                          </p:val>
                                        </p:tav>
                                      </p:tavLst>
                                    </p:anim>
                                    <p:anim calcmode="lin" valueType="num">
                                      <p:cBhvr>
                                        <p:cTn id="67" dur="1000" fill="hold"/>
                                        <p:tgtEl>
                                          <p:spTgt spid="17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71" grpId="0" animBg="1"/>
      <p:bldP spid="178" grpId="0" animBg="1"/>
      <p:bldP spid="2" grpId="0"/>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p:nvPr/>
        </p:nvGrpSpPr>
        <p:grpSpPr>
          <a:xfrm>
            <a:off x="4563132" y="4773693"/>
            <a:ext cx="1672786" cy="1572432"/>
            <a:chOff x="6322251" y="3186902"/>
            <a:chExt cx="1394546" cy="1223742"/>
          </a:xfrm>
        </p:grpSpPr>
        <p:sp>
          <p:nvSpPr>
            <p:cNvPr id="120" name="Rounded Rectangle 119"/>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126" name="Oval 12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E91A0C4-16D9-4262-BC92-0E8535F56EB2}"/>
                </a:ext>
              </a:extLst>
            </p:cNvPr>
            <p:cNvGrpSpPr/>
            <p:nvPr/>
          </p:nvGrpSpPr>
          <p:grpSpPr>
            <a:xfrm>
              <a:off x="6712606" y="3186902"/>
              <a:ext cx="555024" cy="553594"/>
              <a:chOff x="7336148" y="1750981"/>
              <a:chExt cx="1290526" cy="1287200"/>
            </a:xfrm>
          </p:grpSpPr>
          <p:sp>
            <p:nvSpPr>
              <p:cNvPr id="124" name="Teardrop 123">
                <a:extLst>
                  <a:ext uri="{FF2B5EF4-FFF2-40B4-BE49-F238E27FC236}">
                    <a16:creationId xmlns:a16="http://schemas.microsoft.com/office/drawing/2014/main" id="{3013F73C-52D7-40FA-AE5E-6E4F53D400F5}"/>
                  </a:ext>
                </a:extLst>
              </p:cNvPr>
              <p:cNvSpPr/>
              <p:nvPr/>
            </p:nvSpPr>
            <p:spPr>
              <a:xfrm rot="8100000">
                <a:off x="7336148" y="1750981"/>
                <a:ext cx="1290526" cy="1287200"/>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sp>
        <p:nvSpPr>
          <p:cNvPr id="3" name="Slide Number Placeholder 2"/>
          <p:cNvSpPr>
            <a:spLocks noGrp="1"/>
          </p:cNvSpPr>
          <p:nvPr>
            <p:ph type="sldNum" sz="quarter" idx="12"/>
          </p:nvPr>
        </p:nvSpPr>
        <p:spPr>
          <a:xfrm>
            <a:off x="8610600" y="5992284"/>
            <a:ext cx="2743200" cy="365125"/>
          </a:xfrm>
        </p:spPr>
        <p:txBody>
          <a:bodyPr/>
          <a:lstStyle/>
          <a:p>
            <a:fld id="{6D22F896-40B5-4ADD-8801-0D06FADFA095}" type="slidenum">
              <a:rPr lang="en-US" smtClean="0"/>
              <a:t>5</a:t>
            </a:fld>
            <a:endParaRPr lang="en-US" dirty="0"/>
          </a:p>
        </p:txBody>
      </p:sp>
      <p:grpSp>
        <p:nvGrpSpPr>
          <p:cNvPr id="59" name="Group 58"/>
          <p:cNvGrpSpPr/>
          <p:nvPr/>
        </p:nvGrpSpPr>
        <p:grpSpPr>
          <a:xfrm>
            <a:off x="2731440" y="4776420"/>
            <a:ext cx="1794681" cy="1577696"/>
            <a:chOff x="7716797" y="3189022"/>
            <a:chExt cx="1394546" cy="1221622"/>
          </a:xfrm>
        </p:grpSpPr>
        <p:sp>
          <p:nvSpPr>
            <p:cNvPr id="5" name="Rounded Rectangle 4"/>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7" name="Oval 16">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20" name="Teardrop 19">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6" name="Picture 55">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cxnSp>
        <p:nvCxnSpPr>
          <p:cNvPr id="57" name="Straight Connector 56">
            <a:extLst>
              <a:ext uri="{FF2B5EF4-FFF2-40B4-BE49-F238E27FC236}">
                <a16:creationId xmlns:a16="http://schemas.microsoft.com/office/drawing/2014/main" id="{B8857015-8C14-4834-ADF5-3ED0356AF43F}"/>
              </a:ext>
            </a:extLst>
          </p:cNvPr>
          <p:cNvCxnSpPr>
            <a:endCxn id="18" idx="2"/>
          </p:cNvCxnSpPr>
          <p:nvPr/>
        </p:nvCxnSpPr>
        <p:spPr>
          <a:xfrm>
            <a:off x="1754378" y="5765501"/>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60186"/>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60186"/>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90379"/>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p:nvPr/>
        </p:nvCxnSpPr>
        <p:spPr>
          <a:xfrm flipV="1">
            <a:off x="3642444" y="5778955"/>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73966"/>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804354"/>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99365"/>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2993637" y="5849897"/>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sp>
        <p:nvSpPr>
          <p:cNvPr id="106" name="Rectangle 105"/>
          <p:cNvSpPr/>
          <p:nvPr/>
        </p:nvSpPr>
        <p:spPr>
          <a:xfrm>
            <a:off x="4877376" y="5858611"/>
            <a:ext cx="1043876"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Methods</a:t>
            </a:r>
            <a:endParaRPr lang="fa-IR" b="1" dirty="0">
              <a:solidFill>
                <a:schemeClr val="bg1">
                  <a:lumMod val="95000"/>
                </a:schemeClr>
              </a:solidFill>
              <a:latin typeface="Times New Roman" panose="02020603050405020304" pitchFamily="18" charset="0"/>
            </a:endParaRPr>
          </a:p>
        </p:txBody>
      </p:sp>
      <p:sp>
        <p:nvSpPr>
          <p:cNvPr id="107" name="Rectangle 106"/>
          <p:cNvSpPr/>
          <p:nvPr/>
        </p:nvSpPr>
        <p:spPr>
          <a:xfrm>
            <a:off x="6724457" y="5893444"/>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745399"/>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54101"/>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28" name="Group 127"/>
          <p:cNvGrpSpPr/>
          <p:nvPr/>
        </p:nvGrpSpPr>
        <p:grpSpPr>
          <a:xfrm>
            <a:off x="907137" y="4751798"/>
            <a:ext cx="1763000" cy="1602317"/>
            <a:chOff x="9111343" y="3183580"/>
            <a:chExt cx="1394546" cy="1227066"/>
          </a:xfrm>
        </p:grpSpPr>
        <p:sp>
          <p:nvSpPr>
            <p:cNvPr id="129" name="Rounded Rectangle 128"/>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46" name="Oval 14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4" name="Teardrop 14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CA0035"/>
              </a:solidFill>
              <a:ln>
                <a:solidFill>
                  <a:srgbClr val="CA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133"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4"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5"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6"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7"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8"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9"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0"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1"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2"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3"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sp>
        <p:nvSpPr>
          <p:cNvPr id="148" name="TextBox 147">
            <a:extLst>
              <a:ext uri="{FF2B5EF4-FFF2-40B4-BE49-F238E27FC236}">
                <a16:creationId xmlns:a16="http://schemas.microsoft.com/office/drawing/2014/main" id="{11675E1C-AAFA-45D7-8190-692048AABF8D}"/>
              </a:ext>
            </a:extLst>
          </p:cNvPr>
          <p:cNvSpPr txBox="1"/>
          <p:nvPr/>
        </p:nvSpPr>
        <p:spPr>
          <a:xfrm>
            <a:off x="986478" y="5892856"/>
            <a:ext cx="1599818" cy="369333"/>
          </a:xfrm>
          <a:prstGeom prst="rect">
            <a:avLst/>
          </a:prstGeom>
          <a:noFill/>
        </p:spPr>
        <p:txBody>
          <a:bodyPr wrap="square" rtlCol="1">
            <a:spAutoFit/>
          </a:bodyPr>
          <a:lstStyle/>
          <a:p>
            <a:pPr algn="ctr"/>
            <a:r>
              <a:rPr lang="en-US" b="1" dirty="0" smtClean="0">
                <a:solidFill>
                  <a:srgbClr val="C00000"/>
                </a:solidFill>
                <a:latin typeface="Times New Roman" panose="02020603050405020304" pitchFamily="18" charset="0"/>
                <a:cs typeface="+mj-cs"/>
              </a:rPr>
              <a:t>Introduction</a:t>
            </a:r>
            <a:endParaRPr lang="fa-IR" b="1" dirty="0">
              <a:solidFill>
                <a:srgbClr val="C00000"/>
              </a:solidFill>
              <a:latin typeface="Times New Roman" panose="02020603050405020304" pitchFamily="18" charset="0"/>
              <a:cs typeface="+mj-cs"/>
            </a:endParaRPr>
          </a:p>
        </p:txBody>
      </p:sp>
      <p:grpSp>
        <p:nvGrpSpPr>
          <p:cNvPr id="159" name="Group 158"/>
          <p:cNvGrpSpPr/>
          <p:nvPr/>
        </p:nvGrpSpPr>
        <p:grpSpPr>
          <a:xfrm>
            <a:off x="-1041" y="6542424"/>
            <a:ext cx="12192000" cy="334867"/>
            <a:chOff x="-1041" y="5727407"/>
            <a:chExt cx="12192000" cy="490513"/>
          </a:xfrm>
        </p:grpSpPr>
        <p:sp>
          <p:nvSpPr>
            <p:cNvPr id="160" name="Rectangle 159"/>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4</a:t>
              </a:r>
              <a:endParaRPr lang="en-US" sz="1200" dirty="0">
                <a:latin typeface="Times New Roman" panose="02020603050405020304" pitchFamily="18" charset="0"/>
                <a:cs typeface="Times New Roman" panose="02020603050405020304" pitchFamily="18" charset="0"/>
              </a:endParaRPr>
            </a:p>
          </p:txBody>
        </p:sp>
        <p:sp>
          <p:nvSpPr>
            <p:cNvPr id="162"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63"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117" name="Picture 11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sp>
        <p:nvSpPr>
          <p:cNvPr id="2" name="Rectangle 1"/>
          <p:cNvSpPr/>
          <p:nvPr/>
        </p:nvSpPr>
        <p:spPr>
          <a:xfrm>
            <a:off x="1100663" y="2268142"/>
            <a:ext cx="10193869" cy="1200329"/>
          </a:xfrm>
          <a:prstGeom prst="rect">
            <a:avLst/>
          </a:prstGeom>
        </p:spPr>
        <p:txBody>
          <a:bodyPr wrap="square">
            <a:spAutoFit/>
          </a:bodyPr>
          <a:lstStyle/>
          <a:p>
            <a:pPr algn="ct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an </a:t>
            </a:r>
            <a:r>
              <a:rPr lang="en-US" dirty="0" smtClean="0">
                <a:latin typeface="Times New Roman" panose="02020603050405020304" pitchFamily="18" charset="0"/>
                <a:cs typeface="Times New Roman" panose="02020603050405020304" pitchFamily="18" charset="0"/>
              </a:rPr>
              <a:t>umbrella term</a:t>
            </a:r>
            <a:r>
              <a:rPr lang="en-US" dirty="0">
                <a:latin typeface="Times New Roman" panose="02020603050405020304" pitchFamily="18" charset="0"/>
                <a:cs typeface="Times New Roman" panose="02020603050405020304" pitchFamily="18" charset="0"/>
              </a:rPr>
              <a:t>, covering impairments, activity limitations, and </a:t>
            </a:r>
            <a:r>
              <a:rPr lang="en-US" dirty="0" smtClean="0">
                <a:latin typeface="Times New Roman" panose="02020603050405020304" pitchFamily="18" charset="0"/>
                <a:cs typeface="Times New Roman" panose="02020603050405020304" pitchFamily="18" charset="0"/>
              </a:rPr>
              <a:t>participation restrictions</a:t>
            </a:r>
            <a:r>
              <a:rPr lang="en-US" dirty="0">
                <a:latin typeface="Times New Roman" panose="02020603050405020304" pitchFamily="18" charset="0"/>
                <a:cs typeface="Times New Roman" panose="02020603050405020304" pitchFamily="18" charset="0"/>
              </a:rPr>
              <a:t>. An impairment is a problem in body function </a:t>
            </a:r>
            <a:r>
              <a:rPr lang="en-US" dirty="0" smtClean="0">
                <a:latin typeface="Times New Roman" panose="02020603050405020304" pitchFamily="18" charset="0"/>
                <a:cs typeface="Times New Roman" panose="02020603050405020304" pitchFamily="18" charset="0"/>
              </a:rPr>
              <a:t>or structure</a:t>
            </a:r>
            <a:r>
              <a:rPr lang="en-US" dirty="0">
                <a:latin typeface="Times New Roman" panose="02020603050405020304" pitchFamily="18" charset="0"/>
                <a:cs typeface="Times New Roman" panose="02020603050405020304" pitchFamily="18" charset="0"/>
              </a:rPr>
              <a:t>; an activity limitation is a difficulty encountered by </a:t>
            </a:r>
            <a:r>
              <a:rPr lang="en-US" dirty="0" smtClean="0">
                <a:latin typeface="Times New Roman" panose="02020603050405020304" pitchFamily="18" charset="0"/>
                <a:cs typeface="Times New Roman" panose="02020603050405020304" pitchFamily="18" charset="0"/>
              </a:rPr>
              <a:t>an individual </a:t>
            </a:r>
            <a:r>
              <a:rPr lang="en-US" dirty="0">
                <a:latin typeface="Times New Roman" panose="02020603050405020304" pitchFamily="18" charset="0"/>
                <a:cs typeface="Times New Roman" panose="02020603050405020304" pitchFamily="18" charset="0"/>
              </a:rPr>
              <a:t>in executing a task or action; while a participation </a:t>
            </a:r>
            <a:r>
              <a:rPr lang="en-US" dirty="0" smtClean="0">
                <a:latin typeface="Times New Roman" panose="02020603050405020304" pitchFamily="18" charset="0"/>
                <a:cs typeface="Times New Roman" panose="02020603050405020304" pitchFamily="18" charset="0"/>
              </a:rPr>
              <a:t>restriction is </a:t>
            </a:r>
            <a:r>
              <a:rPr lang="en-US" dirty="0">
                <a:latin typeface="Times New Roman" panose="02020603050405020304" pitchFamily="18" charset="0"/>
                <a:cs typeface="Times New Roman" panose="02020603050405020304" pitchFamily="18" charset="0"/>
              </a:rPr>
              <a:t>a problem experienced by an individual in </a:t>
            </a:r>
            <a:r>
              <a:rPr lang="en-US" dirty="0" smtClean="0">
                <a:latin typeface="Times New Roman" panose="02020603050405020304" pitchFamily="18" charset="0"/>
                <a:cs typeface="Times New Roman" panose="02020603050405020304" pitchFamily="18" charset="0"/>
              </a:rPr>
              <a:t>involvement in </a:t>
            </a:r>
            <a:r>
              <a:rPr lang="en-US" dirty="0">
                <a:latin typeface="Times New Roman" panose="02020603050405020304" pitchFamily="18" charset="0"/>
                <a:cs typeface="Times New Roman" panose="02020603050405020304" pitchFamily="18" charset="0"/>
              </a:rPr>
              <a:t>life situations”.</a:t>
            </a:r>
          </a:p>
        </p:txBody>
      </p:sp>
      <p:sp>
        <p:nvSpPr>
          <p:cNvPr id="115" name="Rectangle 114">
            <a:extLst>
              <a:ext uri="{FF2B5EF4-FFF2-40B4-BE49-F238E27FC236}">
                <a16:creationId xmlns:a16="http://schemas.microsoft.com/office/drawing/2014/main" id="{04FD3C61-B162-4DED-9518-FE7B84E589ED}"/>
              </a:ext>
            </a:extLst>
          </p:cNvPr>
          <p:cNvSpPr/>
          <p:nvPr/>
        </p:nvSpPr>
        <p:spPr>
          <a:xfrm>
            <a:off x="879433" y="1582177"/>
            <a:ext cx="10563816" cy="2785563"/>
          </a:xfrm>
          <a:prstGeom prst="rect">
            <a:avLst/>
          </a:prstGeom>
          <a:noFill/>
          <a:ln w="28575">
            <a:solidFill>
              <a:srgbClr val="5B164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78939" y="932928"/>
            <a:ext cx="6611810"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The World Health Organization (WHO) has defined disability as </a:t>
            </a:r>
            <a:endParaRPr lang="en-US" b="1" dirty="0"/>
          </a:p>
        </p:txBody>
      </p:sp>
    </p:spTree>
    <p:extLst>
      <p:ext uri="{BB962C8B-B14F-4D97-AF65-F5344CB8AC3E}">
        <p14:creationId xmlns:p14="http://schemas.microsoft.com/office/powerpoint/2010/main" val="191420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1" presetClass="entr" presetSubtype="3" fill="hold" grpId="0" nodeType="after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wheel(3)">
                                      <p:cBhvr>
                                        <p:cTn id="13" dur="1000"/>
                                        <p:tgtEl>
                                          <p:spTgt spid="1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5"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p:nvPr/>
        </p:nvGrpSpPr>
        <p:grpSpPr>
          <a:xfrm>
            <a:off x="4563132" y="4773693"/>
            <a:ext cx="1672786" cy="1572432"/>
            <a:chOff x="6322251" y="3186902"/>
            <a:chExt cx="1394546" cy="1223742"/>
          </a:xfrm>
        </p:grpSpPr>
        <p:sp>
          <p:nvSpPr>
            <p:cNvPr id="120" name="Rounded Rectangle 119"/>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126" name="Oval 12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E91A0C4-16D9-4262-BC92-0E8535F56EB2}"/>
                </a:ext>
              </a:extLst>
            </p:cNvPr>
            <p:cNvGrpSpPr/>
            <p:nvPr/>
          </p:nvGrpSpPr>
          <p:grpSpPr>
            <a:xfrm>
              <a:off x="6712606" y="3186902"/>
              <a:ext cx="555024" cy="553594"/>
              <a:chOff x="7336148" y="1750981"/>
              <a:chExt cx="1290526" cy="1287200"/>
            </a:xfrm>
          </p:grpSpPr>
          <p:sp>
            <p:nvSpPr>
              <p:cNvPr id="124" name="Teardrop 123">
                <a:extLst>
                  <a:ext uri="{FF2B5EF4-FFF2-40B4-BE49-F238E27FC236}">
                    <a16:creationId xmlns:a16="http://schemas.microsoft.com/office/drawing/2014/main" id="{3013F73C-52D7-40FA-AE5E-6E4F53D400F5}"/>
                  </a:ext>
                </a:extLst>
              </p:cNvPr>
              <p:cNvSpPr/>
              <p:nvPr/>
            </p:nvSpPr>
            <p:spPr>
              <a:xfrm rot="8100000">
                <a:off x="7336148" y="1750981"/>
                <a:ext cx="1290526" cy="1287200"/>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sp>
        <p:nvSpPr>
          <p:cNvPr id="3" name="Slide Number Placeholder 2"/>
          <p:cNvSpPr>
            <a:spLocks noGrp="1"/>
          </p:cNvSpPr>
          <p:nvPr>
            <p:ph type="sldNum" sz="quarter" idx="12"/>
          </p:nvPr>
        </p:nvSpPr>
        <p:spPr>
          <a:xfrm>
            <a:off x="8610600" y="5992284"/>
            <a:ext cx="2743200" cy="365125"/>
          </a:xfrm>
        </p:spPr>
        <p:txBody>
          <a:bodyPr/>
          <a:lstStyle/>
          <a:p>
            <a:fld id="{6D22F896-40B5-4ADD-8801-0D06FADFA095}" type="slidenum">
              <a:rPr lang="en-US" smtClean="0"/>
              <a:t>6</a:t>
            </a:fld>
            <a:endParaRPr lang="en-US" dirty="0"/>
          </a:p>
        </p:txBody>
      </p:sp>
      <p:grpSp>
        <p:nvGrpSpPr>
          <p:cNvPr id="59" name="Group 58"/>
          <p:cNvGrpSpPr/>
          <p:nvPr/>
        </p:nvGrpSpPr>
        <p:grpSpPr>
          <a:xfrm>
            <a:off x="2731440" y="4776420"/>
            <a:ext cx="1794681" cy="1577696"/>
            <a:chOff x="7716797" y="3189022"/>
            <a:chExt cx="1394546" cy="1221622"/>
          </a:xfrm>
        </p:grpSpPr>
        <p:sp>
          <p:nvSpPr>
            <p:cNvPr id="5" name="Rounded Rectangle 4"/>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7" name="Oval 16">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20" name="Teardrop 19">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6" name="Picture 55">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cxnSp>
        <p:nvCxnSpPr>
          <p:cNvPr id="57" name="Straight Connector 56">
            <a:extLst>
              <a:ext uri="{FF2B5EF4-FFF2-40B4-BE49-F238E27FC236}">
                <a16:creationId xmlns:a16="http://schemas.microsoft.com/office/drawing/2014/main" id="{B8857015-8C14-4834-ADF5-3ED0356AF43F}"/>
              </a:ext>
            </a:extLst>
          </p:cNvPr>
          <p:cNvCxnSpPr>
            <a:endCxn id="18" idx="2"/>
          </p:cNvCxnSpPr>
          <p:nvPr/>
        </p:nvCxnSpPr>
        <p:spPr>
          <a:xfrm>
            <a:off x="1754378" y="5765501"/>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60186"/>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60186"/>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90379"/>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p:nvPr/>
        </p:nvCxnSpPr>
        <p:spPr>
          <a:xfrm flipV="1">
            <a:off x="3642444" y="5778955"/>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73966"/>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804354"/>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99365"/>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2993637" y="5849897"/>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sp>
        <p:nvSpPr>
          <p:cNvPr id="106" name="Rectangle 105"/>
          <p:cNvSpPr/>
          <p:nvPr/>
        </p:nvSpPr>
        <p:spPr>
          <a:xfrm>
            <a:off x="4877376" y="5858611"/>
            <a:ext cx="1043876"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Methods</a:t>
            </a:r>
            <a:endParaRPr lang="fa-IR" b="1" dirty="0">
              <a:solidFill>
                <a:schemeClr val="bg1">
                  <a:lumMod val="95000"/>
                </a:schemeClr>
              </a:solidFill>
              <a:latin typeface="Times New Roman" panose="02020603050405020304" pitchFamily="18" charset="0"/>
            </a:endParaRPr>
          </a:p>
        </p:txBody>
      </p:sp>
      <p:sp>
        <p:nvSpPr>
          <p:cNvPr id="107" name="Rectangle 106"/>
          <p:cNvSpPr/>
          <p:nvPr/>
        </p:nvSpPr>
        <p:spPr>
          <a:xfrm>
            <a:off x="6724457" y="5893444"/>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745399"/>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54101"/>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28" name="Group 127"/>
          <p:cNvGrpSpPr/>
          <p:nvPr/>
        </p:nvGrpSpPr>
        <p:grpSpPr>
          <a:xfrm>
            <a:off x="907137" y="4751798"/>
            <a:ext cx="1763000" cy="1602317"/>
            <a:chOff x="9111343" y="3183580"/>
            <a:chExt cx="1394546" cy="1227066"/>
          </a:xfrm>
        </p:grpSpPr>
        <p:sp>
          <p:nvSpPr>
            <p:cNvPr id="129" name="Rounded Rectangle 128"/>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46" name="Oval 14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4" name="Teardrop 14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CA0035"/>
              </a:solidFill>
              <a:ln>
                <a:solidFill>
                  <a:srgbClr val="CA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133"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4"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5"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6"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7"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8"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9"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0"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1"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2"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3"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sp>
        <p:nvSpPr>
          <p:cNvPr id="148" name="TextBox 147">
            <a:extLst>
              <a:ext uri="{FF2B5EF4-FFF2-40B4-BE49-F238E27FC236}">
                <a16:creationId xmlns:a16="http://schemas.microsoft.com/office/drawing/2014/main" id="{11675E1C-AAFA-45D7-8190-692048AABF8D}"/>
              </a:ext>
            </a:extLst>
          </p:cNvPr>
          <p:cNvSpPr txBox="1"/>
          <p:nvPr/>
        </p:nvSpPr>
        <p:spPr>
          <a:xfrm>
            <a:off x="986478" y="5892856"/>
            <a:ext cx="1599818" cy="369333"/>
          </a:xfrm>
          <a:prstGeom prst="rect">
            <a:avLst/>
          </a:prstGeom>
          <a:noFill/>
        </p:spPr>
        <p:txBody>
          <a:bodyPr wrap="square" rtlCol="1">
            <a:spAutoFit/>
          </a:bodyPr>
          <a:lstStyle/>
          <a:p>
            <a:pPr algn="ctr"/>
            <a:r>
              <a:rPr lang="en-US" b="1" dirty="0" smtClean="0">
                <a:solidFill>
                  <a:srgbClr val="C00000"/>
                </a:solidFill>
                <a:latin typeface="Times New Roman" panose="02020603050405020304" pitchFamily="18" charset="0"/>
                <a:cs typeface="+mj-cs"/>
              </a:rPr>
              <a:t>Introduction</a:t>
            </a:r>
            <a:endParaRPr lang="fa-IR" b="1" dirty="0">
              <a:solidFill>
                <a:srgbClr val="C00000"/>
              </a:solidFill>
              <a:latin typeface="Times New Roman" panose="02020603050405020304" pitchFamily="18" charset="0"/>
              <a:cs typeface="+mj-cs"/>
            </a:endParaRPr>
          </a:p>
        </p:txBody>
      </p:sp>
      <p:grpSp>
        <p:nvGrpSpPr>
          <p:cNvPr id="159" name="Group 158"/>
          <p:cNvGrpSpPr/>
          <p:nvPr/>
        </p:nvGrpSpPr>
        <p:grpSpPr>
          <a:xfrm>
            <a:off x="-1041" y="6542424"/>
            <a:ext cx="12192000" cy="334867"/>
            <a:chOff x="-1041" y="5727407"/>
            <a:chExt cx="12192000" cy="490513"/>
          </a:xfrm>
        </p:grpSpPr>
        <p:sp>
          <p:nvSpPr>
            <p:cNvPr id="160" name="Rectangle 159"/>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5</a:t>
              </a:r>
              <a:endParaRPr lang="en-US" sz="1200" dirty="0">
                <a:latin typeface="Times New Roman" panose="02020603050405020304" pitchFamily="18" charset="0"/>
                <a:cs typeface="Times New Roman" panose="02020603050405020304" pitchFamily="18" charset="0"/>
              </a:endParaRPr>
            </a:p>
          </p:txBody>
        </p:sp>
        <p:sp>
          <p:nvSpPr>
            <p:cNvPr id="162"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63"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117" name="Picture 11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grpSp>
        <p:nvGrpSpPr>
          <p:cNvPr id="118" name="Group 117">
            <a:extLst>
              <a:ext uri="{FF2B5EF4-FFF2-40B4-BE49-F238E27FC236}">
                <a16:creationId xmlns:a16="http://schemas.microsoft.com/office/drawing/2014/main" id="{ABD3E294-A91D-4B40-948A-E2A5D549C2A2}"/>
              </a:ext>
            </a:extLst>
          </p:cNvPr>
          <p:cNvGrpSpPr/>
          <p:nvPr/>
        </p:nvGrpSpPr>
        <p:grpSpPr>
          <a:xfrm>
            <a:off x="1358460" y="852957"/>
            <a:ext cx="10068263" cy="914400"/>
            <a:chOff x="698059" y="1606490"/>
            <a:chExt cx="10068263" cy="914400"/>
          </a:xfrm>
        </p:grpSpPr>
        <p:sp>
          <p:nvSpPr>
            <p:cNvPr id="149" name="Rectangle 148"/>
            <p:cNvSpPr/>
            <p:nvPr/>
          </p:nvSpPr>
          <p:spPr>
            <a:xfrm>
              <a:off x="1155257" y="1606490"/>
              <a:ext cx="9611065"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r>
                <a:rPr lang="en-US" dirty="0">
                  <a:solidFill>
                    <a:schemeClr val="tx1"/>
                  </a:solidFill>
                  <a:latin typeface="Times New Roman" panose="02020603050405020304" pitchFamily="18" charset="0"/>
                  <a:cs typeface="Times New Roman" panose="02020603050405020304" pitchFamily="18" charset="0"/>
                </a:rPr>
                <a:t>According to a WHO estimate, Iran will face an increase in </a:t>
              </a:r>
              <a:r>
                <a:rPr lang="en-US" dirty="0" smtClean="0">
                  <a:solidFill>
                    <a:schemeClr val="tx1"/>
                  </a:solidFill>
                  <a:latin typeface="Times New Roman" panose="02020603050405020304" pitchFamily="18" charset="0"/>
                  <a:cs typeface="Times New Roman" panose="02020603050405020304" pitchFamily="18" charset="0"/>
                </a:rPr>
                <a:t>the aging </a:t>
              </a:r>
              <a:r>
                <a:rPr lang="en-US" dirty="0">
                  <a:solidFill>
                    <a:schemeClr val="tx1"/>
                  </a:solidFill>
                  <a:latin typeface="Times New Roman" panose="02020603050405020304" pitchFamily="18" charset="0"/>
                  <a:cs typeface="Times New Roman" panose="02020603050405020304" pitchFamily="18" charset="0"/>
                </a:rPr>
                <a:t>population in the next decades in such a way that the </a:t>
              </a:r>
              <a:r>
                <a:rPr lang="en-US" dirty="0" smtClean="0">
                  <a:solidFill>
                    <a:schemeClr val="tx1"/>
                  </a:solidFill>
                  <a:latin typeface="Times New Roman" panose="02020603050405020304" pitchFamily="18" charset="0"/>
                  <a:cs typeface="Times New Roman" panose="02020603050405020304" pitchFamily="18" charset="0"/>
                </a:rPr>
                <a:t>elderly will </a:t>
              </a:r>
              <a:r>
                <a:rPr lang="en-US" dirty="0">
                  <a:solidFill>
                    <a:schemeClr val="tx1"/>
                  </a:solidFill>
                  <a:latin typeface="Times New Roman" panose="02020603050405020304" pitchFamily="18" charset="0"/>
                  <a:cs typeface="Times New Roman" panose="02020603050405020304" pitchFamily="18" charset="0"/>
                </a:rPr>
                <a:t>comprise about 25% of the population in 2050</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50" name="Oval 149"/>
            <p:cNvSpPr>
              <a:spLocks noChangeAspect="1"/>
            </p:cNvSpPr>
            <p:nvPr/>
          </p:nvSpPr>
          <p:spPr>
            <a:xfrm>
              <a:off x="698059" y="1606490"/>
              <a:ext cx="914400" cy="9144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white"/>
                  </a:solidFill>
                </a:rPr>
                <a:t>1</a:t>
              </a:r>
            </a:p>
          </p:txBody>
        </p:sp>
      </p:grpSp>
      <p:grpSp>
        <p:nvGrpSpPr>
          <p:cNvPr id="151" name="Group 150">
            <a:extLst>
              <a:ext uri="{FF2B5EF4-FFF2-40B4-BE49-F238E27FC236}">
                <a16:creationId xmlns:a16="http://schemas.microsoft.com/office/drawing/2014/main" id="{EECF3EA9-B662-4188-9FE7-493B57824C00}"/>
              </a:ext>
            </a:extLst>
          </p:cNvPr>
          <p:cNvGrpSpPr/>
          <p:nvPr/>
        </p:nvGrpSpPr>
        <p:grpSpPr>
          <a:xfrm>
            <a:off x="1358460" y="1812834"/>
            <a:ext cx="10068263" cy="914400"/>
            <a:chOff x="698059" y="2566367"/>
            <a:chExt cx="10068263" cy="914400"/>
          </a:xfrm>
        </p:grpSpPr>
        <p:sp>
          <p:nvSpPr>
            <p:cNvPr id="152" name="Rectangle 151"/>
            <p:cNvSpPr/>
            <p:nvPr/>
          </p:nvSpPr>
          <p:spPr>
            <a:xfrm>
              <a:off x="1155257" y="2566367"/>
              <a:ext cx="9611065"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r>
                <a:rPr lang="en-US" dirty="0">
                  <a:solidFill>
                    <a:schemeClr val="tx1"/>
                  </a:solidFill>
                  <a:latin typeface="Times New Roman" panose="02020603050405020304" pitchFamily="18" charset="0"/>
                  <a:cs typeface="Times New Roman" panose="02020603050405020304" pitchFamily="18" charset="0"/>
                </a:rPr>
                <a:t>People with disabilities need high quality data, respectable communication, and new information technologies for their empowerment.</a:t>
              </a:r>
            </a:p>
          </p:txBody>
        </p:sp>
        <p:sp>
          <p:nvSpPr>
            <p:cNvPr id="153" name="Oval 152"/>
            <p:cNvSpPr>
              <a:spLocks noChangeAspect="1"/>
            </p:cNvSpPr>
            <p:nvPr/>
          </p:nvSpPr>
          <p:spPr>
            <a:xfrm>
              <a:off x="698059" y="2566367"/>
              <a:ext cx="914400" cy="9144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white"/>
                  </a:solidFill>
                </a:rPr>
                <a:t>2</a:t>
              </a:r>
            </a:p>
          </p:txBody>
        </p:sp>
      </p:grpSp>
      <p:grpSp>
        <p:nvGrpSpPr>
          <p:cNvPr id="154" name="Group 153">
            <a:extLst>
              <a:ext uri="{FF2B5EF4-FFF2-40B4-BE49-F238E27FC236}">
                <a16:creationId xmlns:a16="http://schemas.microsoft.com/office/drawing/2014/main" id="{C207FB67-28D1-4EC0-8055-23DD73ED91C5}"/>
              </a:ext>
            </a:extLst>
          </p:cNvPr>
          <p:cNvGrpSpPr/>
          <p:nvPr/>
        </p:nvGrpSpPr>
        <p:grpSpPr>
          <a:xfrm>
            <a:off x="1358460" y="2781174"/>
            <a:ext cx="10068263" cy="914400"/>
            <a:chOff x="698059" y="3534707"/>
            <a:chExt cx="10068263" cy="914400"/>
          </a:xfrm>
        </p:grpSpPr>
        <p:sp>
          <p:nvSpPr>
            <p:cNvPr id="155" name="Rectangle 154"/>
            <p:cNvSpPr/>
            <p:nvPr/>
          </p:nvSpPr>
          <p:spPr>
            <a:xfrm>
              <a:off x="1155257" y="3534707"/>
              <a:ext cx="9611065"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r>
                <a:rPr lang="en-US" dirty="0">
                  <a:solidFill>
                    <a:schemeClr val="tx1"/>
                  </a:solidFill>
                  <a:latin typeface="Times New Roman" panose="02020603050405020304" pitchFamily="18" charset="0"/>
                  <a:cs typeface="Times New Roman" panose="02020603050405020304" pitchFamily="18" charset="0"/>
                </a:rPr>
                <a:t>However, limited information is available about disabilities in low-income and middle-income </a:t>
              </a:r>
              <a:r>
                <a:rPr lang="en-US" dirty="0" smtClean="0">
                  <a:solidFill>
                    <a:schemeClr val="tx1"/>
                  </a:solidFill>
                  <a:latin typeface="Times New Roman" panose="02020603050405020304" pitchFamily="18" charset="0"/>
                  <a:cs typeface="Times New Roman" panose="02020603050405020304" pitchFamily="18" charset="0"/>
                </a:rPr>
                <a:t>countries</a:t>
              </a:r>
              <a:r>
                <a:rPr lang="en-US" dirty="0">
                  <a:solidFill>
                    <a:schemeClr val="tx1"/>
                  </a:solidFill>
                </a:rPr>
                <a:t>.</a:t>
              </a:r>
            </a:p>
          </p:txBody>
        </p:sp>
        <p:sp>
          <p:nvSpPr>
            <p:cNvPr id="156" name="Oval 155"/>
            <p:cNvSpPr>
              <a:spLocks noChangeAspect="1"/>
            </p:cNvSpPr>
            <p:nvPr/>
          </p:nvSpPr>
          <p:spPr>
            <a:xfrm>
              <a:off x="698059" y="3534707"/>
              <a:ext cx="914400" cy="9144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white"/>
                  </a:solidFill>
                </a:rPr>
                <a:t>3</a:t>
              </a:r>
            </a:p>
          </p:txBody>
        </p:sp>
      </p:grpSp>
      <p:sp>
        <p:nvSpPr>
          <p:cNvPr id="185" name="Rectangle 184"/>
          <p:cNvSpPr/>
          <p:nvPr/>
        </p:nvSpPr>
        <p:spPr>
          <a:xfrm>
            <a:off x="1807192" y="3754843"/>
            <a:ext cx="9611065"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r>
              <a:rPr lang="en-US" dirty="0">
                <a:solidFill>
                  <a:schemeClr val="tx1"/>
                </a:solidFill>
                <a:latin typeface="Times New Roman" panose="02020603050405020304" pitchFamily="18" charset="0"/>
                <a:cs typeface="Times New Roman" panose="02020603050405020304" pitchFamily="18" charset="0"/>
              </a:rPr>
              <a:t>A minimum data set (MDS) provides a standardized set of data elements that should be collected to enable data audit and benchmarking.</a:t>
            </a:r>
          </a:p>
        </p:txBody>
      </p:sp>
      <p:sp>
        <p:nvSpPr>
          <p:cNvPr id="186" name="Oval 185"/>
          <p:cNvSpPr>
            <a:spLocks noChangeAspect="1"/>
          </p:cNvSpPr>
          <p:nvPr/>
        </p:nvSpPr>
        <p:spPr>
          <a:xfrm>
            <a:off x="1349994" y="3754843"/>
            <a:ext cx="914400" cy="9144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white"/>
                </a:solidFill>
              </a:rPr>
              <a:t>4</a:t>
            </a:r>
          </a:p>
        </p:txBody>
      </p:sp>
    </p:spTree>
    <p:extLst>
      <p:ext uri="{BB962C8B-B14F-4D97-AF65-F5344CB8AC3E}">
        <p14:creationId xmlns:p14="http://schemas.microsoft.com/office/powerpoint/2010/main" val="196896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dissolve">
                                      <p:cBhvr>
                                        <p:cTn id="12" dur="5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dissolve">
                                      <p:cBhvr>
                                        <p:cTn id="17" dur="500"/>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5"/>
                                        </p:tgtEl>
                                        <p:attrNameLst>
                                          <p:attrName>style.visibility</p:attrName>
                                        </p:attrNameLst>
                                      </p:cBhvr>
                                      <p:to>
                                        <p:strVal val="visible"/>
                                      </p:to>
                                    </p:set>
                                    <p:animEffect transition="in" filter="dissolve">
                                      <p:cBhvr>
                                        <p:cTn id="22" dur="500"/>
                                        <p:tgtEl>
                                          <p:spTgt spid="18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86"/>
                                        </p:tgtEl>
                                        <p:attrNameLst>
                                          <p:attrName>style.visibility</p:attrName>
                                        </p:attrNameLst>
                                      </p:cBhvr>
                                      <p:to>
                                        <p:strVal val="visible"/>
                                      </p:to>
                                    </p:set>
                                    <p:animEffect transition="in" filter="dissolve">
                                      <p:cBhvr>
                                        <p:cTn id="25"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p:nvPr/>
        </p:nvGrpSpPr>
        <p:grpSpPr>
          <a:xfrm>
            <a:off x="4563132" y="4773693"/>
            <a:ext cx="1672786" cy="1572432"/>
            <a:chOff x="6322251" y="3186902"/>
            <a:chExt cx="1394546" cy="1223742"/>
          </a:xfrm>
        </p:grpSpPr>
        <p:sp>
          <p:nvSpPr>
            <p:cNvPr id="120" name="Rounded Rectangle 119"/>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126" name="Oval 12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E91A0C4-16D9-4262-BC92-0E8535F56EB2}"/>
                </a:ext>
              </a:extLst>
            </p:cNvPr>
            <p:cNvGrpSpPr/>
            <p:nvPr/>
          </p:nvGrpSpPr>
          <p:grpSpPr>
            <a:xfrm>
              <a:off x="6712606" y="3186902"/>
              <a:ext cx="555024" cy="553594"/>
              <a:chOff x="7336148" y="1750981"/>
              <a:chExt cx="1290526" cy="1287200"/>
            </a:xfrm>
          </p:grpSpPr>
          <p:sp>
            <p:nvSpPr>
              <p:cNvPr id="124" name="Teardrop 123">
                <a:extLst>
                  <a:ext uri="{FF2B5EF4-FFF2-40B4-BE49-F238E27FC236}">
                    <a16:creationId xmlns:a16="http://schemas.microsoft.com/office/drawing/2014/main" id="{3013F73C-52D7-40FA-AE5E-6E4F53D400F5}"/>
                  </a:ext>
                </a:extLst>
              </p:cNvPr>
              <p:cNvSpPr/>
              <p:nvPr/>
            </p:nvSpPr>
            <p:spPr>
              <a:xfrm rot="8100000">
                <a:off x="7336148" y="1750981"/>
                <a:ext cx="1290526" cy="1287200"/>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sp>
        <p:nvSpPr>
          <p:cNvPr id="3" name="Slide Number Placeholder 2"/>
          <p:cNvSpPr>
            <a:spLocks noGrp="1"/>
          </p:cNvSpPr>
          <p:nvPr>
            <p:ph type="sldNum" sz="quarter" idx="12"/>
          </p:nvPr>
        </p:nvSpPr>
        <p:spPr>
          <a:xfrm>
            <a:off x="8610600" y="5992284"/>
            <a:ext cx="2743200" cy="365125"/>
          </a:xfrm>
        </p:spPr>
        <p:txBody>
          <a:bodyPr/>
          <a:lstStyle/>
          <a:p>
            <a:fld id="{6D22F896-40B5-4ADD-8801-0D06FADFA095}" type="slidenum">
              <a:rPr lang="en-US" smtClean="0"/>
              <a:t>7</a:t>
            </a:fld>
            <a:endParaRPr lang="en-US" dirty="0"/>
          </a:p>
        </p:txBody>
      </p:sp>
      <p:grpSp>
        <p:nvGrpSpPr>
          <p:cNvPr id="59" name="Group 58"/>
          <p:cNvGrpSpPr/>
          <p:nvPr/>
        </p:nvGrpSpPr>
        <p:grpSpPr>
          <a:xfrm>
            <a:off x="2731440" y="4776420"/>
            <a:ext cx="1794681" cy="1577696"/>
            <a:chOff x="7716797" y="3189022"/>
            <a:chExt cx="1394546" cy="1221622"/>
          </a:xfrm>
        </p:grpSpPr>
        <p:sp>
          <p:nvSpPr>
            <p:cNvPr id="5" name="Rounded Rectangle 4"/>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7" name="Oval 16">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20" name="Teardrop 19">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6" name="Picture 55">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cxnSp>
        <p:nvCxnSpPr>
          <p:cNvPr id="57" name="Straight Connector 56">
            <a:extLst>
              <a:ext uri="{FF2B5EF4-FFF2-40B4-BE49-F238E27FC236}">
                <a16:creationId xmlns:a16="http://schemas.microsoft.com/office/drawing/2014/main" id="{B8857015-8C14-4834-ADF5-3ED0356AF43F}"/>
              </a:ext>
            </a:extLst>
          </p:cNvPr>
          <p:cNvCxnSpPr>
            <a:endCxn id="18" idx="2"/>
          </p:cNvCxnSpPr>
          <p:nvPr/>
        </p:nvCxnSpPr>
        <p:spPr>
          <a:xfrm>
            <a:off x="1754378" y="5765501"/>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60186"/>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60186"/>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90379"/>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p:nvPr/>
        </p:nvCxnSpPr>
        <p:spPr>
          <a:xfrm flipV="1">
            <a:off x="3642444" y="5778955"/>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73966"/>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804354"/>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99365"/>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2993637" y="5849897"/>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sp>
        <p:nvSpPr>
          <p:cNvPr id="106" name="Rectangle 105"/>
          <p:cNvSpPr/>
          <p:nvPr/>
        </p:nvSpPr>
        <p:spPr>
          <a:xfrm>
            <a:off x="4877376" y="5858611"/>
            <a:ext cx="1043876"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Methods</a:t>
            </a:r>
            <a:endParaRPr lang="fa-IR" b="1" dirty="0">
              <a:solidFill>
                <a:schemeClr val="bg1">
                  <a:lumMod val="95000"/>
                </a:schemeClr>
              </a:solidFill>
              <a:latin typeface="Times New Roman" panose="02020603050405020304" pitchFamily="18" charset="0"/>
            </a:endParaRPr>
          </a:p>
        </p:txBody>
      </p:sp>
      <p:sp>
        <p:nvSpPr>
          <p:cNvPr id="107" name="Rectangle 106"/>
          <p:cNvSpPr/>
          <p:nvPr/>
        </p:nvSpPr>
        <p:spPr>
          <a:xfrm>
            <a:off x="6724457" y="5893444"/>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745399"/>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54101"/>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28" name="Group 127"/>
          <p:cNvGrpSpPr/>
          <p:nvPr/>
        </p:nvGrpSpPr>
        <p:grpSpPr>
          <a:xfrm>
            <a:off x="907137" y="4751798"/>
            <a:ext cx="1763000" cy="1602317"/>
            <a:chOff x="9111343" y="3183580"/>
            <a:chExt cx="1394546" cy="1227066"/>
          </a:xfrm>
        </p:grpSpPr>
        <p:sp>
          <p:nvSpPr>
            <p:cNvPr id="129" name="Rounded Rectangle 128"/>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46" name="Oval 14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4" name="Teardrop 14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CA0035"/>
              </a:solidFill>
              <a:ln>
                <a:solidFill>
                  <a:srgbClr val="CA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133"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4"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5"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6"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7"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8"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9"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0"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1"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2"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3"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sp>
        <p:nvSpPr>
          <p:cNvPr id="148" name="TextBox 147">
            <a:extLst>
              <a:ext uri="{FF2B5EF4-FFF2-40B4-BE49-F238E27FC236}">
                <a16:creationId xmlns:a16="http://schemas.microsoft.com/office/drawing/2014/main" id="{11675E1C-AAFA-45D7-8190-692048AABF8D}"/>
              </a:ext>
            </a:extLst>
          </p:cNvPr>
          <p:cNvSpPr txBox="1"/>
          <p:nvPr/>
        </p:nvSpPr>
        <p:spPr>
          <a:xfrm>
            <a:off x="986478" y="5892856"/>
            <a:ext cx="1599818" cy="369333"/>
          </a:xfrm>
          <a:prstGeom prst="rect">
            <a:avLst/>
          </a:prstGeom>
          <a:noFill/>
        </p:spPr>
        <p:txBody>
          <a:bodyPr wrap="square" rtlCol="1">
            <a:spAutoFit/>
          </a:bodyPr>
          <a:lstStyle/>
          <a:p>
            <a:pPr algn="ctr"/>
            <a:r>
              <a:rPr lang="en-US" b="1" dirty="0" smtClean="0">
                <a:solidFill>
                  <a:srgbClr val="C00000"/>
                </a:solidFill>
                <a:latin typeface="Times New Roman" panose="02020603050405020304" pitchFamily="18" charset="0"/>
                <a:cs typeface="+mj-cs"/>
              </a:rPr>
              <a:t>Introduction</a:t>
            </a:r>
            <a:endParaRPr lang="fa-IR" b="1" dirty="0">
              <a:solidFill>
                <a:srgbClr val="C00000"/>
              </a:solidFill>
              <a:latin typeface="Times New Roman" panose="02020603050405020304" pitchFamily="18" charset="0"/>
              <a:cs typeface="+mj-cs"/>
            </a:endParaRPr>
          </a:p>
        </p:txBody>
      </p:sp>
      <p:grpSp>
        <p:nvGrpSpPr>
          <p:cNvPr id="159" name="Group 158"/>
          <p:cNvGrpSpPr/>
          <p:nvPr/>
        </p:nvGrpSpPr>
        <p:grpSpPr>
          <a:xfrm>
            <a:off x="-1041" y="6542424"/>
            <a:ext cx="12192000" cy="334867"/>
            <a:chOff x="-1041" y="5727407"/>
            <a:chExt cx="12192000" cy="490513"/>
          </a:xfrm>
        </p:grpSpPr>
        <p:sp>
          <p:nvSpPr>
            <p:cNvPr id="160" name="Rectangle 159"/>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6</a:t>
              </a:r>
              <a:endParaRPr lang="en-US" sz="1200" dirty="0">
                <a:latin typeface="Times New Roman" panose="02020603050405020304" pitchFamily="18" charset="0"/>
                <a:cs typeface="Times New Roman" panose="02020603050405020304" pitchFamily="18" charset="0"/>
              </a:endParaRPr>
            </a:p>
          </p:txBody>
        </p:sp>
        <p:sp>
          <p:nvSpPr>
            <p:cNvPr id="162"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63"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117" name="Picture 11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sp>
        <p:nvSpPr>
          <p:cNvPr id="158" name="Rectangle 157">
            <a:extLst>
              <a:ext uri="{FF2B5EF4-FFF2-40B4-BE49-F238E27FC236}">
                <a16:creationId xmlns:a16="http://schemas.microsoft.com/office/drawing/2014/main" id="{3AC7028D-2480-4073-A230-7C03872A93C9}"/>
              </a:ext>
            </a:extLst>
          </p:cNvPr>
          <p:cNvSpPr/>
          <p:nvPr/>
        </p:nvSpPr>
        <p:spPr>
          <a:xfrm>
            <a:off x="907137" y="1131842"/>
            <a:ext cx="9946292" cy="646331"/>
          </a:xfrm>
          <a:prstGeom prst="rect">
            <a:avLst/>
          </a:prstGeom>
          <a:solidFill>
            <a:srgbClr val="CA0035"/>
          </a:solidFill>
          <a:ln>
            <a:solidFill>
              <a:srgbClr val="CA0035"/>
            </a:solidFill>
          </a:ln>
        </p:spPr>
        <p:txBody>
          <a:bodyPr wrap="square" lIns="91440" tIns="45720" rIns="91440" bIns="45720">
            <a:spAutoFit/>
          </a:bodyPr>
          <a:lstStyle/>
          <a:p>
            <a:pPr algn="ctr"/>
            <a:r>
              <a:rPr lang="en-US" dirty="0">
                <a:solidFill>
                  <a:schemeClr val="bg1"/>
                </a:solidFill>
                <a:latin typeface="Times New Roman" panose="02020603050405020304" pitchFamily="18" charset="0"/>
                <a:cs typeface="Times New Roman" panose="02020603050405020304" pitchFamily="18" charset="0"/>
              </a:rPr>
              <a:t>Developing an MDS is the </a:t>
            </a:r>
            <a:r>
              <a:rPr lang="en-US" dirty="0" smtClean="0">
                <a:solidFill>
                  <a:schemeClr val="bg1"/>
                </a:solidFill>
                <a:latin typeface="Times New Roman" panose="02020603050405020304" pitchFamily="18" charset="0"/>
                <a:cs typeface="Times New Roman" panose="02020603050405020304" pitchFamily="18" charset="0"/>
              </a:rPr>
              <a:t>front line </a:t>
            </a:r>
            <a:r>
              <a:rPr lang="en-US" dirty="0">
                <a:solidFill>
                  <a:schemeClr val="bg1"/>
                </a:solidFill>
                <a:latin typeface="Times New Roman" panose="02020603050405020304" pitchFamily="18" charset="0"/>
                <a:cs typeface="Times New Roman" panose="02020603050405020304" pitchFamily="18" charset="0"/>
              </a:rPr>
              <a:t>of data standardization, data use in different decision </a:t>
            </a:r>
            <a:r>
              <a:rPr lang="en-US" dirty="0" smtClean="0">
                <a:solidFill>
                  <a:schemeClr val="bg1"/>
                </a:solidFill>
                <a:latin typeface="Times New Roman" panose="02020603050405020304" pitchFamily="18" charset="0"/>
                <a:cs typeface="Times New Roman" panose="02020603050405020304" pitchFamily="18" charset="0"/>
              </a:rPr>
              <a:t>making processes</a:t>
            </a:r>
            <a:r>
              <a:rPr lang="en-US" dirty="0">
                <a:solidFill>
                  <a:schemeClr val="bg1"/>
                </a:solidFill>
                <a:latin typeface="Times New Roman" panose="02020603050405020304" pitchFamily="18" charset="0"/>
                <a:cs typeface="Times New Roman" panose="02020603050405020304" pitchFamily="18" charset="0"/>
              </a:rPr>
              <a:t>, and data comparability at national and </a:t>
            </a:r>
            <a:r>
              <a:rPr lang="en-US" dirty="0" smtClean="0">
                <a:solidFill>
                  <a:schemeClr val="bg1"/>
                </a:solidFill>
                <a:latin typeface="Times New Roman" panose="02020603050405020304" pitchFamily="18" charset="0"/>
                <a:cs typeface="Times New Roman" panose="02020603050405020304" pitchFamily="18" charset="0"/>
              </a:rPr>
              <a:t>international levels</a:t>
            </a:r>
            <a:r>
              <a:rPr lang="en-US" dirty="0">
                <a:solidFill>
                  <a:schemeClr val="bg1"/>
                </a:solidFill>
                <a:latin typeface="Times New Roman" panose="02020603050405020304" pitchFamily="18" charset="0"/>
                <a:cs typeface="Times New Roman" panose="02020603050405020304" pitchFamily="18" charset="0"/>
              </a:rPr>
              <a:t>.</a:t>
            </a:r>
            <a:endParaRPr lang="fa-IR" sz="2400" dirty="0">
              <a:solidFill>
                <a:schemeClr val="bg1"/>
              </a:solidFill>
              <a:latin typeface="Times New Roman" panose="02020603050405020304" pitchFamily="18" charset="0"/>
              <a:cs typeface="Times New Roman" panose="02020603050405020304" pitchFamily="18" charset="0"/>
            </a:endParaRPr>
          </a:p>
        </p:txBody>
      </p:sp>
      <p:sp>
        <p:nvSpPr>
          <p:cNvPr id="166" name="Text Placeholder 3">
            <a:extLst>
              <a:ext uri="{FF2B5EF4-FFF2-40B4-BE49-F238E27FC236}">
                <a16:creationId xmlns:a16="http://schemas.microsoft.com/office/drawing/2014/main" id="{DAAF792A-6B80-4EB1-A72B-92A2DF55C4F2}"/>
              </a:ext>
            </a:extLst>
          </p:cNvPr>
          <p:cNvSpPr txBox="1">
            <a:spLocks/>
          </p:cNvSpPr>
          <p:nvPr/>
        </p:nvSpPr>
        <p:spPr>
          <a:xfrm>
            <a:off x="907138" y="2252082"/>
            <a:ext cx="9946292" cy="707886"/>
          </a:xfrm>
          <a:prstGeom prst="rect">
            <a:avLst/>
          </a:prstGeom>
          <a:solidFill>
            <a:srgbClr val="0E5AA4"/>
          </a:solidFill>
        </p:spPr>
        <p:txBody>
          <a:bodyPr wrap="square" lIns="121920" tIns="121920" rIns="121920" bIns="121920" rtlCol="0" anchor="t">
            <a:spAutoFit/>
          </a:bodyPr>
          <a:lstStyle>
            <a:defPPr>
              <a:defRPr lang="en-US"/>
            </a:defPPr>
            <a:lvl1pPr lvl="0">
              <a:lnSpc>
                <a:spcPts val="1800"/>
              </a:lnSpc>
              <a:defRPr sz="1200" b="1">
                <a:solidFill>
                  <a:schemeClr val="bg1"/>
                </a:solidFill>
              </a:defRPr>
            </a:lvl1pPr>
          </a:lstStyle>
          <a:p>
            <a:pPr algn="ctr"/>
            <a:r>
              <a:rPr lang="en-US" sz="1800" b="0" dirty="0">
                <a:latin typeface="Times New Roman" panose="02020603050405020304" pitchFamily="18" charset="0"/>
                <a:cs typeface="Times New Roman" panose="02020603050405020304" pitchFamily="18" charset="0"/>
              </a:rPr>
              <a:t>Therefore, an MDS is an essential tool for data management in any health information system such as Electronic </a:t>
            </a:r>
            <a:r>
              <a:rPr lang="en-US" sz="1800" b="0" dirty="0" smtClean="0">
                <a:latin typeface="Times New Roman" panose="02020603050405020304" pitchFamily="18" charset="0"/>
                <a:cs typeface="Times New Roman" panose="02020603050405020304" pitchFamily="18" charset="0"/>
              </a:rPr>
              <a:t>Disability Records </a:t>
            </a:r>
            <a:r>
              <a:rPr lang="en-US" sz="1800" b="0" dirty="0">
                <a:latin typeface="Times New Roman" panose="02020603050405020304" pitchFamily="18" charset="0"/>
                <a:cs typeface="Times New Roman" panose="02020603050405020304" pitchFamily="18" charset="0"/>
              </a:rPr>
              <a:t>(EDRs).</a:t>
            </a:r>
          </a:p>
        </p:txBody>
      </p:sp>
      <p:sp>
        <p:nvSpPr>
          <p:cNvPr id="170" name="Rounded Rectangle 169"/>
          <p:cNvSpPr/>
          <p:nvPr/>
        </p:nvSpPr>
        <p:spPr>
          <a:xfrm>
            <a:off x="863891" y="3440888"/>
            <a:ext cx="1572575" cy="90898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1644080" y="3449003"/>
            <a:ext cx="1572575" cy="908983"/>
          </a:xfrm>
          <a:prstGeom prst="roundRect">
            <a:avLst/>
          </a:prstGeom>
          <a:solidFill>
            <a:srgbClr val="85B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2584794" y="3452080"/>
            <a:ext cx="1544147" cy="908983"/>
          </a:xfrm>
          <a:prstGeom prst="roundRect">
            <a:avLst/>
          </a:prstGeom>
          <a:solidFill>
            <a:srgbClr val="609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3850758" y="3441853"/>
            <a:ext cx="1572575" cy="908983"/>
          </a:xfrm>
          <a:prstGeom prst="round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a:off x="4819357" y="3440888"/>
            <a:ext cx="1853425" cy="908983"/>
          </a:xfrm>
          <a:prstGeom prst="roundRect">
            <a:avLst/>
          </a:prstGeom>
          <a:solidFill>
            <a:srgbClr val="FF9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86478" y="3686912"/>
            <a:ext cx="64633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EDR</a:t>
            </a:r>
          </a:p>
        </p:txBody>
      </p:sp>
      <p:sp>
        <p:nvSpPr>
          <p:cNvPr id="4" name="Rectangle 3"/>
          <p:cNvSpPr/>
          <p:nvPr/>
        </p:nvSpPr>
        <p:spPr>
          <a:xfrm>
            <a:off x="1690451" y="3678252"/>
            <a:ext cx="91852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medical</a:t>
            </a:r>
          </a:p>
        </p:txBody>
      </p:sp>
      <p:sp>
        <p:nvSpPr>
          <p:cNvPr id="6" name="Rectangle 5"/>
          <p:cNvSpPr/>
          <p:nvPr/>
        </p:nvSpPr>
        <p:spPr>
          <a:xfrm>
            <a:off x="2559053" y="3672603"/>
            <a:ext cx="13912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occupational</a:t>
            </a:r>
          </a:p>
        </p:txBody>
      </p:sp>
      <p:sp>
        <p:nvSpPr>
          <p:cNvPr id="7" name="Rectangle 6"/>
          <p:cNvSpPr/>
          <p:nvPr/>
        </p:nvSpPr>
        <p:spPr>
          <a:xfrm>
            <a:off x="3882560" y="3702549"/>
            <a:ext cx="99257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financial</a:t>
            </a:r>
          </a:p>
        </p:txBody>
      </p:sp>
      <p:sp>
        <p:nvSpPr>
          <p:cNvPr id="10" name="Rectangle 9"/>
          <p:cNvSpPr/>
          <p:nvPr/>
        </p:nvSpPr>
        <p:spPr>
          <a:xfrm>
            <a:off x="4840153" y="3701814"/>
            <a:ext cx="149432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health</a:t>
            </a:r>
            <a:r>
              <a:rPr lang="en-US" dirty="0"/>
              <a:t> </a:t>
            </a:r>
            <a:r>
              <a:rPr lang="en-US" dirty="0">
                <a:latin typeface="Times New Roman" panose="02020603050405020304" pitchFamily="18" charset="0"/>
                <a:cs typeface="Times New Roman" panose="02020603050405020304" pitchFamily="18" charset="0"/>
              </a:rPr>
              <a:t>support</a:t>
            </a:r>
          </a:p>
        </p:txBody>
      </p:sp>
      <p:sp>
        <p:nvSpPr>
          <p:cNvPr id="175" name="Rounded Rectangle 174"/>
          <p:cNvSpPr/>
          <p:nvPr/>
        </p:nvSpPr>
        <p:spPr>
          <a:xfrm>
            <a:off x="6353560" y="3438346"/>
            <a:ext cx="1572575" cy="908983"/>
          </a:xfrm>
          <a:prstGeom prst="roundRect">
            <a:avLst/>
          </a:prstGeom>
          <a:solidFill>
            <a:srgbClr val="FFA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35217" y="3701814"/>
            <a:ext cx="1659429"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accommodation</a:t>
            </a:r>
            <a:endParaRPr lang="en-US" dirty="0"/>
          </a:p>
        </p:txBody>
      </p:sp>
      <p:grpSp>
        <p:nvGrpSpPr>
          <p:cNvPr id="118" name="Group 117"/>
          <p:cNvGrpSpPr/>
          <p:nvPr/>
        </p:nvGrpSpPr>
        <p:grpSpPr>
          <a:xfrm>
            <a:off x="9762910" y="3375516"/>
            <a:ext cx="1496015" cy="1391259"/>
            <a:chOff x="5127626" y="2579688"/>
            <a:chExt cx="1925637" cy="1736725"/>
          </a:xfrm>
        </p:grpSpPr>
        <p:sp>
          <p:nvSpPr>
            <p:cNvPr id="149" name="Freeform 5"/>
            <p:cNvSpPr>
              <a:spLocks/>
            </p:cNvSpPr>
            <p:nvPr/>
          </p:nvSpPr>
          <p:spPr bwMode="auto">
            <a:xfrm>
              <a:off x="6076951" y="2643188"/>
              <a:ext cx="263525" cy="279400"/>
            </a:xfrm>
            <a:custGeom>
              <a:avLst/>
              <a:gdLst>
                <a:gd name="T0" fmla="*/ 70 w 70"/>
                <a:gd name="T1" fmla="*/ 0 h 74"/>
                <a:gd name="T2" fmla="*/ 70 w 70"/>
                <a:gd name="T3" fmla="*/ 3 h 74"/>
                <a:gd name="T4" fmla="*/ 7 w 70"/>
                <a:gd name="T5" fmla="*/ 21 h 74"/>
                <a:gd name="T6" fmla="*/ 7 w 70"/>
                <a:gd name="T7" fmla="*/ 72 h 74"/>
                <a:gd name="T8" fmla="*/ 1 w 70"/>
                <a:gd name="T9" fmla="*/ 74 h 74"/>
                <a:gd name="T10" fmla="*/ 1 w 70"/>
                <a:gd name="T11" fmla="*/ 69 h 74"/>
                <a:gd name="T12" fmla="*/ 0 w 70"/>
                <a:gd name="T13" fmla="*/ 69 h 74"/>
                <a:gd name="T14" fmla="*/ 0 w 70"/>
                <a:gd name="T15" fmla="*/ 19 h 74"/>
                <a:gd name="T16" fmla="*/ 70 w 70"/>
                <a:gd name="T1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4">
                  <a:moveTo>
                    <a:pt x="70" y="0"/>
                  </a:moveTo>
                  <a:cubicBezTo>
                    <a:pt x="70" y="3"/>
                    <a:pt x="70" y="3"/>
                    <a:pt x="70" y="3"/>
                  </a:cubicBezTo>
                  <a:cubicBezTo>
                    <a:pt x="7" y="21"/>
                    <a:pt x="7" y="21"/>
                    <a:pt x="7" y="21"/>
                  </a:cubicBezTo>
                  <a:cubicBezTo>
                    <a:pt x="7" y="29"/>
                    <a:pt x="7" y="20"/>
                    <a:pt x="7" y="72"/>
                  </a:cubicBezTo>
                  <a:cubicBezTo>
                    <a:pt x="1" y="74"/>
                    <a:pt x="1" y="74"/>
                    <a:pt x="1" y="74"/>
                  </a:cubicBezTo>
                  <a:cubicBezTo>
                    <a:pt x="1" y="69"/>
                    <a:pt x="1" y="69"/>
                    <a:pt x="1" y="69"/>
                  </a:cubicBezTo>
                  <a:cubicBezTo>
                    <a:pt x="0" y="69"/>
                    <a:pt x="0" y="69"/>
                    <a:pt x="0" y="69"/>
                  </a:cubicBezTo>
                  <a:cubicBezTo>
                    <a:pt x="0" y="19"/>
                    <a:pt x="0" y="19"/>
                    <a:pt x="0" y="19"/>
                  </a:cubicBezTo>
                  <a:cubicBezTo>
                    <a:pt x="70" y="0"/>
                    <a:pt x="70" y="0"/>
                    <a:pt x="70" y="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50" name="Freeform 6"/>
            <p:cNvSpPr>
              <a:spLocks/>
            </p:cNvSpPr>
            <p:nvPr/>
          </p:nvSpPr>
          <p:spPr bwMode="auto">
            <a:xfrm>
              <a:off x="5794376" y="2646363"/>
              <a:ext cx="282575" cy="257175"/>
            </a:xfrm>
            <a:custGeom>
              <a:avLst/>
              <a:gdLst>
                <a:gd name="T0" fmla="*/ 0 w 178"/>
                <a:gd name="T1" fmla="*/ 0 h 162"/>
                <a:gd name="T2" fmla="*/ 0 w 178"/>
                <a:gd name="T3" fmla="*/ 8 h 162"/>
                <a:gd name="T4" fmla="*/ 0 w 178"/>
                <a:gd name="T5" fmla="*/ 8 h 162"/>
                <a:gd name="T6" fmla="*/ 164 w 178"/>
                <a:gd name="T7" fmla="*/ 48 h 162"/>
                <a:gd name="T8" fmla="*/ 164 w 178"/>
                <a:gd name="T9" fmla="*/ 157 h 162"/>
                <a:gd name="T10" fmla="*/ 178 w 178"/>
                <a:gd name="T11" fmla="*/ 162 h 162"/>
                <a:gd name="T12" fmla="*/ 178 w 178"/>
                <a:gd name="T13" fmla="*/ 43 h 162"/>
                <a:gd name="T14" fmla="*/ 0 w 178"/>
                <a:gd name="T15" fmla="*/ 0 h 162"/>
                <a:gd name="T16" fmla="*/ 0 w 178"/>
                <a:gd name="T1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62">
                  <a:moveTo>
                    <a:pt x="0" y="0"/>
                  </a:moveTo>
                  <a:lnTo>
                    <a:pt x="0" y="8"/>
                  </a:lnTo>
                  <a:lnTo>
                    <a:pt x="0" y="8"/>
                  </a:lnTo>
                  <a:lnTo>
                    <a:pt x="164" y="48"/>
                  </a:lnTo>
                  <a:lnTo>
                    <a:pt x="164" y="157"/>
                  </a:lnTo>
                  <a:lnTo>
                    <a:pt x="178" y="162"/>
                  </a:lnTo>
                  <a:lnTo>
                    <a:pt x="178" y="43"/>
                  </a:lnTo>
                  <a:lnTo>
                    <a:pt x="0" y="0"/>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51" name="Freeform 7"/>
            <p:cNvSpPr>
              <a:spLocks/>
            </p:cNvSpPr>
            <p:nvPr/>
          </p:nvSpPr>
          <p:spPr bwMode="auto">
            <a:xfrm>
              <a:off x="6419851" y="2719388"/>
              <a:ext cx="255588" cy="101600"/>
            </a:xfrm>
            <a:custGeom>
              <a:avLst/>
              <a:gdLst>
                <a:gd name="T0" fmla="*/ 161 w 161"/>
                <a:gd name="T1" fmla="*/ 0 h 64"/>
                <a:gd name="T2" fmla="*/ 161 w 161"/>
                <a:gd name="T3" fmla="*/ 9 h 64"/>
                <a:gd name="T4" fmla="*/ 19 w 161"/>
                <a:gd name="T5" fmla="*/ 54 h 64"/>
                <a:gd name="T6" fmla="*/ 17 w 161"/>
                <a:gd name="T7" fmla="*/ 64 h 64"/>
                <a:gd name="T8" fmla="*/ 2 w 161"/>
                <a:gd name="T9" fmla="*/ 59 h 64"/>
                <a:gd name="T10" fmla="*/ 0 w 161"/>
                <a:gd name="T11" fmla="*/ 59 h 64"/>
                <a:gd name="T12" fmla="*/ 0 w 161"/>
                <a:gd name="T13" fmla="*/ 49 h 64"/>
                <a:gd name="T14" fmla="*/ 161 w 161"/>
                <a:gd name="T15" fmla="*/ 0 h 64"/>
                <a:gd name="T16" fmla="*/ 161 w 16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64">
                  <a:moveTo>
                    <a:pt x="161" y="0"/>
                  </a:moveTo>
                  <a:lnTo>
                    <a:pt x="161" y="9"/>
                  </a:lnTo>
                  <a:lnTo>
                    <a:pt x="19" y="54"/>
                  </a:lnTo>
                  <a:lnTo>
                    <a:pt x="17" y="64"/>
                  </a:lnTo>
                  <a:lnTo>
                    <a:pt x="2" y="59"/>
                  </a:lnTo>
                  <a:lnTo>
                    <a:pt x="0" y="59"/>
                  </a:lnTo>
                  <a:lnTo>
                    <a:pt x="0" y="49"/>
                  </a:lnTo>
                  <a:lnTo>
                    <a:pt x="161" y="0"/>
                  </a:lnTo>
                  <a:lnTo>
                    <a:pt x="161"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52" name="Freeform 8"/>
            <p:cNvSpPr>
              <a:spLocks/>
            </p:cNvSpPr>
            <p:nvPr/>
          </p:nvSpPr>
          <p:spPr bwMode="auto">
            <a:xfrm>
              <a:off x="5478463" y="2725738"/>
              <a:ext cx="285750" cy="98425"/>
            </a:xfrm>
            <a:custGeom>
              <a:avLst/>
              <a:gdLst>
                <a:gd name="T0" fmla="*/ 0 w 180"/>
                <a:gd name="T1" fmla="*/ 0 h 62"/>
                <a:gd name="T2" fmla="*/ 0 w 180"/>
                <a:gd name="T3" fmla="*/ 7 h 62"/>
                <a:gd name="T4" fmla="*/ 0 w 180"/>
                <a:gd name="T5" fmla="*/ 7 h 62"/>
                <a:gd name="T6" fmla="*/ 164 w 180"/>
                <a:gd name="T7" fmla="*/ 52 h 62"/>
                <a:gd name="T8" fmla="*/ 164 w 180"/>
                <a:gd name="T9" fmla="*/ 62 h 62"/>
                <a:gd name="T10" fmla="*/ 180 w 180"/>
                <a:gd name="T11" fmla="*/ 57 h 62"/>
                <a:gd name="T12" fmla="*/ 180 w 180"/>
                <a:gd name="T13" fmla="*/ 48 h 62"/>
                <a:gd name="T14" fmla="*/ 0 w 180"/>
                <a:gd name="T15" fmla="*/ 0 h 62"/>
                <a:gd name="T16" fmla="*/ 0 w 18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62">
                  <a:moveTo>
                    <a:pt x="0" y="0"/>
                  </a:moveTo>
                  <a:lnTo>
                    <a:pt x="0" y="7"/>
                  </a:lnTo>
                  <a:lnTo>
                    <a:pt x="0" y="7"/>
                  </a:lnTo>
                  <a:lnTo>
                    <a:pt x="164" y="52"/>
                  </a:lnTo>
                  <a:lnTo>
                    <a:pt x="164" y="62"/>
                  </a:lnTo>
                  <a:lnTo>
                    <a:pt x="180" y="57"/>
                  </a:lnTo>
                  <a:lnTo>
                    <a:pt x="180" y="48"/>
                  </a:lnTo>
                  <a:lnTo>
                    <a:pt x="0" y="0"/>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53" name="Freeform 9"/>
            <p:cNvSpPr>
              <a:spLocks/>
            </p:cNvSpPr>
            <p:nvPr/>
          </p:nvSpPr>
          <p:spPr bwMode="auto">
            <a:xfrm>
              <a:off x="6103938" y="2711450"/>
              <a:ext cx="315913" cy="206375"/>
            </a:xfrm>
            <a:custGeom>
              <a:avLst/>
              <a:gdLst>
                <a:gd name="T0" fmla="*/ 0 w 84"/>
                <a:gd name="T1" fmla="*/ 3 h 55"/>
                <a:gd name="T2" fmla="*/ 84 w 84"/>
                <a:gd name="T3" fmla="*/ 23 h 55"/>
                <a:gd name="T4" fmla="*/ 84 w 84"/>
                <a:gd name="T5" fmla="*/ 27 h 55"/>
                <a:gd name="T6" fmla="*/ 9 w 84"/>
                <a:gd name="T7" fmla="*/ 51 h 55"/>
                <a:gd name="T8" fmla="*/ 9 w 84"/>
                <a:gd name="T9" fmla="*/ 55 h 55"/>
                <a:gd name="T10" fmla="*/ 2 w 84"/>
                <a:gd name="T11" fmla="*/ 53 h 55"/>
                <a:gd name="T12" fmla="*/ 0 w 84"/>
                <a:gd name="T13" fmla="*/ 54 h 55"/>
                <a:gd name="T14" fmla="*/ 0 w 84"/>
                <a:gd name="T15" fmla="*/ 3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5">
                  <a:moveTo>
                    <a:pt x="0" y="3"/>
                  </a:moveTo>
                  <a:cubicBezTo>
                    <a:pt x="84" y="23"/>
                    <a:pt x="84" y="23"/>
                    <a:pt x="84" y="23"/>
                  </a:cubicBezTo>
                  <a:cubicBezTo>
                    <a:pt x="84" y="27"/>
                    <a:pt x="84" y="27"/>
                    <a:pt x="84" y="27"/>
                  </a:cubicBezTo>
                  <a:cubicBezTo>
                    <a:pt x="9" y="51"/>
                    <a:pt x="9" y="51"/>
                    <a:pt x="9" y="51"/>
                  </a:cubicBezTo>
                  <a:cubicBezTo>
                    <a:pt x="9" y="55"/>
                    <a:pt x="9" y="55"/>
                    <a:pt x="9" y="55"/>
                  </a:cubicBezTo>
                  <a:cubicBezTo>
                    <a:pt x="2" y="53"/>
                    <a:pt x="2" y="53"/>
                    <a:pt x="2" y="53"/>
                  </a:cubicBezTo>
                  <a:cubicBezTo>
                    <a:pt x="0" y="54"/>
                    <a:pt x="0" y="54"/>
                    <a:pt x="0" y="54"/>
                  </a:cubicBezTo>
                  <a:cubicBezTo>
                    <a:pt x="0" y="0"/>
                    <a:pt x="0" y="12"/>
                    <a:pt x="0" y="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54" name="Freeform 10"/>
            <p:cNvSpPr>
              <a:spLocks/>
            </p:cNvSpPr>
            <p:nvPr/>
          </p:nvSpPr>
          <p:spPr bwMode="auto">
            <a:xfrm>
              <a:off x="5764213" y="2722563"/>
              <a:ext cx="290513" cy="173038"/>
            </a:xfrm>
            <a:custGeom>
              <a:avLst/>
              <a:gdLst>
                <a:gd name="T0" fmla="*/ 0 w 183"/>
                <a:gd name="T1" fmla="*/ 50 h 109"/>
                <a:gd name="T2" fmla="*/ 183 w 183"/>
                <a:gd name="T3" fmla="*/ 0 h 109"/>
                <a:gd name="T4" fmla="*/ 183 w 183"/>
                <a:gd name="T5" fmla="*/ 109 h 109"/>
                <a:gd name="T6" fmla="*/ 0 w 183"/>
                <a:gd name="T7" fmla="*/ 59 h 109"/>
                <a:gd name="T8" fmla="*/ 0 w 183"/>
                <a:gd name="T9" fmla="*/ 50 h 109"/>
                <a:gd name="T10" fmla="*/ 0 w 183"/>
                <a:gd name="T11" fmla="*/ 50 h 109"/>
              </a:gdLst>
              <a:ahLst/>
              <a:cxnLst>
                <a:cxn ang="0">
                  <a:pos x="T0" y="T1"/>
                </a:cxn>
                <a:cxn ang="0">
                  <a:pos x="T2" y="T3"/>
                </a:cxn>
                <a:cxn ang="0">
                  <a:pos x="T4" y="T5"/>
                </a:cxn>
                <a:cxn ang="0">
                  <a:pos x="T6" y="T7"/>
                </a:cxn>
                <a:cxn ang="0">
                  <a:pos x="T8" y="T9"/>
                </a:cxn>
                <a:cxn ang="0">
                  <a:pos x="T10" y="T11"/>
                </a:cxn>
              </a:cxnLst>
              <a:rect l="0" t="0" r="r" b="b"/>
              <a:pathLst>
                <a:path w="183" h="109">
                  <a:moveTo>
                    <a:pt x="0" y="50"/>
                  </a:moveTo>
                  <a:lnTo>
                    <a:pt x="183" y="0"/>
                  </a:lnTo>
                  <a:lnTo>
                    <a:pt x="183" y="109"/>
                  </a:lnTo>
                  <a:lnTo>
                    <a:pt x="0" y="59"/>
                  </a:lnTo>
                  <a:lnTo>
                    <a:pt x="0" y="50"/>
                  </a:lnTo>
                  <a:lnTo>
                    <a:pt x="0" y="5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55" name="Freeform 11"/>
            <p:cNvSpPr>
              <a:spLocks/>
            </p:cNvSpPr>
            <p:nvPr/>
          </p:nvSpPr>
          <p:spPr bwMode="auto">
            <a:xfrm>
              <a:off x="6446838" y="2805113"/>
              <a:ext cx="354013" cy="509588"/>
            </a:xfrm>
            <a:custGeom>
              <a:avLst/>
              <a:gdLst>
                <a:gd name="T0" fmla="*/ 2 w 223"/>
                <a:gd name="T1" fmla="*/ 0 h 321"/>
                <a:gd name="T2" fmla="*/ 0 w 223"/>
                <a:gd name="T3" fmla="*/ 10 h 321"/>
                <a:gd name="T4" fmla="*/ 0 w 223"/>
                <a:gd name="T5" fmla="*/ 10 h 321"/>
                <a:gd name="T6" fmla="*/ 208 w 223"/>
                <a:gd name="T7" fmla="*/ 59 h 321"/>
                <a:gd name="T8" fmla="*/ 192 w 223"/>
                <a:gd name="T9" fmla="*/ 316 h 321"/>
                <a:gd name="T10" fmla="*/ 206 w 223"/>
                <a:gd name="T11" fmla="*/ 321 h 321"/>
                <a:gd name="T12" fmla="*/ 223 w 223"/>
                <a:gd name="T13" fmla="*/ 55 h 321"/>
                <a:gd name="T14" fmla="*/ 2 w 223"/>
                <a:gd name="T15" fmla="*/ 0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321">
                  <a:moveTo>
                    <a:pt x="2" y="0"/>
                  </a:moveTo>
                  <a:lnTo>
                    <a:pt x="0" y="10"/>
                  </a:lnTo>
                  <a:lnTo>
                    <a:pt x="0" y="10"/>
                  </a:lnTo>
                  <a:lnTo>
                    <a:pt x="208" y="59"/>
                  </a:lnTo>
                  <a:lnTo>
                    <a:pt x="192" y="316"/>
                  </a:lnTo>
                  <a:lnTo>
                    <a:pt x="206" y="321"/>
                  </a:lnTo>
                  <a:lnTo>
                    <a:pt x="223" y="55"/>
                  </a:lnTo>
                  <a:lnTo>
                    <a:pt x="2"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56" name="Freeform 14"/>
            <p:cNvSpPr>
              <a:spLocks/>
            </p:cNvSpPr>
            <p:nvPr/>
          </p:nvSpPr>
          <p:spPr bwMode="auto">
            <a:xfrm>
              <a:off x="5410201" y="2808288"/>
              <a:ext cx="328613" cy="512763"/>
            </a:xfrm>
            <a:custGeom>
              <a:avLst/>
              <a:gdLst>
                <a:gd name="T0" fmla="*/ 87 w 87"/>
                <a:gd name="T1" fmla="*/ 4 h 136"/>
                <a:gd name="T2" fmla="*/ 87 w 87"/>
                <a:gd name="T3" fmla="*/ 0 h 136"/>
                <a:gd name="T4" fmla="*/ 0 w 87"/>
                <a:gd name="T5" fmla="*/ 24 h 136"/>
                <a:gd name="T6" fmla="*/ 5 w 87"/>
                <a:gd name="T7" fmla="*/ 136 h 136"/>
                <a:gd name="T8" fmla="*/ 12 w 87"/>
                <a:gd name="T9" fmla="*/ 134 h 136"/>
                <a:gd name="T10" fmla="*/ 7 w 87"/>
                <a:gd name="T11" fmla="*/ 26 h 136"/>
                <a:gd name="T12" fmla="*/ 87 w 87"/>
                <a:gd name="T13" fmla="*/ 4 h 136"/>
              </a:gdLst>
              <a:ahLst/>
              <a:cxnLst>
                <a:cxn ang="0">
                  <a:pos x="T0" y="T1"/>
                </a:cxn>
                <a:cxn ang="0">
                  <a:pos x="T2" y="T3"/>
                </a:cxn>
                <a:cxn ang="0">
                  <a:pos x="T4" y="T5"/>
                </a:cxn>
                <a:cxn ang="0">
                  <a:pos x="T6" y="T7"/>
                </a:cxn>
                <a:cxn ang="0">
                  <a:pos x="T8" y="T9"/>
                </a:cxn>
                <a:cxn ang="0">
                  <a:pos x="T10" y="T11"/>
                </a:cxn>
                <a:cxn ang="0">
                  <a:pos x="T12" y="T13"/>
                </a:cxn>
              </a:cxnLst>
              <a:rect l="0" t="0" r="r" b="b"/>
              <a:pathLst>
                <a:path w="87" h="136">
                  <a:moveTo>
                    <a:pt x="87" y="4"/>
                  </a:moveTo>
                  <a:cubicBezTo>
                    <a:pt x="87" y="0"/>
                    <a:pt x="87" y="0"/>
                    <a:pt x="87" y="0"/>
                  </a:cubicBezTo>
                  <a:cubicBezTo>
                    <a:pt x="0" y="24"/>
                    <a:pt x="0" y="24"/>
                    <a:pt x="0" y="24"/>
                  </a:cubicBezTo>
                  <a:cubicBezTo>
                    <a:pt x="5" y="136"/>
                    <a:pt x="5" y="136"/>
                    <a:pt x="5" y="136"/>
                  </a:cubicBezTo>
                  <a:cubicBezTo>
                    <a:pt x="12" y="134"/>
                    <a:pt x="12" y="134"/>
                    <a:pt x="12" y="134"/>
                  </a:cubicBezTo>
                  <a:cubicBezTo>
                    <a:pt x="7" y="19"/>
                    <a:pt x="7" y="33"/>
                    <a:pt x="7" y="26"/>
                  </a:cubicBezTo>
                  <a:lnTo>
                    <a:pt x="87" y="4"/>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57" name="Freeform 17"/>
            <p:cNvSpPr>
              <a:spLocks/>
            </p:cNvSpPr>
            <p:nvPr/>
          </p:nvSpPr>
          <p:spPr bwMode="auto">
            <a:xfrm>
              <a:off x="6137276" y="2903538"/>
              <a:ext cx="354013" cy="538163"/>
            </a:xfrm>
            <a:custGeom>
              <a:avLst/>
              <a:gdLst>
                <a:gd name="T0" fmla="*/ 0 w 223"/>
                <a:gd name="T1" fmla="*/ 0 h 339"/>
                <a:gd name="T2" fmla="*/ 0 w 223"/>
                <a:gd name="T3" fmla="*/ 9 h 339"/>
                <a:gd name="T4" fmla="*/ 0 w 223"/>
                <a:gd name="T5" fmla="*/ 9 h 339"/>
                <a:gd name="T6" fmla="*/ 209 w 223"/>
                <a:gd name="T7" fmla="*/ 66 h 339"/>
                <a:gd name="T8" fmla="*/ 197 w 223"/>
                <a:gd name="T9" fmla="*/ 335 h 339"/>
                <a:gd name="T10" fmla="*/ 211 w 223"/>
                <a:gd name="T11" fmla="*/ 339 h 339"/>
                <a:gd name="T12" fmla="*/ 223 w 223"/>
                <a:gd name="T13" fmla="*/ 62 h 339"/>
                <a:gd name="T14" fmla="*/ 0 w 223"/>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339">
                  <a:moveTo>
                    <a:pt x="0" y="0"/>
                  </a:moveTo>
                  <a:lnTo>
                    <a:pt x="0" y="9"/>
                  </a:lnTo>
                  <a:lnTo>
                    <a:pt x="0" y="9"/>
                  </a:lnTo>
                  <a:lnTo>
                    <a:pt x="209" y="66"/>
                  </a:lnTo>
                  <a:lnTo>
                    <a:pt x="197" y="335"/>
                  </a:lnTo>
                  <a:lnTo>
                    <a:pt x="211" y="339"/>
                  </a:lnTo>
                  <a:lnTo>
                    <a:pt x="223" y="62"/>
                  </a:lnTo>
                  <a:lnTo>
                    <a:pt x="0"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64" name="Freeform 19"/>
            <p:cNvSpPr>
              <a:spLocks/>
            </p:cNvSpPr>
            <p:nvPr/>
          </p:nvSpPr>
          <p:spPr bwMode="auto">
            <a:xfrm>
              <a:off x="6137276" y="2903538"/>
              <a:ext cx="354013" cy="104775"/>
            </a:xfrm>
            <a:custGeom>
              <a:avLst/>
              <a:gdLst>
                <a:gd name="T0" fmla="*/ 223 w 223"/>
                <a:gd name="T1" fmla="*/ 62 h 66"/>
                <a:gd name="T2" fmla="*/ 0 w 223"/>
                <a:gd name="T3" fmla="*/ 0 h 66"/>
                <a:gd name="T4" fmla="*/ 0 w 223"/>
                <a:gd name="T5" fmla="*/ 0 h 66"/>
                <a:gd name="T6" fmla="*/ 0 w 223"/>
                <a:gd name="T7" fmla="*/ 9 h 66"/>
                <a:gd name="T8" fmla="*/ 0 w 223"/>
                <a:gd name="T9" fmla="*/ 9 h 66"/>
                <a:gd name="T10" fmla="*/ 209 w 223"/>
                <a:gd name="T11" fmla="*/ 66 h 66"/>
                <a:gd name="T12" fmla="*/ 223 w 223"/>
                <a:gd name="T13" fmla="*/ 62 h 66"/>
              </a:gdLst>
              <a:ahLst/>
              <a:cxnLst>
                <a:cxn ang="0">
                  <a:pos x="T0" y="T1"/>
                </a:cxn>
                <a:cxn ang="0">
                  <a:pos x="T2" y="T3"/>
                </a:cxn>
                <a:cxn ang="0">
                  <a:pos x="T4" y="T5"/>
                </a:cxn>
                <a:cxn ang="0">
                  <a:pos x="T6" y="T7"/>
                </a:cxn>
                <a:cxn ang="0">
                  <a:pos x="T8" y="T9"/>
                </a:cxn>
                <a:cxn ang="0">
                  <a:pos x="T10" y="T11"/>
                </a:cxn>
                <a:cxn ang="0">
                  <a:pos x="T12" y="T13"/>
                </a:cxn>
              </a:cxnLst>
              <a:rect l="0" t="0" r="r" b="b"/>
              <a:pathLst>
                <a:path w="223" h="66">
                  <a:moveTo>
                    <a:pt x="223" y="62"/>
                  </a:moveTo>
                  <a:lnTo>
                    <a:pt x="0" y="0"/>
                  </a:lnTo>
                  <a:lnTo>
                    <a:pt x="0" y="0"/>
                  </a:lnTo>
                  <a:lnTo>
                    <a:pt x="0" y="9"/>
                  </a:lnTo>
                  <a:lnTo>
                    <a:pt x="0" y="9"/>
                  </a:lnTo>
                  <a:lnTo>
                    <a:pt x="209" y="66"/>
                  </a:lnTo>
                  <a:lnTo>
                    <a:pt x="223" y="62"/>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65" name="Freeform 20"/>
            <p:cNvSpPr>
              <a:spLocks/>
            </p:cNvSpPr>
            <p:nvPr/>
          </p:nvSpPr>
          <p:spPr bwMode="auto">
            <a:xfrm>
              <a:off x="5794376" y="2579688"/>
              <a:ext cx="546100" cy="134938"/>
            </a:xfrm>
            <a:custGeom>
              <a:avLst/>
              <a:gdLst>
                <a:gd name="T0" fmla="*/ 0 w 344"/>
                <a:gd name="T1" fmla="*/ 42 h 85"/>
                <a:gd name="T2" fmla="*/ 164 w 344"/>
                <a:gd name="T3" fmla="*/ 0 h 85"/>
                <a:gd name="T4" fmla="*/ 344 w 344"/>
                <a:gd name="T5" fmla="*/ 40 h 85"/>
                <a:gd name="T6" fmla="*/ 178 w 344"/>
                <a:gd name="T7" fmla="*/ 85 h 85"/>
                <a:gd name="T8" fmla="*/ 0 w 344"/>
                <a:gd name="T9" fmla="*/ 42 h 85"/>
                <a:gd name="T10" fmla="*/ 0 w 344"/>
                <a:gd name="T11" fmla="*/ 42 h 85"/>
              </a:gdLst>
              <a:ahLst/>
              <a:cxnLst>
                <a:cxn ang="0">
                  <a:pos x="T0" y="T1"/>
                </a:cxn>
                <a:cxn ang="0">
                  <a:pos x="T2" y="T3"/>
                </a:cxn>
                <a:cxn ang="0">
                  <a:pos x="T4" y="T5"/>
                </a:cxn>
                <a:cxn ang="0">
                  <a:pos x="T6" y="T7"/>
                </a:cxn>
                <a:cxn ang="0">
                  <a:pos x="T8" y="T9"/>
                </a:cxn>
                <a:cxn ang="0">
                  <a:pos x="T10" y="T11"/>
                </a:cxn>
              </a:cxnLst>
              <a:rect l="0" t="0" r="r" b="b"/>
              <a:pathLst>
                <a:path w="344" h="85">
                  <a:moveTo>
                    <a:pt x="0" y="42"/>
                  </a:moveTo>
                  <a:lnTo>
                    <a:pt x="164" y="0"/>
                  </a:lnTo>
                  <a:lnTo>
                    <a:pt x="344" y="40"/>
                  </a:lnTo>
                  <a:lnTo>
                    <a:pt x="178" y="85"/>
                  </a:lnTo>
                  <a:lnTo>
                    <a:pt x="0" y="42"/>
                  </a:lnTo>
                  <a:lnTo>
                    <a:pt x="0" y="42"/>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67" name="Freeform 21"/>
            <p:cNvSpPr>
              <a:spLocks/>
            </p:cNvSpPr>
            <p:nvPr/>
          </p:nvSpPr>
          <p:spPr bwMode="auto">
            <a:xfrm>
              <a:off x="5478463" y="2646363"/>
              <a:ext cx="576263" cy="155575"/>
            </a:xfrm>
            <a:custGeom>
              <a:avLst/>
              <a:gdLst>
                <a:gd name="T0" fmla="*/ 153 w 153"/>
                <a:gd name="T1" fmla="*/ 20 h 41"/>
                <a:gd name="T2" fmla="*/ 76 w 153"/>
                <a:gd name="T3" fmla="*/ 41 h 41"/>
                <a:gd name="T4" fmla="*/ 0 w 153"/>
                <a:gd name="T5" fmla="*/ 21 h 41"/>
                <a:gd name="T6" fmla="*/ 78 w 153"/>
                <a:gd name="T7" fmla="*/ 1 h 41"/>
                <a:gd name="T8" fmla="*/ 153 w 153"/>
                <a:gd name="T9" fmla="*/ 20 h 41"/>
              </a:gdLst>
              <a:ahLst/>
              <a:cxnLst>
                <a:cxn ang="0">
                  <a:pos x="T0" y="T1"/>
                </a:cxn>
                <a:cxn ang="0">
                  <a:pos x="T2" y="T3"/>
                </a:cxn>
                <a:cxn ang="0">
                  <a:pos x="T4" y="T5"/>
                </a:cxn>
                <a:cxn ang="0">
                  <a:pos x="T6" y="T7"/>
                </a:cxn>
                <a:cxn ang="0">
                  <a:pos x="T8" y="T9"/>
                </a:cxn>
              </a:cxnLst>
              <a:rect l="0" t="0" r="r" b="b"/>
              <a:pathLst>
                <a:path w="153" h="41">
                  <a:moveTo>
                    <a:pt x="153" y="20"/>
                  </a:moveTo>
                  <a:cubicBezTo>
                    <a:pt x="76" y="41"/>
                    <a:pt x="76" y="41"/>
                    <a:pt x="76" y="41"/>
                  </a:cubicBezTo>
                  <a:cubicBezTo>
                    <a:pt x="0" y="21"/>
                    <a:pt x="0" y="21"/>
                    <a:pt x="0" y="21"/>
                  </a:cubicBezTo>
                  <a:cubicBezTo>
                    <a:pt x="84" y="0"/>
                    <a:pt x="78" y="1"/>
                    <a:pt x="78" y="1"/>
                  </a:cubicBezTo>
                  <a:cubicBezTo>
                    <a:pt x="89" y="4"/>
                    <a:pt x="78" y="1"/>
                    <a:pt x="153" y="2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68" name="Freeform 22"/>
            <p:cNvSpPr>
              <a:spLocks/>
            </p:cNvSpPr>
            <p:nvPr/>
          </p:nvSpPr>
          <p:spPr bwMode="auto">
            <a:xfrm>
              <a:off x="6103938" y="2643188"/>
              <a:ext cx="571500" cy="153988"/>
            </a:xfrm>
            <a:custGeom>
              <a:avLst/>
              <a:gdLst>
                <a:gd name="T0" fmla="*/ 70 w 152"/>
                <a:gd name="T1" fmla="*/ 1 h 41"/>
                <a:gd name="T2" fmla="*/ 152 w 152"/>
                <a:gd name="T3" fmla="*/ 20 h 41"/>
                <a:gd name="T4" fmla="*/ 84 w 152"/>
                <a:gd name="T5" fmla="*/ 41 h 41"/>
                <a:gd name="T6" fmla="*/ 0 w 152"/>
                <a:gd name="T7" fmla="*/ 21 h 41"/>
                <a:gd name="T8" fmla="*/ 70 w 152"/>
                <a:gd name="T9" fmla="*/ 1 h 41"/>
              </a:gdLst>
              <a:ahLst/>
              <a:cxnLst>
                <a:cxn ang="0">
                  <a:pos x="T0" y="T1"/>
                </a:cxn>
                <a:cxn ang="0">
                  <a:pos x="T2" y="T3"/>
                </a:cxn>
                <a:cxn ang="0">
                  <a:pos x="T4" y="T5"/>
                </a:cxn>
                <a:cxn ang="0">
                  <a:pos x="T6" y="T7"/>
                </a:cxn>
                <a:cxn ang="0">
                  <a:pos x="T8" y="T9"/>
                </a:cxn>
              </a:cxnLst>
              <a:rect l="0" t="0" r="r" b="b"/>
              <a:pathLst>
                <a:path w="152" h="41">
                  <a:moveTo>
                    <a:pt x="70" y="1"/>
                  </a:moveTo>
                  <a:cubicBezTo>
                    <a:pt x="152" y="20"/>
                    <a:pt x="152" y="20"/>
                    <a:pt x="152" y="20"/>
                  </a:cubicBezTo>
                  <a:cubicBezTo>
                    <a:pt x="84" y="41"/>
                    <a:pt x="84" y="41"/>
                    <a:pt x="84" y="41"/>
                  </a:cubicBezTo>
                  <a:cubicBezTo>
                    <a:pt x="0" y="21"/>
                    <a:pt x="0" y="21"/>
                    <a:pt x="0" y="21"/>
                  </a:cubicBezTo>
                  <a:cubicBezTo>
                    <a:pt x="74" y="0"/>
                    <a:pt x="60" y="4"/>
                    <a:pt x="70" y="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69" name="Freeform 23"/>
            <p:cNvSpPr>
              <a:spLocks/>
            </p:cNvSpPr>
            <p:nvPr/>
          </p:nvSpPr>
          <p:spPr bwMode="auto">
            <a:xfrm>
              <a:off x="5127626" y="2733675"/>
              <a:ext cx="611188" cy="165100"/>
            </a:xfrm>
            <a:custGeom>
              <a:avLst/>
              <a:gdLst>
                <a:gd name="T0" fmla="*/ 221 w 385"/>
                <a:gd name="T1" fmla="*/ 2 h 104"/>
                <a:gd name="T2" fmla="*/ 221 w 385"/>
                <a:gd name="T3" fmla="*/ 2 h 104"/>
                <a:gd name="T4" fmla="*/ 204 w 385"/>
                <a:gd name="T5" fmla="*/ 0 h 104"/>
                <a:gd name="T6" fmla="*/ 0 w 385"/>
                <a:gd name="T7" fmla="*/ 50 h 104"/>
                <a:gd name="T8" fmla="*/ 178 w 385"/>
                <a:gd name="T9" fmla="*/ 104 h 104"/>
                <a:gd name="T10" fmla="*/ 385 w 385"/>
                <a:gd name="T11" fmla="*/ 47 h 104"/>
                <a:gd name="T12" fmla="*/ 221 w 385"/>
                <a:gd name="T13" fmla="*/ 2 h 104"/>
                <a:gd name="T14" fmla="*/ 221 w 385"/>
                <a:gd name="T15" fmla="*/ 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5" h="104">
                  <a:moveTo>
                    <a:pt x="221" y="2"/>
                  </a:moveTo>
                  <a:lnTo>
                    <a:pt x="221" y="2"/>
                  </a:lnTo>
                  <a:lnTo>
                    <a:pt x="204" y="0"/>
                  </a:lnTo>
                  <a:lnTo>
                    <a:pt x="0" y="50"/>
                  </a:lnTo>
                  <a:lnTo>
                    <a:pt x="178" y="104"/>
                  </a:lnTo>
                  <a:lnTo>
                    <a:pt x="385" y="47"/>
                  </a:lnTo>
                  <a:lnTo>
                    <a:pt x="221" y="2"/>
                  </a:lnTo>
                  <a:lnTo>
                    <a:pt x="221" y="2"/>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76" name="Freeform 24"/>
            <p:cNvSpPr>
              <a:spLocks/>
            </p:cNvSpPr>
            <p:nvPr/>
          </p:nvSpPr>
          <p:spPr bwMode="auto">
            <a:xfrm>
              <a:off x="6450013" y="2722563"/>
              <a:ext cx="603250" cy="169863"/>
            </a:xfrm>
            <a:custGeom>
              <a:avLst/>
              <a:gdLst>
                <a:gd name="T0" fmla="*/ 68 w 160"/>
                <a:gd name="T1" fmla="*/ 1 h 45"/>
                <a:gd name="T2" fmla="*/ 0 w 160"/>
                <a:gd name="T3" fmla="*/ 22 h 45"/>
                <a:gd name="T4" fmla="*/ 93 w 160"/>
                <a:gd name="T5" fmla="*/ 45 h 45"/>
                <a:gd name="T6" fmla="*/ 160 w 160"/>
                <a:gd name="T7" fmla="*/ 21 h 45"/>
                <a:gd name="T8" fmla="*/ 68 w 160"/>
                <a:gd name="T9" fmla="*/ 1 h 45"/>
              </a:gdLst>
              <a:ahLst/>
              <a:cxnLst>
                <a:cxn ang="0">
                  <a:pos x="T0" y="T1"/>
                </a:cxn>
                <a:cxn ang="0">
                  <a:pos x="T2" y="T3"/>
                </a:cxn>
                <a:cxn ang="0">
                  <a:pos x="T4" y="T5"/>
                </a:cxn>
                <a:cxn ang="0">
                  <a:pos x="T6" y="T7"/>
                </a:cxn>
                <a:cxn ang="0">
                  <a:pos x="T8" y="T9"/>
                </a:cxn>
              </a:cxnLst>
              <a:rect l="0" t="0" r="r" b="b"/>
              <a:pathLst>
                <a:path w="160" h="45">
                  <a:moveTo>
                    <a:pt x="68" y="1"/>
                  </a:moveTo>
                  <a:cubicBezTo>
                    <a:pt x="58" y="4"/>
                    <a:pt x="69" y="0"/>
                    <a:pt x="0" y="22"/>
                  </a:cubicBezTo>
                  <a:cubicBezTo>
                    <a:pt x="93" y="45"/>
                    <a:pt x="93" y="45"/>
                    <a:pt x="93" y="45"/>
                  </a:cubicBezTo>
                  <a:cubicBezTo>
                    <a:pt x="160" y="21"/>
                    <a:pt x="160" y="21"/>
                    <a:pt x="160" y="21"/>
                  </a:cubicBezTo>
                  <a:cubicBezTo>
                    <a:pt x="68" y="1"/>
                    <a:pt x="68" y="1"/>
                    <a:pt x="68" y="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77" name="Freeform 25"/>
            <p:cNvSpPr>
              <a:spLocks/>
            </p:cNvSpPr>
            <p:nvPr/>
          </p:nvSpPr>
          <p:spPr bwMode="auto">
            <a:xfrm>
              <a:off x="6137276" y="2801938"/>
              <a:ext cx="639763" cy="200025"/>
            </a:xfrm>
            <a:custGeom>
              <a:avLst/>
              <a:gdLst>
                <a:gd name="T0" fmla="*/ 76 w 170"/>
                <a:gd name="T1" fmla="*/ 3 h 53"/>
                <a:gd name="T2" fmla="*/ 170 w 170"/>
                <a:gd name="T3" fmla="*/ 26 h 53"/>
                <a:gd name="T4" fmla="*/ 94 w 170"/>
                <a:gd name="T5" fmla="*/ 53 h 53"/>
                <a:gd name="T6" fmla="*/ 0 w 170"/>
                <a:gd name="T7" fmla="*/ 27 h 53"/>
                <a:gd name="T8" fmla="*/ 76 w 170"/>
                <a:gd name="T9" fmla="*/ 3 h 53"/>
              </a:gdLst>
              <a:ahLst/>
              <a:cxnLst>
                <a:cxn ang="0">
                  <a:pos x="T0" y="T1"/>
                </a:cxn>
                <a:cxn ang="0">
                  <a:pos x="T2" y="T3"/>
                </a:cxn>
                <a:cxn ang="0">
                  <a:pos x="T4" y="T5"/>
                </a:cxn>
                <a:cxn ang="0">
                  <a:pos x="T6" y="T7"/>
                </a:cxn>
                <a:cxn ang="0">
                  <a:pos x="T8" y="T9"/>
                </a:cxn>
              </a:cxnLst>
              <a:rect l="0" t="0" r="r" b="b"/>
              <a:pathLst>
                <a:path w="170" h="53">
                  <a:moveTo>
                    <a:pt x="76" y="3"/>
                  </a:moveTo>
                  <a:cubicBezTo>
                    <a:pt x="80" y="4"/>
                    <a:pt x="147" y="21"/>
                    <a:pt x="170" y="26"/>
                  </a:cubicBezTo>
                  <a:cubicBezTo>
                    <a:pt x="94" y="53"/>
                    <a:pt x="94" y="53"/>
                    <a:pt x="94" y="53"/>
                  </a:cubicBezTo>
                  <a:cubicBezTo>
                    <a:pt x="0" y="27"/>
                    <a:pt x="0" y="27"/>
                    <a:pt x="0" y="27"/>
                  </a:cubicBezTo>
                  <a:cubicBezTo>
                    <a:pt x="84" y="0"/>
                    <a:pt x="74" y="4"/>
                    <a:pt x="76" y="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78" name="Freeform 26"/>
            <p:cNvSpPr>
              <a:spLocks/>
            </p:cNvSpPr>
            <p:nvPr/>
          </p:nvSpPr>
          <p:spPr bwMode="auto">
            <a:xfrm>
              <a:off x="5437188" y="2813050"/>
              <a:ext cx="669925" cy="192088"/>
            </a:xfrm>
            <a:custGeom>
              <a:avLst/>
              <a:gdLst>
                <a:gd name="T0" fmla="*/ 87 w 178"/>
                <a:gd name="T1" fmla="*/ 1 h 51"/>
                <a:gd name="T2" fmla="*/ 0 w 178"/>
                <a:gd name="T3" fmla="*/ 25 h 51"/>
                <a:gd name="T4" fmla="*/ 85 w 178"/>
                <a:gd name="T5" fmla="*/ 51 h 51"/>
                <a:gd name="T6" fmla="*/ 171 w 178"/>
                <a:gd name="T7" fmla="*/ 24 h 51"/>
                <a:gd name="T8" fmla="*/ 87 w 178"/>
                <a:gd name="T9" fmla="*/ 1 h 51"/>
              </a:gdLst>
              <a:ahLst/>
              <a:cxnLst>
                <a:cxn ang="0">
                  <a:pos x="T0" y="T1"/>
                </a:cxn>
                <a:cxn ang="0">
                  <a:pos x="T2" y="T3"/>
                </a:cxn>
                <a:cxn ang="0">
                  <a:pos x="T4" y="T5"/>
                </a:cxn>
                <a:cxn ang="0">
                  <a:pos x="T6" y="T7"/>
                </a:cxn>
                <a:cxn ang="0">
                  <a:pos x="T8" y="T9"/>
                </a:cxn>
              </a:cxnLst>
              <a:rect l="0" t="0" r="r" b="b"/>
              <a:pathLst>
                <a:path w="178" h="51">
                  <a:moveTo>
                    <a:pt x="87" y="1"/>
                  </a:moveTo>
                  <a:cubicBezTo>
                    <a:pt x="78" y="4"/>
                    <a:pt x="91" y="0"/>
                    <a:pt x="0" y="25"/>
                  </a:cubicBezTo>
                  <a:cubicBezTo>
                    <a:pt x="85" y="51"/>
                    <a:pt x="85" y="51"/>
                    <a:pt x="85" y="51"/>
                  </a:cubicBezTo>
                  <a:cubicBezTo>
                    <a:pt x="171" y="24"/>
                    <a:pt x="171" y="24"/>
                    <a:pt x="171" y="24"/>
                  </a:cubicBezTo>
                  <a:cubicBezTo>
                    <a:pt x="169" y="23"/>
                    <a:pt x="178" y="26"/>
                    <a:pt x="87" y="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79" name="Freeform 27"/>
            <p:cNvSpPr>
              <a:spLocks/>
            </p:cNvSpPr>
            <p:nvPr/>
          </p:nvSpPr>
          <p:spPr bwMode="auto">
            <a:xfrm>
              <a:off x="5783263" y="2911475"/>
              <a:ext cx="685800" cy="214313"/>
            </a:xfrm>
            <a:custGeom>
              <a:avLst/>
              <a:gdLst>
                <a:gd name="T0" fmla="*/ 87 w 182"/>
                <a:gd name="T1" fmla="*/ 0 h 57"/>
                <a:gd name="T2" fmla="*/ 182 w 182"/>
                <a:gd name="T3" fmla="*/ 26 h 57"/>
                <a:gd name="T4" fmla="*/ 96 w 182"/>
                <a:gd name="T5" fmla="*/ 57 h 57"/>
                <a:gd name="T6" fmla="*/ 0 w 182"/>
                <a:gd name="T7" fmla="*/ 27 h 57"/>
                <a:gd name="T8" fmla="*/ 87 w 182"/>
                <a:gd name="T9" fmla="*/ 0 h 57"/>
              </a:gdLst>
              <a:ahLst/>
              <a:cxnLst>
                <a:cxn ang="0">
                  <a:pos x="T0" y="T1"/>
                </a:cxn>
                <a:cxn ang="0">
                  <a:pos x="T2" y="T3"/>
                </a:cxn>
                <a:cxn ang="0">
                  <a:pos x="T4" y="T5"/>
                </a:cxn>
                <a:cxn ang="0">
                  <a:pos x="T6" y="T7"/>
                </a:cxn>
                <a:cxn ang="0">
                  <a:pos x="T8" y="T9"/>
                </a:cxn>
              </a:cxnLst>
              <a:rect l="0" t="0" r="r" b="b"/>
              <a:pathLst>
                <a:path w="182" h="57">
                  <a:moveTo>
                    <a:pt x="87" y="0"/>
                  </a:moveTo>
                  <a:cubicBezTo>
                    <a:pt x="87" y="0"/>
                    <a:pt x="158" y="20"/>
                    <a:pt x="182" y="26"/>
                  </a:cubicBezTo>
                  <a:cubicBezTo>
                    <a:pt x="96" y="57"/>
                    <a:pt x="96" y="57"/>
                    <a:pt x="96" y="57"/>
                  </a:cubicBezTo>
                  <a:cubicBezTo>
                    <a:pt x="0" y="27"/>
                    <a:pt x="0" y="27"/>
                    <a:pt x="0" y="27"/>
                  </a:cubicBezTo>
                  <a:cubicBezTo>
                    <a:pt x="89" y="0"/>
                    <a:pt x="87" y="0"/>
                    <a:pt x="87"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80" name="Freeform 28"/>
            <p:cNvSpPr>
              <a:spLocks/>
            </p:cNvSpPr>
            <p:nvPr/>
          </p:nvSpPr>
          <p:spPr bwMode="auto">
            <a:xfrm>
              <a:off x="5757863" y="2903538"/>
              <a:ext cx="323850" cy="546100"/>
            </a:xfrm>
            <a:custGeom>
              <a:avLst/>
              <a:gdLst>
                <a:gd name="T0" fmla="*/ 7 w 86"/>
                <a:gd name="T1" fmla="*/ 29 h 145"/>
                <a:gd name="T2" fmla="*/ 86 w 86"/>
                <a:gd name="T3" fmla="*/ 5 h 145"/>
                <a:gd name="T4" fmla="*/ 86 w 86"/>
                <a:gd name="T5" fmla="*/ 0 h 145"/>
                <a:gd name="T6" fmla="*/ 0 w 86"/>
                <a:gd name="T7" fmla="*/ 27 h 145"/>
                <a:gd name="T8" fmla="*/ 1 w 86"/>
                <a:gd name="T9" fmla="*/ 145 h 145"/>
                <a:gd name="T10" fmla="*/ 9 w 86"/>
                <a:gd name="T11" fmla="*/ 142 h 145"/>
                <a:gd name="T12" fmla="*/ 7 w 86"/>
                <a:gd name="T13" fmla="*/ 29 h 145"/>
              </a:gdLst>
              <a:ahLst/>
              <a:cxnLst>
                <a:cxn ang="0">
                  <a:pos x="T0" y="T1"/>
                </a:cxn>
                <a:cxn ang="0">
                  <a:pos x="T2" y="T3"/>
                </a:cxn>
                <a:cxn ang="0">
                  <a:pos x="T4" y="T5"/>
                </a:cxn>
                <a:cxn ang="0">
                  <a:pos x="T6" y="T7"/>
                </a:cxn>
                <a:cxn ang="0">
                  <a:pos x="T8" y="T9"/>
                </a:cxn>
                <a:cxn ang="0">
                  <a:pos x="T10" y="T11"/>
                </a:cxn>
                <a:cxn ang="0">
                  <a:pos x="T12" y="T13"/>
                </a:cxn>
              </a:cxnLst>
              <a:rect l="0" t="0" r="r" b="b"/>
              <a:pathLst>
                <a:path w="86" h="145">
                  <a:moveTo>
                    <a:pt x="7" y="29"/>
                  </a:moveTo>
                  <a:cubicBezTo>
                    <a:pt x="86" y="5"/>
                    <a:pt x="86" y="5"/>
                    <a:pt x="86" y="5"/>
                  </a:cubicBezTo>
                  <a:cubicBezTo>
                    <a:pt x="86" y="0"/>
                    <a:pt x="86" y="0"/>
                    <a:pt x="86" y="0"/>
                  </a:cubicBezTo>
                  <a:cubicBezTo>
                    <a:pt x="0" y="27"/>
                    <a:pt x="0" y="27"/>
                    <a:pt x="0" y="27"/>
                  </a:cubicBezTo>
                  <a:cubicBezTo>
                    <a:pt x="1" y="145"/>
                    <a:pt x="1" y="145"/>
                    <a:pt x="1" y="145"/>
                  </a:cubicBezTo>
                  <a:cubicBezTo>
                    <a:pt x="9" y="142"/>
                    <a:pt x="9" y="142"/>
                    <a:pt x="9" y="142"/>
                  </a:cubicBezTo>
                  <a:cubicBezTo>
                    <a:pt x="7" y="23"/>
                    <a:pt x="7" y="37"/>
                    <a:pt x="7" y="29"/>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81" name="Freeform 31"/>
            <p:cNvSpPr>
              <a:spLocks/>
            </p:cNvSpPr>
            <p:nvPr/>
          </p:nvSpPr>
          <p:spPr bwMode="auto">
            <a:xfrm>
              <a:off x="5456238" y="3351213"/>
              <a:ext cx="354013" cy="136525"/>
            </a:xfrm>
            <a:custGeom>
              <a:avLst/>
              <a:gdLst>
                <a:gd name="T0" fmla="*/ 28 w 223"/>
                <a:gd name="T1" fmla="*/ 0 h 86"/>
                <a:gd name="T2" fmla="*/ 28 w 223"/>
                <a:gd name="T3" fmla="*/ 0 h 86"/>
                <a:gd name="T4" fmla="*/ 0 w 223"/>
                <a:gd name="T5" fmla="*/ 10 h 86"/>
                <a:gd name="T6" fmla="*/ 194 w 223"/>
                <a:gd name="T7" fmla="*/ 86 h 86"/>
                <a:gd name="T8" fmla="*/ 223 w 223"/>
                <a:gd name="T9" fmla="*/ 74 h 86"/>
                <a:gd name="T10" fmla="*/ 211 w 223"/>
                <a:gd name="T11" fmla="*/ 69 h 86"/>
                <a:gd name="T12" fmla="*/ 211 w 223"/>
                <a:gd name="T13" fmla="*/ 55 h 86"/>
                <a:gd name="T14" fmla="*/ 211 w 223"/>
                <a:gd name="T15" fmla="*/ 55 h 86"/>
                <a:gd name="T16" fmla="*/ 192 w 223"/>
                <a:gd name="T17" fmla="*/ 62 h 86"/>
                <a:gd name="T18" fmla="*/ 28 w 223"/>
                <a:gd name="T19" fmla="*/ 0 h 86"/>
                <a:gd name="T20" fmla="*/ 28 w 223"/>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86">
                  <a:moveTo>
                    <a:pt x="28" y="0"/>
                  </a:moveTo>
                  <a:lnTo>
                    <a:pt x="28" y="0"/>
                  </a:lnTo>
                  <a:lnTo>
                    <a:pt x="0" y="10"/>
                  </a:lnTo>
                  <a:lnTo>
                    <a:pt x="194" y="86"/>
                  </a:lnTo>
                  <a:lnTo>
                    <a:pt x="223" y="74"/>
                  </a:lnTo>
                  <a:lnTo>
                    <a:pt x="211" y="69"/>
                  </a:lnTo>
                  <a:lnTo>
                    <a:pt x="211" y="55"/>
                  </a:lnTo>
                  <a:lnTo>
                    <a:pt x="211" y="55"/>
                  </a:lnTo>
                  <a:lnTo>
                    <a:pt x="192" y="62"/>
                  </a:lnTo>
                  <a:lnTo>
                    <a:pt x="28" y="0"/>
                  </a:lnTo>
                  <a:lnTo>
                    <a:pt x="28"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82" name="Freeform 32"/>
            <p:cNvSpPr>
              <a:spLocks/>
            </p:cNvSpPr>
            <p:nvPr/>
          </p:nvSpPr>
          <p:spPr bwMode="auto">
            <a:xfrm>
              <a:off x="6427788" y="3344863"/>
              <a:ext cx="319088" cy="134938"/>
            </a:xfrm>
            <a:custGeom>
              <a:avLst/>
              <a:gdLst>
                <a:gd name="T0" fmla="*/ 173 w 201"/>
                <a:gd name="T1" fmla="*/ 0 h 85"/>
                <a:gd name="T2" fmla="*/ 28 w 201"/>
                <a:gd name="T3" fmla="*/ 61 h 85"/>
                <a:gd name="T4" fmla="*/ 14 w 201"/>
                <a:gd name="T5" fmla="*/ 57 h 85"/>
                <a:gd name="T6" fmla="*/ 14 w 201"/>
                <a:gd name="T7" fmla="*/ 71 h 85"/>
                <a:gd name="T8" fmla="*/ 0 w 201"/>
                <a:gd name="T9" fmla="*/ 76 h 85"/>
                <a:gd name="T10" fmla="*/ 28 w 201"/>
                <a:gd name="T11" fmla="*/ 85 h 85"/>
                <a:gd name="T12" fmla="*/ 201 w 201"/>
                <a:gd name="T13" fmla="*/ 9 h 85"/>
                <a:gd name="T14" fmla="*/ 173 w 201"/>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85">
                  <a:moveTo>
                    <a:pt x="173" y="0"/>
                  </a:moveTo>
                  <a:lnTo>
                    <a:pt x="28" y="61"/>
                  </a:lnTo>
                  <a:lnTo>
                    <a:pt x="14" y="57"/>
                  </a:lnTo>
                  <a:lnTo>
                    <a:pt x="14" y="71"/>
                  </a:lnTo>
                  <a:lnTo>
                    <a:pt x="0" y="76"/>
                  </a:lnTo>
                  <a:lnTo>
                    <a:pt x="28" y="85"/>
                  </a:lnTo>
                  <a:lnTo>
                    <a:pt x="201" y="9"/>
                  </a:lnTo>
                  <a:lnTo>
                    <a:pt x="173"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83" name="Freeform 35"/>
            <p:cNvSpPr>
              <a:spLocks/>
            </p:cNvSpPr>
            <p:nvPr/>
          </p:nvSpPr>
          <p:spPr bwMode="auto">
            <a:xfrm>
              <a:off x="6400801" y="3465513"/>
              <a:ext cx="71438" cy="425450"/>
            </a:xfrm>
            <a:custGeom>
              <a:avLst/>
              <a:gdLst>
                <a:gd name="T0" fmla="*/ 17 w 45"/>
                <a:gd name="T1" fmla="*/ 0 h 268"/>
                <a:gd name="T2" fmla="*/ 0 w 45"/>
                <a:gd name="T3" fmla="*/ 7 h 268"/>
                <a:gd name="T4" fmla="*/ 29 w 45"/>
                <a:gd name="T5" fmla="*/ 16 h 268"/>
                <a:gd name="T6" fmla="*/ 19 w 45"/>
                <a:gd name="T7" fmla="*/ 263 h 268"/>
                <a:gd name="T8" fmla="*/ 33 w 45"/>
                <a:gd name="T9" fmla="*/ 268 h 268"/>
                <a:gd name="T10" fmla="*/ 45 w 45"/>
                <a:gd name="T11" fmla="*/ 9 h 268"/>
                <a:gd name="T12" fmla="*/ 17 w 45"/>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45" h="268">
                  <a:moveTo>
                    <a:pt x="17" y="0"/>
                  </a:moveTo>
                  <a:lnTo>
                    <a:pt x="0" y="7"/>
                  </a:lnTo>
                  <a:lnTo>
                    <a:pt x="29" y="16"/>
                  </a:lnTo>
                  <a:lnTo>
                    <a:pt x="19" y="263"/>
                  </a:lnTo>
                  <a:lnTo>
                    <a:pt x="33" y="268"/>
                  </a:lnTo>
                  <a:lnTo>
                    <a:pt x="45" y="9"/>
                  </a:lnTo>
                  <a:lnTo>
                    <a:pt x="17"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84" name="Freeform 37"/>
            <p:cNvSpPr>
              <a:spLocks/>
            </p:cNvSpPr>
            <p:nvPr/>
          </p:nvSpPr>
          <p:spPr bwMode="auto">
            <a:xfrm>
              <a:off x="6400801" y="3465513"/>
              <a:ext cx="71438" cy="25400"/>
            </a:xfrm>
            <a:custGeom>
              <a:avLst/>
              <a:gdLst>
                <a:gd name="T0" fmla="*/ 45 w 45"/>
                <a:gd name="T1" fmla="*/ 9 h 16"/>
                <a:gd name="T2" fmla="*/ 17 w 45"/>
                <a:gd name="T3" fmla="*/ 0 h 16"/>
                <a:gd name="T4" fmla="*/ 17 w 45"/>
                <a:gd name="T5" fmla="*/ 0 h 16"/>
                <a:gd name="T6" fmla="*/ 0 w 45"/>
                <a:gd name="T7" fmla="*/ 7 h 16"/>
                <a:gd name="T8" fmla="*/ 29 w 45"/>
                <a:gd name="T9" fmla="*/ 16 h 16"/>
                <a:gd name="T10" fmla="*/ 45 w 45"/>
                <a:gd name="T11" fmla="*/ 9 h 16"/>
              </a:gdLst>
              <a:ahLst/>
              <a:cxnLst>
                <a:cxn ang="0">
                  <a:pos x="T0" y="T1"/>
                </a:cxn>
                <a:cxn ang="0">
                  <a:pos x="T2" y="T3"/>
                </a:cxn>
                <a:cxn ang="0">
                  <a:pos x="T4" y="T5"/>
                </a:cxn>
                <a:cxn ang="0">
                  <a:pos x="T6" y="T7"/>
                </a:cxn>
                <a:cxn ang="0">
                  <a:pos x="T8" y="T9"/>
                </a:cxn>
                <a:cxn ang="0">
                  <a:pos x="T10" y="T11"/>
                </a:cxn>
              </a:cxnLst>
              <a:rect l="0" t="0" r="r" b="b"/>
              <a:pathLst>
                <a:path w="45" h="16">
                  <a:moveTo>
                    <a:pt x="45" y="9"/>
                  </a:moveTo>
                  <a:lnTo>
                    <a:pt x="17" y="0"/>
                  </a:lnTo>
                  <a:lnTo>
                    <a:pt x="17" y="0"/>
                  </a:lnTo>
                  <a:lnTo>
                    <a:pt x="0" y="7"/>
                  </a:lnTo>
                  <a:lnTo>
                    <a:pt x="29" y="16"/>
                  </a:lnTo>
                  <a:lnTo>
                    <a:pt x="45" y="9"/>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85" name="Freeform 38"/>
            <p:cNvSpPr>
              <a:spLocks/>
            </p:cNvSpPr>
            <p:nvPr/>
          </p:nvSpPr>
          <p:spPr bwMode="auto">
            <a:xfrm>
              <a:off x="5764213" y="3468688"/>
              <a:ext cx="76200" cy="430213"/>
            </a:xfrm>
            <a:custGeom>
              <a:avLst/>
              <a:gdLst>
                <a:gd name="T0" fmla="*/ 48 w 48"/>
                <a:gd name="T1" fmla="*/ 7 h 271"/>
                <a:gd name="T2" fmla="*/ 29 w 48"/>
                <a:gd name="T3" fmla="*/ 0 h 271"/>
                <a:gd name="T4" fmla="*/ 0 w 48"/>
                <a:gd name="T5" fmla="*/ 12 h 271"/>
                <a:gd name="T6" fmla="*/ 3 w 48"/>
                <a:gd name="T7" fmla="*/ 271 h 271"/>
                <a:gd name="T8" fmla="*/ 19 w 48"/>
                <a:gd name="T9" fmla="*/ 263 h 271"/>
                <a:gd name="T10" fmla="*/ 17 w 48"/>
                <a:gd name="T11" fmla="*/ 19 h 271"/>
                <a:gd name="T12" fmla="*/ 48 w 48"/>
                <a:gd name="T13" fmla="*/ 7 h 271"/>
              </a:gdLst>
              <a:ahLst/>
              <a:cxnLst>
                <a:cxn ang="0">
                  <a:pos x="T0" y="T1"/>
                </a:cxn>
                <a:cxn ang="0">
                  <a:pos x="T2" y="T3"/>
                </a:cxn>
                <a:cxn ang="0">
                  <a:pos x="T4" y="T5"/>
                </a:cxn>
                <a:cxn ang="0">
                  <a:pos x="T6" y="T7"/>
                </a:cxn>
                <a:cxn ang="0">
                  <a:pos x="T8" y="T9"/>
                </a:cxn>
                <a:cxn ang="0">
                  <a:pos x="T10" y="T11"/>
                </a:cxn>
                <a:cxn ang="0">
                  <a:pos x="T12" y="T13"/>
                </a:cxn>
              </a:cxnLst>
              <a:rect l="0" t="0" r="r" b="b"/>
              <a:pathLst>
                <a:path w="48" h="271">
                  <a:moveTo>
                    <a:pt x="48" y="7"/>
                  </a:moveTo>
                  <a:lnTo>
                    <a:pt x="29" y="0"/>
                  </a:lnTo>
                  <a:lnTo>
                    <a:pt x="0" y="12"/>
                  </a:lnTo>
                  <a:lnTo>
                    <a:pt x="3" y="271"/>
                  </a:lnTo>
                  <a:lnTo>
                    <a:pt x="19" y="263"/>
                  </a:lnTo>
                  <a:lnTo>
                    <a:pt x="17" y="19"/>
                  </a:lnTo>
                  <a:lnTo>
                    <a:pt x="48" y="7"/>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86" name="Freeform 39"/>
            <p:cNvSpPr>
              <a:spLocks/>
            </p:cNvSpPr>
            <p:nvPr/>
          </p:nvSpPr>
          <p:spPr bwMode="auto">
            <a:xfrm>
              <a:off x="5764213" y="3468688"/>
              <a:ext cx="76200" cy="30163"/>
            </a:xfrm>
            <a:custGeom>
              <a:avLst/>
              <a:gdLst>
                <a:gd name="T0" fmla="*/ 0 w 48"/>
                <a:gd name="T1" fmla="*/ 12 h 19"/>
                <a:gd name="T2" fmla="*/ 29 w 48"/>
                <a:gd name="T3" fmla="*/ 0 h 19"/>
                <a:gd name="T4" fmla="*/ 29 w 48"/>
                <a:gd name="T5" fmla="*/ 0 h 19"/>
                <a:gd name="T6" fmla="*/ 48 w 48"/>
                <a:gd name="T7" fmla="*/ 7 h 19"/>
                <a:gd name="T8" fmla="*/ 17 w 48"/>
                <a:gd name="T9" fmla="*/ 19 h 19"/>
                <a:gd name="T10" fmla="*/ 0 w 48"/>
                <a:gd name="T11" fmla="*/ 12 h 19"/>
              </a:gdLst>
              <a:ahLst/>
              <a:cxnLst>
                <a:cxn ang="0">
                  <a:pos x="T0" y="T1"/>
                </a:cxn>
                <a:cxn ang="0">
                  <a:pos x="T2" y="T3"/>
                </a:cxn>
                <a:cxn ang="0">
                  <a:pos x="T4" y="T5"/>
                </a:cxn>
                <a:cxn ang="0">
                  <a:pos x="T6" y="T7"/>
                </a:cxn>
                <a:cxn ang="0">
                  <a:pos x="T8" y="T9"/>
                </a:cxn>
                <a:cxn ang="0">
                  <a:pos x="T10" y="T11"/>
                </a:cxn>
              </a:cxnLst>
              <a:rect l="0" t="0" r="r" b="b"/>
              <a:pathLst>
                <a:path w="48" h="19">
                  <a:moveTo>
                    <a:pt x="0" y="12"/>
                  </a:moveTo>
                  <a:lnTo>
                    <a:pt x="29" y="0"/>
                  </a:lnTo>
                  <a:lnTo>
                    <a:pt x="29" y="0"/>
                  </a:lnTo>
                  <a:lnTo>
                    <a:pt x="48" y="7"/>
                  </a:lnTo>
                  <a:lnTo>
                    <a:pt x="17" y="19"/>
                  </a:lnTo>
                  <a:lnTo>
                    <a:pt x="0" y="12"/>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87" name="Freeform 41"/>
            <p:cNvSpPr>
              <a:spLocks/>
            </p:cNvSpPr>
            <p:nvPr/>
          </p:nvSpPr>
          <p:spPr bwMode="auto">
            <a:xfrm>
              <a:off x="5791201" y="3476625"/>
              <a:ext cx="655638" cy="153988"/>
            </a:xfrm>
            <a:custGeom>
              <a:avLst/>
              <a:gdLst>
                <a:gd name="T0" fmla="*/ 413 w 413"/>
                <a:gd name="T1" fmla="*/ 9 h 97"/>
                <a:gd name="T2" fmla="*/ 384 w 413"/>
                <a:gd name="T3" fmla="*/ 0 h 97"/>
                <a:gd name="T4" fmla="*/ 218 w 413"/>
                <a:gd name="T5" fmla="*/ 73 h 97"/>
                <a:gd name="T6" fmla="*/ 31 w 413"/>
                <a:gd name="T7" fmla="*/ 2 h 97"/>
                <a:gd name="T8" fmla="*/ 0 w 413"/>
                <a:gd name="T9" fmla="*/ 14 h 97"/>
                <a:gd name="T10" fmla="*/ 218 w 413"/>
                <a:gd name="T11" fmla="*/ 97 h 97"/>
                <a:gd name="T12" fmla="*/ 413 w 413"/>
                <a:gd name="T13" fmla="*/ 9 h 97"/>
                <a:gd name="T14" fmla="*/ 413 w 413"/>
                <a:gd name="T15" fmla="*/ 9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97">
                  <a:moveTo>
                    <a:pt x="413" y="9"/>
                  </a:moveTo>
                  <a:lnTo>
                    <a:pt x="384" y="0"/>
                  </a:lnTo>
                  <a:lnTo>
                    <a:pt x="218" y="73"/>
                  </a:lnTo>
                  <a:lnTo>
                    <a:pt x="31" y="2"/>
                  </a:lnTo>
                  <a:lnTo>
                    <a:pt x="0" y="14"/>
                  </a:lnTo>
                  <a:lnTo>
                    <a:pt x="218" y="97"/>
                  </a:lnTo>
                  <a:lnTo>
                    <a:pt x="413" y="9"/>
                  </a:lnTo>
                  <a:lnTo>
                    <a:pt x="413" y="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88" name="Freeform 44"/>
            <p:cNvSpPr>
              <a:spLocks/>
            </p:cNvSpPr>
            <p:nvPr/>
          </p:nvSpPr>
          <p:spPr bwMode="auto">
            <a:xfrm>
              <a:off x="5181601" y="3556000"/>
              <a:ext cx="304800" cy="228600"/>
            </a:xfrm>
            <a:custGeom>
              <a:avLst/>
              <a:gdLst>
                <a:gd name="T0" fmla="*/ 75 w 81"/>
                <a:gd name="T1" fmla="*/ 0 h 61"/>
                <a:gd name="T2" fmla="*/ 75 w 81"/>
                <a:gd name="T3" fmla="*/ 0 h 61"/>
                <a:gd name="T4" fmla="*/ 77 w 81"/>
                <a:gd name="T5" fmla="*/ 55 h 61"/>
                <a:gd name="T6" fmla="*/ 81 w 81"/>
                <a:gd name="T7" fmla="*/ 57 h 61"/>
                <a:gd name="T8" fmla="*/ 71 w 81"/>
                <a:gd name="T9" fmla="*/ 61 h 61"/>
                <a:gd name="T10" fmla="*/ 0 w 81"/>
                <a:gd name="T11" fmla="*/ 28 h 61"/>
                <a:gd name="T12" fmla="*/ 75 w 81"/>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81" h="61">
                  <a:moveTo>
                    <a:pt x="75" y="0"/>
                  </a:moveTo>
                  <a:cubicBezTo>
                    <a:pt x="75" y="0"/>
                    <a:pt x="75" y="0"/>
                    <a:pt x="75" y="0"/>
                  </a:cubicBezTo>
                  <a:cubicBezTo>
                    <a:pt x="76" y="34"/>
                    <a:pt x="76" y="21"/>
                    <a:pt x="77" y="55"/>
                  </a:cubicBezTo>
                  <a:cubicBezTo>
                    <a:pt x="81" y="57"/>
                    <a:pt x="81" y="57"/>
                    <a:pt x="81" y="57"/>
                  </a:cubicBezTo>
                  <a:cubicBezTo>
                    <a:pt x="71" y="61"/>
                    <a:pt x="71" y="61"/>
                    <a:pt x="71" y="61"/>
                  </a:cubicBezTo>
                  <a:cubicBezTo>
                    <a:pt x="0" y="28"/>
                    <a:pt x="0" y="28"/>
                    <a:pt x="0" y="28"/>
                  </a:cubicBezTo>
                  <a:cubicBezTo>
                    <a:pt x="75" y="0"/>
                    <a:pt x="75" y="0"/>
                    <a:pt x="75" y="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89" name="Freeform 45"/>
            <p:cNvSpPr>
              <a:spLocks/>
            </p:cNvSpPr>
            <p:nvPr/>
          </p:nvSpPr>
          <p:spPr bwMode="auto">
            <a:xfrm>
              <a:off x="6092826" y="4044950"/>
              <a:ext cx="25400" cy="101600"/>
            </a:xfrm>
            <a:custGeom>
              <a:avLst/>
              <a:gdLst>
                <a:gd name="T0" fmla="*/ 2 w 16"/>
                <a:gd name="T1" fmla="*/ 0 h 64"/>
                <a:gd name="T2" fmla="*/ 16 w 16"/>
                <a:gd name="T3" fmla="*/ 7 h 64"/>
                <a:gd name="T4" fmla="*/ 16 w 16"/>
                <a:gd name="T5" fmla="*/ 57 h 64"/>
                <a:gd name="T6" fmla="*/ 0 w 16"/>
                <a:gd name="T7" fmla="*/ 64 h 64"/>
                <a:gd name="T8" fmla="*/ 2 w 16"/>
                <a:gd name="T9" fmla="*/ 0 h 64"/>
                <a:gd name="T10" fmla="*/ 2 w 16"/>
                <a:gd name="T11" fmla="*/ 0 h 64"/>
              </a:gdLst>
              <a:ahLst/>
              <a:cxnLst>
                <a:cxn ang="0">
                  <a:pos x="T0" y="T1"/>
                </a:cxn>
                <a:cxn ang="0">
                  <a:pos x="T2" y="T3"/>
                </a:cxn>
                <a:cxn ang="0">
                  <a:pos x="T4" y="T5"/>
                </a:cxn>
                <a:cxn ang="0">
                  <a:pos x="T6" y="T7"/>
                </a:cxn>
                <a:cxn ang="0">
                  <a:pos x="T8" y="T9"/>
                </a:cxn>
                <a:cxn ang="0">
                  <a:pos x="T10" y="T11"/>
                </a:cxn>
              </a:cxnLst>
              <a:rect l="0" t="0" r="r" b="b"/>
              <a:pathLst>
                <a:path w="16" h="64">
                  <a:moveTo>
                    <a:pt x="2" y="0"/>
                  </a:moveTo>
                  <a:lnTo>
                    <a:pt x="16" y="7"/>
                  </a:lnTo>
                  <a:lnTo>
                    <a:pt x="16" y="57"/>
                  </a:lnTo>
                  <a:lnTo>
                    <a:pt x="0" y="64"/>
                  </a:lnTo>
                  <a:lnTo>
                    <a:pt x="2" y="0"/>
                  </a:lnTo>
                  <a:lnTo>
                    <a:pt x="2"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90" name="Freeform 46"/>
            <p:cNvSpPr>
              <a:spLocks/>
            </p:cNvSpPr>
            <p:nvPr/>
          </p:nvSpPr>
          <p:spPr bwMode="auto">
            <a:xfrm>
              <a:off x="6710363" y="3562350"/>
              <a:ext cx="271463" cy="211138"/>
            </a:xfrm>
            <a:custGeom>
              <a:avLst/>
              <a:gdLst>
                <a:gd name="T0" fmla="*/ 16 w 171"/>
                <a:gd name="T1" fmla="*/ 0 h 133"/>
                <a:gd name="T2" fmla="*/ 171 w 171"/>
                <a:gd name="T3" fmla="*/ 53 h 133"/>
                <a:gd name="T4" fmla="*/ 21 w 171"/>
                <a:gd name="T5" fmla="*/ 133 h 133"/>
                <a:gd name="T6" fmla="*/ 0 w 171"/>
                <a:gd name="T7" fmla="*/ 124 h 133"/>
                <a:gd name="T8" fmla="*/ 9 w 171"/>
                <a:gd name="T9" fmla="*/ 119 h 133"/>
                <a:gd name="T10" fmla="*/ 16 w 171"/>
                <a:gd name="T11" fmla="*/ 0 h 133"/>
                <a:gd name="T12" fmla="*/ 16 w 17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71" h="133">
                  <a:moveTo>
                    <a:pt x="16" y="0"/>
                  </a:moveTo>
                  <a:lnTo>
                    <a:pt x="171" y="53"/>
                  </a:lnTo>
                  <a:lnTo>
                    <a:pt x="21" y="133"/>
                  </a:lnTo>
                  <a:lnTo>
                    <a:pt x="0" y="124"/>
                  </a:lnTo>
                  <a:lnTo>
                    <a:pt x="9" y="119"/>
                  </a:lnTo>
                  <a:lnTo>
                    <a:pt x="16" y="0"/>
                  </a:lnTo>
                  <a:lnTo>
                    <a:pt x="16"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91" name="Freeform 47"/>
            <p:cNvSpPr>
              <a:spLocks/>
            </p:cNvSpPr>
            <p:nvPr/>
          </p:nvSpPr>
          <p:spPr bwMode="auto">
            <a:xfrm>
              <a:off x="6688138" y="3759200"/>
              <a:ext cx="55563" cy="25400"/>
            </a:xfrm>
            <a:custGeom>
              <a:avLst/>
              <a:gdLst>
                <a:gd name="T0" fmla="*/ 9 w 15"/>
                <a:gd name="T1" fmla="*/ 7 h 7"/>
                <a:gd name="T2" fmla="*/ 9 w 15"/>
                <a:gd name="T3" fmla="*/ 7 h 7"/>
                <a:gd name="T4" fmla="*/ 0 w 15"/>
                <a:gd name="T5" fmla="*/ 3 h 7"/>
                <a:gd name="T6" fmla="*/ 0 w 15"/>
                <a:gd name="T7" fmla="*/ 3 h 7"/>
                <a:gd name="T8" fmla="*/ 6 w 15"/>
                <a:gd name="T9" fmla="*/ 0 h 7"/>
                <a:gd name="T10" fmla="*/ 15 w 15"/>
                <a:gd name="T11" fmla="*/ 4 h 7"/>
                <a:gd name="T12" fmla="*/ 9 w 1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9" y="7"/>
                  </a:moveTo>
                  <a:cubicBezTo>
                    <a:pt x="9" y="7"/>
                    <a:pt x="9" y="7"/>
                    <a:pt x="9" y="7"/>
                  </a:cubicBezTo>
                  <a:cubicBezTo>
                    <a:pt x="6" y="6"/>
                    <a:pt x="8" y="6"/>
                    <a:pt x="0" y="3"/>
                  </a:cubicBezTo>
                  <a:cubicBezTo>
                    <a:pt x="0" y="3"/>
                    <a:pt x="0" y="3"/>
                    <a:pt x="0" y="3"/>
                  </a:cubicBezTo>
                  <a:cubicBezTo>
                    <a:pt x="6" y="0"/>
                    <a:pt x="6" y="0"/>
                    <a:pt x="6" y="0"/>
                  </a:cubicBezTo>
                  <a:cubicBezTo>
                    <a:pt x="15" y="4"/>
                    <a:pt x="15" y="4"/>
                    <a:pt x="15" y="4"/>
                  </a:cubicBezTo>
                  <a:lnTo>
                    <a:pt x="9" y="7"/>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92" name="Freeform 48"/>
            <p:cNvSpPr>
              <a:spLocks/>
            </p:cNvSpPr>
            <p:nvPr/>
          </p:nvSpPr>
          <p:spPr bwMode="auto">
            <a:xfrm>
              <a:off x="6699251" y="3773488"/>
              <a:ext cx="44450" cy="366713"/>
            </a:xfrm>
            <a:custGeom>
              <a:avLst/>
              <a:gdLst>
                <a:gd name="T0" fmla="*/ 28 w 28"/>
                <a:gd name="T1" fmla="*/ 0 h 231"/>
                <a:gd name="T2" fmla="*/ 11 w 28"/>
                <a:gd name="T3" fmla="*/ 231 h 231"/>
                <a:gd name="T4" fmla="*/ 0 w 28"/>
                <a:gd name="T5" fmla="*/ 226 h 231"/>
                <a:gd name="T6" fmla="*/ 14 w 28"/>
                <a:gd name="T7" fmla="*/ 7 h 231"/>
                <a:gd name="T8" fmla="*/ 28 w 28"/>
                <a:gd name="T9" fmla="*/ 0 h 231"/>
              </a:gdLst>
              <a:ahLst/>
              <a:cxnLst>
                <a:cxn ang="0">
                  <a:pos x="T0" y="T1"/>
                </a:cxn>
                <a:cxn ang="0">
                  <a:pos x="T2" y="T3"/>
                </a:cxn>
                <a:cxn ang="0">
                  <a:pos x="T4" y="T5"/>
                </a:cxn>
                <a:cxn ang="0">
                  <a:pos x="T6" y="T7"/>
                </a:cxn>
                <a:cxn ang="0">
                  <a:pos x="T8" y="T9"/>
                </a:cxn>
              </a:cxnLst>
              <a:rect l="0" t="0" r="r" b="b"/>
              <a:pathLst>
                <a:path w="28" h="231">
                  <a:moveTo>
                    <a:pt x="28" y="0"/>
                  </a:moveTo>
                  <a:lnTo>
                    <a:pt x="11" y="231"/>
                  </a:lnTo>
                  <a:lnTo>
                    <a:pt x="0" y="226"/>
                  </a:lnTo>
                  <a:lnTo>
                    <a:pt x="14" y="7"/>
                  </a:lnTo>
                  <a:lnTo>
                    <a:pt x="28"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93" name="Freeform 49"/>
            <p:cNvSpPr>
              <a:spLocks/>
            </p:cNvSpPr>
            <p:nvPr/>
          </p:nvSpPr>
          <p:spPr bwMode="auto">
            <a:xfrm>
              <a:off x="5448301" y="3770313"/>
              <a:ext cx="60325" cy="384175"/>
            </a:xfrm>
            <a:custGeom>
              <a:avLst/>
              <a:gdLst>
                <a:gd name="T0" fmla="*/ 38 w 38"/>
                <a:gd name="T1" fmla="*/ 7 h 242"/>
                <a:gd name="T2" fmla="*/ 24 w 38"/>
                <a:gd name="T3" fmla="*/ 0 h 242"/>
                <a:gd name="T4" fmla="*/ 0 w 38"/>
                <a:gd name="T5" fmla="*/ 9 h 242"/>
                <a:gd name="T6" fmla="*/ 10 w 38"/>
                <a:gd name="T7" fmla="*/ 242 h 242"/>
                <a:gd name="T8" fmla="*/ 24 w 38"/>
                <a:gd name="T9" fmla="*/ 235 h 242"/>
                <a:gd name="T10" fmla="*/ 17 w 38"/>
                <a:gd name="T11" fmla="*/ 16 h 242"/>
                <a:gd name="T12" fmla="*/ 38 w 38"/>
                <a:gd name="T13" fmla="*/ 7 h 242"/>
              </a:gdLst>
              <a:ahLst/>
              <a:cxnLst>
                <a:cxn ang="0">
                  <a:pos x="T0" y="T1"/>
                </a:cxn>
                <a:cxn ang="0">
                  <a:pos x="T2" y="T3"/>
                </a:cxn>
                <a:cxn ang="0">
                  <a:pos x="T4" y="T5"/>
                </a:cxn>
                <a:cxn ang="0">
                  <a:pos x="T6" y="T7"/>
                </a:cxn>
                <a:cxn ang="0">
                  <a:pos x="T8" y="T9"/>
                </a:cxn>
                <a:cxn ang="0">
                  <a:pos x="T10" y="T11"/>
                </a:cxn>
                <a:cxn ang="0">
                  <a:pos x="T12" y="T13"/>
                </a:cxn>
              </a:cxnLst>
              <a:rect l="0" t="0" r="r" b="b"/>
              <a:pathLst>
                <a:path w="38" h="242">
                  <a:moveTo>
                    <a:pt x="38" y="7"/>
                  </a:moveTo>
                  <a:lnTo>
                    <a:pt x="24" y="0"/>
                  </a:lnTo>
                  <a:lnTo>
                    <a:pt x="0" y="9"/>
                  </a:lnTo>
                  <a:lnTo>
                    <a:pt x="10" y="242"/>
                  </a:lnTo>
                  <a:lnTo>
                    <a:pt x="24" y="235"/>
                  </a:lnTo>
                  <a:lnTo>
                    <a:pt x="17" y="16"/>
                  </a:lnTo>
                  <a:lnTo>
                    <a:pt x="38" y="7"/>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94" name="Freeform 52"/>
            <p:cNvSpPr>
              <a:spLocks/>
            </p:cNvSpPr>
            <p:nvPr/>
          </p:nvSpPr>
          <p:spPr bwMode="auto">
            <a:xfrm>
              <a:off x="6419851" y="3770313"/>
              <a:ext cx="301625" cy="153988"/>
            </a:xfrm>
            <a:custGeom>
              <a:avLst/>
              <a:gdLst>
                <a:gd name="T0" fmla="*/ 190 w 190"/>
                <a:gd name="T1" fmla="*/ 9 h 97"/>
                <a:gd name="T2" fmla="*/ 169 w 190"/>
                <a:gd name="T3" fmla="*/ 0 h 97"/>
                <a:gd name="T4" fmla="*/ 21 w 190"/>
                <a:gd name="T5" fmla="*/ 76 h 97"/>
                <a:gd name="T6" fmla="*/ 7 w 190"/>
                <a:gd name="T7" fmla="*/ 71 h 97"/>
                <a:gd name="T8" fmla="*/ 7 w 190"/>
                <a:gd name="T9" fmla="*/ 85 h 97"/>
                <a:gd name="T10" fmla="*/ 0 w 190"/>
                <a:gd name="T11" fmla="*/ 90 h 97"/>
                <a:gd name="T12" fmla="*/ 21 w 190"/>
                <a:gd name="T13" fmla="*/ 97 h 97"/>
                <a:gd name="T14" fmla="*/ 190 w 190"/>
                <a:gd name="T15" fmla="*/ 9 h 97"/>
                <a:gd name="T16" fmla="*/ 190 w 190"/>
                <a:gd name="T17"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97">
                  <a:moveTo>
                    <a:pt x="190" y="9"/>
                  </a:moveTo>
                  <a:lnTo>
                    <a:pt x="169" y="0"/>
                  </a:lnTo>
                  <a:lnTo>
                    <a:pt x="21" y="76"/>
                  </a:lnTo>
                  <a:lnTo>
                    <a:pt x="7" y="71"/>
                  </a:lnTo>
                  <a:lnTo>
                    <a:pt x="7" y="85"/>
                  </a:lnTo>
                  <a:lnTo>
                    <a:pt x="0" y="90"/>
                  </a:lnTo>
                  <a:lnTo>
                    <a:pt x="21" y="97"/>
                  </a:lnTo>
                  <a:lnTo>
                    <a:pt x="190" y="9"/>
                  </a:lnTo>
                  <a:lnTo>
                    <a:pt x="190" y="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95" name="Freeform 53"/>
            <p:cNvSpPr>
              <a:spLocks/>
            </p:cNvSpPr>
            <p:nvPr/>
          </p:nvSpPr>
          <p:spPr bwMode="auto">
            <a:xfrm>
              <a:off x="6419851" y="3883025"/>
              <a:ext cx="33338" cy="41275"/>
            </a:xfrm>
            <a:custGeom>
              <a:avLst/>
              <a:gdLst>
                <a:gd name="T0" fmla="*/ 21 w 21"/>
                <a:gd name="T1" fmla="*/ 26 h 26"/>
                <a:gd name="T2" fmla="*/ 0 w 21"/>
                <a:gd name="T3" fmla="*/ 19 h 26"/>
                <a:gd name="T4" fmla="*/ 7 w 21"/>
                <a:gd name="T5" fmla="*/ 14 h 26"/>
                <a:gd name="T6" fmla="*/ 7 w 21"/>
                <a:gd name="T7" fmla="*/ 0 h 26"/>
                <a:gd name="T8" fmla="*/ 21 w 21"/>
                <a:gd name="T9" fmla="*/ 5 h 26"/>
                <a:gd name="T10" fmla="*/ 21 w 21"/>
                <a:gd name="T11" fmla="*/ 26 h 26"/>
              </a:gdLst>
              <a:ahLst/>
              <a:cxnLst>
                <a:cxn ang="0">
                  <a:pos x="T0" y="T1"/>
                </a:cxn>
                <a:cxn ang="0">
                  <a:pos x="T2" y="T3"/>
                </a:cxn>
                <a:cxn ang="0">
                  <a:pos x="T4" y="T5"/>
                </a:cxn>
                <a:cxn ang="0">
                  <a:pos x="T6" y="T7"/>
                </a:cxn>
                <a:cxn ang="0">
                  <a:pos x="T8" y="T9"/>
                </a:cxn>
                <a:cxn ang="0">
                  <a:pos x="T10" y="T11"/>
                </a:cxn>
              </a:cxnLst>
              <a:rect l="0" t="0" r="r" b="b"/>
              <a:pathLst>
                <a:path w="21" h="26">
                  <a:moveTo>
                    <a:pt x="21" y="26"/>
                  </a:moveTo>
                  <a:lnTo>
                    <a:pt x="0" y="19"/>
                  </a:lnTo>
                  <a:lnTo>
                    <a:pt x="7" y="14"/>
                  </a:lnTo>
                  <a:lnTo>
                    <a:pt x="7" y="0"/>
                  </a:lnTo>
                  <a:lnTo>
                    <a:pt x="21" y="5"/>
                  </a:lnTo>
                  <a:lnTo>
                    <a:pt x="21" y="26"/>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96" name="Freeform 55"/>
            <p:cNvSpPr>
              <a:spLocks/>
            </p:cNvSpPr>
            <p:nvPr/>
          </p:nvSpPr>
          <p:spPr bwMode="auto">
            <a:xfrm>
              <a:off x="5475288" y="3781425"/>
              <a:ext cx="330200" cy="150813"/>
            </a:xfrm>
            <a:custGeom>
              <a:avLst/>
              <a:gdLst>
                <a:gd name="T0" fmla="*/ 21 w 208"/>
                <a:gd name="T1" fmla="*/ 0 h 95"/>
                <a:gd name="T2" fmla="*/ 0 w 208"/>
                <a:gd name="T3" fmla="*/ 9 h 95"/>
                <a:gd name="T4" fmla="*/ 187 w 208"/>
                <a:gd name="T5" fmla="*/ 95 h 95"/>
                <a:gd name="T6" fmla="*/ 208 w 208"/>
                <a:gd name="T7" fmla="*/ 85 h 95"/>
                <a:gd name="T8" fmla="*/ 201 w 208"/>
                <a:gd name="T9" fmla="*/ 81 h 95"/>
                <a:gd name="T10" fmla="*/ 201 w 208"/>
                <a:gd name="T11" fmla="*/ 66 h 95"/>
                <a:gd name="T12" fmla="*/ 201 w 208"/>
                <a:gd name="T13" fmla="*/ 66 h 95"/>
                <a:gd name="T14" fmla="*/ 185 w 208"/>
                <a:gd name="T15" fmla="*/ 74 h 95"/>
                <a:gd name="T16" fmla="*/ 21 w 208"/>
                <a:gd name="T17" fmla="*/ 0 h 95"/>
                <a:gd name="T18" fmla="*/ 21 w 208"/>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95">
                  <a:moveTo>
                    <a:pt x="21" y="0"/>
                  </a:moveTo>
                  <a:lnTo>
                    <a:pt x="0" y="9"/>
                  </a:lnTo>
                  <a:lnTo>
                    <a:pt x="187" y="95"/>
                  </a:lnTo>
                  <a:lnTo>
                    <a:pt x="208" y="85"/>
                  </a:lnTo>
                  <a:lnTo>
                    <a:pt x="201" y="81"/>
                  </a:lnTo>
                  <a:lnTo>
                    <a:pt x="201" y="66"/>
                  </a:lnTo>
                  <a:lnTo>
                    <a:pt x="201" y="66"/>
                  </a:lnTo>
                  <a:lnTo>
                    <a:pt x="185" y="74"/>
                  </a:lnTo>
                  <a:lnTo>
                    <a:pt x="21" y="0"/>
                  </a:lnTo>
                  <a:lnTo>
                    <a:pt x="21"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97" name="Freeform 56"/>
            <p:cNvSpPr>
              <a:spLocks/>
            </p:cNvSpPr>
            <p:nvPr/>
          </p:nvSpPr>
          <p:spPr bwMode="auto">
            <a:xfrm>
              <a:off x="5127626" y="2813050"/>
              <a:ext cx="301625" cy="508000"/>
            </a:xfrm>
            <a:custGeom>
              <a:avLst/>
              <a:gdLst>
                <a:gd name="T0" fmla="*/ 178 w 190"/>
                <a:gd name="T1" fmla="*/ 54 h 320"/>
                <a:gd name="T2" fmla="*/ 0 w 190"/>
                <a:gd name="T3" fmla="*/ 0 h 320"/>
                <a:gd name="T4" fmla="*/ 17 w 190"/>
                <a:gd name="T5" fmla="*/ 256 h 320"/>
                <a:gd name="T6" fmla="*/ 190 w 190"/>
                <a:gd name="T7" fmla="*/ 320 h 320"/>
                <a:gd name="T8" fmla="*/ 178 w 190"/>
                <a:gd name="T9" fmla="*/ 54 h 320"/>
                <a:gd name="T10" fmla="*/ 178 w 190"/>
                <a:gd name="T11" fmla="*/ 54 h 320"/>
              </a:gdLst>
              <a:ahLst/>
              <a:cxnLst>
                <a:cxn ang="0">
                  <a:pos x="T0" y="T1"/>
                </a:cxn>
                <a:cxn ang="0">
                  <a:pos x="T2" y="T3"/>
                </a:cxn>
                <a:cxn ang="0">
                  <a:pos x="T4" y="T5"/>
                </a:cxn>
                <a:cxn ang="0">
                  <a:pos x="T6" y="T7"/>
                </a:cxn>
                <a:cxn ang="0">
                  <a:pos x="T8" y="T9"/>
                </a:cxn>
                <a:cxn ang="0">
                  <a:pos x="T10" y="T11"/>
                </a:cxn>
              </a:cxnLst>
              <a:rect l="0" t="0" r="r" b="b"/>
              <a:pathLst>
                <a:path w="190" h="320">
                  <a:moveTo>
                    <a:pt x="178" y="54"/>
                  </a:moveTo>
                  <a:lnTo>
                    <a:pt x="0" y="0"/>
                  </a:lnTo>
                  <a:lnTo>
                    <a:pt x="17" y="256"/>
                  </a:lnTo>
                  <a:lnTo>
                    <a:pt x="190" y="320"/>
                  </a:lnTo>
                  <a:lnTo>
                    <a:pt x="178" y="54"/>
                  </a:lnTo>
                  <a:lnTo>
                    <a:pt x="178" y="5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98" name="Freeform 57"/>
            <p:cNvSpPr>
              <a:spLocks/>
            </p:cNvSpPr>
            <p:nvPr/>
          </p:nvSpPr>
          <p:spPr bwMode="auto">
            <a:xfrm>
              <a:off x="5437188" y="2906713"/>
              <a:ext cx="323850" cy="542925"/>
            </a:xfrm>
            <a:custGeom>
              <a:avLst/>
              <a:gdLst>
                <a:gd name="T0" fmla="*/ 0 w 86"/>
                <a:gd name="T1" fmla="*/ 0 h 144"/>
                <a:gd name="T2" fmla="*/ 5 w 86"/>
                <a:gd name="T3" fmla="*/ 113 h 144"/>
                <a:gd name="T4" fmla="*/ 86 w 86"/>
                <a:gd name="T5" fmla="*/ 144 h 144"/>
                <a:gd name="T6" fmla="*/ 85 w 86"/>
                <a:gd name="T7" fmla="*/ 26 h 144"/>
                <a:gd name="T8" fmla="*/ 0 w 86"/>
                <a:gd name="T9" fmla="*/ 0 h 144"/>
              </a:gdLst>
              <a:ahLst/>
              <a:cxnLst>
                <a:cxn ang="0">
                  <a:pos x="T0" y="T1"/>
                </a:cxn>
                <a:cxn ang="0">
                  <a:pos x="T2" y="T3"/>
                </a:cxn>
                <a:cxn ang="0">
                  <a:pos x="T4" y="T5"/>
                </a:cxn>
                <a:cxn ang="0">
                  <a:pos x="T6" y="T7"/>
                </a:cxn>
                <a:cxn ang="0">
                  <a:pos x="T8" y="T9"/>
                </a:cxn>
              </a:cxnLst>
              <a:rect l="0" t="0" r="r" b="b"/>
              <a:pathLst>
                <a:path w="86" h="144">
                  <a:moveTo>
                    <a:pt x="0" y="0"/>
                  </a:moveTo>
                  <a:cubicBezTo>
                    <a:pt x="0" y="0"/>
                    <a:pt x="5" y="113"/>
                    <a:pt x="5" y="113"/>
                  </a:cubicBezTo>
                  <a:cubicBezTo>
                    <a:pt x="21" y="119"/>
                    <a:pt x="7" y="114"/>
                    <a:pt x="86" y="144"/>
                  </a:cubicBezTo>
                  <a:cubicBezTo>
                    <a:pt x="85" y="26"/>
                    <a:pt x="85" y="26"/>
                    <a:pt x="85" y="26"/>
                  </a:cubicBezTo>
                  <a:cubicBezTo>
                    <a:pt x="0" y="0"/>
                    <a:pt x="0" y="0"/>
                    <a:pt x="0"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199" name="Freeform 58"/>
            <p:cNvSpPr>
              <a:spLocks/>
            </p:cNvSpPr>
            <p:nvPr/>
          </p:nvSpPr>
          <p:spPr bwMode="auto">
            <a:xfrm>
              <a:off x="5783263" y="3013075"/>
              <a:ext cx="361950" cy="579438"/>
            </a:xfrm>
            <a:custGeom>
              <a:avLst/>
              <a:gdLst>
                <a:gd name="T0" fmla="*/ 0 w 96"/>
                <a:gd name="T1" fmla="*/ 0 h 154"/>
                <a:gd name="T2" fmla="*/ 2 w 96"/>
                <a:gd name="T3" fmla="*/ 119 h 154"/>
                <a:gd name="T4" fmla="*/ 94 w 96"/>
                <a:gd name="T5" fmla="*/ 154 h 154"/>
                <a:gd name="T6" fmla="*/ 96 w 96"/>
                <a:gd name="T7" fmla="*/ 30 h 154"/>
                <a:gd name="T8" fmla="*/ 0 w 96"/>
                <a:gd name="T9" fmla="*/ 0 h 154"/>
              </a:gdLst>
              <a:ahLst/>
              <a:cxnLst>
                <a:cxn ang="0">
                  <a:pos x="T0" y="T1"/>
                </a:cxn>
                <a:cxn ang="0">
                  <a:pos x="T2" y="T3"/>
                </a:cxn>
                <a:cxn ang="0">
                  <a:pos x="T4" y="T5"/>
                </a:cxn>
                <a:cxn ang="0">
                  <a:pos x="T6" y="T7"/>
                </a:cxn>
                <a:cxn ang="0">
                  <a:pos x="T8" y="T9"/>
                </a:cxn>
              </a:cxnLst>
              <a:rect l="0" t="0" r="r" b="b"/>
              <a:pathLst>
                <a:path w="96" h="154">
                  <a:moveTo>
                    <a:pt x="0" y="0"/>
                  </a:moveTo>
                  <a:cubicBezTo>
                    <a:pt x="0" y="11"/>
                    <a:pt x="2" y="120"/>
                    <a:pt x="2" y="119"/>
                  </a:cubicBezTo>
                  <a:cubicBezTo>
                    <a:pt x="11" y="122"/>
                    <a:pt x="1" y="118"/>
                    <a:pt x="94" y="154"/>
                  </a:cubicBezTo>
                  <a:cubicBezTo>
                    <a:pt x="96" y="30"/>
                    <a:pt x="96" y="30"/>
                    <a:pt x="96" y="30"/>
                  </a:cubicBezTo>
                  <a:cubicBezTo>
                    <a:pt x="0" y="0"/>
                    <a:pt x="0" y="0"/>
                    <a:pt x="0"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200" name="Freeform 59"/>
            <p:cNvSpPr>
              <a:spLocks/>
            </p:cNvSpPr>
            <p:nvPr/>
          </p:nvSpPr>
          <p:spPr bwMode="auto">
            <a:xfrm>
              <a:off x="5456238" y="3367088"/>
              <a:ext cx="312738" cy="531813"/>
            </a:xfrm>
            <a:custGeom>
              <a:avLst/>
              <a:gdLst>
                <a:gd name="T0" fmla="*/ 82 w 83"/>
                <a:gd name="T1" fmla="*/ 32 h 141"/>
                <a:gd name="T2" fmla="*/ 0 w 83"/>
                <a:gd name="T3" fmla="*/ 0 h 141"/>
                <a:gd name="T4" fmla="*/ 4 w 83"/>
                <a:gd name="T5" fmla="*/ 105 h 141"/>
                <a:gd name="T6" fmla="*/ 83 w 83"/>
                <a:gd name="T7" fmla="*/ 141 h 141"/>
                <a:gd name="T8" fmla="*/ 82 w 83"/>
                <a:gd name="T9" fmla="*/ 32 h 141"/>
              </a:gdLst>
              <a:ahLst/>
              <a:cxnLst>
                <a:cxn ang="0">
                  <a:pos x="T0" y="T1"/>
                </a:cxn>
                <a:cxn ang="0">
                  <a:pos x="T2" y="T3"/>
                </a:cxn>
                <a:cxn ang="0">
                  <a:pos x="T4" y="T5"/>
                </a:cxn>
                <a:cxn ang="0">
                  <a:pos x="T6" y="T7"/>
                </a:cxn>
                <a:cxn ang="0">
                  <a:pos x="T8" y="T9"/>
                </a:cxn>
              </a:cxnLst>
              <a:rect l="0" t="0" r="r" b="b"/>
              <a:pathLst>
                <a:path w="83" h="141">
                  <a:moveTo>
                    <a:pt x="82" y="32"/>
                  </a:moveTo>
                  <a:cubicBezTo>
                    <a:pt x="0" y="0"/>
                    <a:pt x="0" y="0"/>
                    <a:pt x="0" y="0"/>
                  </a:cubicBezTo>
                  <a:cubicBezTo>
                    <a:pt x="0" y="6"/>
                    <a:pt x="4" y="97"/>
                    <a:pt x="4" y="105"/>
                  </a:cubicBezTo>
                  <a:cubicBezTo>
                    <a:pt x="4" y="105"/>
                    <a:pt x="82" y="141"/>
                    <a:pt x="83" y="141"/>
                  </a:cubicBezTo>
                  <a:cubicBezTo>
                    <a:pt x="82" y="32"/>
                    <a:pt x="82" y="32"/>
                    <a:pt x="82" y="32"/>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201" name="Freeform 60"/>
            <p:cNvSpPr>
              <a:spLocks/>
            </p:cNvSpPr>
            <p:nvPr/>
          </p:nvSpPr>
          <p:spPr bwMode="auto">
            <a:xfrm>
              <a:off x="5791201" y="3498850"/>
              <a:ext cx="346075" cy="561975"/>
            </a:xfrm>
            <a:custGeom>
              <a:avLst/>
              <a:gdLst>
                <a:gd name="T0" fmla="*/ 0 w 92"/>
                <a:gd name="T1" fmla="*/ 0 h 149"/>
                <a:gd name="T2" fmla="*/ 1 w 92"/>
                <a:gd name="T3" fmla="*/ 109 h 149"/>
                <a:gd name="T4" fmla="*/ 90 w 92"/>
                <a:gd name="T5" fmla="*/ 149 h 149"/>
                <a:gd name="T6" fmla="*/ 92 w 92"/>
                <a:gd name="T7" fmla="*/ 35 h 149"/>
                <a:gd name="T8" fmla="*/ 0 w 92"/>
                <a:gd name="T9" fmla="*/ 0 h 149"/>
              </a:gdLst>
              <a:ahLst/>
              <a:cxnLst>
                <a:cxn ang="0">
                  <a:pos x="T0" y="T1"/>
                </a:cxn>
                <a:cxn ang="0">
                  <a:pos x="T2" y="T3"/>
                </a:cxn>
                <a:cxn ang="0">
                  <a:pos x="T4" y="T5"/>
                </a:cxn>
                <a:cxn ang="0">
                  <a:pos x="T6" y="T7"/>
                </a:cxn>
                <a:cxn ang="0">
                  <a:pos x="T8" y="T9"/>
                </a:cxn>
              </a:cxnLst>
              <a:rect l="0" t="0" r="r" b="b"/>
              <a:pathLst>
                <a:path w="92" h="149">
                  <a:moveTo>
                    <a:pt x="0" y="0"/>
                  </a:moveTo>
                  <a:cubicBezTo>
                    <a:pt x="0" y="6"/>
                    <a:pt x="1" y="105"/>
                    <a:pt x="1" y="109"/>
                  </a:cubicBezTo>
                  <a:cubicBezTo>
                    <a:pt x="5" y="111"/>
                    <a:pt x="86" y="148"/>
                    <a:pt x="90" y="149"/>
                  </a:cubicBezTo>
                  <a:cubicBezTo>
                    <a:pt x="92" y="35"/>
                    <a:pt x="92" y="35"/>
                    <a:pt x="92" y="35"/>
                  </a:cubicBezTo>
                  <a:cubicBezTo>
                    <a:pt x="0" y="0"/>
                    <a:pt x="0" y="0"/>
                    <a:pt x="0"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202" name="Freeform 61"/>
            <p:cNvSpPr>
              <a:spLocks/>
            </p:cNvSpPr>
            <p:nvPr/>
          </p:nvSpPr>
          <p:spPr bwMode="auto">
            <a:xfrm>
              <a:off x="5181601" y="3660775"/>
              <a:ext cx="282575" cy="493713"/>
            </a:xfrm>
            <a:custGeom>
              <a:avLst/>
              <a:gdLst>
                <a:gd name="T0" fmla="*/ 168 w 178"/>
                <a:gd name="T1" fmla="*/ 78 h 311"/>
                <a:gd name="T2" fmla="*/ 0 w 178"/>
                <a:gd name="T3" fmla="*/ 0 h 311"/>
                <a:gd name="T4" fmla="*/ 14 w 178"/>
                <a:gd name="T5" fmla="*/ 226 h 311"/>
                <a:gd name="T6" fmla="*/ 178 w 178"/>
                <a:gd name="T7" fmla="*/ 311 h 311"/>
                <a:gd name="T8" fmla="*/ 168 w 178"/>
                <a:gd name="T9" fmla="*/ 78 h 311"/>
                <a:gd name="T10" fmla="*/ 168 w 178"/>
                <a:gd name="T11" fmla="*/ 78 h 311"/>
              </a:gdLst>
              <a:ahLst/>
              <a:cxnLst>
                <a:cxn ang="0">
                  <a:pos x="T0" y="T1"/>
                </a:cxn>
                <a:cxn ang="0">
                  <a:pos x="T2" y="T3"/>
                </a:cxn>
                <a:cxn ang="0">
                  <a:pos x="T4" y="T5"/>
                </a:cxn>
                <a:cxn ang="0">
                  <a:pos x="T6" y="T7"/>
                </a:cxn>
                <a:cxn ang="0">
                  <a:pos x="T8" y="T9"/>
                </a:cxn>
                <a:cxn ang="0">
                  <a:pos x="T10" y="T11"/>
                </a:cxn>
              </a:cxnLst>
              <a:rect l="0" t="0" r="r" b="b"/>
              <a:pathLst>
                <a:path w="178" h="311">
                  <a:moveTo>
                    <a:pt x="168" y="78"/>
                  </a:moveTo>
                  <a:lnTo>
                    <a:pt x="0" y="0"/>
                  </a:lnTo>
                  <a:lnTo>
                    <a:pt x="14" y="226"/>
                  </a:lnTo>
                  <a:lnTo>
                    <a:pt x="178" y="311"/>
                  </a:lnTo>
                  <a:lnTo>
                    <a:pt x="168" y="78"/>
                  </a:lnTo>
                  <a:lnTo>
                    <a:pt x="168" y="78"/>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203" name="Freeform 62"/>
            <p:cNvSpPr>
              <a:spLocks/>
            </p:cNvSpPr>
            <p:nvPr/>
          </p:nvSpPr>
          <p:spPr bwMode="auto">
            <a:xfrm>
              <a:off x="5475288" y="3795713"/>
              <a:ext cx="300038" cy="520700"/>
            </a:xfrm>
            <a:custGeom>
              <a:avLst/>
              <a:gdLst>
                <a:gd name="T0" fmla="*/ 0 w 80"/>
                <a:gd name="T1" fmla="*/ 0 h 138"/>
                <a:gd name="T2" fmla="*/ 4 w 80"/>
                <a:gd name="T3" fmla="*/ 98 h 138"/>
                <a:gd name="T4" fmla="*/ 80 w 80"/>
                <a:gd name="T5" fmla="*/ 138 h 138"/>
                <a:gd name="T6" fmla="*/ 79 w 80"/>
                <a:gd name="T7" fmla="*/ 36 h 138"/>
                <a:gd name="T8" fmla="*/ 0 w 80"/>
                <a:gd name="T9" fmla="*/ 0 h 138"/>
              </a:gdLst>
              <a:ahLst/>
              <a:cxnLst>
                <a:cxn ang="0">
                  <a:pos x="T0" y="T1"/>
                </a:cxn>
                <a:cxn ang="0">
                  <a:pos x="T2" y="T3"/>
                </a:cxn>
                <a:cxn ang="0">
                  <a:pos x="T4" y="T5"/>
                </a:cxn>
                <a:cxn ang="0">
                  <a:pos x="T6" y="T7"/>
                </a:cxn>
                <a:cxn ang="0">
                  <a:pos x="T8" y="T9"/>
                </a:cxn>
              </a:cxnLst>
              <a:rect l="0" t="0" r="r" b="b"/>
              <a:pathLst>
                <a:path w="80" h="138">
                  <a:moveTo>
                    <a:pt x="0" y="0"/>
                  </a:moveTo>
                  <a:cubicBezTo>
                    <a:pt x="0" y="0"/>
                    <a:pt x="3" y="97"/>
                    <a:pt x="4" y="98"/>
                  </a:cubicBezTo>
                  <a:cubicBezTo>
                    <a:pt x="80" y="138"/>
                    <a:pt x="80" y="138"/>
                    <a:pt x="80" y="138"/>
                  </a:cubicBezTo>
                  <a:cubicBezTo>
                    <a:pt x="79" y="36"/>
                    <a:pt x="79" y="36"/>
                    <a:pt x="79" y="36"/>
                  </a:cubicBezTo>
                  <a:cubicBezTo>
                    <a:pt x="0" y="0"/>
                    <a:pt x="0" y="0"/>
                    <a:pt x="0"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204" name="Freeform 63"/>
            <p:cNvSpPr>
              <a:spLocks/>
            </p:cNvSpPr>
            <p:nvPr/>
          </p:nvSpPr>
          <p:spPr bwMode="auto">
            <a:xfrm>
              <a:off x="6115051" y="3913188"/>
              <a:ext cx="338138" cy="395288"/>
            </a:xfrm>
            <a:custGeom>
              <a:avLst/>
              <a:gdLst>
                <a:gd name="T0" fmla="*/ 81 w 90"/>
                <a:gd name="T1" fmla="*/ 0 h 105"/>
                <a:gd name="T2" fmla="*/ 90 w 90"/>
                <a:gd name="T3" fmla="*/ 3 h 105"/>
                <a:gd name="T4" fmla="*/ 86 w 90"/>
                <a:gd name="T5" fmla="*/ 105 h 105"/>
                <a:gd name="T6" fmla="*/ 2 w 90"/>
                <a:gd name="T7" fmla="*/ 66 h 105"/>
                <a:gd name="T8" fmla="*/ 1 w 90"/>
                <a:gd name="T9" fmla="*/ 65 h 105"/>
                <a:gd name="T10" fmla="*/ 1 w 90"/>
                <a:gd name="T11" fmla="*/ 38 h 105"/>
                <a:gd name="T12" fmla="*/ 4 w 90"/>
                <a:gd name="T13" fmla="*/ 39 h 105"/>
                <a:gd name="T14" fmla="*/ 81 w 90"/>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05">
                  <a:moveTo>
                    <a:pt x="81" y="0"/>
                  </a:moveTo>
                  <a:cubicBezTo>
                    <a:pt x="90" y="3"/>
                    <a:pt x="90" y="3"/>
                    <a:pt x="90" y="3"/>
                  </a:cubicBezTo>
                  <a:cubicBezTo>
                    <a:pt x="86" y="105"/>
                    <a:pt x="86" y="105"/>
                    <a:pt x="86" y="105"/>
                  </a:cubicBezTo>
                  <a:cubicBezTo>
                    <a:pt x="2" y="66"/>
                    <a:pt x="2" y="66"/>
                    <a:pt x="2" y="66"/>
                  </a:cubicBezTo>
                  <a:cubicBezTo>
                    <a:pt x="1" y="65"/>
                    <a:pt x="1" y="65"/>
                    <a:pt x="1" y="65"/>
                  </a:cubicBezTo>
                  <a:cubicBezTo>
                    <a:pt x="1" y="56"/>
                    <a:pt x="1" y="63"/>
                    <a:pt x="1" y="38"/>
                  </a:cubicBezTo>
                  <a:cubicBezTo>
                    <a:pt x="4" y="39"/>
                    <a:pt x="4" y="39"/>
                    <a:pt x="4" y="39"/>
                  </a:cubicBezTo>
                  <a:cubicBezTo>
                    <a:pt x="7" y="38"/>
                    <a:pt x="0" y="42"/>
                    <a:pt x="81"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205" name="Freeform 64"/>
            <p:cNvSpPr>
              <a:spLocks/>
            </p:cNvSpPr>
            <p:nvPr/>
          </p:nvSpPr>
          <p:spPr bwMode="auto">
            <a:xfrm>
              <a:off x="6773863" y="2801938"/>
              <a:ext cx="279400" cy="512763"/>
            </a:xfrm>
            <a:custGeom>
              <a:avLst/>
              <a:gdLst>
                <a:gd name="T0" fmla="*/ 7 w 74"/>
                <a:gd name="T1" fmla="*/ 24 h 136"/>
                <a:gd name="T2" fmla="*/ 74 w 74"/>
                <a:gd name="T3" fmla="*/ 0 h 136"/>
                <a:gd name="T4" fmla="*/ 65 w 74"/>
                <a:gd name="T5" fmla="*/ 107 h 136"/>
                <a:gd name="T6" fmla="*/ 0 w 74"/>
                <a:gd name="T7" fmla="*/ 136 h 136"/>
                <a:gd name="T8" fmla="*/ 7 w 74"/>
                <a:gd name="T9" fmla="*/ 24 h 136"/>
              </a:gdLst>
              <a:ahLst/>
              <a:cxnLst>
                <a:cxn ang="0">
                  <a:pos x="T0" y="T1"/>
                </a:cxn>
                <a:cxn ang="0">
                  <a:pos x="T2" y="T3"/>
                </a:cxn>
                <a:cxn ang="0">
                  <a:pos x="T4" y="T5"/>
                </a:cxn>
                <a:cxn ang="0">
                  <a:pos x="T6" y="T7"/>
                </a:cxn>
                <a:cxn ang="0">
                  <a:pos x="T8" y="T9"/>
                </a:cxn>
              </a:cxnLst>
              <a:rect l="0" t="0" r="r" b="b"/>
              <a:pathLst>
                <a:path w="74" h="136">
                  <a:moveTo>
                    <a:pt x="7" y="24"/>
                  </a:moveTo>
                  <a:cubicBezTo>
                    <a:pt x="74" y="0"/>
                    <a:pt x="74" y="0"/>
                    <a:pt x="74" y="0"/>
                  </a:cubicBezTo>
                  <a:cubicBezTo>
                    <a:pt x="65" y="107"/>
                    <a:pt x="65" y="107"/>
                    <a:pt x="65" y="107"/>
                  </a:cubicBezTo>
                  <a:cubicBezTo>
                    <a:pt x="16" y="129"/>
                    <a:pt x="31" y="122"/>
                    <a:pt x="0" y="136"/>
                  </a:cubicBezTo>
                  <a:cubicBezTo>
                    <a:pt x="7" y="24"/>
                    <a:pt x="7" y="24"/>
                    <a:pt x="7" y="2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206" name="Freeform 65"/>
            <p:cNvSpPr>
              <a:spLocks/>
            </p:cNvSpPr>
            <p:nvPr/>
          </p:nvSpPr>
          <p:spPr bwMode="auto">
            <a:xfrm>
              <a:off x="6472238" y="2898775"/>
              <a:ext cx="304800" cy="542925"/>
            </a:xfrm>
            <a:custGeom>
              <a:avLst/>
              <a:gdLst>
                <a:gd name="T0" fmla="*/ 192 w 192"/>
                <a:gd name="T1" fmla="*/ 0 h 342"/>
                <a:gd name="T2" fmla="*/ 12 w 192"/>
                <a:gd name="T3" fmla="*/ 65 h 342"/>
                <a:gd name="T4" fmla="*/ 0 w 192"/>
                <a:gd name="T5" fmla="*/ 342 h 342"/>
                <a:gd name="T6" fmla="*/ 145 w 192"/>
                <a:gd name="T7" fmla="*/ 281 h 342"/>
                <a:gd name="T8" fmla="*/ 176 w 192"/>
                <a:gd name="T9" fmla="*/ 266 h 342"/>
                <a:gd name="T10" fmla="*/ 176 w 192"/>
                <a:gd name="T11" fmla="*/ 257 h 342"/>
                <a:gd name="T12" fmla="*/ 192 w 192"/>
                <a:gd name="T13" fmla="*/ 0 h 342"/>
                <a:gd name="T14" fmla="*/ 192 w 192"/>
                <a:gd name="T15" fmla="*/ 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42">
                  <a:moveTo>
                    <a:pt x="192" y="0"/>
                  </a:moveTo>
                  <a:lnTo>
                    <a:pt x="12" y="65"/>
                  </a:lnTo>
                  <a:lnTo>
                    <a:pt x="0" y="342"/>
                  </a:lnTo>
                  <a:lnTo>
                    <a:pt x="145" y="281"/>
                  </a:lnTo>
                  <a:lnTo>
                    <a:pt x="176" y="266"/>
                  </a:lnTo>
                  <a:lnTo>
                    <a:pt x="176" y="257"/>
                  </a:lnTo>
                  <a:lnTo>
                    <a:pt x="192" y="0"/>
                  </a:lnTo>
                  <a:lnTo>
                    <a:pt x="192"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207" name="Freeform 66"/>
            <p:cNvSpPr>
              <a:spLocks/>
            </p:cNvSpPr>
            <p:nvPr/>
          </p:nvSpPr>
          <p:spPr bwMode="auto">
            <a:xfrm>
              <a:off x="6137276" y="3008313"/>
              <a:ext cx="331788" cy="584200"/>
            </a:xfrm>
            <a:custGeom>
              <a:avLst/>
              <a:gdLst>
                <a:gd name="T0" fmla="*/ 88 w 88"/>
                <a:gd name="T1" fmla="*/ 0 h 155"/>
                <a:gd name="T2" fmla="*/ 2 w 88"/>
                <a:gd name="T3" fmla="*/ 31 h 155"/>
                <a:gd name="T4" fmla="*/ 0 w 88"/>
                <a:gd name="T5" fmla="*/ 155 h 155"/>
                <a:gd name="T6" fmla="*/ 83 w 88"/>
                <a:gd name="T7" fmla="*/ 119 h 155"/>
                <a:gd name="T8" fmla="*/ 88 w 88"/>
                <a:gd name="T9" fmla="*/ 0 h 155"/>
              </a:gdLst>
              <a:ahLst/>
              <a:cxnLst>
                <a:cxn ang="0">
                  <a:pos x="T0" y="T1"/>
                </a:cxn>
                <a:cxn ang="0">
                  <a:pos x="T2" y="T3"/>
                </a:cxn>
                <a:cxn ang="0">
                  <a:pos x="T4" y="T5"/>
                </a:cxn>
                <a:cxn ang="0">
                  <a:pos x="T6" y="T7"/>
                </a:cxn>
                <a:cxn ang="0">
                  <a:pos x="T8" y="T9"/>
                </a:cxn>
              </a:cxnLst>
              <a:rect l="0" t="0" r="r" b="b"/>
              <a:pathLst>
                <a:path w="88" h="155">
                  <a:moveTo>
                    <a:pt x="88" y="0"/>
                  </a:moveTo>
                  <a:cubicBezTo>
                    <a:pt x="2" y="31"/>
                    <a:pt x="2" y="31"/>
                    <a:pt x="2" y="31"/>
                  </a:cubicBezTo>
                  <a:cubicBezTo>
                    <a:pt x="0" y="155"/>
                    <a:pt x="0" y="155"/>
                    <a:pt x="0" y="155"/>
                  </a:cubicBezTo>
                  <a:cubicBezTo>
                    <a:pt x="2" y="154"/>
                    <a:pt x="81" y="119"/>
                    <a:pt x="83" y="119"/>
                  </a:cubicBezTo>
                  <a:cubicBezTo>
                    <a:pt x="83" y="111"/>
                    <a:pt x="83" y="126"/>
                    <a:pt x="88"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208" name="Freeform 67"/>
            <p:cNvSpPr>
              <a:spLocks/>
            </p:cNvSpPr>
            <p:nvPr/>
          </p:nvSpPr>
          <p:spPr bwMode="auto">
            <a:xfrm>
              <a:off x="6453188" y="3359150"/>
              <a:ext cx="293688" cy="531813"/>
            </a:xfrm>
            <a:custGeom>
              <a:avLst/>
              <a:gdLst>
                <a:gd name="T0" fmla="*/ 5 w 78"/>
                <a:gd name="T1" fmla="*/ 32 h 141"/>
                <a:gd name="T2" fmla="*/ 78 w 78"/>
                <a:gd name="T3" fmla="*/ 0 h 141"/>
                <a:gd name="T4" fmla="*/ 75 w 78"/>
                <a:gd name="T5" fmla="*/ 54 h 141"/>
                <a:gd name="T6" fmla="*/ 72 w 78"/>
                <a:gd name="T7" fmla="*/ 104 h 141"/>
                <a:gd name="T8" fmla="*/ 0 w 78"/>
                <a:gd name="T9" fmla="*/ 141 h 141"/>
                <a:gd name="T10" fmla="*/ 5 w 78"/>
                <a:gd name="T11" fmla="*/ 32 h 141"/>
              </a:gdLst>
              <a:ahLst/>
              <a:cxnLst>
                <a:cxn ang="0">
                  <a:pos x="T0" y="T1"/>
                </a:cxn>
                <a:cxn ang="0">
                  <a:pos x="T2" y="T3"/>
                </a:cxn>
                <a:cxn ang="0">
                  <a:pos x="T4" y="T5"/>
                </a:cxn>
                <a:cxn ang="0">
                  <a:pos x="T6" y="T7"/>
                </a:cxn>
                <a:cxn ang="0">
                  <a:pos x="T8" y="T9"/>
                </a:cxn>
                <a:cxn ang="0">
                  <a:pos x="T10" y="T11"/>
                </a:cxn>
              </a:cxnLst>
              <a:rect l="0" t="0" r="r" b="b"/>
              <a:pathLst>
                <a:path w="78" h="141">
                  <a:moveTo>
                    <a:pt x="5" y="32"/>
                  </a:moveTo>
                  <a:cubicBezTo>
                    <a:pt x="78" y="0"/>
                    <a:pt x="78" y="0"/>
                    <a:pt x="78" y="0"/>
                  </a:cubicBezTo>
                  <a:cubicBezTo>
                    <a:pt x="75" y="54"/>
                    <a:pt x="75" y="54"/>
                    <a:pt x="75" y="54"/>
                  </a:cubicBezTo>
                  <a:cubicBezTo>
                    <a:pt x="72" y="104"/>
                    <a:pt x="72" y="104"/>
                    <a:pt x="72" y="104"/>
                  </a:cubicBezTo>
                  <a:cubicBezTo>
                    <a:pt x="44" y="118"/>
                    <a:pt x="6" y="139"/>
                    <a:pt x="0" y="141"/>
                  </a:cubicBezTo>
                  <a:cubicBezTo>
                    <a:pt x="5" y="32"/>
                    <a:pt x="5" y="32"/>
                    <a:pt x="5" y="3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209" name="Freeform 68"/>
            <p:cNvSpPr>
              <a:spLocks/>
            </p:cNvSpPr>
            <p:nvPr/>
          </p:nvSpPr>
          <p:spPr bwMode="auto">
            <a:xfrm>
              <a:off x="6129338" y="3490913"/>
              <a:ext cx="317500" cy="569913"/>
            </a:xfrm>
            <a:custGeom>
              <a:avLst/>
              <a:gdLst>
                <a:gd name="T0" fmla="*/ 84 w 84"/>
                <a:gd name="T1" fmla="*/ 0 h 151"/>
                <a:gd name="T2" fmla="*/ 2 w 84"/>
                <a:gd name="T3" fmla="*/ 37 h 151"/>
                <a:gd name="T4" fmla="*/ 0 w 84"/>
                <a:gd name="T5" fmla="*/ 151 h 151"/>
                <a:gd name="T6" fmla="*/ 80 w 84"/>
                <a:gd name="T7" fmla="*/ 110 h 151"/>
                <a:gd name="T8" fmla="*/ 84 w 84"/>
                <a:gd name="T9" fmla="*/ 0 h 151"/>
              </a:gdLst>
              <a:ahLst/>
              <a:cxnLst>
                <a:cxn ang="0">
                  <a:pos x="T0" y="T1"/>
                </a:cxn>
                <a:cxn ang="0">
                  <a:pos x="T2" y="T3"/>
                </a:cxn>
                <a:cxn ang="0">
                  <a:pos x="T4" y="T5"/>
                </a:cxn>
                <a:cxn ang="0">
                  <a:pos x="T6" y="T7"/>
                </a:cxn>
                <a:cxn ang="0">
                  <a:pos x="T8" y="T9"/>
                </a:cxn>
              </a:cxnLst>
              <a:rect l="0" t="0" r="r" b="b"/>
              <a:pathLst>
                <a:path w="84" h="151">
                  <a:moveTo>
                    <a:pt x="84" y="0"/>
                  </a:moveTo>
                  <a:cubicBezTo>
                    <a:pt x="2" y="37"/>
                    <a:pt x="2" y="37"/>
                    <a:pt x="2" y="37"/>
                  </a:cubicBezTo>
                  <a:cubicBezTo>
                    <a:pt x="0" y="151"/>
                    <a:pt x="0" y="151"/>
                    <a:pt x="0" y="151"/>
                  </a:cubicBezTo>
                  <a:cubicBezTo>
                    <a:pt x="5" y="149"/>
                    <a:pt x="82" y="108"/>
                    <a:pt x="80" y="110"/>
                  </a:cubicBezTo>
                  <a:cubicBezTo>
                    <a:pt x="81" y="102"/>
                    <a:pt x="80" y="117"/>
                    <a:pt x="84"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210" name="Freeform 69"/>
            <p:cNvSpPr>
              <a:spLocks/>
            </p:cNvSpPr>
            <p:nvPr/>
          </p:nvSpPr>
          <p:spPr bwMode="auto">
            <a:xfrm>
              <a:off x="6705601" y="3646488"/>
              <a:ext cx="276225" cy="504825"/>
            </a:xfrm>
            <a:custGeom>
              <a:avLst/>
              <a:gdLst>
                <a:gd name="T0" fmla="*/ 10 w 73"/>
                <a:gd name="T1" fmla="*/ 34 h 134"/>
                <a:gd name="T2" fmla="*/ 73 w 73"/>
                <a:gd name="T3" fmla="*/ 0 h 134"/>
                <a:gd name="T4" fmla="*/ 65 w 73"/>
                <a:gd name="T5" fmla="*/ 94 h 134"/>
                <a:gd name="T6" fmla="*/ 3 w 73"/>
                <a:gd name="T7" fmla="*/ 131 h 134"/>
                <a:gd name="T8" fmla="*/ 10 w 73"/>
                <a:gd name="T9" fmla="*/ 34 h 134"/>
              </a:gdLst>
              <a:ahLst/>
              <a:cxnLst>
                <a:cxn ang="0">
                  <a:pos x="T0" y="T1"/>
                </a:cxn>
                <a:cxn ang="0">
                  <a:pos x="T2" y="T3"/>
                </a:cxn>
                <a:cxn ang="0">
                  <a:pos x="T4" y="T5"/>
                </a:cxn>
                <a:cxn ang="0">
                  <a:pos x="T6" y="T7"/>
                </a:cxn>
                <a:cxn ang="0">
                  <a:pos x="T8" y="T9"/>
                </a:cxn>
              </a:cxnLst>
              <a:rect l="0" t="0" r="r" b="b"/>
              <a:pathLst>
                <a:path w="73" h="134">
                  <a:moveTo>
                    <a:pt x="10" y="34"/>
                  </a:moveTo>
                  <a:cubicBezTo>
                    <a:pt x="73" y="0"/>
                    <a:pt x="73" y="0"/>
                    <a:pt x="73" y="0"/>
                  </a:cubicBezTo>
                  <a:cubicBezTo>
                    <a:pt x="65" y="100"/>
                    <a:pt x="66" y="92"/>
                    <a:pt x="65" y="94"/>
                  </a:cubicBezTo>
                  <a:cubicBezTo>
                    <a:pt x="0" y="134"/>
                    <a:pt x="5" y="131"/>
                    <a:pt x="3" y="131"/>
                  </a:cubicBezTo>
                  <a:cubicBezTo>
                    <a:pt x="10" y="34"/>
                    <a:pt x="10" y="34"/>
                    <a:pt x="10" y="3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211" name="Freeform 70"/>
            <p:cNvSpPr>
              <a:spLocks/>
            </p:cNvSpPr>
            <p:nvPr/>
          </p:nvSpPr>
          <p:spPr bwMode="auto">
            <a:xfrm>
              <a:off x="6438901" y="3784600"/>
              <a:ext cx="282575" cy="523875"/>
            </a:xfrm>
            <a:custGeom>
              <a:avLst/>
              <a:gdLst>
                <a:gd name="T0" fmla="*/ 4 w 75"/>
                <a:gd name="T1" fmla="*/ 37 h 139"/>
                <a:gd name="T2" fmla="*/ 75 w 75"/>
                <a:gd name="T3" fmla="*/ 0 h 139"/>
                <a:gd name="T4" fmla="*/ 69 w 75"/>
                <a:gd name="T5" fmla="*/ 98 h 139"/>
                <a:gd name="T6" fmla="*/ 1 w 75"/>
                <a:gd name="T7" fmla="*/ 139 h 139"/>
                <a:gd name="T8" fmla="*/ 0 w 75"/>
                <a:gd name="T9" fmla="*/ 139 h 139"/>
                <a:gd name="T10" fmla="*/ 4 w 75"/>
                <a:gd name="T11" fmla="*/ 37 h 139"/>
              </a:gdLst>
              <a:ahLst/>
              <a:cxnLst>
                <a:cxn ang="0">
                  <a:pos x="T0" y="T1"/>
                </a:cxn>
                <a:cxn ang="0">
                  <a:pos x="T2" y="T3"/>
                </a:cxn>
                <a:cxn ang="0">
                  <a:pos x="T4" y="T5"/>
                </a:cxn>
                <a:cxn ang="0">
                  <a:pos x="T6" y="T7"/>
                </a:cxn>
                <a:cxn ang="0">
                  <a:pos x="T8" y="T9"/>
                </a:cxn>
                <a:cxn ang="0">
                  <a:pos x="T10" y="T11"/>
                </a:cxn>
              </a:cxnLst>
              <a:rect l="0" t="0" r="r" b="b"/>
              <a:pathLst>
                <a:path w="75" h="139">
                  <a:moveTo>
                    <a:pt x="4" y="37"/>
                  </a:moveTo>
                  <a:cubicBezTo>
                    <a:pt x="75" y="0"/>
                    <a:pt x="75" y="0"/>
                    <a:pt x="75" y="0"/>
                  </a:cubicBezTo>
                  <a:cubicBezTo>
                    <a:pt x="69" y="103"/>
                    <a:pt x="70" y="90"/>
                    <a:pt x="69" y="98"/>
                  </a:cubicBezTo>
                  <a:cubicBezTo>
                    <a:pt x="1" y="139"/>
                    <a:pt x="1" y="139"/>
                    <a:pt x="1" y="139"/>
                  </a:cubicBezTo>
                  <a:cubicBezTo>
                    <a:pt x="0" y="139"/>
                    <a:pt x="0" y="139"/>
                    <a:pt x="0" y="139"/>
                  </a:cubicBezTo>
                  <a:cubicBezTo>
                    <a:pt x="4" y="37"/>
                    <a:pt x="4" y="37"/>
                    <a:pt x="4" y="3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212" name="Freeform 71"/>
            <p:cNvSpPr>
              <a:spLocks/>
            </p:cNvSpPr>
            <p:nvPr/>
          </p:nvSpPr>
          <p:spPr bwMode="auto">
            <a:xfrm>
              <a:off x="5772151" y="3916363"/>
              <a:ext cx="296863" cy="400050"/>
            </a:xfrm>
            <a:custGeom>
              <a:avLst/>
              <a:gdLst>
                <a:gd name="T0" fmla="*/ 21 w 187"/>
                <a:gd name="T1" fmla="*/ 0 h 252"/>
                <a:gd name="T2" fmla="*/ 0 w 187"/>
                <a:gd name="T3" fmla="*/ 10 h 252"/>
                <a:gd name="T4" fmla="*/ 2 w 187"/>
                <a:gd name="T5" fmla="*/ 252 h 252"/>
                <a:gd name="T6" fmla="*/ 5 w 187"/>
                <a:gd name="T7" fmla="*/ 252 h 252"/>
                <a:gd name="T8" fmla="*/ 187 w 187"/>
                <a:gd name="T9" fmla="*/ 155 h 252"/>
                <a:gd name="T10" fmla="*/ 187 w 187"/>
                <a:gd name="T11" fmla="*/ 152 h 252"/>
                <a:gd name="T12" fmla="*/ 187 w 187"/>
                <a:gd name="T13" fmla="*/ 138 h 252"/>
                <a:gd name="T14" fmla="*/ 187 w 187"/>
                <a:gd name="T15" fmla="*/ 76 h 252"/>
                <a:gd name="T16" fmla="*/ 21 w 187"/>
                <a:gd name="T17" fmla="*/ 0 h 252"/>
                <a:gd name="T18" fmla="*/ 21 w 187"/>
                <a:gd name="T1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52">
                  <a:moveTo>
                    <a:pt x="21" y="0"/>
                  </a:moveTo>
                  <a:lnTo>
                    <a:pt x="0" y="10"/>
                  </a:lnTo>
                  <a:lnTo>
                    <a:pt x="2" y="252"/>
                  </a:lnTo>
                  <a:lnTo>
                    <a:pt x="5" y="252"/>
                  </a:lnTo>
                  <a:lnTo>
                    <a:pt x="187" y="155"/>
                  </a:lnTo>
                  <a:lnTo>
                    <a:pt x="187" y="152"/>
                  </a:lnTo>
                  <a:lnTo>
                    <a:pt x="187" y="138"/>
                  </a:lnTo>
                  <a:lnTo>
                    <a:pt x="187" y="76"/>
                  </a:lnTo>
                  <a:lnTo>
                    <a:pt x="21" y="0"/>
                  </a:lnTo>
                  <a:lnTo>
                    <a:pt x="21"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sp>
          <p:nvSpPr>
            <p:cNvPr id="213" name="Freeform 72"/>
            <p:cNvSpPr>
              <a:spLocks/>
            </p:cNvSpPr>
            <p:nvPr/>
          </p:nvSpPr>
          <p:spPr bwMode="auto">
            <a:xfrm>
              <a:off x="6069013" y="4037013"/>
              <a:ext cx="26988" cy="109538"/>
            </a:xfrm>
            <a:custGeom>
              <a:avLst/>
              <a:gdLst>
                <a:gd name="T0" fmla="*/ 0 w 17"/>
                <a:gd name="T1" fmla="*/ 0 h 69"/>
                <a:gd name="T2" fmla="*/ 17 w 17"/>
                <a:gd name="T3" fmla="*/ 5 h 69"/>
                <a:gd name="T4" fmla="*/ 15 w 17"/>
                <a:gd name="T5" fmla="*/ 69 h 69"/>
                <a:gd name="T6" fmla="*/ 0 w 17"/>
                <a:gd name="T7" fmla="*/ 62 h 69"/>
                <a:gd name="T8" fmla="*/ 0 w 17"/>
                <a:gd name="T9" fmla="*/ 0 h 69"/>
                <a:gd name="T10" fmla="*/ 0 w 17"/>
                <a:gd name="T11" fmla="*/ 0 h 69"/>
              </a:gdLst>
              <a:ahLst/>
              <a:cxnLst>
                <a:cxn ang="0">
                  <a:pos x="T0" y="T1"/>
                </a:cxn>
                <a:cxn ang="0">
                  <a:pos x="T2" y="T3"/>
                </a:cxn>
                <a:cxn ang="0">
                  <a:pos x="T4" y="T5"/>
                </a:cxn>
                <a:cxn ang="0">
                  <a:pos x="T6" y="T7"/>
                </a:cxn>
                <a:cxn ang="0">
                  <a:pos x="T8" y="T9"/>
                </a:cxn>
                <a:cxn ang="0">
                  <a:pos x="T10" y="T11"/>
                </a:cxn>
              </a:cxnLst>
              <a:rect l="0" t="0" r="r" b="b"/>
              <a:pathLst>
                <a:path w="17" h="69">
                  <a:moveTo>
                    <a:pt x="0" y="0"/>
                  </a:moveTo>
                  <a:lnTo>
                    <a:pt x="17" y="5"/>
                  </a:lnTo>
                  <a:lnTo>
                    <a:pt x="15" y="69"/>
                  </a:lnTo>
                  <a:lnTo>
                    <a:pt x="0" y="62"/>
                  </a:lnTo>
                  <a:lnTo>
                    <a:pt x="0" y="0"/>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1351" dirty="0">
                <a:latin typeface="Times New Roman" panose="02020603050405020304" pitchFamily="18" charset="0"/>
              </a:endParaRPr>
            </a:p>
          </p:txBody>
        </p:sp>
      </p:grpSp>
      <p:sp>
        <p:nvSpPr>
          <p:cNvPr id="12" name="Rectangle 11"/>
          <p:cNvSpPr/>
          <p:nvPr/>
        </p:nvSpPr>
        <p:spPr>
          <a:xfrm>
            <a:off x="8177915" y="3502542"/>
            <a:ext cx="2122721" cy="1107996"/>
          </a:xfrm>
          <a:prstGeom prst="rect">
            <a:avLst/>
          </a:prstGeom>
        </p:spPr>
        <p:txBody>
          <a:bodyPr wrap="square">
            <a:spAutoFit/>
            <a:scene3d>
              <a:camera prst="isometricOffAxis1Right"/>
              <a:lightRig rig="threePt" dir="t"/>
            </a:scene3d>
            <a:sp3d extrusionH="57150">
              <a:bevelT w="38100" h="38100"/>
            </a:sp3d>
          </a:bodyPr>
          <a:lstStyle/>
          <a:p>
            <a:r>
              <a:rPr lang="en-US" sz="6600" b="1" dirty="0">
                <a:ln>
                  <a:solidFill>
                    <a:srgbClr val="DCDCDC"/>
                  </a:solidFill>
                </a:ln>
                <a:latin typeface="Cambria" panose="02040503050406030204" pitchFamily="18" charset="0"/>
                <a:ea typeface="Cambria" panose="02040503050406030204" pitchFamily="18" charset="0"/>
                <a:cs typeface="Times New Roman" panose="02020603050405020304" pitchFamily="18" charset="0"/>
              </a:rPr>
              <a:t>EDR</a:t>
            </a:r>
            <a:endParaRPr lang="en-US" sz="6600" b="1" dirty="0">
              <a:ln>
                <a:solidFill>
                  <a:srgbClr val="DCDCDC"/>
                </a:solidFill>
              </a:ln>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6888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additive="base">
                                        <p:cTn id="7" dur="500"/>
                                        <p:tgtEl>
                                          <p:spTgt spid="158"/>
                                        </p:tgtEl>
                                        <p:attrNameLst>
                                          <p:attrName>ppt_y</p:attrName>
                                        </p:attrNameLst>
                                      </p:cBhvr>
                                      <p:tavLst>
                                        <p:tav tm="0">
                                          <p:val>
                                            <p:strVal val="#ppt_y+#ppt_h*1.125000"/>
                                          </p:val>
                                        </p:tav>
                                        <p:tav tm="100000">
                                          <p:val>
                                            <p:strVal val="#ppt_y"/>
                                          </p:val>
                                        </p:tav>
                                      </p:tavLst>
                                    </p:anim>
                                    <p:animEffect transition="in" filter="wipe(up)">
                                      <p:cBhvr>
                                        <p:cTn id="8" dur="500"/>
                                        <p:tgtEl>
                                          <p:spTgt spid="15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66"/>
                                        </p:tgtEl>
                                        <p:attrNameLst>
                                          <p:attrName>style.visibility</p:attrName>
                                        </p:attrNameLst>
                                      </p:cBhvr>
                                      <p:to>
                                        <p:strVal val="visible"/>
                                      </p:to>
                                    </p:set>
                                    <p:anim calcmode="lin" valueType="num">
                                      <p:cBhvr additive="base">
                                        <p:cTn id="12" dur="500"/>
                                        <p:tgtEl>
                                          <p:spTgt spid="166"/>
                                        </p:tgtEl>
                                        <p:attrNameLst>
                                          <p:attrName>ppt_y</p:attrName>
                                        </p:attrNameLst>
                                      </p:cBhvr>
                                      <p:tavLst>
                                        <p:tav tm="0">
                                          <p:val>
                                            <p:strVal val="#ppt_y+#ppt_h*1.125000"/>
                                          </p:val>
                                        </p:tav>
                                        <p:tav tm="100000">
                                          <p:val>
                                            <p:strVal val="#ppt_y"/>
                                          </p:val>
                                        </p:tav>
                                      </p:tavLst>
                                    </p:anim>
                                    <p:animEffect transition="in" filter="wipe(up)">
                                      <p:cBhvr>
                                        <p:cTn id="13" dur="500"/>
                                        <p:tgtEl>
                                          <p:spTgt spid="16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wipe(down)">
                                      <p:cBhvr>
                                        <p:cTn id="18" dur="500"/>
                                        <p:tgtEl>
                                          <p:spTgt spid="17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1"/>
                                        </p:tgtEl>
                                        <p:attrNameLst>
                                          <p:attrName>style.visibility</p:attrName>
                                        </p:attrNameLst>
                                      </p:cBhvr>
                                      <p:to>
                                        <p:strVal val="visible"/>
                                      </p:to>
                                    </p:set>
                                    <p:animEffect transition="in" filter="wipe(down)">
                                      <p:cBhvr>
                                        <p:cTn id="29" dur="500"/>
                                        <p:tgtEl>
                                          <p:spTgt spid="17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2"/>
                                        </p:tgtEl>
                                        <p:attrNameLst>
                                          <p:attrName>style.visibility</p:attrName>
                                        </p:attrNameLst>
                                      </p:cBhvr>
                                      <p:to>
                                        <p:strVal val="visible"/>
                                      </p:to>
                                    </p:set>
                                    <p:animEffect transition="in" filter="wipe(down)">
                                      <p:cBhvr>
                                        <p:cTn id="37" dur="500"/>
                                        <p:tgtEl>
                                          <p:spTgt spid="17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3"/>
                                        </p:tgtEl>
                                        <p:attrNameLst>
                                          <p:attrName>style.visibility</p:attrName>
                                        </p:attrNameLst>
                                      </p:cBhvr>
                                      <p:to>
                                        <p:strVal val="visible"/>
                                      </p:to>
                                    </p:set>
                                    <p:animEffect transition="in" filter="wipe(down)">
                                      <p:cBhvr>
                                        <p:cTn id="45" dur="500"/>
                                        <p:tgtEl>
                                          <p:spTgt spid="17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4"/>
                                        </p:tgtEl>
                                        <p:attrNameLst>
                                          <p:attrName>style.visibility</p:attrName>
                                        </p:attrNameLst>
                                      </p:cBhvr>
                                      <p:to>
                                        <p:strVal val="visible"/>
                                      </p:to>
                                    </p:set>
                                    <p:animEffect transition="in" filter="wipe(down)">
                                      <p:cBhvr>
                                        <p:cTn id="53" dur="500"/>
                                        <p:tgtEl>
                                          <p:spTgt spid="17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75"/>
                                        </p:tgtEl>
                                        <p:attrNameLst>
                                          <p:attrName>style.visibility</p:attrName>
                                        </p:attrNameLst>
                                      </p:cBhvr>
                                      <p:to>
                                        <p:strVal val="visible"/>
                                      </p:to>
                                    </p:set>
                                    <p:animEffect transition="in" filter="wipe(down)">
                                      <p:cBhvr>
                                        <p:cTn id="61" dur="500"/>
                                        <p:tgtEl>
                                          <p:spTgt spid="175"/>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18"/>
                                        </p:tgtEl>
                                        <p:attrNameLst>
                                          <p:attrName>style.visibility</p:attrName>
                                        </p:attrNameLst>
                                      </p:cBhvr>
                                      <p:to>
                                        <p:strVal val="visible"/>
                                      </p:to>
                                    </p:set>
                                    <p:anim calcmode="lin" valueType="num">
                                      <p:cBhvr>
                                        <p:cTn id="66" dur="1000" fill="hold"/>
                                        <p:tgtEl>
                                          <p:spTgt spid="118"/>
                                        </p:tgtEl>
                                        <p:attrNameLst>
                                          <p:attrName>ppt_w</p:attrName>
                                        </p:attrNameLst>
                                      </p:cBhvr>
                                      <p:tavLst>
                                        <p:tav tm="0">
                                          <p:val>
                                            <p:fltVal val="0"/>
                                          </p:val>
                                        </p:tav>
                                        <p:tav tm="100000">
                                          <p:val>
                                            <p:strVal val="#ppt_w"/>
                                          </p:val>
                                        </p:tav>
                                      </p:tavLst>
                                    </p:anim>
                                    <p:anim calcmode="lin" valueType="num">
                                      <p:cBhvr>
                                        <p:cTn id="67" dur="1000" fill="hold"/>
                                        <p:tgtEl>
                                          <p:spTgt spid="118"/>
                                        </p:tgtEl>
                                        <p:attrNameLst>
                                          <p:attrName>ppt_h</p:attrName>
                                        </p:attrNameLst>
                                      </p:cBhvr>
                                      <p:tavLst>
                                        <p:tav tm="0">
                                          <p:val>
                                            <p:fltVal val="0"/>
                                          </p:val>
                                        </p:tav>
                                        <p:tav tm="100000">
                                          <p:val>
                                            <p:strVal val="#ppt_h"/>
                                          </p:val>
                                        </p:tav>
                                      </p:tavLst>
                                    </p:anim>
                                    <p:anim calcmode="lin" valueType="num">
                                      <p:cBhvr>
                                        <p:cTn id="68" dur="1000" fill="hold"/>
                                        <p:tgtEl>
                                          <p:spTgt spid="118"/>
                                        </p:tgtEl>
                                        <p:attrNameLst>
                                          <p:attrName>style.rotation</p:attrName>
                                        </p:attrNameLst>
                                      </p:cBhvr>
                                      <p:tavLst>
                                        <p:tav tm="0">
                                          <p:val>
                                            <p:fltVal val="90"/>
                                          </p:val>
                                        </p:tav>
                                        <p:tav tm="100000">
                                          <p:val>
                                            <p:fltVal val="0"/>
                                          </p:val>
                                        </p:tav>
                                      </p:tavLst>
                                    </p:anim>
                                    <p:animEffect transition="in" filter="fade">
                                      <p:cBhvr>
                                        <p:cTn id="69" dur="1000"/>
                                        <p:tgtEl>
                                          <p:spTgt spid="118"/>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1000" fill="hold"/>
                                        <p:tgtEl>
                                          <p:spTgt spid="12"/>
                                        </p:tgtEl>
                                        <p:attrNameLst>
                                          <p:attrName>ppt_w</p:attrName>
                                        </p:attrNameLst>
                                      </p:cBhvr>
                                      <p:tavLst>
                                        <p:tav tm="0">
                                          <p:val>
                                            <p:fltVal val="0"/>
                                          </p:val>
                                        </p:tav>
                                        <p:tav tm="100000">
                                          <p:val>
                                            <p:strVal val="#ppt_w"/>
                                          </p:val>
                                        </p:tav>
                                      </p:tavLst>
                                    </p:anim>
                                    <p:anim calcmode="lin" valueType="num">
                                      <p:cBhvr>
                                        <p:cTn id="73" dur="1000" fill="hold"/>
                                        <p:tgtEl>
                                          <p:spTgt spid="12"/>
                                        </p:tgtEl>
                                        <p:attrNameLst>
                                          <p:attrName>ppt_h</p:attrName>
                                        </p:attrNameLst>
                                      </p:cBhvr>
                                      <p:tavLst>
                                        <p:tav tm="0">
                                          <p:val>
                                            <p:fltVal val="0"/>
                                          </p:val>
                                        </p:tav>
                                        <p:tav tm="100000">
                                          <p:val>
                                            <p:strVal val="#ppt_h"/>
                                          </p:val>
                                        </p:tav>
                                      </p:tavLst>
                                    </p:anim>
                                    <p:anim calcmode="lin" valueType="num">
                                      <p:cBhvr>
                                        <p:cTn id="74" dur="1000" fill="hold"/>
                                        <p:tgtEl>
                                          <p:spTgt spid="12"/>
                                        </p:tgtEl>
                                        <p:attrNameLst>
                                          <p:attrName>style.rotation</p:attrName>
                                        </p:attrNameLst>
                                      </p:cBhvr>
                                      <p:tavLst>
                                        <p:tav tm="0">
                                          <p:val>
                                            <p:fltVal val="90"/>
                                          </p:val>
                                        </p:tav>
                                        <p:tav tm="100000">
                                          <p:val>
                                            <p:fltVal val="0"/>
                                          </p:val>
                                        </p:tav>
                                      </p:tavLst>
                                    </p:anim>
                                    <p:animEffect transition="in" filter="fade">
                                      <p:cBhvr>
                                        <p:cTn id="7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66" grpId="0" animBg="1"/>
      <p:bldP spid="170" grpId="0" animBg="1"/>
      <p:bldP spid="171" grpId="0" animBg="1"/>
      <p:bldP spid="172" grpId="0" animBg="1"/>
      <p:bldP spid="173" grpId="0" animBg="1"/>
      <p:bldP spid="174" grpId="0" animBg="1"/>
      <p:bldP spid="2" grpId="0"/>
      <p:bldP spid="4" grpId="0"/>
      <p:bldP spid="6" grpId="0"/>
      <p:bldP spid="7" grpId="0"/>
      <p:bldP spid="10" grpId="0"/>
      <p:bldP spid="175"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p:nvPr/>
        </p:nvGrpSpPr>
        <p:grpSpPr>
          <a:xfrm>
            <a:off x="4563132" y="4773693"/>
            <a:ext cx="1672786" cy="1572432"/>
            <a:chOff x="6322251" y="3186902"/>
            <a:chExt cx="1394546" cy="1223742"/>
          </a:xfrm>
        </p:grpSpPr>
        <p:sp>
          <p:nvSpPr>
            <p:cNvPr id="120" name="Rounded Rectangle 119"/>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126" name="Oval 12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E91A0C4-16D9-4262-BC92-0E8535F56EB2}"/>
                </a:ext>
              </a:extLst>
            </p:cNvPr>
            <p:cNvGrpSpPr/>
            <p:nvPr/>
          </p:nvGrpSpPr>
          <p:grpSpPr>
            <a:xfrm>
              <a:off x="6712606" y="3186902"/>
              <a:ext cx="555024" cy="553594"/>
              <a:chOff x="7336148" y="1750981"/>
              <a:chExt cx="1290526" cy="1287200"/>
            </a:xfrm>
          </p:grpSpPr>
          <p:sp>
            <p:nvSpPr>
              <p:cNvPr id="124" name="Teardrop 123">
                <a:extLst>
                  <a:ext uri="{FF2B5EF4-FFF2-40B4-BE49-F238E27FC236}">
                    <a16:creationId xmlns:a16="http://schemas.microsoft.com/office/drawing/2014/main" id="{3013F73C-52D7-40FA-AE5E-6E4F53D400F5}"/>
                  </a:ext>
                </a:extLst>
              </p:cNvPr>
              <p:cNvSpPr/>
              <p:nvPr/>
            </p:nvSpPr>
            <p:spPr>
              <a:xfrm rot="8100000">
                <a:off x="7336148" y="1750981"/>
                <a:ext cx="1290526" cy="1287200"/>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sp>
        <p:nvSpPr>
          <p:cNvPr id="3" name="Slide Number Placeholder 2"/>
          <p:cNvSpPr>
            <a:spLocks noGrp="1"/>
          </p:cNvSpPr>
          <p:nvPr>
            <p:ph type="sldNum" sz="quarter" idx="12"/>
          </p:nvPr>
        </p:nvSpPr>
        <p:spPr>
          <a:xfrm>
            <a:off x="8610600" y="5992284"/>
            <a:ext cx="2743200" cy="365125"/>
          </a:xfrm>
        </p:spPr>
        <p:txBody>
          <a:bodyPr/>
          <a:lstStyle/>
          <a:p>
            <a:fld id="{6D22F896-40B5-4ADD-8801-0D06FADFA095}" type="slidenum">
              <a:rPr lang="en-US" smtClean="0"/>
              <a:t>8</a:t>
            </a:fld>
            <a:endParaRPr lang="en-US" dirty="0"/>
          </a:p>
        </p:txBody>
      </p:sp>
      <p:grpSp>
        <p:nvGrpSpPr>
          <p:cNvPr id="59" name="Group 58"/>
          <p:cNvGrpSpPr/>
          <p:nvPr/>
        </p:nvGrpSpPr>
        <p:grpSpPr>
          <a:xfrm>
            <a:off x="2731440" y="4776420"/>
            <a:ext cx="1794681" cy="1577696"/>
            <a:chOff x="7716797" y="3189022"/>
            <a:chExt cx="1394546" cy="1221622"/>
          </a:xfrm>
        </p:grpSpPr>
        <p:sp>
          <p:nvSpPr>
            <p:cNvPr id="5" name="Rounded Rectangle 4"/>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58D0B34-5E7E-4FDF-8157-D26FC3520F7A}"/>
                </a:ext>
              </a:extLst>
            </p:cNvPr>
            <p:cNvGrpSpPr/>
            <p:nvPr/>
          </p:nvGrpSpPr>
          <p:grpSpPr>
            <a:xfrm>
              <a:off x="8337040" y="3923524"/>
              <a:ext cx="91440" cy="91440"/>
              <a:chOff x="5973250" y="4248152"/>
              <a:chExt cx="211094" cy="211094"/>
            </a:xfrm>
            <a:solidFill>
              <a:srgbClr val="52CCBF"/>
            </a:solidFill>
          </p:grpSpPr>
          <p:sp>
            <p:nvSpPr>
              <p:cNvPr id="17" name="Oval 16">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20" name="Teardrop 19">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6" name="Picture 55">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cxnSp>
        <p:nvCxnSpPr>
          <p:cNvPr id="57" name="Straight Connector 56">
            <a:extLst>
              <a:ext uri="{FF2B5EF4-FFF2-40B4-BE49-F238E27FC236}">
                <a16:creationId xmlns:a16="http://schemas.microsoft.com/office/drawing/2014/main" id="{B8857015-8C14-4834-ADF5-3ED0356AF43F}"/>
              </a:ext>
            </a:extLst>
          </p:cNvPr>
          <p:cNvCxnSpPr>
            <a:endCxn id="18" idx="2"/>
          </p:cNvCxnSpPr>
          <p:nvPr/>
        </p:nvCxnSpPr>
        <p:spPr>
          <a:xfrm>
            <a:off x="1754378" y="5765501"/>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60186"/>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60186"/>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90379"/>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p:nvPr/>
        </p:nvCxnSpPr>
        <p:spPr>
          <a:xfrm flipV="1">
            <a:off x="3642444" y="5778955"/>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73966"/>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804354"/>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99365"/>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2993637" y="5849897"/>
            <a:ext cx="1223412"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Objectives</a:t>
            </a:r>
            <a:endParaRPr lang="fa-IR" b="1" dirty="0">
              <a:solidFill>
                <a:schemeClr val="bg1">
                  <a:lumMod val="95000"/>
                </a:schemeClr>
              </a:solidFill>
              <a:latin typeface="Times New Roman" panose="02020603050405020304" pitchFamily="18" charset="0"/>
            </a:endParaRPr>
          </a:p>
        </p:txBody>
      </p:sp>
      <p:sp>
        <p:nvSpPr>
          <p:cNvPr id="106" name="Rectangle 105"/>
          <p:cNvSpPr/>
          <p:nvPr/>
        </p:nvSpPr>
        <p:spPr>
          <a:xfrm>
            <a:off x="4877376" y="5858611"/>
            <a:ext cx="1043876"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Methods</a:t>
            </a:r>
            <a:endParaRPr lang="fa-IR" b="1" dirty="0">
              <a:solidFill>
                <a:schemeClr val="bg1">
                  <a:lumMod val="95000"/>
                </a:schemeClr>
              </a:solidFill>
              <a:latin typeface="Times New Roman" panose="02020603050405020304" pitchFamily="18" charset="0"/>
            </a:endParaRPr>
          </a:p>
        </p:txBody>
      </p:sp>
      <p:sp>
        <p:nvSpPr>
          <p:cNvPr id="107" name="Rectangle 106"/>
          <p:cNvSpPr/>
          <p:nvPr/>
        </p:nvSpPr>
        <p:spPr>
          <a:xfrm>
            <a:off x="6724457" y="5893444"/>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745399"/>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54101"/>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28" name="Group 127"/>
          <p:cNvGrpSpPr/>
          <p:nvPr/>
        </p:nvGrpSpPr>
        <p:grpSpPr>
          <a:xfrm>
            <a:off x="907137" y="4751798"/>
            <a:ext cx="1763000" cy="1602317"/>
            <a:chOff x="9111343" y="3183580"/>
            <a:chExt cx="1394546" cy="1227066"/>
          </a:xfrm>
        </p:grpSpPr>
        <p:sp>
          <p:nvSpPr>
            <p:cNvPr id="129" name="Rounded Rectangle 128"/>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46" name="Oval 145">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4" name="Teardrop 14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CA0035"/>
              </a:solidFill>
              <a:ln>
                <a:solidFill>
                  <a:srgbClr val="CA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133"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4"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5"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6"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7"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8"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39"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0"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1"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2"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143"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sp>
        <p:nvSpPr>
          <p:cNvPr id="148" name="TextBox 147">
            <a:extLst>
              <a:ext uri="{FF2B5EF4-FFF2-40B4-BE49-F238E27FC236}">
                <a16:creationId xmlns:a16="http://schemas.microsoft.com/office/drawing/2014/main" id="{11675E1C-AAFA-45D7-8190-692048AABF8D}"/>
              </a:ext>
            </a:extLst>
          </p:cNvPr>
          <p:cNvSpPr txBox="1"/>
          <p:nvPr/>
        </p:nvSpPr>
        <p:spPr>
          <a:xfrm>
            <a:off x="986478" y="5892856"/>
            <a:ext cx="1599818" cy="369333"/>
          </a:xfrm>
          <a:prstGeom prst="rect">
            <a:avLst/>
          </a:prstGeom>
          <a:noFill/>
        </p:spPr>
        <p:txBody>
          <a:bodyPr wrap="square" rtlCol="1">
            <a:spAutoFit/>
          </a:bodyPr>
          <a:lstStyle/>
          <a:p>
            <a:pPr algn="ctr"/>
            <a:r>
              <a:rPr lang="en-US" b="1" dirty="0" smtClean="0">
                <a:solidFill>
                  <a:srgbClr val="C00000"/>
                </a:solidFill>
                <a:latin typeface="Times New Roman" panose="02020603050405020304" pitchFamily="18" charset="0"/>
                <a:cs typeface="+mj-cs"/>
              </a:rPr>
              <a:t>Introduction</a:t>
            </a:r>
            <a:endParaRPr lang="fa-IR" b="1" dirty="0">
              <a:solidFill>
                <a:srgbClr val="C00000"/>
              </a:solidFill>
              <a:latin typeface="Times New Roman" panose="02020603050405020304" pitchFamily="18" charset="0"/>
              <a:cs typeface="+mj-cs"/>
            </a:endParaRPr>
          </a:p>
        </p:txBody>
      </p:sp>
      <p:grpSp>
        <p:nvGrpSpPr>
          <p:cNvPr id="159" name="Group 158"/>
          <p:cNvGrpSpPr/>
          <p:nvPr/>
        </p:nvGrpSpPr>
        <p:grpSpPr>
          <a:xfrm>
            <a:off x="-1041" y="6542424"/>
            <a:ext cx="12192000" cy="334867"/>
            <a:chOff x="-1041" y="5727407"/>
            <a:chExt cx="12192000" cy="490513"/>
          </a:xfrm>
        </p:grpSpPr>
        <p:sp>
          <p:nvSpPr>
            <p:cNvPr id="160" name="Rectangle 159"/>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7</a:t>
              </a:r>
              <a:endParaRPr lang="en-US" sz="1200" dirty="0">
                <a:latin typeface="Times New Roman" panose="02020603050405020304" pitchFamily="18" charset="0"/>
                <a:cs typeface="Times New Roman" panose="02020603050405020304" pitchFamily="18" charset="0"/>
              </a:endParaRPr>
            </a:p>
          </p:txBody>
        </p:sp>
        <p:sp>
          <p:nvSpPr>
            <p:cNvPr id="162"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63"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pic>
        <p:nvPicPr>
          <p:cNvPr id="117" name="Picture 11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sp>
        <p:nvSpPr>
          <p:cNvPr id="12" name="Rectangle 11"/>
          <p:cNvSpPr/>
          <p:nvPr/>
        </p:nvSpPr>
        <p:spPr>
          <a:xfrm>
            <a:off x="2184016" y="922920"/>
            <a:ext cx="7814881" cy="1107996"/>
          </a:xfrm>
          <a:prstGeom prst="rect">
            <a:avLst/>
          </a:prstGeom>
        </p:spPr>
        <p:txBody>
          <a:bodyPr wrap="square">
            <a:spAutoFit/>
          </a:bodyPr>
          <a:lstStyle/>
          <a:p>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panose="02040503050406030204" pitchFamily="18" charset="0"/>
                <a:ea typeface="Cambria" panose="02040503050406030204" pitchFamily="18" charset="0"/>
                <a:cs typeface="Times New Roman" panose="02020603050405020304" pitchFamily="18" charset="0"/>
              </a:rPr>
              <a:t>The main </a:t>
            </a:r>
            <a:r>
              <a:rPr lang="en-US"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panose="02040503050406030204" pitchFamily="18" charset="0"/>
                <a:ea typeface="Cambria" panose="02040503050406030204" pitchFamily="18" charset="0"/>
                <a:cs typeface="Times New Roman" panose="02020603050405020304" pitchFamily="18" charset="0"/>
              </a:rPr>
              <a:t>challenge</a:t>
            </a:r>
            <a:endPar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panose="02040503050406030204" pitchFamily="18" charset="0"/>
              <a:ea typeface="Cambria" panose="02040503050406030204" pitchFamily="18" charset="0"/>
            </a:endParaRPr>
          </a:p>
        </p:txBody>
      </p:sp>
      <p:sp>
        <p:nvSpPr>
          <p:cNvPr id="13" name="Rectangle 12"/>
          <p:cNvSpPr/>
          <p:nvPr/>
        </p:nvSpPr>
        <p:spPr>
          <a:xfrm>
            <a:off x="2731440" y="2574938"/>
            <a:ext cx="6231417" cy="1323439"/>
          </a:xfrm>
          <a:prstGeom prst="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0" scaled="1"/>
            <a:tileRect/>
          </a:gradFill>
          <a:ln w="28575">
            <a:solidFill>
              <a:schemeClr val="bg1">
                <a:lumMod val="95000"/>
              </a:schemeClr>
            </a:solidFill>
          </a:ln>
          <a:effectLst>
            <a:reflection blurRad="6350" stA="52000" endA="300" endPos="35000" dir="5400000" sy="-100000" algn="bl" rotWithShape="0"/>
          </a:effectLst>
        </p:spPr>
        <p:txBody>
          <a:bodyPr wrap="square">
            <a:spAutoFit/>
          </a:bodyPr>
          <a:lstStyle/>
          <a:p>
            <a:pPr algn="ctr"/>
            <a:r>
              <a:rPr lang="en-US" sz="2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there is no established national minimum data </a:t>
            </a:r>
            <a:r>
              <a:rPr lang="en-US" sz="2000" dirty="0"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set (MDS</a:t>
            </a:r>
            <a:r>
              <a:rPr lang="en-US" sz="2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for disability, which is an obstacle to developing a </a:t>
            </a:r>
            <a:r>
              <a:rPr lang="en-US" sz="2000" dirty="0"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national EDR </a:t>
            </a:r>
            <a:r>
              <a:rPr lang="en-US" sz="2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for Iran in order to collect comprehensive and uniform data </a:t>
            </a:r>
            <a:r>
              <a:rPr lang="en-US" sz="2000" dirty="0"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on disability </a:t>
            </a:r>
            <a:r>
              <a:rPr lang="en-US" sz="2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for various purposes.</a:t>
            </a:r>
          </a:p>
        </p:txBody>
      </p:sp>
    </p:spTree>
    <p:extLst>
      <p:ext uri="{BB962C8B-B14F-4D97-AF65-F5344CB8AC3E}">
        <p14:creationId xmlns:p14="http://schemas.microsoft.com/office/powerpoint/2010/main" val="251336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5941482"/>
            <a:ext cx="2743200" cy="365125"/>
          </a:xfrm>
        </p:spPr>
        <p:txBody>
          <a:bodyPr/>
          <a:lstStyle/>
          <a:p>
            <a:fld id="{6D22F896-40B5-4ADD-8801-0D06FADFA095}" type="slidenum">
              <a:rPr lang="en-US" smtClean="0"/>
              <a:t>9</a:t>
            </a:fld>
            <a:endParaRPr lang="en-US" dirty="0"/>
          </a:p>
        </p:txBody>
      </p:sp>
      <p:grpSp>
        <p:nvGrpSpPr>
          <p:cNvPr id="58" name="Group 57"/>
          <p:cNvGrpSpPr/>
          <p:nvPr/>
        </p:nvGrpSpPr>
        <p:grpSpPr>
          <a:xfrm>
            <a:off x="907137" y="4700996"/>
            <a:ext cx="1763000" cy="1602317"/>
            <a:chOff x="9111343" y="3183580"/>
            <a:chExt cx="1394546" cy="1227066"/>
          </a:xfrm>
        </p:grpSpPr>
        <p:sp>
          <p:nvSpPr>
            <p:cNvPr id="4" name="Rounded Rectangle 3"/>
            <p:cNvSpPr/>
            <p:nvPr/>
          </p:nvSpPr>
          <p:spPr>
            <a:xfrm>
              <a:off x="9111343" y="4002434"/>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58D0B34-5E7E-4FDF-8157-D26FC3520F7A}"/>
                </a:ext>
              </a:extLst>
            </p:cNvPr>
            <p:cNvGrpSpPr/>
            <p:nvPr/>
          </p:nvGrpSpPr>
          <p:grpSpPr>
            <a:xfrm>
              <a:off x="9703198" y="3918082"/>
              <a:ext cx="91440" cy="91440"/>
              <a:chOff x="5973250" y="4248152"/>
              <a:chExt cx="211094" cy="211094"/>
            </a:xfrm>
            <a:solidFill>
              <a:srgbClr val="FF5969"/>
            </a:solidFill>
          </p:grpSpPr>
          <p:sp>
            <p:nvSpPr>
              <p:cNvPr id="11" name="Oval 10">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E91A0C4-16D9-4262-BC92-0E8535F56EB2}"/>
                </a:ext>
              </a:extLst>
            </p:cNvPr>
            <p:cNvGrpSpPr/>
            <p:nvPr/>
          </p:nvGrpSpPr>
          <p:grpSpPr>
            <a:xfrm>
              <a:off x="9465855" y="3183580"/>
              <a:ext cx="548640" cy="548640"/>
              <a:chOff x="7353181" y="1755914"/>
              <a:chExt cx="1275682" cy="1275682"/>
            </a:xfrm>
            <a:solidFill>
              <a:srgbClr val="FF5969"/>
            </a:solidFill>
          </p:grpSpPr>
          <p:sp>
            <p:nvSpPr>
              <p:cNvPr id="14" name="Teardrop 13">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oogle Shape;764;p28">
              <a:extLst>
                <a:ext uri="{FF2B5EF4-FFF2-40B4-BE49-F238E27FC236}">
                  <a16:creationId xmlns:a16="http://schemas.microsoft.com/office/drawing/2014/main" id="{E48B1852-6C4C-4A4E-AD09-BF0440A1C9B0}"/>
                </a:ext>
              </a:extLst>
            </p:cNvPr>
            <p:cNvGrpSpPr/>
            <p:nvPr/>
          </p:nvGrpSpPr>
          <p:grpSpPr>
            <a:xfrm>
              <a:off x="9632065" y="3290465"/>
              <a:ext cx="233706" cy="329423"/>
              <a:chOff x="1333682" y="3344330"/>
              <a:chExt cx="271213" cy="383088"/>
            </a:xfrm>
            <a:solidFill>
              <a:schemeClr val="bg1">
                <a:lumMod val="50000"/>
              </a:schemeClr>
            </a:solidFill>
          </p:grpSpPr>
          <p:sp>
            <p:nvSpPr>
              <p:cNvPr id="44" name="Google Shape;765;p28">
                <a:extLst>
                  <a:ext uri="{FF2B5EF4-FFF2-40B4-BE49-F238E27FC236}">
                    <a16:creationId xmlns:a16="http://schemas.microsoft.com/office/drawing/2014/main" id="{E4B8E316-9B43-4F64-A321-C813A30D6181}"/>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5" name="Google Shape;766;p28">
                <a:extLst>
                  <a:ext uri="{FF2B5EF4-FFF2-40B4-BE49-F238E27FC236}">
                    <a16:creationId xmlns:a16="http://schemas.microsoft.com/office/drawing/2014/main" id="{863916C1-E023-403A-974F-AB439FB5DFE8}"/>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6" name="Google Shape;767;p28">
                <a:extLst>
                  <a:ext uri="{FF2B5EF4-FFF2-40B4-BE49-F238E27FC236}">
                    <a16:creationId xmlns:a16="http://schemas.microsoft.com/office/drawing/2014/main" id="{9BF2B3EC-B73B-40D0-8CA4-1DE33A4124AC}"/>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7" name="Google Shape;768;p28">
                <a:extLst>
                  <a:ext uri="{FF2B5EF4-FFF2-40B4-BE49-F238E27FC236}">
                    <a16:creationId xmlns:a16="http://schemas.microsoft.com/office/drawing/2014/main" id="{F044188D-52A9-4645-9782-D4C5ABF8E693}"/>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8" name="Google Shape;769;p28">
                <a:extLst>
                  <a:ext uri="{FF2B5EF4-FFF2-40B4-BE49-F238E27FC236}">
                    <a16:creationId xmlns:a16="http://schemas.microsoft.com/office/drawing/2014/main" id="{8D6D76F6-7372-46AD-848A-21946396E449}"/>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49" name="Google Shape;770;p28">
                <a:extLst>
                  <a:ext uri="{FF2B5EF4-FFF2-40B4-BE49-F238E27FC236}">
                    <a16:creationId xmlns:a16="http://schemas.microsoft.com/office/drawing/2014/main" id="{4F981BC9-B222-4F5B-A8B9-30843135069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0" name="Google Shape;771;p28">
                <a:extLst>
                  <a:ext uri="{FF2B5EF4-FFF2-40B4-BE49-F238E27FC236}">
                    <a16:creationId xmlns:a16="http://schemas.microsoft.com/office/drawing/2014/main" id="{5F9FE419-584D-40B9-9936-E91A1601DF9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1" name="Google Shape;772;p28">
                <a:extLst>
                  <a:ext uri="{FF2B5EF4-FFF2-40B4-BE49-F238E27FC236}">
                    <a16:creationId xmlns:a16="http://schemas.microsoft.com/office/drawing/2014/main" id="{2D1E2739-902D-4A24-ACFF-4D1BBE19BEC2}"/>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2" name="Google Shape;773;p28">
                <a:extLst>
                  <a:ext uri="{FF2B5EF4-FFF2-40B4-BE49-F238E27FC236}">
                    <a16:creationId xmlns:a16="http://schemas.microsoft.com/office/drawing/2014/main" id="{4A4BE8AD-E4F0-495A-8565-C20B75341F55}"/>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3" name="Google Shape;774;p28">
                <a:extLst>
                  <a:ext uri="{FF2B5EF4-FFF2-40B4-BE49-F238E27FC236}">
                    <a16:creationId xmlns:a16="http://schemas.microsoft.com/office/drawing/2014/main" id="{0FF8D43F-37C8-4FD9-8720-0FE160BFE1C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54" name="Google Shape;775;p28">
                <a:extLst>
                  <a:ext uri="{FF2B5EF4-FFF2-40B4-BE49-F238E27FC236}">
                    <a16:creationId xmlns:a16="http://schemas.microsoft.com/office/drawing/2014/main" id="{327EA7D0-6F6B-41F1-84F4-078A63DB06AC}"/>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grpSp>
      <p:grpSp>
        <p:nvGrpSpPr>
          <p:cNvPr id="60" name="Group 59"/>
          <p:cNvGrpSpPr/>
          <p:nvPr/>
        </p:nvGrpSpPr>
        <p:grpSpPr>
          <a:xfrm>
            <a:off x="4563132" y="4722891"/>
            <a:ext cx="1672786" cy="1572432"/>
            <a:chOff x="6322251" y="3186902"/>
            <a:chExt cx="1394546" cy="1223742"/>
          </a:xfrm>
        </p:grpSpPr>
        <p:sp>
          <p:nvSpPr>
            <p:cNvPr id="6" name="Rounded Rectangle 5"/>
            <p:cNvSpPr/>
            <p:nvPr/>
          </p:nvSpPr>
          <p:spPr>
            <a:xfrm>
              <a:off x="6322251"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58D0B34-5E7E-4FDF-8157-D26FC3520F7A}"/>
                </a:ext>
              </a:extLst>
            </p:cNvPr>
            <p:cNvGrpSpPr/>
            <p:nvPr/>
          </p:nvGrpSpPr>
          <p:grpSpPr>
            <a:xfrm>
              <a:off x="6957275" y="3923525"/>
              <a:ext cx="91440" cy="91440"/>
              <a:chOff x="5973250" y="4248152"/>
              <a:chExt cx="211094" cy="211094"/>
            </a:xfrm>
            <a:solidFill>
              <a:srgbClr val="FFC000"/>
            </a:solidFill>
          </p:grpSpPr>
          <p:sp>
            <p:nvSpPr>
              <p:cNvPr id="23" name="Oval 2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E91A0C4-16D9-4262-BC92-0E8535F56EB2}"/>
                </a:ext>
              </a:extLst>
            </p:cNvPr>
            <p:cNvGrpSpPr/>
            <p:nvPr/>
          </p:nvGrpSpPr>
          <p:grpSpPr>
            <a:xfrm>
              <a:off x="6712606" y="3186902"/>
              <a:ext cx="555024" cy="553594"/>
              <a:chOff x="7336148" y="1750981"/>
              <a:chExt cx="1290526" cy="1287200"/>
            </a:xfrm>
          </p:grpSpPr>
          <p:sp>
            <p:nvSpPr>
              <p:cNvPr id="26" name="Teardrop 25">
                <a:extLst>
                  <a:ext uri="{FF2B5EF4-FFF2-40B4-BE49-F238E27FC236}">
                    <a16:creationId xmlns:a16="http://schemas.microsoft.com/office/drawing/2014/main" id="{3013F73C-52D7-40FA-AE5E-6E4F53D400F5}"/>
                  </a:ext>
                </a:extLst>
              </p:cNvPr>
              <p:cNvSpPr/>
              <p:nvPr/>
            </p:nvSpPr>
            <p:spPr>
              <a:xfrm rot="8100000">
                <a:off x="7336148" y="1750981"/>
                <a:ext cx="1290526" cy="1287200"/>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B5C085C-26ED-4457-A4BB-7BBE95D872FF}"/>
                  </a:ext>
                </a:extLst>
              </p:cNvPr>
              <p:cNvSpPr/>
              <p:nvPr/>
            </p:nvSpPr>
            <p:spPr>
              <a:xfrm>
                <a:off x="7547530" y="1948913"/>
                <a:ext cx="889685" cy="88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Google Shape;348;p20">
              <a:extLst>
                <a:ext uri="{FF2B5EF4-FFF2-40B4-BE49-F238E27FC236}">
                  <a16:creationId xmlns:a16="http://schemas.microsoft.com/office/drawing/2014/main" id="{DB4FA331-A922-4D6C-968C-A7D95EC55417}"/>
                </a:ext>
              </a:extLst>
            </p:cNvPr>
            <p:cNvSpPr>
              <a:spLocks noChangeAspect="1"/>
            </p:cNvSpPr>
            <p:nvPr/>
          </p:nvSpPr>
          <p:spPr>
            <a:xfrm>
              <a:off x="6841747" y="3318844"/>
              <a:ext cx="274220" cy="250795"/>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cxnSp>
        <p:nvCxnSpPr>
          <p:cNvPr id="57" name="Straight Connector 56">
            <a:extLst>
              <a:ext uri="{FF2B5EF4-FFF2-40B4-BE49-F238E27FC236}">
                <a16:creationId xmlns:a16="http://schemas.microsoft.com/office/drawing/2014/main" id="{B8857015-8C14-4834-ADF5-3ED0356AF43F}"/>
              </a:ext>
            </a:extLst>
          </p:cNvPr>
          <p:cNvCxnSpPr/>
          <p:nvPr/>
        </p:nvCxnSpPr>
        <p:spPr>
          <a:xfrm>
            <a:off x="1754378" y="5714699"/>
            <a:ext cx="1792154" cy="1855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41074" y="4809384"/>
            <a:ext cx="1663053" cy="1480864"/>
            <a:chOff x="6070142" y="5486640"/>
            <a:chExt cx="1394546" cy="1218475"/>
          </a:xfrm>
        </p:grpSpPr>
        <p:grpSp>
          <p:nvGrpSpPr>
            <p:cNvPr id="28" name="Group 27">
              <a:extLst>
                <a:ext uri="{FF2B5EF4-FFF2-40B4-BE49-F238E27FC236}">
                  <a16:creationId xmlns:a16="http://schemas.microsoft.com/office/drawing/2014/main" id="{5E91A0C4-16D9-4262-BC92-0E8535F56EB2}"/>
                </a:ext>
              </a:extLst>
            </p:cNvPr>
            <p:cNvGrpSpPr/>
            <p:nvPr/>
          </p:nvGrpSpPr>
          <p:grpSpPr>
            <a:xfrm>
              <a:off x="6465630" y="5486640"/>
              <a:ext cx="548640" cy="548640"/>
              <a:chOff x="7353181" y="1755914"/>
              <a:chExt cx="1275682" cy="1275682"/>
            </a:xfrm>
            <a:solidFill>
              <a:srgbClr val="89A09F"/>
            </a:solidFill>
          </p:grpSpPr>
          <p:sp>
            <p:nvSpPr>
              <p:cNvPr id="29" name="Teardrop 28">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6070142" y="6296903"/>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58D0B34-5E7E-4FDF-8157-D26FC3520F7A}"/>
                </a:ext>
              </a:extLst>
            </p:cNvPr>
            <p:cNvGrpSpPr/>
            <p:nvPr/>
          </p:nvGrpSpPr>
          <p:grpSpPr>
            <a:xfrm>
              <a:off x="6703576" y="6217995"/>
              <a:ext cx="91440" cy="91440"/>
              <a:chOff x="5973250" y="4248152"/>
              <a:chExt cx="211094" cy="211094"/>
            </a:xfrm>
            <a:solidFill>
              <a:srgbClr val="89A09F"/>
            </a:solidFill>
          </p:grpSpPr>
          <p:sp>
            <p:nvSpPr>
              <p:cNvPr id="63" name="Oval 62">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89A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oogle Shape;492;p23">
              <a:extLst>
                <a:ext uri="{FF2B5EF4-FFF2-40B4-BE49-F238E27FC236}">
                  <a16:creationId xmlns:a16="http://schemas.microsoft.com/office/drawing/2014/main" id="{47C8DFD8-065D-4523-86A0-3AB62954FEA1}"/>
                </a:ext>
              </a:extLst>
            </p:cNvPr>
            <p:cNvGrpSpPr/>
            <p:nvPr/>
          </p:nvGrpSpPr>
          <p:grpSpPr>
            <a:xfrm>
              <a:off x="6578718" y="5609453"/>
              <a:ext cx="322436" cy="299943"/>
              <a:chOff x="2280029" y="1970604"/>
              <a:chExt cx="353631" cy="354395"/>
            </a:xfrm>
            <a:solidFill>
              <a:schemeClr val="bg1">
                <a:lumMod val="50000"/>
              </a:schemeClr>
            </a:solidFill>
          </p:grpSpPr>
          <p:sp>
            <p:nvSpPr>
              <p:cNvPr id="66" name="Google Shape;493;p23">
                <a:extLst>
                  <a:ext uri="{FF2B5EF4-FFF2-40B4-BE49-F238E27FC236}">
                    <a16:creationId xmlns:a16="http://schemas.microsoft.com/office/drawing/2014/main" id="{14C95E9D-936E-4483-ADCA-0708608BC712}"/>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23">
                <a:extLst>
                  <a:ext uri="{FF2B5EF4-FFF2-40B4-BE49-F238E27FC236}">
                    <a16:creationId xmlns:a16="http://schemas.microsoft.com/office/drawing/2014/main" id="{A8A009FE-CB97-4CFC-BB59-F5108B08D3D2}"/>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5;p23">
                <a:extLst>
                  <a:ext uri="{FF2B5EF4-FFF2-40B4-BE49-F238E27FC236}">
                    <a16:creationId xmlns:a16="http://schemas.microsoft.com/office/drawing/2014/main" id="{84088697-7BB5-4ED8-86E7-F7D0ED3D1128}"/>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23">
                <a:extLst>
                  <a:ext uri="{FF2B5EF4-FFF2-40B4-BE49-F238E27FC236}">
                    <a16:creationId xmlns:a16="http://schemas.microsoft.com/office/drawing/2014/main" id="{E0B7D4D2-81BE-449D-80BF-3538BFC34CD9}"/>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oup 86"/>
          <p:cNvGrpSpPr/>
          <p:nvPr/>
        </p:nvGrpSpPr>
        <p:grpSpPr>
          <a:xfrm>
            <a:off x="8077223" y="4809384"/>
            <a:ext cx="1650982" cy="1480864"/>
            <a:chOff x="7548571" y="5466858"/>
            <a:chExt cx="1394546" cy="1228710"/>
          </a:xfrm>
        </p:grpSpPr>
        <p:sp>
          <p:nvSpPr>
            <p:cNvPr id="8" name="Rounded Rectangle 7"/>
            <p:cNvSpPr/>
            <p:nvPr/>
          </p:nvSpPr>
          <p:spPr>
            <a:xfrm>
              <a:off x="7548571" y="6287356"/>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58D0B34-5E7E-4FDF-8157-D26FC3520F7A}"/>
                </a:ext>
              </a:extLst>
            </p:cNvPr>
            <p:cNvGrpSpPr/>
            <p:nvPr/>
          </p:nvGrpSpPr>
          <p:grpSpPr>
            <a:xfrm>
              <a:off x="8283526" y="6201360"/>
              <a:ext cx="91440" cy="91440"/>
              <a:chOff x="5973250" y="4248152"/>
              <a:chExt cx="211094" cy="211094"/>
            </a:xfrm>
            <a:solidFill>
              <a:srgbClr val="92D050"/>
            </a:solidFill>
          </p:grpSpPr>
          <p:sp>
            <p:nvSpPr>
              <p:cNvPr id="32" name="Oval 31">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DB50F0-F24E-4FA7-A567-D7A18A824B29}"/>
                  </a:ext>
                </a:extLst>
              </p:cNvPr>
              <p:cNvSpPr/>
              <p:nvPr/>
            </p:nvSpPr>
            <p:spPr>
              <a:xfrm>
                <a:off x="6003538" y="4278440"/>
                <a:ext cx="150518" cy="1505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E91A0C4-16D9-4262-BC92-0E8535F56EB2}"/>
                </a:ext>
              </a:extLst>
            </p:cNvPr>
            <p:cNvGrpSpPr/>
            <p:nvPr/>
          </p:nvGrpSpPr>
          <p:grpSpPr>
            <a:xfrm>
              <a:off x="8046183" y="5466858"/>
              <a:ext cx="548640" cy="548640"/>
              <a:chOff x="7353181" y="1755914"/>
              <a:chExt cx="1275682" cy="1275682"/>
            </a:xfrm>
            <a:solidFill>
              <a:srgbClr val="92D050"/>
            </a:solidFill>
          </p:grpSpPr>
          <p:sp>
            <p:nvSpPr>
              <p:cNvPr id="35" name="Teardrop 34">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7F1DD8A-DF80-400F-ABA7-E80562BD0FDA}"/>
                </a:ext>
              </a:extLst>
            </p:cNvPr>
            <p:cNvGrpSpPr/>
            <p:nvPr/>
          </p:nvGrpSpPr>
          <p:grpSpPr>
            <a:xfrm>
              <a:off x="8170702" y="5604845"/>
              <a:ext cx="318664" cy="300980"/>
              <a:chOff x="2247014" y="4211681"/>
              <a:chExt cx="183194" cy="183352"/>
            </a:xfrm>
            <a:solidFill>
              <a:schemeClr val="bg1">
                <a:lumMod val="50000"/>
              </a:schemeClr>
            </a:solidFill>
          </p:grpSpPr>
          <p:sp>
            <p:nvSpPr>
              <p:cNvPr id="74" name="Google Shape;331;p20">
                <a:extLst>
                  <a:ext uri="{FF2B5EF4-FFF2-40B4-BE49-F238E27FC236}">
                    <a16:creationId xmlns:a16="http://schemas.microsoft.com/office/drawing/2014/main" id="{4048F32F-2515-4817-ACE6-98AE06925930}"/>
                  </a:ext>
                </a:extLst>
              </p:cNvPr>
              <p:cNvSpPr>
                <a:spLocks noChangeAspect="1"/>
              </p:cNvSpPr>
              <p:nvPr/>
            </p:nvSpPr>
            <p:spPr>
              <a:xfrm>
                <a:off x="2247014" y="4291828"/>
                <a:ext cx="68584" cy="103025"/>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5" name="Google Shape;332;p20">
                <a:extLst>
                  <a:ext uri="{FF2B5EF4-FFF2-40B4-BE49-F238E27FC236}">
                    <a16:creationId xmlns:a16="http://schemas.microsoft.com/office/drawing/2014/main" id="{CC30FC81-7DFF-4C8B-AC89-8902E647B754}"/>
                  </a:ext>
                </a:extLst>
              </p:cNvPr>
              <p:cNvSpPr>
                <a:spLocks noChangeAspect="1"/>
              </p:cNvSpPr>
              <p:nvPr/>
            </p:nvSpPr>
            <p:spPr>
              <a:xfrm>
                <a:off x="2258385" y="4377985"/>
                <a:ext cx="5298" cy="16867"/>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6" name="Google Shape;333;p20">
                <a:extLst>
                  <a:ext uri="{FF2B5EF4-FFF2-40B4-BE49-F238E27FC236}">
                    <a16:creationId xmlns:a16="http://schemas.microsoft.com/office/drawing/2014/main" id="{4CCB90DF-30C3-4D19-A4AC-A25963E26250}"/>
                  </a:ext>
                </a:extLst>
              </p:cNvPr>
              <p:cNvSpPr>
                <a:spLocks noChangeAspect="1"/>
              </p:cNvSpPr>
              <p:nvPr/>
            </p:nvSpPr>
            <p:spPr>
              <a:xfrm>
                <a:off x="2298534" y="4377985"/>
                <a:ext cx="5315" cy="16867"/>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7" name="Google Shape;334;p20">
                <a:extLst>
                  <a:ext uri="{FF2B5EF4-FFF2-40B4-BE49-F238E27FC236}">
                    <a16:creationId xmlns:a16="http://schemas.microsoft.com/office/drawing/2014/main" id="{E116F753-89FF-47DC-96E1-6C4FA0E1E835}"/>
                  </a:ext>
                </a:extLst>
              </p:cNvPr>
              <p:cNvSpPr>
                <a:spLocks noChangeAspect="1"/>
              </p:cNvSpPr>
              <p:nvPr/>
            </p:nvSpPr>
            <p:spPr>
              <a:xfrm>
                <a:off x="2378671" y="4311458"/>
                <a:ext cx="28813" cy="9528"/>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8" name="Google Shape;335;p20">
                <a:extLst>
                  <a:ext uri="{FF2B5EF4-FFF2-40B4-BE49-F238E27FC236}">
                    <a16:creationId xmlns:a16="http://schemas.microsoft.com/office/drawing/2014/main" id="{E8B9FE86-7C09-4648-B6AC-E8AC9123C532}"/>
                  </a:ext>
                </a:extLst>
              </p:cNvPr>
              <p:cNvSpPr>
                <a:spLocks noChangeAspect="1"/>
              </p:cNvSpPr>
              <p:nvPr/>
            </p:nvSpPr>
            <p:spPr>
              <a:xfrm>
                <a:off x="2355749" y="4294905"/>
                <a:ext cx="74459" cy="99749"/>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79" name="Google Shape;336;p20">
                <a:extLst>
                  <a:ext uri="{FF2B5EF4-FFF2-40B4-BE49-F238E27FC236}">
                    <a16:creationId xmlns:a16="http://schemas.microsoft.com/office/drawing/2014/main" id="{2E5A6EBB-CA78-43B5-BA7A-D3A1FF3514A6}"/>
                  </a:ext>
                </a:extLst>
              </p:cNvPr>
              <p:cNvSpPr>
                <a:spLocks noChangeAspect="1"/>
              </p:cNvSpPr>
              <p:nvPr/>
            </p:nvSpPr>
            <p:spPr>
              <a:xfrm>
                <a:off x="2370245" y="4375238"/>
                <a:ext cx="5496" cy="19795"/>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0" name="Google Shape;337;p20">
                <a:extLst>
                  <a:ext uri="{FF2B5EF4-FFF2-40B4-BE49-F238E27FC236}">
                    <a16:creationId xmlns:a16="http://schemas.microsoft.com/office/drawing/2014/main" id="{10502E1F-DA27-406D-AD39-992FEEC7C393}"/>
                  </a:ext>
                </a:extLst>
              </p:cNvPr>
              <p:cNvSpPr>
                <a:spLocks noChangeAspect="1"/>
              </p:cNvSpPr>
              <p:nvPr/>
            </p:nvSpPr>
            <p:spPr>
              <a:xfrm>
                <a:off x="2410214" y="4375238"/>
                <a:ext cx="5298" cy="19795"/>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1" name="Google Shape;338;p20">
                <a:extLst>
                  <a:ext uri="{FF2B5EF4-FFF2-40B4-BE49-F238E27FC236}">
                    <a16:creationId xmlns:a16="http://schemas.microsoft.com/office/drawing/2014/main" id="{1AD18B7B-BDB9-4EFD-A101-75BC277880B1}"/>
                  </a:ext>
                </a:extLst>
              </p:cNvPr>
              <p:cNvSpPr>
                <a:spLocks noChangeAspect="1"/>
              </p:cNvSpPr>
              <p:nvPr/>
            </p:nvSpPr>
            <p:spPr>
              <a:xfrm>
                <a:off x="2275415" y="4211681"/>
                <a:ext cx="114444" cy="95818"/>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2" name="Google Shape;339;p20">
                <a:extLst>
                  <a:ext uri="{FF2B5EF4-FFF2-40B4-BE49-F238E27FC236}">
                    <a16:creationId xmlns:a16="http://schemas.microsoft.com/office/drawing/2014/main" id="{6CEBD314-43E9-4938-8BD9-29E8ACE44816}"/>
                  </a:ext>
                </a:extLst>
              </p:cNvPr>
              <p:cNvSpPr>
                <a:spLocks noChangeAspect="1"/>
              </p:cNvSpPr>
              <p:nvPr/>
            </p:nvSpPr>
            <p:spPr>
              <a:xfrm>
                <a:off x="2295606" y="4229085"/>
                <a:ext cx="13921" cy="5298"/>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3" name="Google Shape;340;p20">
                <a:extLst>
                  <a:ext uri="{FF2B5EF4-FFF2-40B4-BE49-F238E27FC236}">
                    <a16:creationId xmlns:a16="http://schemas.microsoft.com/office/drawing/2014/main" id="{239DE1CF-A159-44B0-A16E-A2CCB8E9C736}"/>
                  </a:ext>
                </a:extLst>
              </p:cNvPr>
              <p:cNvSpPr>
                <a:spLocks noChangeAspect="1"/>
              </p:cNvSpPr>
              <p:nvPr/>
            </p:nvSpPr>
            <p:spPr>
              <a:xfrm>
                <a:off x="2315582" y="4229085"/>
                <a:ext cx="42734" cy="5298"/>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4" name="Google Shape;341;p20">
                <a:extLst>
                  <a:ext uri="{FF2B5EF4-FFF2-40B4-BE49-F238E27FC236}">
                    <a16:creationId xmlns:a16="http://schemas.microsoft.com/office/drawing/2014/main" id="{8E56A980-1936-4816-BBCA-7BD86F06161A}"/>
                  </a:ext>
                </a:extLst>
              </p:cNvPr>
              <p:cNvSpPr>
                <a:spLocks noChangeAspect="1"/>
              </p:cNvSpPr>
              <p:nvPr/>
            </p:nvSpPr>
            <p:spPr>
              <a:xfrm>
                <a:off x="2295606" y="4243187"/>
                <a:ext cx="62710" cy="5496"/>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5" name="Google Shape;342;p20">
                <a:extLst>
                  <a:ext uri="{FF2B5EF4-FFF2-40B4-BE49-F238E27FC236}">
                    <a16:creationId xmlns:a16="http://schemas.microsoft.com/office/drawing/2014/main" id="{C94203E6-4D19-49A5-B776-DDDB3FD255E1}"/>
                  </a:ext>
                </a:extLst>
              </p:cNvPr>
              <p:cNvSpPr>
                <a:spLocks noChangeAspect="1"/>
              </p:cNvSpPr>
              <p:nvPr/>
            </p:nvSpPr>
            <p:spPr>
              <a:xfrm>
                <a:off x="2295606" y="4257683"/>
                <a:ext cx="42520" cy="5512"/>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86" name="Google Shape;343;p20">
                <a:extLst>
                  <a:ext uri="{FF2B5EF4-FFF2-40B4-BE49-F238E27FC236}">
                    <a16:creationId xmlns:a16="http://schemas.microsoft.com/office/drawing/2014/main" id="{4913519F-AE63-4151-8703-3167C4D09E7B}"/>
                  </a:ext>
                </a:extLst>
              </p:cNvPr>
              <p:cNvSpPr>
                <a:spLocks noChangeAspect="1"/>
              </p:cNvSpPr>
              <p:nvPr/>
            </p:nvSpPr>
            <p:spPr>
              <a:xfrm>
                <a:off x="2344379" y="4257683"/>
                <a:ext cx="13937" cy="5512"/>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grpSp>
        <p:nvGrpSpPr>
          <p:cNvPr id="92" name="Group 91"/>
          <p:cNvGrpSpPr/>
          <p:nvPr/>
        </p:nvGrpSpPr>
        <p:grpSpPr>
          <a:xfrm>
            <a:off x="9810782" y="4739577"/>
            <a:ext cx="1762468" cy="1563742"/>
            <a:chOff x="2160597" y="3219522"/>
            <a:chExt cx="1394546" cy="1190044"/>
          </a:xfrm>
        </p:grpSpPr>
        <p:sp>
          <p:nvSpPr>
            <p:cNvPr id="9" name="Rounded Rectangle 8"/>
            <p:cNvSpPr/>
            <p:nvPr/>
          </p:nvSpPr>
          <p:spPr>
            <a:xfrm>
              <a:off x="2160597" y="4030204"/>
              <a:ext cx="1394546" cy="3793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110154-B239-41C7-B1E3-F5864B1F15BC}"/>
                </a:ext>
              </a:extLst>
            </p:cNvPr>
            <p:cNvSpPr/>
            <p:nvPr/>
          </p:nvSpPr>
          <p:spPr>
            <a:xfrm>
              <a:off x="2817941" y="3934665"/>
              <a:ext cx="91437" cy="9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E91A0C4-16D9-4262-BC92-0E8535F56EB2}"/>
                </a:ext>
              </a:extLst>
            </p:cNvPr>
            <p:cNvGrpSpPr/>
            <p:nvPr/>
          </p:nvGrpSpPr>
          <p:grpSpPr>
            <a:xfrm>
              <a:off x="2580631" y="3219522"/>
              <a:ext cx="548640" cy="548640"/>
              <a:chOff x="7353181" y="1845806"/>
              <a:chExt cx="1275682" cy="1275682"/>
            </a:xfrm>
            <a:solidFill>
              <a:srgbClr val="00A0A8"/>
            </a:solidFill>
          </p:grpSpPr>
          <p:sp>
            <p:nvSpPr>
              <p:cNvPr id="41" name="Teardrop 40">
                <a:extLst>
                  <a:ext uri="{FF2B5EF4-FFF2-40B4-BE49-F238E27FC236}">
                    <a16:creationId xmlns:a16="http://schemas.microsoft.com/office/drawing/2014/main" id="{3013F73C-52D7-40FA-AE5E-6E4F53D400F5}"/>
                  </a:ext>
                </a:extLst>
              </p:cNvPr>
              <p:cNvSpPr/>
              <p:nvPr/>
            </p:nvSpPr>
            <p:spPr>
              <a:xfrm rot="8100000">
                <a:off x="7353181" y="1845806"/>
                <a:ext cx="1275682" cy="1275682"/>
              </a:xfrm>
              <a:prstGeom prst="teardrop">
                <a:avLst>
                  <a:gd name="adj" fmla="val 10996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5C085C-26ED-4457-A4BB-7BBE95D872FF}"/>
                  </a:ext>
                </a:extLst>
              </p:cNvPr>
              <p:cNvSpPr/>
              <p:nvPr/>
            </p:nvSpPr>
            <p:spPr>
              <a:xfrm>
                <a:off x="7547530" y="2038805"/>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92DD850-2C67-4B55-9898-9643CEBFB8E7}"/>
                </a:ext>
              </a:extLst>
            </p:cNvPr>
            <p:cNvGrpSpPr/>
            <p:nvPr/>
          </p:nvGrpSpPr>
          <p:grpSpPr>
            <a:xfrm>
              <a:off x="2735402" y="3354001"/>
              <a:ext cx="250186" cy="217578"/>
              <a:chOff x="760166" y="4216727"/>
              <a:chExt cx="176529" cy="173221"/>
            </a:xfrm>
            <a:solidFill>
              <a:schemeClr val="bg1">
                <a:lumMod val="50000"/>
              </a:schemeClr>
            </a:solidFill>
          </p:grpSpPr>
          <p:sp>
            <p:nvSpPr>
              <p:cNvPr id="89" name="Google Shape;345;p20">
                <a:extLst>
                  <a:ext uri="{FF2B5EF4-FFF2-40B4-BE49-F238E27FC236}">
                    <a16:creationId xmlns:a16="http://schemas.microsoft.com/office/drawing/2014/main" id="{BD9421C5-04AB-4145-ADCF-C16B996C2C91}"/>
                  </a:ext>
                </a:extLst>
              </p:cNvPr>
              <p:cNvSpPr>
                <a:spLocks noChangeAspect="1"/>
              </p:cNvSpPr>
              <p:nvPr/>
            </p:nvSpPr>
            <p:spPr>
              <a:xfrm>
                <a:off x="880452" y="4272575"/>
                <a:ext cx="56243" cy="117175"/>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0" name="Google Shape;346;p20">
                <a:extLst>
                  <a:ext uri="{FF2B5EF4-FFF2-40B4-BE49-F238E27FC236}">
                    <a16:creationId xmlns:a16="http://schemas.microsoft.com/office/drawing/2014/main" id="{0A0E37F8-33C5-46F8-B1CF-FB49C7A3C8E8}"/>
                  </a:ext>
                </a:extLst>
              </p:cNvPr>
              <p:cNvSpPr>
                <a:spLocks noChangeAspect="1"/>
              </p:cNvSpPr>
              <p:nvPr/>
            </p:nvSpPr>
            <p:spPr>
              <a:xfrm>
                <a:off x="799740" y="4216727"/>
                <a:ext cx="102663" cy="173221"/>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sp>
            <p:nvSpPr>
              <p:cNvPr id="91" name="Google Shape;347;p20">
                <a:extLst>
                  <a:ext uri="{FF2B5EF4-FFF2-40B4-BE49-F238E27FC236}">
                    <a16:creationId xmlns:a16="http://schemas.microsoft.com/office/drawing/2014/main" id="{4911F2A4-6152-4DE6-B0FE-9AB62D0AC21C}"/>
                  </a:ext>
                </a:extLst>
              </p:cNvPr>
              <p:cNvSpPr>
                <a:spLocks noChangeAspect="1"/>
              </p:cNvSpPr>
              <p:nvPr/>
            </p:nvSpPr>
            <p:spPr>
              <a:xfrm>
                <a:off x="760166" y="4287845"/>
                <a:ext cx="56243" cy="101906"/>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IRAN Sans" panose="020B0400000000000000" pitchFamily="34" charset="-78"/>
                </a:endParaRPr>
              </a:p>
            </p:txBody>
          </p:sp>
        </p:grpSp>
      </p:grpSp>
      <p:cxnSp>
        <p:nvCxnSpPr>
          <p:cNvPr id="94" name="Straight Connector 93">
            <a:extLst>
              <a:ext uri="{FF2B5EF4-FFF2-40B4-BE49-F238E27FC236}">
                <a16:creationId xmlns:a16="http://schemas.microsoft.com/office/drawing/2014/main" id="{B8857015-8C14-4834-ADF5-3ED0356AF43F}"/>
              </a:ext>
            </a:extLst>
          </p:cNvPr>
          <p:cNvCxnSpPr>
            <a:endCxn id="24" idx="2"/>
          </p:cNvCxnSpPr>
          <p:nvPr/>
        </p:nvCxnSpPr>
        <p:spPr>
          <a:xfrm flipV="1">
            <a:off x="3642444" y="5728153"/>
            <a:ext cx="1698150" cy="347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857015-8C14-4834-ADF5-3ED0356AF43F}"/>
              </a:ext>
            </a:extLst>
          </p:cNvPr>
          <p:cNvCxnSpPr>
            <a:endCxn id="63" idx="2"/>
          </p:cNvCxnSpPr>
          <p:nvPr/>
        </p:nvCxnSpPr>
        <p:spPr>
          <a:xfrm>
            <a:off x="5437379" y="5723164"/>
            <a:ext cx="1659091" cy="3063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857015-8C14-4834-ADF5-3ED0356AF43F}"/>
              </a:ext>
            </a:extLst>
          </p:cNvPr>
          <p:cNvCxnSpPr>
            <a:stCxn id="63" idx="6"/>
          </p:cNvCxnSpPr>
          <p:nvPr/>
        </p:nvCxnSpPr>
        <p:spPr>
          <a:xfrm flipV="1">
            <a:off x="7205516" y="5753552"/>
            <a:ext cx="1750354" cy="2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857015-8C14-4834-ADF5-3ED0356AF43F}"/>
              </a:ext>
            </a:extLst>
          </p:cNvPr>
          <p:cNvCxnSpPr>
            <a:endCxn id="38" idx="3"/>
          </p:cNvCxnSpPr>
          <p:nvPr/>
        </p:nvCxnSpPr>
        <p:spPr>
          <a:xfrm>
            <a:off x="9052660" y="5748563"/>
            <a:ext cx="1605817" cy="332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1675E1C-AAFA-45D7-8190-692048AABF8D}"/>
              </a:ext>
            </a:extLst>
          </p:cNvPr>
          <p:cNvSpPr txBox="1"/>
          <p:nvPr/>
        </p:nvSpPr>
        <p:spPr>
          <a:xfrm>
            <a:off x="986478" y="5842054"/>
            <a:ext cx="1599818" cy="369333"/>
          </a:xfrm>
          <a:prstGeom prst="rect">
            <a:avLst/>
          </a:prstGeom>
          <a:noFill/>
        </p:spPr>
        <p:txBody>
          <a:bodyPr wrap="square" rtlCol="1">
            <a:spAutoFit/>
          </a:bodyPr>
          <a:lstStyle/>
          <a:p>
            <a:pPr algn="ctr"/>
            <a:r>
              <a:rPr lang="en-US" b="1" dirty="0" smtClean="0">
                <a:solidFill>
                  <a:schemeClr val="bg1">
                    <a:lumMod val="95000"/>
                  </a:schemeClr>
                </a:solidFill>
                <a:latin typeface="Times New Roman" panose="02020603050405020304" pitchFamily="18" charset="0"/>
                <a:cs typeface="+mj-cs"/>
              </a:rPr>
              <a:t>Introduction</a:t>
            </a:r>
            <a:endParaRPr lang="fa-IR" b="1" dirty="0">
              <a:solidFill>
                <a:schemeClr val="bg1">
                  <a:lumMod val="95000"/>
                </a:schemeClr>
              </a:solidFill>
              <a:latin typeface="Times New Roman" panose="02020603050405020304" pitchFamily="18" charset="0"/>
              <a:cs typeface="+mj-cs"/>
            </a:endParaRPr>
          </a:p>
        </p:txBody>
      </p:sp>
      <p:sp>
        <p:nvSpPr>
          <p:cNvPr id="106" name="Rectangle 105"/>
          <p:cNvSpPr/>
          <p:nvPr/>
        </p:nvSpPr>
        <p:spPr>
          <a:xfrm>
            <a:off x="4877376" y="5807809"/>
            <a:ext cx="1043876"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Methods</a:t>
            </a:r>
            <a:endParaRPr lang="fa-IR" b="1" dirty="0">
              <a:solidFill>
                <a:schemeClr val="bg1">
                  <a:lumMod val="95000"/>
                </a:schemeClr>
              </a:solidFill>
              <a:latin typeface="Times New Roman" panose="02020603050405020304" pitchFamily="18" charset="0"/>
            </a:endParaRPr>
          </a:p>
        </p:txBody>
      </p:sp>
      <p:sp>
        <p:nvSpPr>
          <p:cNvPr id="107" name="Rectangle 106"/>
          <p:cNvSpPr/>
          <p:nvPr/>
        </p:nvSpPr>
        <p:spPr>
          <a:xfrm>
            <a:off x="6724457" y="5842642"/>
            <a:ext cx="902811" cy="369332"/>
          </a:xfrm>
          <a:prstGeom prst="rect">
            <a:avLst/>
          </a:prstGeom>
        </p:spPr>
        <p:txBody>
          <a:bodyPr wrap="none">
            <a:spAutoFit/>
          </a:bodyPr>
          <a:lstStyle/>
          <a:p>
            <a:pPr algn="ctr"/>
            <a:r>
              <a:rPr lang="en-US" b="1" dirty="0">
                <a:solidFill>
                  <a:schemeClr val="bg1">
                    <a:lumMod val="95000"/>
                  </a:schemeClr>
                </a:solidFill>
                <a:latin typeface="Times New Roman" panose="02020603050405020304" pitchFamily="18" charset="0"/>
              </a:rPr>
              <a:t>Results</a:t>
            </a:r>
            <a:endParaRPr lang="fa-IR" b="1" dirty="0">
              <a:solidFill>
                <a:schemeClr val="bg1">
                  <a:lumMod val="95000"/>
                </a:schemeClr>
              </a:solidFill>
              <a:latin typeface="Times New Roman" panose="02020603050405020304" pitchFamily="18" charset="0"/>
            </a:endParaRPr>
          </a:p>
        </p:txBody>
      </p:sp>
      <p:sp>
        <p:nvSpPr>
          <p:cNvPr id="108" name="Rectangle 107"/>
          <p:cNvSpPr/>
          <p:nvPr/>
        </p:nvSpPr>
        <p:spPr>
          <a:xfrm>
            <a:off x="8016277" y="5694597"/>
            <a:ext cx="1887397"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rPr>
              <a:t>Discussion &amp; </a:t>
            </a:r>
            <a:r>
              <a:rPr lang="en-US" b="1" dirty="0" smtClean="0">
                <a:solidFill>
                  <a:schemeClr val="bg1">
                    <a:lumMod val="95000"/>
                  </a:schemeClr>
                </a:solidFill>
                <a:latin typeface="Times New Roman" panose="02020603050405020304" pitchFamily="18" charset="0"/>
              </a:rPr>
              <a:t>Conclusion</a:t>
            </a:r>
            <a:endParaRPr lang="fa-IR" b="1" dirty="0">
              <a:solidFill>
                <a:schemeClr val="bg1">
                  <a:lumMod val="95000"/>
                </a:schemeClr>
              </a:solidFill>
              <a:latin typeface="Times New Roman" panose="02020603050405020304" pitchFamily="18" charset="0"/>
            </a:endParaRPr>
          </a:p>
        </p:txBody>
      </p:sp>
      <p:sp>
        <p:nvSpPr>
          <p:cNvPr id="109" name="Rectangle 108"/>
          <p:cNvSpPr/>
          <p:nvPr/>
        </p:nvSpPr>
        <p:spPr>
          <a:xfrm>
            <a:off x="9998897" y="5703299"/>
            <a:ext cx="1373003" cy="646331"/>
          </a:xfrm>
          <a:prstGeom prst="rect">
            <a:avLst/>
          </a:prstGeom>
        </p:spPr>
        <p:txBody>
          <a:bodyPr wrap="square">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Strength &amp; Limitation</a:t>
            </a:r>
          </a:p>
        </p:txBody>
      </p:sp>
      <p:grpSp>
        <p:nvGrpSpPr>
          <p:cNvPr id="128" name="Group 127"/>
          <p:cNvGrpSpPr/>
          <p:nvPr/>
        </p:nvGrpSpPr>
        <p:grpSpPr>
          <a:xfrm>
            <a:off x="2731440" y="4725618"/>
            <a:ext cx="1794681" cy="1577696"/>
            <a:chOff x="7716797" y="3189022"/>
            <a:chExt cx="1394546" cy="1221622"/>
          </a:xfrm>
        </p:grpSpPr>
        <p:sp>
          <p:nvSpPr>
            <p:cNvPr id="129" name="Rounded Rectangle 128"/>
            <p:cNvSpPr/>
            <p:nvPr/>
          </p:nvSpPr>
          <p:spPr>
            <a:xfrm>
              <a:off x="7716797" y="4002432"/>
              <a:ext cx="1394546" cy="40821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458D0B34-5E7E-4FDF-8157-D26FC3520F7A}"/>
                </a:ext>
              </a:extLst>
            </p:cNvPr>
            <p:cNvGrpSpPr/>
            <p:nvPr/>
          </p:nvGrpSpPr>
          <p:grpSpPr>
            <a:xfrm>
              <a:off x="8337011" y="3923524"/>
              <a:ext cx="91439" cy="91440"/>
              <a:chOff x="5973250" y="4248152"/>
              <a:chExt cx="211094" cy="211094"/>
            </a:xfrm>
            <a:solidFill>
              <a:srgbClr val="52CCBF"/>
            </a:solidFill>
          </p:grpSpPr>
          <p:sp>
            <p:nvSpPr>
              <p:cNvPr id="135" name="Oval 134">
                <a:extLst>
                  <a:ext uri="{FF2B5EF4-FFF2-40B4-BE49-F238E27FC236}">
                    <a16:creationId xmlns:a16="http://schemas.microsoft.com/office/drawing/2014/main" id="{89110154-B239-41C7-B1E3-F5864B1F15BC}"/>
                  </a:ext>
                </a:extLst>
              </p:cNvPr>
              <p:cNvSpPr/>
              <p:nvPr/>
            </p:nvSpPr>
            <p:spPr>
              <a:xfrm>
                <a:off x="5973250" y="4248152"/>
                <a:ext cx="211094" cy="211094"/>
              </a:xfrm>
              <a:prstGeom prst="ellipse">
                <a:avLst/>
              </a:prstGeom>
              <a:grpFill/>
              <a:ln>
                <a:solidFill>
                  <a:srgbClr val="52C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8ADB50F0-F24E-4FA7-A567-D7A18A824B29}"/>
                  </a:ext>
                </a:extLst>
              </p:cNvPr>
              <p:cNvSpPr/>
              <p:nvPr/>
            </p:nvSpPr>
            <p:spPr>
              <a:xfrm>
                <a:off x="6003604" y="4278440"/>
                <a:ext cx="150520" cy="150518"/>
              </a:xfrm>
              <a:prstGeom prst="ellipse">
                <a:avLst/>
              </a:prstGeom>
              <a:solidFill>
                <a:srgbClr val="0E5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5E91A0C4-16D9-4262-BC92-0E8535F56EB2}"/>
                </a:ext>
              </a:extLst>
            </p:cNvPr>
            <p:cNvGrpSpPr/>
            <p:nvPr/>
          </p:nvGrpSpPr>
          <p:grpSpPr>
            <a:xfrm>
              <a:off x="8099697" y="3189022"/>
              <a:ext cx="548640" cy="548640"/>
              <a:chOff x="7353181" y="1755914"/>
              <a:chExt cx="1275682" cy="1275682"/>
            </a:xfrm>
            <a:solidFill>
              <a:srgbClr val="52CCBF"/>
            </a:solidFill>
          </p:grpSpPr>
          <p:sp>
            <p:nvSpPr>
              <p:cNvPr id="133" name="Teardrop 132">
                <a:extLst>
                  <a:ext uri="{FF2B5EF4-FFF2-40B4-BE49-F238E27FC236}">
                    <a16:creationId xmlns:a16="http://schemas.microsoft.com/office/drawing/2014/main" id="{3013F73C-52D7-40FA-AE5E-6E4F53D400F5}"/>
                  </a:ext>
                </a:extLst>
              </p:cNvPr>
              <p:cNvSpPr/>
              <p:nvPr/>
            </p:nvSpPr>
            <p:spPr>
              <a:xfrm rot="8100000">
                <a:off x="7353181" y="1755914"/>
                <a:ext cx="1275682" cy="1275682"/>
              </a:xfrm>
              <a:prstGeom prst="teardrop">
                <a:avLst>
                  <a:gd name="adj" fmla="val 109962"/>
                </a:avLst>
              </a:prstGeom>
              <a:solidFill>
                <a:srgbClr val="0E5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8B5C085C-26ED-4457-A4BB-7BBE95D872FF}"/>
                  </a:ext>
                </a:extLst>
              </p:cNvPr>
              <p:cNvSpPr/>
              <p:nvPr/>
            </p:nvSpPr>
            <p:spPr>
              <a:xfrm>
                <a:off x="7547530"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2" name="Picture 131">
              <a:extLst>
                <a:ext uri="{FF2B5EF4-FFF2-40B4-BE49-F238E27FC236}">
                  <a16:creationId xmlns:a16="http://schemas.microsoft.com/office/drawing/2014/main" id="{CD9846FC-755F-4A0E-BAD3-A5D51C0E1EBE}"/>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7142" y="3314818"/>
              <a:ext cx="297471" cy="297471"/>
            </a:xfrm>
            <a:prstGeom prst="rect">
              <a:avLst/>
            </a:prstGeom>
          </p:spPr>
        </p:pic>
      </p:grpSp>
      <p:sp>
        <p:nvSpPr>
          <p:cNvPr id="137" name="Rectangle 136"/>
          <p:cNvSpPr/>
          <p:nvPr/>
        </p:nvSpPr>
        <p:spPr>
          <a:xfrm>
            <a:off x="2993637" y="5799095"/>
            <a:ext cx="1223412" cy="369332"/>
          </a:xfrm>
          <a:prstGeom prst="rect">
            <a:avLst/>
          </a:prstGeom>
        </p:spPr>
        <p:txBody>
          <a:bodyPr wrap="none">
            <a:spAutoFit/>
          </a:bodyPr>
          <a:lstStyle/>
          <a:p>
            <a:pPr algn="ctr"/>
            <a:r>
              <a:rPr lang="en-US" b="1" dirty="0">
                <a:solidFill>
                  <a:srgbClr val="0E5AA4"/>
                </a:solidFill>
                <a:latin typeface="Times New Roman" panose="02020603050405020304" pitchFamily="18" charset="0"/>
              </a:rPr>
              <a:t>Objectives</a:t>
            </a:r>
            <a:endParaRPr lang="fa-IR" b="1" dirty="0">
              <a:solidFill>
                <a:srgbClr val="0E5AA4"/>
              </a:solidFill>
              <a:latin typeface="Times New Roman" panose="02020603050405020304" pitchFamily="18" charset="0"/>
            </a:endParaRPr>
          </a:p>
        </p:txBody>
      </p:sp>
      <p:grpSp>
        <p:nvGrpSpPr>
          <p:cNvPr id="138" name="Group 137"/>
          <p:cNvGrpSpPr/>
          <p:nvPr/>
        </p:nvGrpSpPr>
        <p:grpSpPr>
          <a:xfrm>
            <a:off x="-1041" y="6542424"/>
            <a:ext cx="12192000" cy="334867"/>
            <a:chOff x="-1041" y="5727407"/>
            <a:chExt cx="12192000" cy="490513"/>
          </a:xfrm>
        </p:grpSpPr>
        <p:sp>
          <p:nvSpPr>
            <p:cNvPr id="139" name="Rectangle 138"/>
            <p:cNvSpPr/>
            <p:nvPr/>
          </p:nvSpPr>
          <p:spPr>
            <a:xfrm>
              <a:off x="-1041" y="5727407"/>
              <a:ext cx="12192000" cy="490513"/>
            </a:xfrm>
            <a:prstGeom prst="rect">
              <a:avLst/>
            </a:prstGeom>
            <a:solidFill>
              <a:srgbClr val="EAEE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ate Placeholder 3"/>
            <p:cNvSpPr txBox="1">
              <a:spLocks/>
            </p:cNvSpPr>
            <p:nvPr/>
          </p:nvSpPr>
          <p:spPr>
            <a:xfrm>
              <a:off x="1197650" y="5765919"/>
              <a:ext cx="1972733" cy="365125"/>
            </a:xfrm>
            <a:prstGeom prst="rect">
              <a:avLst/>
            </a:prstGeom>
          </p:spPr>
          <p:txBody>
            <a:bodyPr vert="horz" lIns="91440" tIns="45720" rIns="45720" bIns="45720" rtlCol="0" anchor="ctr"/>
            <a:lstStyle>
              <a:defPPr>
                <a:defRPr lang="en-US"/>
              </a:defPPr>
              <a:lvl1pPr marL="0" algn="l"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latin typeface="Times New Roman" panose="02020603050405020304" pitchFamily="18" charset="0"/>
                  <a:cs typeface="Times New Roman" panose="02020603050405020304" pitchFamily="18" charset="0"/>
                </a:rPr>
                <a:t>Slide </a:t>
              </a:r>
              <a:r>
                <a:rPr lang="en-US" sz="1200" dirty="0" smtClean="0">
                  <a:latin typeface="Times New Roman" panose="02020603050405020304" pitchFamily="18" charset="0"/>
                  <a:cs typeface="Times New Roman" panose="02020603050405020304" pitchFamily="18" charset="0"/>
                </a:rPr>
                <a:t>8</a:t>
              </a:r>
              <a:endParaRPr lang="en-US" sz="1200" dirty="0">
                <a:latin typeface="Times New Roman" panose="02020603050405020304" pitchFamily="18" charset="0"/>
                <a:cs typeface="Times New Roman" panose="02020603050405020304" pitchFamily="18" charset="0"/>
              </a:endParaRPr>
            </a:p>
          </p:txBody>
        </p:sp>
        <p:sp>
          <p:nvSpPr>
            <p:cNvPr id="141" name="Footer Placeholder 4"/>
            <p:cNvSpPr txBox="1">
              <a:spLocks/>
            </p:cNvSpPr>
            <p:nvPr/>
          </p:nvSpPr>
          <p:spPr>
            <a:xfrm>
              <a:off x="2497666" y="5793628"/>
              <a:ext cx="7169181" cy="336563"/>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Development a national minimum data set (MDS) of the </a:t>
              </a:r>
              <a:r>
                <a:rPr lang="en-US" sz="1200" dirty="0" smtClean="0">
                  <a:latin typeface="Times New Roman" panose="02020603050405020304" pitchFamily="18" charset="0"/>
                  <a:cs typeface="Times New Roman" panose="02020603050405020304" pitchFamily="18" charset="0"/>
                </a:rPr>
                <a:t>information management </a:t>
              </a:r>
              <a:r>
                <a:rPr lang="en-US" sz="1200" dirty="0">
                  <a:latin typeface="Times New Roman" panose="02020603050405020304" pitchFamily="18" charset="0"/>
                  <a:cs typeface="Times New Roman" panose="02020603050405020304" pitchFamily="18" charset="0"/>
                </a:rPr>
                <a:t>system for disability in Iran</a:t>
              </a:r>
            </a:p>
          </p:txBody>
        </p:sp>
        <p:sp>
          <p:nvSpPr>
            <p:cNvPr id="142" name="Slide Number Placeholder 5"/>
            <p:cNvSpPr txBox="1">
              <a:spLocks/>
            </p:cNvSpPr>
            <p:nvPr/>
          </p:nvSpPr>
          <p:spPr>
            <a:xfrm>
              <a:off x="9712031" y="5784515"/>
              <a:ext cx="2359896" cy="328057"/>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Times New Roman" panose="02020603050405020304" pitchFamily="18" charset="0"/>
                  <a:cs typeface="Times New Roman" panose="02020603050405020304" pitchFamily="18" charset="0"/>
                </a:rPr>
                <a:t>Seyyedeh Fatemeh Mousavi</a:t>
              </a:r>
            </a:p>
          </p:txBody>
        </p:sp>
      </p:grpSp>
      <p:sp>
        <p:nvSpPr>
          <p:cNvPr id="151" name="スライド番号プレースホルダー 4"/>
          <p:cNvSpPr txBox="1">
            <a:spLocks/>
          </p:cNvSpPr>
          <p:nvPr/>
        </p:nvSpPr>
        <p:spPr>
          <a:xfrm>
            <a:off x="17136094" y="9432788"/>
            <a:ext cx="1080120" cy="5476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459DFB-86F3-43FA-8567-2EA6E426AE90}" type="slidenum">
              <a:rPr lang="ja-JP" altLang="en-US" smtClean="0"/>
              <a:pPr/>
              <a:t>9</a:t>
            </a:fld>
            <a:endParaRPr lang="ja-JP" altLang="en-US" dirty="0"/>
          </a:p>
        </p:txBody>
      </p:sp>
      <p:pic>
        <p:nvPicPr>
          <p:cNvPr id="152" name="Picture Placeholder 28"/>
          <p:cNvPicPr>
            <a:picLocks noChangeAspect="1"/>
          </p:cNvPicPr>
          <p:nvPr/>
        </p:nvPicPr>
        <p:blipFill>
          <a:blip r:embed="rId6">
            <a:extLst>
              <a:ext uri="{28A0092B-C50C-407E-A947-70E740481C1C}">
                <a14:useLocalDpi xmlns:a14="http://schemas.microsoft.com/office/drawing/2010/main" val="0"/>
              </a:ext>
            </a:extLst>
          </a:blip>
          <a:srcRect l="9948" r="9948"/>
          <a:stretch>
            <a:fillRect/>
          </a:stretch>
        </p:blipFill>
        <p:spPr>
          <a:xfrm>
            <a:off x="1674395" y="1634425"/>
            <a:ext cx="2131336" cy="2131336"/>
          </a:xfrm>
          <a:prstGeom prst="ellipse">
            <a:avLst/>
          </a:prstGeom>
        </p:spPr>
      </p:pic>
      <p:pic>
        <p:nvPicPr>
          <p:cNvPr id="154"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664113" y="9664700"/>
            <a:ext cx="406400" cy="406400"/>
          </a:xfrm>
          <a:prstGeom prst="rect">
            <a:avLst/>
          </a:prstGeom>
        </p:spPr>
      </p:pic>
      <p:grpSp>
        <p:nvGrpSpPr>
          <p:cNvPr id="155" name="Group 154">
            <a:extLst>
              <a:ext uri="{FF2B5EF4-FFF2-40B4-BE49-F238E27FC236}">
                <a16:creationId xmlns:a16="http://schemas.microsoft.com/office/drawing/2014/main" id="{6C4902E4-DE3C-4E73-84FB-4EC23979084F}"/>
              </a:ext>
            </a:extLst>
          </p:cNvPr>
          <p:cNvGrpSpPr/>
          <p:nvPr/>
        </p:nvGrpSpPr>
        <p:grpSpPr>
          <a:xfrm>
            <a:off x="4116547" y="1898469"/>
            <a:ext cx="6507789" cy="1593012"/>
            <a:chOff x="1413053" y="2784427"/>
            <a:chExt cx="6507789" cy="1052378"/>
          </a:xfrm>
        </p:grpSpPr>
        <p:grpSp>
          <p:nvGrpSpPr>
            <p:cNvPr id="156" name="Group 155"/>
            <p:cNvGrpSpPr/>
            <p:nvPr/>
          </p:nvGrpSpPr>
          <p:grpSpPr>
            <a:xfrm>
              <a:off x="1413053" y="2784427"/>
              <a:ext cx="6507789" cy="1052378"/>
              <a:chOff x="1693266" y="2090057"/>
              <a:chExt cx="4562391" cy="1888500"/>
            </a:xfrm>
          </p:grpSpPr>
          <p:sp>
            <p:nvSpPr>
              <p:cNvPr id="159" name="Rectangle: Rounded Corners 8">
                <a:extLst>
                  <a:ext uri="{FF2B5EF4-FFF2-40B4-BE49-F238E27FC236}">
                    <a16:creationId xmlns:a16="http://schemas.microsoft.com/office/drawing/2014/main" id="{8E3FFC06-6159-4F02-987B-043E29247657}"/>
                  </a:ext>
                </a:extLst>
              </p:cNvPr>
              <p:cNvSpPr/>
              <p:nvPr/>
            </p:nvSpPr>
            <p:spPr>
              <a:xfrm>
                <a:off x="1901371" y="2090057"/>
                <a:ext cx="4354286" cy="1888500"/>
              </a:xfrm>
              <a:prstGeom prst="roundRect">
                <a:avLst/>
              </a:prstGeom>
              <a:solidFill>
                <a:srgbClr val="CE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60" name="Isosceles Triangle 159">
                <a:extLst>
                  <a:ext uri="{FF2B5EF4-FFF2-40B4-BE49-F238E27FC236}">
                    <a16:creationId xmlns:a16="http://schemas.microsoft.com/office/drawing/2014/main" id="{F1EB1F44-AF40-4403-B952-81B10F009934}"/>
                  </a:ext>
                </a:extLst>
              </p:cNvPr>
              <p:cNvSpPr/>
              <p:nvPr/>
            </p:nvSpPr>
            <p:spPr>
              <a:xfrm rot="16200000">
                <a:off x="1599738" y="3345602"/>
                <a:ext cx="515702" cy="328646"/>
              </a:xfrm>
              <a:prstGeom prst="triangle">
                <a:avLst/>
              </a:prstGeom>
              <a:solidFill>
                <a:srgbClr val="CE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157" name="Rectangle 156"/>
            <p:cNvSpPr/>
            <p:nvPr/>
          </p:nvSpPr>
          <p:spPr>
            <a:xfrm>
              <a:off x="2047298" y="2971203"/>
              <a:ext cx="5673370" cy="609972"/>
            </a:xfrm>
            <a:prstGeom prst="rect">
              <a:avLst/>
            </a:prstGeom>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This study was conducted to develop a national MDS for</a:t>
              </a:r>
            </a:p>
            <a:p>
              <a:pPr algn="ctr"/>
              <a:r>
                <a:rPr lang="en-US" dirty="0">
                  <a:solidFill>
                    <a:schemeClr val="bg1"/>
                  </a:solidFill>
                  <a:latin typeface="Times New Roman" panose="02020603050405020304" pitchFamily="18" charset="0"/>
                  <a:cs typeface="Times New Roman" panose="02020603050405020304" pitchFamily="18" charset="0"/>
                </a:rPr>
                <a:t>disability to facilitate the development of a national EDR for Iran.</a:t>
              </a:r>
              <a:endParaRPr lang="en-US"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61" name="Picture 160"/>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Effect>
                      <a14:saturation sat="0"/>
                    </a14:imgEffect>
                  </a14:imgLayer>
                </a14:imgProps>
              </a:ext>
              <a:ext uri="{28A0092B-C50C-407E-A947-70E740481C1C}">
                <a14:useLocalDpi xmlns:a14="http://schemas.microsoft.com/office/drawing/2010/main" val="0"/>
              </a:ext>
            </a:extLst>
          </a:blip>
          <a:srcRect l="941" t="872" r="1410" b="1445"/>
          <a:stretch/>
        </p:blipFill>
        <p:spPr>
          <a:xfrm>
            <a:off x="119842" y="63371"/>
            <a:ext cx="1341141" cy="948733"/>
          </a:xfrm>
          <a:prstGeom prst="rect">
            <a:avLst/>
          </a:prstGeom>
        </p:spPr>
      </p:pic>
    </p:spTree>
    <p:extLst>
      <p:ext uri="{BB962C8B-B14F-4D97-AF65-F5344CB8AC3E}">
        <p14:creationId xmlns:p14="http://schemas.microsoft.com/office/powerpoint/2010/main" val="288898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randombar(horizontal)">
                                      <p:cBhvr>
                                        <p:cTn id="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 fill="hold" display="0">
                  <p:stCondLst>
                    <p:cond delay="indefinite"/>
                  </p:stCondLst>
                  <p:endCondLst>
                    <p:cond evt="onStopAudio" delay="0">
                      <p:tgtEl>
                        <p:sldTgt/>
                      </p:tgtEl>
                    </p:cond>
                  </p:endCondLst>
                </p:cTn>
                <p:tgtEl>
                  <p:spTgt spid="15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5299</TotalTime>
  <Words>2652</Words>
  <Application>Microsoft Office PowerPoint</Application>
  <PresentationFormat>Widescreen</PresentationFormat>
  <Paragraphs>465</Paragraphs>
  <Slides>26</Slides>
  <Notes>3</Notes>
  <HiddenSlides>0</HiddenSlides>
  <MMClips>1</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26</vt:i4>
      </vt:variant>
    </vt:vector>
  </HeadingPairs>
  <TitlesOfParts>
    <vt:vector size="47" baseType="lpstr">
      <vt:lpstr>游ゴシック</vt:lpstr>
      <vt:lpstr>游ゴシック Light</vt:lpstr>
      <vt:lpstr>A Khash</vt:lpstr>
      <vt:lpstr>AdvOT863180fb</vt:lpstr>
      <vt:lpstr>Arial</vt:lpstr>
      <vt:lpstr>B Nazanin</vt:lpstr>
      <vt:lpstr>Calibri</vt:lpstr>
      <vt:lpstr>Calibri Light</vt:lpstr>
      <vt:lpstr>Cambria</vt:lpstr>
      <vt:lpstr>Fira Sans Extra Condensed Medium</vt:lpstr>
      <vt:lpstr>Gill Sans</vt:lpstr>
      <vt:lpstr>IRAN Sans</vt:lpstr>
      <vt:lpstr>Raleway</vt:lpstr>
      <vt:lpstr>Roboto</vt:lpstr>
      <vt:lpstr>Roboto Bold</vt:lpstr>
      <vt:lpstr>Roboto Regular</vt:lpstr>
      <vt:lpstr>Route 159 UltraLight</vt:lpstr>
      <vt:lpstr>Segoe Script</vt:lpstr>
      <vt:lpstr>Times New Roman</vt:lpstr>
      <vt:lpstr>Wingdings</vt:lpstr>
      <vt:lpstr>Office Theme</vt:lpstr>
      <vt:lpstr>Development a national minimum data set (MDS) of the information management system for disability in Iran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transfer</dc:title>
  <dc:creator>Windows User</dc:creator>
  <cp:lastModifiedBy>newage</cp:lastModifiedBy>
  <cp:revision>451</cp:revision>
  <dcterms:created xsi:type="dcterms:W3CDTF">2018-11-22T17:19:33Z</dcterms:created>
  <dcterms:modified xsi:type="dcterms:W3CDTF">2021-10-03T02:25:40Z</dcterms:modified>
</cp:coreProperties>
</file>