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8" r:id="rId1"/>
  </p:sldMasterIdLst>
  <p:notesMasterIdLst>
    <p:notesMasterId r:id="rId31"/>
  </p:notesMasterIdLst>
  <p:handoutMasterIdLst>
    <p:handoutMasterId r:id="rId32"/>
  </p:handoutMasterIdLst>
  <p:sldIdLst>
    <p:sldId id="283" r:id="rId2"/>
    <p:sldId id="282" r:id="rId3"/>
    <p:sldId id="285" r:id="rId4"/>
    <p:sldId id="286" r:id="rId5"/>
    <p:sldId id="287" r:id="rId6"/>
    <p:sldId id="288" r:id="rId7"/>
    <p:sldId id="316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313" r:id="rId18"/>
    <p:sldId id="299" r:id="rId19"/>
    <p:sldId id="314" r:id="rId20"/>
    <p:sldId id="300" r:id="rId21"/>
    <p:sldId id="301" r:id="rId22"/>
    <p:sldId id="302" r:id="rId23"/>
    <p:sldId id="323" r:id="rId24"/>
    <p:sldId id="321" r:id="rId25"/>
    <p:sldId id="322" r:id="rId26"/>
    <p:sldId id="310" r:id="rId27"/>
    <p:sldId id="311" r:id="rId28"/>
    <p:sldId id="303" r:id="rId29"/>
    <p:sldId id="31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2" userDrawn="1">
          <p15:clr>
            <a:srgbClr val="A4A3A4"/>
          </p15:clr>
        </p15:guide>
        <p15:guide id="3" orient="horz" pos="3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B3"/>
    <a:srgbClr val="FF6699"/>
    <a:srgbClr val="00FFFF"/>
    <a:srgbClr val="CA0035"/>
    <a:srgbClr val="AC0C8E"/>
    <a:srgbClr val="FFFF99"/>
    <a:srgbClr val="61953D"/>
    <a:srgbClr val="7CB953"/>
    <a:srgbClr val="FF99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93980" autoAdjust="0"/>
  </p:normalViewPr>
  <p:slideViewPr>
    <p:cSldViewPr snapToGrid="0">
      <p:cViewPr varScale="1">
        <p:scale>
          <a:sx n="81" d="100"/>
          <a:sy n="81" d="100"/>
        </p:scale>
        <p:origin x="86" y="91"/>
      </p:cViewPr>
      <p:guideLst>
        <p:guide orient="horz" pos="2160"/>
        <p:guide pos="5292"/>
        <p:guide orient="horz" pos="3725"/>
      </p:guideLst>
    </p:cSldViewPr>
  </p:slideViewPr>
  <p:outlineViewPr>
    <p:cViewPr>
      <p:scale>
        <a:sx n="33" d="100"/>
        <a:sy n="33" d="100"/>
      </p:scale>
      <p:origin x="0" y="-16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0C92-8689-4E51-B314-562B14BE4B89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1389551-E05B-4476-9AB6-A9D050C40356}">
      <dgm:prSet phldrT="[Text]" custT="1"/>
      <dgm:spPr>
        <a:solidFill>
          <a:srgbClr val="FFABB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Impact</a:t>
          </a:r>
          <a:r>
            <a:rPr lang="en-US" sz="1400" b="1" dirty="0" smtClean="0">
              <a:solidFill>
                <a:schemeClr val="tx1"/>
              </a:solidFill>
            </a:rPr>
            <a:t> Factor</a:t>
          </a:r>
        </a:p>
        <a:p>
          <a:r>
            <a:rPr lang="en-US" sz="1400" b="1" dirty="0" smtClean="0">
              <a:solidFill>
                <a:schemeClr val="tx1"/>
              </a:solidFill>
            </a:rPr>
            <a:t>5.007</a:t>
          </a:r>
          <a:endParaRPr lang="en-US" sz="1400" b="1" dirty="0">
            <a:solidFill>
              <a:schemeClr val="tx1"/>
            </a:solidFill>
          </a:endParaRPr>
        </a:p>
      </dgm:t>
    </dgm:pt>
    <dgm:pt modelId="{9AC1D4DB-2F95-45A8-AB8D-25760CCAE587}" type="parTrans" cxnId="{2F559143-5D03-470E-B140-E43C94978961}">
      <dgm:prSet/>
      <dgm:spPr/>
      <dgm:t>
        <a:bodyPr/>
        <a:lstStyle/>
        <a:p>
          <a:endParaRPr lang="en-US"/>
        </a:p>
      </dgm:t>
    </dgm:pt>
    <dgm:pt modelId="{B83C44A4-D0C1-4E7E-B02B-C68E1EAD5A43}" type="sibTrans" cxnId="{2F559143-5D03-470E-B140-E43C94978961}">
      <dgm:prSet/>
      <dgm:spPr/>
      <dgm:t>
        <a:bodyPr/>
        <a:lstStyle/>
        <a:p>
          <a:endParaRPr lang="en-US"/>
        </a:p>
      </dgm:t>
    </dgm:pt>
    <dgm:pt modelId="{7411D897-EF08-4352-9F7E-87FB6BF44E73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H Index</a:t>
          </a:r>
        </a:p>
        <a:p>
          <a:r>
            <a:rPr lang="en-US" sz="1800" b="1" dirty="0" smtClean="0">
              <a:solidFill>
                <a:schemeClr val="tx1"/>
              </a:solidFill>
            </a:rPr>
            <a:t>30              </a:t>
          </a:r>
          <a:endParaRPr lang="en-US" sz="1800" b="1" dirty="0">
            <a:solidFill>
              <a:schemeClr val="tx1"/>
            </a:solidFill>
          </a:endParaRPr>
        </a:p>
      </dgm:t>
    </dgm:pt>
    <dgm:pt modelId="{B9F1E560-EF42-4AFC-B1BD-E021BAB78A88}" type="parTrans" cxnId="{BC4D40ED-7BF2-4B50-8430-45DD3F228931}">
      <dgm:prSet/>
      <dgm:spPr/>
      <dgm:t>
        <a:bodyPr/>
        <a:lstStyle/>
        <a:p>
          <a:endParaRPr lang="en-US"/>
        </a:p>
      </dgm:t>
    </dgm:pt>
    <dgm:pt modelId="{F324DC3A-A3E6-46C1-A6AB-AD79EF7240A2}" type="sibTrans" cxnId="{BC4D40ED-7BF2-4B50-8430-45DD3F228931}">
      <dgm:prSet/>
      <dgm:spPr/>
      <dgm:t>
        <a:bodyPr/>
        <a:lstStyle/>
        <a:p>
          <a:endParaRPr lang="en-US"/>
        </a:p>
      </dgm:t>
    </dgm:pt>
    <dgm:pt modelId="{73264B9D-CC59-4C06-8C4F-0674A07957A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Index             </a:t>
          </a:r>
          <a:r>
            <a:rPr lang="en-US" b="0" smtClean="0">
              <a:solidFill>
                <a:schemeClr val="tx1"/>
              </a:solidFill>
            </a:rPr>
            <a:t>scopus,Pubmed,MedLin</a:t>
          </a:r>
          <a:endParaRPr lang="en-US" b="0" dirty="0">
            <a:solidFill>
              <a:schemeClr val="tx1"/>
            </a:solidFill>
          </a:endParaRPr>
        </a:p>
      </dgm:t>
    </dgm:pt>
    <dgm:pt modelId="{59C7B4D0-61E9-47CB-8206-A49221804F2D}" type="parTrans" cxnId="{5B7AEFB4-4C19-4A2D-8B21-0F4BCDB89739}">
      <dgm:prSet/>
      <dgm:spPr/>
      <dgm:t>
        <a:bodyPr/>
        <a:lstStyle/>
        <a:p>
          <a:endParaRPr lang="en-US"/>
        </a:p>
      </dgm:t>
    </dgm:pt>
    <dgm:pt modelId="{917DB96A-BCF1-45B2-A930-2527418770FC}" type="sibTrans" cxnId="{5B7AEFB4-4C19-4A2D-8B21-0F4BCDB89739}">
      <dgm:prSet/>
      <dgm:spPr/>
      <dgm:t>
        <a:bodyPr/>
        <a:lstStyle/>
        <a:p>
          <a:endParaRPr lang="en-US"/>
        </a:p>
      </dgm:t>
    </dgm:pt>
    <dgm:pt modelId="{6B5721E5-7871-4B72-9093-A23324E3ED7B}">
      <dgm:prSet phldrT="[Text]"/>
      <dgm:spPr/>
      <dgm:t>
        <a:bodyPr/>
        <a:lstStyle/>
        <a:p>
          <a:endParaRPr lang="en-US"/>
        </a:p>
      </dgm:t>
    </dgm:pt>
    <dgm:pt modelId="{EEA49D18-E7BE-40FA-B8F2-32E938C8F299}" type="parTrans" cxnId="{7167EE33-A6F4-43B6-9023-745AE969224A}">
      <dgm:prSet/>
      <dgm:spPr/>
      <dgm:t>
        <a:bodyPr/>
        <a:lstStyle/>
        <a:p>
          <a:endParaRPr lang="en-US"/>
        </a:p>
      </dgm:t>
    </dgm:pt>
    <dgm:pt modelId="{BE6ABDA8-A4AA-40D9-8E5C-199F62DC0428}" type="sibTrans" cxnId="{7167EE33-A6F4-43B6-9023-745AE969224A}">
      <dgm:prSet/>
      <dgm:spPr/>
      <dgm:t>
        <a:bodyPr/>
        <a:lstStyle/>
        <a:p>
          <a:endParaRPr lang="en-US"/>
        </a:p>
      </dgm:t>
    </dgm:pt>
    <dgm:pt modelId="{E5F6515B-9523-4C0E-9192-B062D1410DED}">
      <dgm:prSet/>
      <dgm:spPr/>
      <dgm:t>
        <a:bodyPr/>
        <a:lstStyle/>
        <a:p>
          <a:endParaRPr lang="en-US"/>
        </a:p>
      </dgm:t>
    </dgm:pt>
    <dgm:pt modelId="{79887562-E4A4-44DD-B40D-88A31915B501}" type="parTrans" cxnId="{F0407B78-BF06-4119-A5FD-96C4E10B8D97}">
      <dgm:prSet/>
      <dgm:spPr/>
      <dgm:t>
        <a:bodyPr/>
        <a:lstStyle/>
        <a:p>
          <a:endParaRPr lang="en-US"/>
        </a:p>
      </dgm:t>
    </dgm:pt>
    <dgm:pt modelId="{C9CE68DC-DFF3-4258-B735-3523C3BC715C}" type="sibTrans" cxnId="{F0407B78-BF06-4119-A5FD-96C4E10B8D97}">
      <dgm:prSet/>
      <dgm:spPr/>
      <dgm:t>
        <a:bodyPr/>
        <a:lstStyle/>
        <a:p>
          <a:endParaRPr lang="en-US"/>
        </a:p>
      </dgm:t>
    </dgm:pt>
    <dgm:pt modelId="{42CCBF75-6BC0-4545-A180-B960B258A42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1BC0D6F-C9E1-47D0-B133-C6A0323322D4}" type="parTrans" cxnId="{8663EC61-6C85-4134-906F-79AACC997865}">
      <dgm:prSet/>
      <dgm:spPr/>
      <dgm:t>
        <a:bodyPr/>
        <a:lstStyle/>
        <a:p>
          <a:endParaRPr lang="en-US"/>
        </a:p>
      </dgm:t>
    </dgm:pt>
    <dgm:pt modelId="{B1999D8E-750C-4274-ADB4-8A565E778ABE}" type="sibTrans" cxnId="{8663EC61-6C85-4134-906F-79AACC997865}">
      <dgm:prSet/>
      <dgm:spPr/>
      <dgm:t>
        <a:bodyPr/>
        <a:lstStyle/>
        <a:p>
          <a:endParaRPr lang="en-US"/>
        </a:p>
      </dgm:t>
    </dgm:pt>
    <dgm:pt modelId="{917BEF28-C400-4062-AA04-AD2187D5AB6C}">
      <dgm:prSet/>
      <dgm:spPr/>
      <dgm:t>
        <a:bodyPr/>
        <a:lstStyle/>
        <a:p>
          <a:endParaRPr lang="en-US"/>
        </a:p>
      </dgm:t>
    </dgm:pt>
    <dgm:pt modelId="{9DC449FD-336D-4373-9370-500A0488FEC0}" type="parTrans" cxnId="{922D3A2A-9007-4BA3-A7EF-56830E717FE8}">
      <dgm:prSet/>
      <dgm:spPr/>
      <dgm:t>
        <a:bodyPr/>
        <a:lstStyle/>
        <a:p>
          <a:endParaRPr lang="en-US"/>
        </a:p>
      </dgm:t>
    </dgm:pt>
    <dgm:pt modelId="{4B23B320-590A-4C2F-A819-1F7560F07F8F}" type="sibTrans" cxnId="{922D3A2A-9007-4BA3-A7EF-56830E717FE8}">
      <dgm:prSet/>
      <dgm:spPr/>
      <dgm:t>
        <a:bodyPr/>
        <a:lstStyle/>
        <a:p>
          <a:endParaRPr lang="en-US"/>
        </a:p>
      </dgm:t>
    </dgm:pt>
    <dgm:pt modelId="{750095E9-6FB0-4556-9A0F-0A59410B25C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873F4DD-B1EA-46B5-AD92-51A4C844F56A}" type="parTrans" cxnId="{69498D6E-A40C-4B7C-B3D3-4B8883507E47}">
      <dgm:prSet/>
      <dgm:spPr/>
      <dgm:t>
        <a:bodyPr/>
        <a:lstStyle/>
        <a:p>
          <a:endParaRPr lang="en-US"/>
        </a:p>
      </dgm:t>
    </dgm:pt>
    <dgm:pt modelId="{56451996-7ACB-4927-B72E-FDB86DE7D7F4}" type="sibTrans" cxnId="{69498D6E-A40C-4B7C-B3D3-4B8883507E47}">
      <dgm:prSet/>
      <dgm:spPr/>
      <dgm:t>
        <a:bodyPr/>
        <a:lstStyle/>
        <a:p>
          <a:endParaRPr lang="en-US"/>
        </a:p>
      </dgm:t>
    </dgm:pt>
    <dgm:pt modelId="{C41AB945-42D5-4D7A-B0E6-F496C76D6458}">
      <dgm:prSet/>
      <dgm:spPr/>
      <dgm:t>
        <a:bodyPr/>
        <a:lstStyle/>
        <a:p>
          <a:endParaRPr lang="en-US" b="1" dirty="0" smtClean="0">
            <a:solidFill>
              <a:schemeClr val="tx1"/>
            </a:solidFill>
          </a:endParaRPr>
        </a:p>
      </dgm:t>
    </dgm:pt>
    <dgm:pt modelId="{488FA187-C682-4E9A-8464-42E29B443B6F}" type="parTrans" cxnId="{0DC95480-8843-44B6-9D4A-3FB6E89D6FEC}">
      <dgm:prSet/>
      <dgm:spPr/>
      <dgm:t>
        <a:bodyPr/>
        <a:lstStyle/>
        <a:p>
          <a:endParaRPr lang="en-US"/>
        </a:p>
      </dgm:t>
    </dgm:pt>
    <dgm:pt modelId="{B87367A1-CD0D-4C1C-84DC-4E2EEF01F18D}" type="sibTrans" cxnId="{0DC95480-8843-44B6-9D4A-3FB6E89D6FEC}">
      <dgm:prSet/>
      <dgm:spPr/>
      <dgm:t>
        <a:bodyPr/>
        <a:lstStyle/>
        <a:p>
          <a:endParaRPr lang="en-US"/>
        </a:p>
      </dgm:t>
    </dgm:pt>
    <dgm:pt modelId="{05BE664C-B4F9-4C07-881B-089925DC6D62}">
      <dgm:prSet/>
      <dgm:spPr/>
      <dgm:t>
        <a:bodyPr/>
        <a:lstStyle/>
        <a:p>
          <a:endParaRPr lang="en-US"/>
        </a:p>
      </dgm:t>
    </dgm:pt>
    <dgm:pt modelId="{85875AC1-8CBA-42BF-B5F1-9BB5A4984EC9}" type="parTrans" cxnId="{4B71CCFC-EC34-4FAA-ACBF-7B88B0F7DE85}">
      <dgm:prSet/>
      <dgm:spPr/>
      <dgm:t>
        <a:bodyPr/>
        <a:lstStyle/>
        <a:p>
          <a:endParaRPr lang="en-US"/>
        </a:p>
      </dgm:t>
    </dgm:pt>
    <dgm:pt modelId="{39320621-DFC5-43D1-907F-5DEDB0A8B034}" type="sibTrans" cxnId="{4B71CCFC-EC34-4FAA-ACBF-7B88B0F7DE85}">
      <dgm:prSet/>
      <dgm:spPr/>
      <dgm:t>
        <a:bodyPr/>
        <a:lstStyle/>
        <a:p>
          <a:endParaRPr lang="en-US"/>
        </a:p>
      </dgm:t>
    </dgm:pt>
    <dgm:pt modelId="{2791287E-0D14-4EAD-A350-7E0759FE03E3}">
      <dgm:prSet phldrT="[Text]"/>
      <dgm:spPr/>
      <dgm:t>
        <a:bodyPr/>
        <a:lstStyle/>
        <a:p>
          <a:endParaRPr lang="en-US"/>
        </a:p>
      </dgm:t>
    </dgm:pt>
    <dgm:pt modelId="{EBD706CE-E8BA-45BB-8942-DA074EA96BDA}" type="parTrans" cxnId="{F96D9EE8-0180-443C-9E82-B40C8FC2D1B0}">
      <dgm:prSet/>
      <dgm:spPr/>
      <dgm:t>
        <a:bodyPr/>
        <a:lstStyle/>
        <a:p>
          <a:endParaRPr lang="en-US"/>
        </a:p>
      </dgm:t>
    </dgm:pt>
    <dgm:pt modelId="{52280ED0-99EF-4790-947A-459D5F0FEA0D}" type="sibTrans" cxnId="{F96D9EE8-0180-443C-9E82-B40C8FC2D1B0}">
      <dgm:prSet/>
      <dgm:spPr/>
      <dgm:t>
        <a:bodyPr/>
        <a:lstStyle/>
        <a:p>
          <a:endParaRPr lang="en-US"/>
        </a:p>
      </dgm:t>
    </dgm:pt>
    <dgm:pt modelId="{F9CD053A-4734-426C-A983-A1E4B9CBCF9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International Journal of Health Policy and Management (IJHPM) </a:t>
          </a:r>
          <a:endParaRPr lang="en-US" b="1" dirty="0">
            <a:solidFill>
              <a:schemeClr val="tx1"/>
            </a:solidFill>
          </a:endParaRPr>
        </a:p>
      </dgm:t>
    </dgm:pt>
    <dgm:pt modelId="{FAB82954-E773-4A56-9E4A-906C2A8E7E7D}" type="parTrans" cxnId="{E30CB3B1-1BCF-4DF1-8CB4-EAB46049AA55}">
      <dgm:prSet/>
      <dgm:spPr/>
      <dgm:t>
        <a:bodyPr/>
        <a:lstStyle/>
        <a:p>
          <a:endParaRPr lang="en-US"/>
        </a:p>
      </dgm:t>
    </dgm:pt>
    <dgm:pt modelId="{2877849D-C7B8-4ED2-A4F4-DD6CF47AF473}" type="sibTrans" cxnId="{E30CB3B1-1BCF-4DF1-8CB4-EAB46049AA55}">
      <dgm:prSet/>
      <dgm:spPr/>
      <dgm:t>
        <a:bodyPr/>
        <a:lstStyle/>
        <a:p>
          <a:endParaRPr lang="en-US"/>
        </a:p>
      </dgm:t>
    </dgm:pt>
    <dgm:pt modelId="{2D4A2117-556C-4175-8DAE-B6F68D6F1257}">
      <dgm:prSet/>
      <dgm:spPr/>
      <dgm:t>
        <a:bodyPr/>
        <a:lstStyle/>
        <a:p>
          <a:endParaRPr lang="en-US"/>
        </a:p>
      </dgm:t>
    </dgm:pt>
    <dgm:pt modelId="{2E15F369-4653-4EFF-A178-5CDAEF936CD9}" type="parTrans" cxnId="{849BE22B-3B3F-44C9-882C-E39BDA8DE929}">
      <dgm:prSet/>
      <dgm:spPr/>
      <dgm:t>
        <a:bodyPr/>
        <a:lstStyle/>
        <a:p>
          <a:endParaRPr lang="en-US"/>
        </a:p>
      </dgm:t>
    </dgm:pt>
    <dgm:pt modelId="{C2CFB74F-F81C-4D12-A329-E873C2BCEFA3}" type="sibTrans" cxnId="{849BE22B-3B3F-44C9-882C-E39BDA8DE929}">
      <dgm:prSet/>
      <dgm:spPr/>
      <dgm:t>
        <a:bodyPr/>
        <a:lstStyle/>
        <a:p>
          <a:endParaRPr lang="en-US"/>
        </a:p>
      </dgm:t>
    </dgm:pt>
    <dgm:pt modelId="{A66E66BC-573B-4BE9-9CB6-7FC159B2356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2ACD71-1540-41AC-B573-C88650F5315F}" type="parTrans" cxnId="{FCA3E713-A94C-45A7-BECE-6CD1CA6686CA}">
      <dgm:prSet/>
      <dgm:spPr/>
      <dgm:t>
        <a:bodyPr/>
        <a:lstStyle/>
        <a:p>
          <a:endParaRPr lang="en-US"/>
        </a:p>
      </dgm:t>
    </dgm:pt>
    <dgm:pt modelId="{E224C5D0-C538-421E-B06A-AA94B5E43661}" type="sibTrans" cxnId="{FCA3E713-A94C-45A7-BECE-6CD1CA6686CA}">
      <dgm:prSet/>
      <dgm:spPr/>
      <dgm:t>
        <a:bodyPr/>
        <a:lstStyle/>
        <a:p>
          <a:endParaRPr lang="en-US"/>
        </a:p>
      </dgm:t>
    </dgm:pt>
    <dgm:pt modelId="{7AEB0195-76FC-495A-BD7B-3B953EE6CA70}">
      <dgm:prSet phldrT="[Text]" custScaleX="114846" custScaleY="70494" custLinFactNeighborX="90035" custLinFactNeighborY="-3001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943075E3-418F-44A0-AF4B-643555A34DBE}" type="parTrans" cxnId="{A3059FD1-331E-4266-B069-0BABA29CB435}">
      <dgm:prSet/>
      <dgm:spPr/>
      <dgm:t>
        <a:bodyPr/>
        <a:lstStyle/>
        <a:p>
          <a:endParaRPr lang="en-US"/>
        </a:p>
      </dgm:t>
    </dgm:pt>
    <dgm:pt modelId="{CFB12AE2-1233-4A46-B70F-4A43CE71BA72}" type="sibTrans" cxnId="{A3059FD1-331E-4266-B069-0BABA29CB435}">
      <dgm:prSet/>
      <dgm:spPr/>
      <dgm:t>
        <a:bodyPr/>
        <a:lstStyle/>
        <a:p>
          <a:endParaRPr lang="en-US"/>
        </a:p>
      </dgm:t>
    </dgm:pt>
    <dgm:pt modelId="{1F761E50-7F6C-4972-AD46-A7F8262A57F7}">
      <dgm:prSet phldrT="[Text]" custScaleX="114846" custScaleY="70494" custLinFactNeighborX="90035" custLinFactNeighborY="-3001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D152AC9-3BA4-4A3B-8B12-2B31464EE2B2}" type="parTrans" cxnId="{7B571109-0550-45B4-973B-60063F35580F}">
      <dgm:prSet/>
      <dgm:spPr/>
      <dgm:t>
        <a:bodyPr/>
        <a:lstStyle/>
        <a:p>
          <a:endParaRPr lang="en-US"/>
        </a:p>
      </dgm:t>
    </dgm:pt>
    <dgm:pt modelId="{01E29FAB-3DA6-4445-BBA9-73A0C2ACAB44}" type="sibTrans" cxnId="{7B571109-0550-45B4-973B-60063F35580F}">
      <dgm:prSet/>
      <dgm:spPr/>
      <dgm:t>
        <a:bodyPr/>
        <a:lstStyle/>
        <a:p>
          <a:endParaRPr lang="en-US"/>
        </a:p>
      </dgm:t>
    </dgm:pt>
    <dgm:pt modelId="{AF7A8B8E-363A-4E62-90C4-8E1A80B202CE}" type="pres">
      <dgm:prSet presAssocID="{CF900C92-8689-4E51-B314-562B14BE4B8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E595F-9C1C-4430-8CE4-F05CEE55290B}" type="pres">
      <dgm:prSet presAssocID="{CF900C92-8689-4E51-B314-562B14BE4B89}" presName="ellipse" presStyleLbl="trBgShp" presStyleIdx="0" presStyleCnt="1" custLinFactNeighborX="28729" custLinFactNeighborY="3710"/>
      <dgm:spPr/>
    </dgm:pt>
    <dgm:pt modelId="{3A429607-8D8D-450E-BB16-7B4049F4050D}" type="pres">
      <dgm:prSet presAssocID="{CF900C92-8689-4E51-B314-562B14BE4B89}" presName="arrow1" presStyleLbl="fgShp" presStyleIdx="0" presStyleCnt="1"/>
      <dgm:spPr>
        <a:solidFill>
          <a:srgbClr val="CA003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46B7600-4EEC-44FF-A82D-C3AD05CF7E3D}" type="pres">
      <dgm:prSet presAssocID="{CF900C92-8689-4E51-B314-562B14BE4B89}" presName="rectangle" presStyleLbl="revTx" presStyleIdx="0" presStyleCnt="1" custScaleX="25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FA0F6-EC7B-4505-94F2-0D12A67F0CA1}" type="pres">
      <dgm:prSet presAssocID="{7411D897-EF08-4352-9F7E-87FB6BF44E73}" presName="item1" presStyleLbl="node1" presStyleIdx="0" presStyleCnt="3" custScaleX="217710" custScaleY="92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72DCA-18AC-492D-99E5-F6D30E37FDC5}" type="pres">
      <dgm:prSet presAssocID="{73264B9D-CC59-4C06-8C4F-0674A07957AF}" presName="item2" presStyleLbl="node1" presStyleIdx="1" presStyleCnt="3" custScaleX="141602" custScaleY="66306" custLinFactNeighborX="64211" custLinFactNeighborY="-32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D2267-E559-48DF-892C-524E1C8F7C40}" type="pres">
      <dgm:prSet presAssocID="{F9CD053A-4734-426C-A983-A1E4B9CBCF95}" presName="item3" presStyleLbl="node1" presStyleIdx="2" presStyleCnt="3" custScaleX="135312" custScaleY="62619" custLinFactX="11863" custLinFactNeighborX="100000" custLinFactNeighborY="-8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4AE4F-E91D-4248-B2F2-D3F4485F1193}" type="pres">
      <dgm:prSet presAssocID="{CF900C92-8689-4E51-B314-562B14BE4B89}" presName="funnel" presStyleLbl="trAlignAcc1" presStyleIdx="0" presStyleCnt="1" custScaleX="228521" custLinFactNeighborX="-1346" custLinFactNeighborY="-4525"/>
      <dgm:spPr>
        <a:solidFill>
          <a:srgbClr val="FFFF00">
            <a:alpha val="40000"/>
          </a:srgbClr>
        </a:solidFill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</dgm:spPr>
    </dgm:pt>
  </dgm:ptLst>
  <dgm:cxnLst>
    <dgm:cxn modelId="{A07081E8-0049-49FC-BD98-8D393B552929}" type="presOf" srcId="{7411D897-EF08-4352-9F7E-87FB6BF44E73}" destId="{2A672DCA-18AC-492D-99E5-F6D30E37FDC5}" srcOrd="0" destOrd="0" presId="urn:microsoft.com/office/officeart/2005/8/layout/funnel1"/>
    <dgm:cxn modelId="{43A39DA1-A0E0-4DCD-8ED8-F735AC69BAC0}" type="presOf" srcId="{73264B9D-CC59-4C06-8C4F-0674A07957AF}" destId="{9ABFA0F6-EC7B-4505-94F2-0D12A67F0CA1}" srcOrd="0" destOrd="0" presId="urn:microsoft.com/office/officeart/2005/8/layout/funnel1"/>
    <dgm:cxn modelId="{60BDBEE5-6549-460A-A183-3F38CBFE17A0}" type="presOf" srcId="{21389551-E05B-4476-9AB6-A9D050C40356}" destId="{3A8D2267-E559-48DF-892C-524E1C8F7C40}" srcOrd="0" destOrd="0" presId="urn:microsoft.com/office/officeart/2005/8/layout/funnel1"/>
    <dgm:cxn modelId="{CE21C067-9D32-4A04-AA7C-291438832168}" type="presOf" srcId="{CF900C92-8689-4E51-B314-562B14BE4B89}" destId="{AF7A8B8E-363A-4E62-90C4-8E1A80B202CE}" srcOrd="0" destOrd="0" presId="urn:microsoft.com/office/officeart/2005/8/layout/funnel1"/>
    <dgm:cxn modelId="{69498D6E-A40C-4B7C-B3D3-4B8883507E47}" srcId="{CF900C92-8689-4E51-B314-562B14BE4B89}" destId="{750095E9-6FB0-4556-9A0F-0A59410B25CB}" srcOrd="11" destOrd="0" parTransId="{F873F4DD-B1EA-46B5-AD92-51A4C844F56A}" sibTransId="{56451996-7ACB-4927-B72E-FDB86DE7D7F4}"/>
    <dgm:cxn modelId="{922D3A2A-9007-4BA3-A7EF-56830E717FE8}" srcId="{CF900C92-8689-4E51-B314-562B14BE4B89}" destId="{917BEF28-C400-4062-AA04-AD2187D5AB6C}" srcOrd="10" destOrd="0" parTransId="{9DC449FD-336D-4373-9370-500A0488FEC0}" sibTransId="{4B23B320-590A-4C2F-A819-1F7560F07F8F}"/>
    <dgm:cxn modelId="{849BE22B-3B3F-44C9-882C-E39BDA8DE929}" srcId="{CF900C92-8689-4E51-B314-562B14BE4B89}" destId="{2D4A2117-556C-4175-8DAE-B6F68D6F1257}" srcOrd="12" destOrd="0" parTransId="{2E15F369-4653-4EFF-A178-5CDAEF936CD9}" sibTransId="{C2CFB74F-F81C-4D12-A329-E873C2BCEFA3}"/>
    <dgm:cxn modelId="{0DC95480-8843-44B6-9D4A-3FB6E89D6FEC}" srcId="{CF900C92-8689-4E51-B314-562B14BE4B89}" destId="{C41AB945-42D5-4D7A-B0E6-F496C76D6458}" srcOrd="7" destOrd="0" parTransId="{488FA187-C682-4E9A-8464-42E29B443B6F}" sibTransId="{B87367A1-CD0D-4C1C-84DC-4E2EEF01F18D}"/>
    <dgm:cxn modelId="{F0407B78-BF06-4119-A5FD-96C4E10B8D97}" srcId="{CF900C92-8689-4E51-B314-562B14BE4B89}" destId="{E5F6515B-9523-4C0E-9192-B062D1410DED}" srcOrd="6" destOrd="0" parTransId="{79887562-E4A4-44DD-B40D-88A31915B501}" sibTransId="{C9CE68DC-DFF3-4258-B735-3523C3BC715C}"/>
    <dgm:cxn modelId="{5B7AEFB4-4C19-4A2D-8B21-0F4BCDB89739}" srcId="{CF900C92-8689-4E51-B314-562B14BE4B89}" destId="{73264B9D-CC59-4C06-8C4F-0674A07957AF}" srcOrd="2" destOrd="0" parTransId="{59C7B4D0-61E9-47CB-8206-A49221804F2D}" sibTransId="{917DB96A-BCF1-45B2-A930-2527418770FC}"/>
    <dgm:cxn modelId="{8663EC61-6C85-4134-906F-79AACC997865}" srcId="{CF900C92-8689-4E51-B314-562B14BE4B89}" destId="{42CCBF75-6BC0-4545-A180-B960B258A42A}" srcOrd="9" destOrd="0" parTransId="{A1BC0D6F-C9E1-47D0-B133-C6A0323322D4}" sibTransId="{B1999D8E-750C-4274-ADB4-8A565E778ABE}"/>
    <dgm:cxn modelId="{A3059FD1-331E-4266-B069-0BABA29CB435}" srcId="{CF900C92-8689-4E51-B314-562B14BE4B89}" destId="{7AEB0195-76FC-495A-BD7B-3B953EE6CA70}" srcOrd="14" destOrd="0" parTransId="{943075E3-418F-44A0-AF4B-643555A34DBE}" sibTransId="{CFB12AE2-1233-4A46-B70F-4A43CE71BA72}"/>
    <dgm:cxn modelId="{7B571109-0550-45B4-973B-60063F35580F}" srcId="{CF900C92-8689-4E51-B314-562B14BE4B89}" destId="{1F761E50-7F6C-4972-AD46-A7F8262A57F7}" srcOrd="15" destOrd="0" parTransId="{2D152AC9-3BA4-4A3B-8B12-2B31464EE2B2}" sibTransId="{01E29FAB-3DA6-4445-BBA9-73A0C2ACAB44}"/>
    <dgm:cxn modelId="{E30CB3B1-1BCF-4DF1-8CB4-EAB46049AA55}" srcId="{CF900C92-8689-4E51-B314-562B14BE4B89}" destId="{F9CD053A-4734-426C-A983-A1E4B9CBCF95}" srcOrd="3" destOrd="0" parTransId="{FAB82954-E773-4A56-9E4A-906C2A8E7E7D}" sibTransId="{2877849D-C7B8-4ED2-A4F4-DD6CF47AF473}"/>
    <dgm:cxn modelId="{7167EE33-A6F4-43B6-9023-745AE969224A}" srcId="{CF900C92-8689-4E51-B314-562B14BE4B89}" destId="{6B5721E5-7871-4B72-9093-A23324E3ED7B}" srcOrd="5" destOrd="0" parTransId="{EEA49D18-E7BE-40FA-B8F2-32E938C8F299}" sibTransId="{BE6ABDA8-A4AA-40D9-8E5C-199F62DC0428}"/>
    <dgm:cxn modelId="{BC4D40ED-7BF2-4B50-8430-45DD3F228931}" srcId="{CF900C92-8689-4E51-B314-562B14BE4B89}" destId="{7411D897-EF08-4352-9F7E-87FB6BF44E73}" srcOrd="1" destOrd="0" parTransId="{B9F1E560-EF42-4AFC-B1BD-E021BAB78A88}" sibTransId="{F324DC3A-A3E6-46C1-A6AB-AD79EF7240A2}"/>
    <dgm:cxn modelId="{F96D9EE8-0180-443C-9E82-B40C8FC2D1B0}" srcId="{CF900C92-8689-4E51-B314-562B14BE4B89}" destId="{2791287E-0D14-4EAD-A350-7E0759FE03E3}" srcOrd="4" destOrd="0" parTransId="{EBD706CE-E8BA-45BB-8942-DA074EA96BDA}" sibTransId="{52280ED0-99EF-4790-947A-459D5F0FEA0D}"/>
    <dgm:cxn modelId="{4694F619-E545-4E1E-B72F-458354C1AAC5}" type="presOf" srcId="{F9CD053A-4734-426C-A983-A1E4B9CBCF95}" destId="{D46B7600-4EEC-44FF-A82D-C3AD05CF7E3D}" srcOrd="0" destOrd="0" presId="urn:microsoft.com/office/officeart/2005/8/layout/funnel1"/>
    <dgm:cxn modelId="{4B71CCFC-EC34-4FAA-ACBF-7B88B0F7DE85}" srcId="{CF900C92-8689-4E51-B314-562B14BE4B89}" destId="{05BE664C-B4F9-4C07-881B-089925DC6D62}" srcOrd="8" destOrd="0" parTransId="{85875AC1-8CBA-42BF-B5F1-9BB5A4984EC9}" sibTransId="{39320621-DFC5-43D1-907F-5DEDB0A8B034}"/>
    <dgm:cxn modelId="{2F559143-5D03-470E-B140-E43C94978961}" srcId="{CF900C92-8689-4E51-B314-562B14BE4B89}" destId="{21389551-E05B-4476-9AB6-A9D050C40356}" srcOrd="0" destOrd="0" parTransId="{9AC1D4DB-2F95-45A8-AB8D-25760CCAE587}" sibTransId="{B83C44A4-D0C1-4E7E-B02B-C68E1EAD5A43}"/>
    <dgm:cxn modelId="{FCA3E713-A94C-45A7-BECE-6CD1CA6686CA}" srcId="{CF900C92-8689-4E51-B314-562B14BE4B89}" destId="{A66E66BC-573B-4BE9-9CB6-7FC159B23568}" srcOrd="13" destOrd="0" parTransId="{992ACD71-1540-41AC-B573-C88650F5315F}" sibTransId="{E224C5D0-C538-421E-B06A-AA94B5E43661}"/>
    <dgm:cxn modelId="{77ABE4D3-FFC7-4F7D-A848-C06E4268214E}" type="presParOf" srcId="{AF7A8B8E-363A-4E62-90C4-8E1A80B202CE}" destId="{AA0E595F-9C1C-4430-8CE4-F05CEE55290B}" srcOrd="0" destOrd="0" presId="urn:microsoft.com/office/officeart/2005/8/layout/funnel1"/>
    <dgm:cxn modelId="{280A1E24-3B2C-4DAE-95C7-4EFCE3C87791}" type="presParOf" srcId="{AF7A8B8E-363A-4E62-90C4-8E1A80B202CE}" destId="{3A429607-8D8D-450E-BB16-7B4049F4050D}" srcOrd="1" destOrd="0" presId="urn:microsoft.com/office/officeart/2005/8/layout/funnel1"/>
    <dgm:cxn modelId="{91F9B035-59D0-4D97-AEF5-2F601940364E}" type="presParOf" srcId="{AF7A8B8E-363A-4E62-90C4-8E1A80B202CE}" destId="{D46B7600-4EEC-44FF-A82D-C3AD05CF7E3D}" srcOrd="2" destOrd="0" presId="urn:microsoft.com/office/officeart/2005/8/layout/funnel1"/>
    <dgm:cxn modelId="{1EE5E607-AA46-4C42-A05D-46312B1D7117}" type="presParOf" srcId="{AF7A8B8E-363A-4E62-90C4-8E1A80B202CE}" destId="{9ABFA0F6-EC7B-4505-94F2-0D12A67F0CA1}" srcOrd="3" destOrd="0" presId="urn:microsoft.com/office/officeart/2005/8/layout/funnel1"/>
    <dgm:cxn modelId="{DF0AC4E6-14AE-470E-B292-429A1A4A5857}" type="presParOf" srcId="{AF7A8B8E-363A-4E62-90C4-8E1A80B202CE}" destId="{2A672DCA-18AC-492D-99E5-F6D30E37FDC5}" srcOrd="4" destOrd="0" presId="urn:microsoft.com/office/officeart/2005/8/layout/funnel1"/>
    <dgm:cxn modelId="{F3A8ED85-144A-47E8-B4B5-A35DA5A41F10}" type="presParOf" srcId="{AF7A8B8E-363A-4E62-90C4-8E1A80B202CE}" destId="{3A8D2267-E559-48DF-892C-524E1C8F7C40}" srcOrd="5" destOrd="0" presId="urn:microsoft.com/office/officeart/2005/8/layout/funnel1"/>
    <dgm:cxn modelId="{EB70C8B9-F7DB-4FB6-915A-690EC006DFB8}" type="presParOf" srcId="{AF7A8B8E-363A-4E62-90C4-8E1A80B202CE}" destId="{B784AE4F-E91D-4248-B2F2-D3F4485F11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E595F-9C1C-4430-8CE4-F05CEE55290B}">
      <dsp:nvSpPr>
        <dsp:cNvPr id="0" name=""/>
        <dsp:cNvSpPr/>
      </dsp:nvSpPr>
      <dsp:spPr>
        <a:xfrm>
          <a:off x="5086776" y="237296"/>
          <a:ext cx="3750423" cy="130247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29607-8D8D-450E-BB16-7B4049F4050D}">
      <dsp:nvSpPr>
        <dsp:cNvPr id="0" name=""/>
        <dsp:cNvSpPr/>
      </dsp:nvSpPr>
      <dsp:spPr>
        <a:xfrm>
          <a:off x="5526930" y="3378288"/>
          <a:ext cx="726826" cy="465168"/>
        </a:xfrm>
        <a:prstGeom prst="downArrow">
          <a:avLst/>
        </a:prstGeom>
        <a:solidFill>
          <a:srgbClr val="CA0035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B7600-4EEC-44FF-A82D-C3AD05CF7E3D}">
      <dsp:nvSpPr>
        <dsp:cNvPr id="0" name=""/>
        <dsp:cNvSpPr/>
      </dsp:nvSpPr>
      <dsp:spPr>
        <a:xfrm>
          <a:off x="1469954" y="3750423"/>
          <a:ext cx="8840777" cy="87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International Journal of Health Policy and Management (IJHPM)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469954" y="3750423"/>
        <a:ext cx="8840777" cy="872191"/>
      </dsp:txXfrm>
    </dsp:sp>
    <dsp:sp modelId="{9ABFA0F6-EC7B-4505-94F2-0D12A67F0CA1}">
      <dsp:nvSpPr>
        <dsp:cNvPr id="0" name=""/>
        <dsp:cNvSpPr/>
      </dsp:nvSpPr>
      <dsp:spPr>
        <a:xfrm>
          <a:off x="4602850" y="1643449"/>
          <a:ext cx="2848272" cy="120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tx1"/>
              </a:solidFill>
            </a:rPr>
            <a:t>Index             </a:t>
          </a:r>
          <a:r>
            <a:rPr lang="en-US" sz="1500" b="0" kern="1200" smtClean="0">
              <a:solidFill>
                <a:schemeClr val="tx1"/>
              </a:solidFill>
            </a:rPr>
            <a:t>scopus,Pubmed,MedLin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5019970" y="1819986"/>
        <a:ext cx="2014032" cy="852394"/>
      </dsp:txXfrm>
    </dsp:sp>
    <dsp:sp modelId="{2A672DCA-18AC-492D-99E5-F6D30E37FDC5}">
      <dsp:nvSpPr>
        <dsp:cNvPr id="0" name=""/>
        <dsp:cNvSpPr/>
      </dsp:nvSpPr>
      <dsp:spPr>
        <a:xfrm>
          <a:off x="5004618" y="401770"/>
          <a:ext cx="1852560" cy="867472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H Index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30             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275919" y="528808"/>
        <a:ext cx="1309958" cy="613396"/>
      </dsp:txXfrm>
    </dsp:sp>
    <dsp:sp modelId="{3A8D2267-E559-48DF-892C-524E1C8F7C40}">
      <dsp:nvSpPr>
        <dsp:cNvPr id="0" name=""/>
        <dsp:cNvSpPr/>
      </dsp:nvSpPr>
      <dsp:spPr>
        <a:xfrm>
          <a:off x="7006549" y="430091"/>
          <a:ext cx="1770269" cy="819236"/>
        </a:xfrm>
        <a:prstGeom prst="ellipse">
          <a:avLst/>
        </a:prstGeom>
        <a:solidFill>
          <a:srgbClr val="FFABB3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Impact</a:t>
          </a:r>
          <a:r>
            <a:rPr lang="en-US" sz="1400" b="1" kern="1200" dirty="0" smtClean="0">
              <a:solidFill>
                <a:schemeClr val="tx1"/>
              </a:solidFill>
            </a:rPr>
            <a:t> Factor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5.007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265799" y="550065"/>
        <a:ext cx="1251769" cy="579288"/>
      </dsp:txXfrm>
    </dsp:sp>
    <dsp:sp modelId="{B784AE4F-E91D-4248-B2F2-D3F4485F1193}">
      <dsp:nvSpPr>
        <dsp:cNvPr id="0" name=""/>
        <dsp:cNvSpPr/>
      </dsp:nvSpPr>
      <dsp:spPr>
        <a:xfrm>
          <a:off x="1184896" y="0"/>
          <a:ext cx="9301323" cy="3256181"/>
        </a:xfrm>
        <a:prstGeom prst="funnel">
          <a:avLst/>
        </a:prstGeom>
        <a:solidFill>
          <a:srgbClr val="FFFF00">
            <a:alpha val="40000"/>
          </a:srgb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64D38-B1D4-49AB-A9BC-A6FC398F8FE2}" type="datetimeFigureOut">
              <a:rPr lang="en-US" smtClean="0">
                <a:latin typeface="Times New Roman" panose="02020603050405020304" pitchFamily="18" charset="0"/>
              </a:rPr>
              <a:t>10/15/2021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F51C1-4C12-4243-BC8F-034F22C188D0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562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A7A5060-F643-41CE-B9D3-075028993769}" type="datetimeFigureOut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45D7C79-1A39-4F65-9699-9637A40C2C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372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5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D7C79-1A39-4F65-9699-9637A40C2C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3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D7C79-1A39-4F65-9699-9637A40C2C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6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D7C79-1A39-4F65-9699-9637A40C2C3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7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6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9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5811D8-80AD-41ED-AE57-2D5DADAEF5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64"/>
            <a:ext cx="4645152" cy="68572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2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5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2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Sunday, December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2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crdownload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crdownload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crdownload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282" y="6277929"/>
            <a:ext cx="12209706" cy="587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461098"/>
            <a:ext cx="12192000" cy="133790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5030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Transition to Electronic Prescriptions in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Turkey: Perspective of Family Physicians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84742"/>
            <a:ext cx="9144000" cy="19473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Neda Borhani Moghani</a:t>
            </a:r>
            <a:endParaRPr lang="fa-IR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Meraji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BorhaniN2@mums.ac.ir</a:t>
            </a:r>
            <a:endParaRPr lang="fa-IR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59433" y="172869"/>
            <a:ext cx="2329133" cy="1647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18684" y="596582"/>
            <a:ext cx="2682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In the name of God</a:t>
            </a:r>
            <a:endParaRPr lang="en-US" sz="2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B Nazanin" panose="00000400000000000000" pitchFamily="2" charset="-78"/>
            </a:endParaRPr>
          </a:p>
        </p:txBody>
      </p:sp>
      <p:pic>
        <p:nvPicPr>
          <p:cNvPr id="13" name="Picture 2" descr="C:\Users\mohtashamifarf2\Pictures\th75KJOCV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0"/>
          <a:stretch/>
        </p:blipFill>
        <p:spPr bwMode="auto">
          <a:xfrm>
            <a:off x="10195034" y="186608"/>
            <a:ext cx="1681655" cy="14691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6" y="3890876"/>
            <a:ext cx="3075696" cy="238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43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71" y="5262"/>
            <a:ext cx="1530229" cy="1481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7775" y="2189511"/>
            <a:ext cx="10559134" cy="3139321"/>
          </a:xfrm>
          <a:prstGeom prst="rect">
            <a:avLst/>
          </a:prstGeom>
          <a:solidFill>
            <a:srgbClr val="7030A0">
              <a:alpha val="19000"/>
            </a:srgb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healthcare service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providing,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with the patient’s visit to the family physician,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logs into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using their institutional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password obtained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accessing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information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citizenship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the patient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code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prescription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provided by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to the patient by the physician. The 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their medicine from any pharmacy of 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physicians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first step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 process at the primary level,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by generating, transmitting and controlling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prescription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the last step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users of the e-prescription codes.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59" y="238522"/>
            <a:ext cx="28098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0860" y="1646515"/>
            <a:ext cx="962091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study, which was carried out in the first months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e-prescription system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 , intended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information about the functionality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to the decision makers in Turkey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countries planning to apply e-prescription systems.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aims of this study are to: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54" y="3071723"/>
            <a:ext cx="10455546" cy="865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54" y="4247663"/>
            <a:ext cx="1044335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68" y="5362638"/>
            <a:ext cx="10467739" cy="9144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40860" y="3211894"/>
            <a:ext cx="10087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Determine the positive effects of e-prescriptions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physicians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provide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healthcare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2755" y="4465368"/>
            <a:ext cx="8949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Determine the problems involved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 writing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4115" y="5635211"/>
            <a:ext cx="930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Determine the level of satisfaction of family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e-prescriptions.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24" y="27924"/>
            <a:ext cx="3229537" cy="15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914" y="646611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85" y="81259"/>
            <a:ext cx="1530229" cy="1481456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3689007" y="429101"/>
            <a:ext cx="4688732" cy="573932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Data Collection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0532"/>
            <a:ext cx="1795347" cy="121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197" y="1651597"/>
            <a:ext cx="8842443" cy="431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1031" y="1632105"/>
            <a:ext cx="7574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questionnaire developed specifically for this research </a:t>
            </a:r>
            <a:r>
              <a:rPr lang="en-US" dirty="0" smtClean="0"/>
              <a:t>was</a:t>
            </a:r>
            <a:r>
              <a:rPr lang="fa-IR" dirty="0" smtClean="0"/>
              <a:t> </a:t>
            </a:r>
            <a:r>
              <a:rPr lang="en-US" dirty="0" smtClean="0"/>
              <a:t>used </a:t>
            </a:r>
            <a:r>
              <a:rPr lang="en-US" dirty="0"/>
              <a:t>in the study.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01" y="2577396"/>
            <a:ext cx="2567163" cy="1945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57197" y="2247741"/>
            <a:ext cx="8842443" cy="913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To begin with, 30 family physicians were interviewed face-to-face about the e-prescribing system they used; the convenience of the system, the challenges they have experienced and their satisfaction with the system.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197" y="3287193"/>
            <a:ext cx="8842443" cy="862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A data collection tool was generated by the authors using these interviews as well as SSI communiqué on healthcare practices, and informational correspondences for the use of e-prescribing written by the SSI and Public Health Agency of Turkey.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197" y="4275565"/>
            <a:ext cx="8842443" cy="575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questionnaire was limited to only 8 questions. Then the questionnaire was pilot </a:t>
            </a:r>
            <a:r>
              <a:rPr lang="en-US" dirty="0" smtClean="0"/>
              <a:t>tested</a:t>
            </a:r>
            <a:r>
              <a:rPr lang="fa-IR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197" y="4942418"/>
            <a:ext cx="8842444" cy="1643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the questions related to age, years of experience as a physician, number of e-prescriptions written daily, and time taken to write an e-prescription, the following questions were also included a 5-point Likert-type question to determine the satisfaction level of physicians with the application of e-prescriptions, and 2 questions to determine the positive effects of e-prescriptions on physicians’ processes and whether problems with e-prescriptions were experienced.</a:t>
            </a:r>
          </a:p>
        </p:txBody>
      </p:sp>
    </p:spTree>
    <p:extLst>
      <p:ext uri="{BB962C8B-B14F-4D97-AF65-F5344CB8AC3E}">
        <p14:creationId xmlns:p14="http://schemas.microsoft.com/office/powerpoint/2010/main" val="6934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771" y="0"/>
            <a:ext cx="1530229" cy="1481456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3698926" y="439170"/>
            <a:ext cx="5116749" cy="603115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Population and Sampling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4" y="75531"/>
            <a:ext cx="2174488" cy="140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01083" y="1692612"/>
            <a:ext cx="9582219" cy="5226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May 2013, when the research was conducted, </a:t>
            </a:r>
            <a:r>
              <a:rPr lang="en-US" dirty="0">
                <a:solidFill>
                  <a:srgbClr val="FF0000"/>
                </a:solidFill>
              </a:rPr>
              <a:t>20 450 </a:t>
            </a:r>
            <a:r>
              <a:rPr lang="en-US" dirty="0" smtClean="0"/>
              <a:t>family</a:t>
            </a:r>
            <a:r>
              <a:rPr lang="fa-IR" dirty="0" smtClean="0"/>
              <a:t> </a:t>
            </a:r>
            <a:r>
              <a:rPr lang="en-US" dirty="0" smtClean="0"/>
              <a:t>physicians </a:t>
            </a:r>
            <a:r>
              <a:rPr lang="en-US" dirty="0"/>
              <a:t>were working in Turkey.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1083" y="2336063"/>
            <a:ext cx="9582219" cy="561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No sample was </a:t>
            </a:r>
            <a:r>
              <a:rPr lang="en-US" dirty="0" smtClean="0"/>
              <a:t>selected</a:t>
            </a:r>
            <a:r>
              <a:rPr lang="fa-I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it was aimed to include as many family physicians </a:t>
            </a:r>
            <a:r>
              <a:rPr lang="en-US" dirty="0" smtClean="0"/>
              <a:t>as</a:t>
            </a:r>
            <a:r>
              <a:rPr lang="fa-IR" dirty="0" smtClean="0"/>
              <a:t> </a:t>
            </a:r>
            <a:r>
              <a:rPr lang="en-US" dirty="0" smtClean="0"/>
              <a:t>possible </a:t>
            </a:r>
            <a:r>
              <a:rPr lang="en-US" dirty="0"/>
              <a:t>in the study.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1083" y="3033685"/>
            <a:ext cx="9582219" cy="5447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Data were collected using e-mails </a:t>
            </a:r>
            <a:r>
              <a:rPr lang="en-US" dirty="0" smtClean="0">
                <a:solidFill>
                  <a:schemeClr val="tx1"/>
                </a:solidFill>
              </a:rPr>
              <a:t>of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family </a:t>
            </a:r>
            <a:r>
              <a:rPr lang="en-US" dirty="0">
                <a:solidFill>
                  <a:schemeClr val="tx1"/>
                </a:solidFill>
              </a:rPr>
              <a:t>physicians.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1083" y="3714541"/>
            <a:ext cx="9582219" cy="5544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questionnaire form was </a:t>
            </a:r>
            <a:r>
              <a:rPr lang="en-US" dirty="0" smtClean="0"/>
              <a:t>forwarded</a:t>
            </a:r>
            <a:r>
              <a:rPr lang="fa-IR" dirty="0" smtClean="0"/>
              <a:t> </a:t>
            </a:r>
            <a:r>
              <a:rPr lang="en-US" dirty="0" smtClean="0"/>
              <a:t>once </a:t>
            </a:r>
            <a:r>
              <a:rPr lang="en-US" dirty="0"/>
              <a:t>to all family physicians via e-mail and responses </a:t>
            </a:r>
            <a:r>
              <a:rPr lang="en-US" dirty="0" smtClean="0"/>
              <a:t>were</a:t>
            </a:r>
            <a:r>
              <a:rPr lang="fa-IR" dirty="0" smtClean="0"/>
              <a:t> </a:t>
            </a:r>
            <a:r>
              <a:rPr lang="en-US" dirty="0" smtClean="0"/>
              <a:t>archived </a:t>
            </a:r>
            <a:r>
              <a:rPr lang="en-US" dirty="0"/>
              <a:t>to be evaluated.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1083" y="4405123"/>
            <a:ext cx="9582220" cy="4669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 total of </a:t>
            </a:r>
            <a:r>
              <a:rPr lang="en-US" dirty="0">
                <a:solidFill>
                  <a:srgbClr val="FF0000"/>
                </a:solidFill>
              </a:rPr>
              <a:t>1534</a:t>
            </a:r>
            <a:r>
              <a:rPr lang="en-US" dirty="0"/>
              <a:t> family </a:t>
            </a:r>
            <a:r>
              <a:rPr lang="en-US" dirty="0" smtClean="0"/>
              <a:t>physicians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(7.5</a:t>
            </a:r>
            <a:r>
              <a:rPr lang="en-US" dirty="0">
                <a:solidFill>
                  <a:srgbClr val="FF0000"/>
                </a:solidFill>
              </a:rPr>
              <a:t>%)</a:t>
            </a:r>
            <a:r>
              <a:rPr lang="en-US" dirty="0"/>
              <a:t> participated in the study.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1082" y="4963552"/>
            <a:ext cx="9582220" cy="5228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70.3%</a:t>
            </a:r>
            <a:r>
              <a:rPr lang="en-US" dirty="0"/>
              <a:t> (</a:t>
            </a:r>
            <a:r>
              <a:rPr lang="en-US" dirty="0" smtClean="0"/>
              <a:t>1078)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family physicians participating in the survey were </a:t>
            </a:r>
            <a:r>
              <a:rPr lang="en-US" dirty="0" smtClean="0"/>
              <a:t>male</a:t>
            </a:r>
            <a:r>
              <a:rPr lang="fa-IR" dirty="0" smtClean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29.7%</a:t>
            </a:r>
            <a:r>
              <a:rPr lang="en-US" dirty="0"/>
              <a:t> (456) were female.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1082" y="5655562"/>
            <a:ext cx="9582220" cy="365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average age of family </a:t>
            </a:r>
            <a:r>
              <a:rPr lang="en-US" dirty="0" smtClean="0"/>
              <a:t>physicians</a:t>
            </a:r>
            <a:r>
              <a:rPr lang="fa-IR" dirty="0" smtClean="0"/>
              <a:t> </a:t>
            </a:r>
            <a:r>
              <a:rPr lang="en-US" dirty="0" smtClean="0"/>
              <a:t>participating </a:t>
            </a:r>
            <a:r>
              <a:rPr lang="en-US" dirty="0"/>
              <a:t>in the survey </a:t>
            </a:r>
            <a:r>
              <a:rPr lang="en-US" dirty="0" smtClean="0"/>
              <a:t>was 41. </a:t>
            </a:r>
            <a:endParaRPr lang="en-US" dirty="0"/>
          </a:p>
        </p:txBody>
      </p:sp>
      <p:sp>
        <p:nvSpPr>
          <p:cNvPr id="16" name="Left Arrow Callout 15"/>
          <p:cNvSpPr/>
          <p:nvPr/>
        </p:nvSpPr>
        <p:spPr>
          <a:xfrm>
            <a:off x="9982200" y="2356186"/>
            <a:ext cx="2023352" cy="3271183"/>
          </a:xfrm>
          <a:prstGeom prst="lef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participants represent the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family practitioner population in terms of age and gender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distribution.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1083" y="1750978"/>
            <a:ext cx="9582219" cy="5226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May 2013, when the research was conducted, </a:t>
            </a:r>
            <a:r>
              <a:rPr lang="en-US" dirty="0">
                <a:solidFill>
                  <a:srgbClr val="FF0000"/>
                </a:solidFill>
              </a:rPr>
              <a:t>20 450 </a:t>
            </a:r>
            <a:r>
              <a:rPr lang="en-US" dirty="0" smtClean="0"/>
              <a:t>family</a:t>
            </a:r>
            <a:r>
              <a:rPr lang="fa-IR" dirty="0" smtClean="0"/>
              <a:t> </a:t>
            </a:r>
            <a:r>
              <a:rPr lang="en-US" dirty="0" smtClean="0"/>
              <a:t>physicians </a:t>
            </a:r>
            <a:r>
              <a:rPr lang="en-US" dirty="0"/>
              <a:t>were working in Turkey.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083" y="3092051"/>
            <a:ext cx="9582219" cy="5447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Data were collected using e-mails </a:t>
            </a:r>
            <a:r>
              <a:rPr lang="en-US" dirty="0" smtClean="0">
                <a:solidFill>
                  <a:schemeClr val="tx1"/>
                </a:solidFill>
              </a:rPr>
              <a:t>of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family </a:t>
            </a:r>
            <a:r>
              <a:rPr lang="en-US" dirty="0">
                <a:solidFill>
                  <a:schemeClr val="tx1"/>
                </a:solidFill>
              </a:rPr>
              <a:t>physicians.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1083" y="3772907"/>
            <a:ext cx="9582219" cy="5544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questionnaire form was </a:t>
            </a:r>
            <a:r>
              <a:rPr lang="en-US" dirty="0" smtClean="0"/>
              <a:t>forwarded</a:t>
            </a:r>
            <a:r>
              <a:rPr lang="fa-IR" dirty="0" smtClean="0"/>
              <a:t> </a:t>
            </a:r>
            <a:r>
              <a:rPr lang="en-US" dirty="0" smtClean="0"/>
              <a:t>once </a:t>
            </a:r>
            <a:r>
              <a:rPr lang="en-US" dirty="0"/>
              <a:t>to all family physicians via e-mail and responses </a:t>
            </a:r>
            <a:r>
              <a:rPr lang="en-US" dirty="0" smtClean="0"/>
              <a:t>were</a:t>
            </a:r>
            <a:r>
              <a:rPr lang="fa-IR" dirty="0" smtClean="0"/>
              <a:t> </a:t>
            </a:r>
            <a:r>
              <a:rPr lang="en-US" dirty="0" smtClean="0"/>
              <a:t>archived </a:t>
            </a:r>
            <a:r>
              <a:rPr lang="en-US" dirty="0"/>
              <a:t>to be evaluated.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1082" y="5021918"/>
            <a:ext cx="9582220" cy="5228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70.3%</a:t>
            </a:r>
            <a:r>
              <a:rPr lang="en-US" dirty="0"/>
              <a:t> (</a:t>
            </a:r>
            <a:r>
              <a:rPr lang="en-US" dirty="0" smtClean="0"/>
              <a:t>1078)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family physicians participating in the survey were </a:t>
            </a:r>
            <a:r>
              <a:rPr lang="en-US" dirty="0" smtClean="0"/>
              <a:t>male</a:t>
            </a:r>
            <a:r>
              <a:rPr lang="fa-IR" dirty="0" smtClean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29.7%</a:t>
            </a:r>
            <a:r>
              <a:rPr lang="en-US" dirty="0"/>
              <a:t> (456) were female.</a:t>
            </a:r>
          </a:p>
        </p:txBody>
      </p:sp>
    </p:spTree>
    <p:extLst>
      <p:ext uri="{BB962C8B-B14F-4D97-AF65-F5344CB8AC3E}">
        <p14:creationId xmlns:p14="http://schemas.microsoft.com/office/powerpoint/2010/main" val="2081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771" y="0"/>
            <a:ext cx="1530229" cy="1481456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3532762" y="358870"/>
            <a:ext cx="5077838" cy="763716"/>
          </a:xfrm>
          <a:prstGeom prst="round2Diag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3234" y="5074150"/>
            <a:ext cx="9669293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used to classify the answers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open-ended questions related to the positive effects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experienced in relation to the application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e-prescriptions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Statistical Package for the Social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(SPSS 20.0)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used to perform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8" y="163449"/>
            <a:ext cx="2107279" cy="1580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Single Corner Rectangle 3"/>
          <p:cNvSpPr/>
          <p:nvPr/>
        </p:nvSpPr>
        <p:spPr>
          <a:xfrm>
            <a:off x="1313235" y="1874599"/>
            <a:ext cx="9669293" cy="1008656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Professional and demographic information and the level of satisfaction with the application of e prescriptions of the family physicians in the research were analyzed using descriptive statistics such as mean, standard </a:t>
            </a:r>
            <a:r>
              <a:rPr lang="en-US" dirty="0" smtClean="0"/>
              <a:t>deviation</a:t>
            </a:r>
            <a:r>
              <a:rPr lang="fa-IR" dirty="0" smtClean="0"/>
              <a:t> 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/>
              <a:t>frequency</a:t>
            </a:r>
            <a:r>
              <a:rPr lang="en-US" dirty="0"/>
              <a:t>, and percentage.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3235" y="2983368"/>
            <a:ext cx="9669293" cy="6519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Significance testing (t test) of the difference between 2 means was conducted in order to </a:t>
            </a:r>
            <a:r>
              <a:rPr lang="en-US" dirty="0" smtClean="0"/>
              <a:t>evaluate</a:t>
            </a:r>
            <a:r>
              <a:rPr lang="fa-IR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13235" y="3735382"/>
            <a:ext cx="9669293" cy="5739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Each response given by physicians to these questions were evaluated and content analysis </a:t>
            </a:r>
            <a:r>
              <a:rPr lang="en-US" dirty="0" smtClean="0">
                <a:solidFill>
                  <a:schemeClr val="tx1"/>
                </a:solidFill>
              </a:rPr>
              <a:t>was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conducted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Round Single Corner Rectangle 9"/>
          <p:cNvSpPr/>
          <p:nvPr/>
        </p:nvSpPr>
        <p:spPr>
          <a:xfrm>
            <a:off x="1313235" y="4417431"/>
            <a:ext cx="9669293" cy="537120"/>
          </a:xfrm>
          <a:prstGeom prst="round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Responses that express the same problem or positive effect were grouped under the same heading.</a:t>
            </a:r>
          </a:p>
        </p:txBody>
      </p:sp>
    </p:spTree>
    <p:extLst>
      <p:ext uri="{BB962C8B-B14F-4D97-AF65-F5344CB8AC3E}">
        <p14:creationId xmlns:p14="http://schemas.microsoft.com/office/powerpoint/2010/main" val="5660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75326" y="6492875"/>
            <a:ext cx="36110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58" y="2129883"/>
            <a:ext cx="10058400" cy="4545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201" y="110885"/>
            <a:ext cx="1530229" cy="1481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5" y="278779"/>
            <a:ext cx="2453267" cy="1434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07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85" y="86474"/>
            <a:ext cx="1530229" cy="148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0" y="2846229"/>
            <a:ext cx="10058400" cy="2231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6" y="568710"/>
            <a:ext cx="2453267" cy="1434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9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47" y="3962583"/>
            <a:ext cx="10162636" cy="1368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723" y="2213236"/>
            <a:ext cx="10162635" cy="13588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6875" y="1823403"/>
            <a:ext cx="10079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77" y="4206033"/>
            <a:ext cx="1133954" cy="938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713906" y="4317619"/>
            <a:ext cx="481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2" y="2267819"/>
            <a:ext cx="1560711" cy="13778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1040" y="2664338"/>
            <a:ext cx="5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1623429" y="2438891"/>
            <a:ext cx="1003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number of physicians answering 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yes”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questions suggests that although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physicians 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the application of e-prescriptions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that e-prescriptions have positive effects.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demonstrates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e-prescription practice is beneficial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open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improvements.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6875" y="4226809"/>
            <a:ext cx="975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level of satisfaction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physicians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report no problems suggests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increase if the problems 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e-prescriptions were eliminated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10" y="610926"/>
            <a:ext cx="3028950" cy="1153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91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74967" y="6267140"/>
            <a:ext cx="38531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8" y="1561171"/>
            <a:ext cx="10746557" cy="51603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85" y="0"/>
            <a:ext cx="1530229" cy="1481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49" y="285940"/>
            <a:ext cx="3950295" cy="11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02" y="3186855"/>
            <a:ext cx="10162636" cy="1368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82" y="4766009"/>
            <a:ext cx="10244656" cy="1487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703" y="1605619"/>
            <a:ext cx="10162635" cy="135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14" y="3483658"/>
            <a:ext cx="1133954" cy="938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28" y="5056635"/>
            <a:ext cx="1133954" cy="938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898943" y="2158933"/>
            <a:ext cx="59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5354" y="3642034"/>
            <a:ext cx="481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47" y="5233681"/>
            <a:ext cx="59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35" y="1634297"/>
            <a:ext cx="1560711" cy="13778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4607" y="2015473"/>
            <a:ext cx="5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1861618" y="1920980"/>
            <a:ext cx="97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surveyed physicians (79.4%) stated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 application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 time, paper and toner.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61618" y="3433097"/>
            <a:ext cx="9492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in 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pointed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that e-prescribing facilitated prescription writing.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9161" y="5172125"/>
            <a:ext cx="9704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increases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and reliability of service,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patient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and prevents conflicts 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patient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pharmacist about prescribing.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18" y="201237"/>
            <a:ext cx="3028950" cy="1153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03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12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0660288"/>
              </p:ext>
            </p:extLst>
          </p:nvPr>
        </p:nvGraphicFramePr>
        <p:xfrm>
          <a:off x="252427" y="1865843"/>
          <a:ext cx="11780687" cy="465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2957208" y="2254949"/>
            <a:ext cx="2052536" cy="8560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3192991"/>
            <a:ext cx="4946780" cy="1346122"/>
          </a:xfrm>
          <a:prstGeom prst="ellipse">
            <a:avLst/>
          </a:prstGeom>
          <a:solidFill>
            <a:srgbClr val="AC0C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Index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Web of Science </a:t>
            </a:r>
            <a:r>
              <a:rPr lang="en-US" b="1" dirty="0" err="1" smtClean="0">
                <a:solidFill>
                  <a:schemeClr val="tx1"/>
                </a:solidFill>
              </a:rPr>
              <a:t>Scopus,Pubmed,MedLine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14" y="83812"/>
            <a:ext cx="1792379" cy="1201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Up Ribbon 16"/>
          <p:cNvSpPr/>
          <p:nvPr/>
        </p:nvSpPr>
        <p:spPr>
          <a:xfrm>
            <a:off x="8287965" y="369652"/>
            <a:ext cx="3745149" cy="807396"/>
          </a:xfrm>
          <a:prstGeom prst="ribbon2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94777" y="369651"/>
            <a:ext cx="173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Journal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1841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41151" y="6419816"/>
            <a:ext cx="64534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3" y="1412375"/>
            <a:ext cx="11236750" cy="5372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85" y="-5614"/>
            <a:ext cx="1530229" cy="1481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49" y="285940"/>
            <a:ext cx="3950295" cy="11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02" y="3186855"/>
            <a:ext cx="10162636" cy="1368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82" y="4766009"/>
            <a:ext cx="10244656" cy="1487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703" y="1605619"/>
            <a:ext cx="10162635" cy="13588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6875" y="1823403"/>
            <a:ext cx="10079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part of the complaints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consisted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system-induced problems. More than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 (26.5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family physicians in the research complained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system-induced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such as slow working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stopping of the system from time to time.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3702" y="3404640"/>
            <a:ext cx="9480237" cy="92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Internet-related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were also important.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 through the internet network requires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establishment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robust internet infrastructure.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Interrupting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slowing down the connection to the Internet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hinders e-prescription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66875" y="4909604"/>
            <a:ext cx="10162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regard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prescription writing (stemming from reasons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some desired medicines on the system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being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 prescribe them; not being able to correct, add,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after the prescription has been sent; absence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medicines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medicine dosages or diagnosis in the system)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among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complaints.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14" y="3483658"/>
            <a:ext cx="1133954" cy="938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28" y="5056635"/>
            <a:ext cx="1133954" cy="938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805354" y="3642034"/>
            <a:ext cx="481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47" y="5233681"/>
            <a:ext cx="59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24" y="1620977"/>
            <a:ext cx="1560711" cy="13778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6660" y="2051321"/>
            <a:ext cx="5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18" y="201237"/>
            <a:ext cx="3028950" cy="1153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90093" y="2051321"/>
            <a:ext cx="36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0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5072" y="2124204"/>
            <a:ext cx="10708849" cy="3139321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cs typeface="+mj-cs"/>
              </a:rPr>
              <a:t>In this study, family physicians’ opinions on </a:t>
            </a:r>
            <a:r>
              <a:rPr lang="en-US" b="1" dirty="0" smtClean="0">
                <a:cs typeface="+mj-cs"/>
              </a:rPr>
              <a:t>e-prescription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were </a:t>
            </a:r>
            <a:r>
              <a:rPr lang="en-US" b="1" dirty="0">
                <a:cs typeface="+mj-cs"/>
              </a:rPr>
              <a:t>evaluated. </a:t>
            </a:r>
            <a:endParaRPr lang="fa-IR" b="1" dirty="0" smtClean="0">
              <a:cs typeface="+mj-cs"/>
            </a:endParaRPr>
          </a:p>
          <a:p>
            <a:pPr algn="just"/>
            <a:endParaRPr lang="fa-IR" b="1" dirty="0" smtClean="0">
              <a:cs typeface="+mj-cs"/>
            </a:endParaRPr>
          </a:p>
          <a:p>
            <a:pPr algn="just"/>
            <a:r>
              <a:rPr lang="en-US" b="1" dirty="0" smtClean="0">
                <a:cs typeface="+mj-cs"/>
              </a:rPr>
              <a:t> Despite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some </a:t>
            </a:r>
            <a:r>
              <a:rPr lang="en-US" b="1" dirty="0">
                <a:cs typeface="+mj-cs"/>
              </a:rPr>
              <a:t>problems with e-prescription practice, it was </a:t>
            </a:r>
            <a:r>
              <a:rPr lang="en-US" b="1" dirty="0" smtClean="0">
                <a:cs typeface="+mj-cs"/>
              </a:rPr>
              <a:t>found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that </a:t>
            </a:r>
            <a:r>
              <a:rPr lang="en-US" b="1" dirty="0">
                <a:cs typeface="+mj-cs"/>
              </a:rPr>
              <a:t>a significant portion of family physicians were </a:t>
            </a:r>
            <a:r>
              <a:rPr lang="en-US" b="1" dirty="0" smtClean="0">
                <a:cs typeface="+mj-cs"/>
              </a:rPr>
              <a:t>satisfied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with </a:t>
            </a:r>
            <a:r>
              <a:rPr lang="en-US" b="1" dirty="0">
                <a:cs typeface="+mj-cs"/>
              </a:rPr>
              <a:t>e-prescription</a:t>
            </a:r>
            <a:r>
              <a:rPr lang="en-US" b="1" dirty="0" smtClean="0">
                <a:cs typeface="+mj-cs"/>
              </a:rPr>
              <a:t>.</a:t>
            </a:r>
          </a:p>
          <a:p>
            <a:pPr algn="just"/>
            <a:endParaRPr lang="fa-IR" b="1" dirty="0" smtClean="0">
              <a:cs typeface="+mj-cs"/>
            </a:endParaRPr>
          </a:p>
          <a:p>
            <a:pPr algn="just"/>
            <a:r>
              <a:rPr lang="en-US" b="1" dirty="0" smtClean="0">
                <a:cs typeface="+mj-cs"/>
              </a:rPr>
              <a:t> </a:t>
            </a:r>
            <a:r>
              <a:rPr lang="en-US" b="1" dirty="0">
                <a:cs typeface="+mj-cs"/>
              </a:rPr>
              <a:t>When analyzing the studies conducted </a:t>
            </a:r>
            <a:r>
              <a:rPr lang="en-US" b="1" dirty="0" smtClean="0">
                <a:cs typeface="+mj-cs"/>
              </a:rPr>
              <a:t>in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other </a:t>
            </a:r>
            <a:r>
              <a:rPr lang="en-US" b="1" dirty="0">
                <a:cs typeface="+mj-cs"/>
              </a:rPr>
              <a:t>countries on e-prescriptions, it was seen that the level </a:t>
            </a:r>
            <a:r>
              <a:rPr lang="en-US" b="1" dirty="0" smtClean="0">
                <a:cs typeface="+mj-cs"/>
              </a:rPr>
              <a:t>of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>
                <a:cs typeface="+mj-cs"/>
              </a:rPr>
              <a:t>satisfaction with e-prescriptions is quite high. </a:t>
            </a:r>
            <a:endParaRPr lang="fa-IR" b="1" dirty="0" smtClean="0">
              <a:cs typeface="+mj-cs"/>
            </a:endParaRPr>
          </a:p>
          <a:p>
            <a:pPr algn="just"/>
            <a:endParaRPr lang="fa-IR" b="1" dirty="0">
              <a:cs typeface="+mj-cs"/>
            </a:endParaRPr>
          </a:p>
          <a:p>
            <a:pPr algn="just"/>
            <a:r>
              <a:rPr lang="en-US" b="1" dirty="0">
                <a:cs typeface="+mj-cs"/>
              </a:rPr>
              <a:t>The family physicians in the present study drew </a:t>
            </a:r>
            <a:r>
              <a:rPr lang="en-US" b="1" dirty="0" smtClean="0">
                <a:cs typeface="+mj-cs"/>
              </a:rPr>
              <a:t>attention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to </a:t>
            </a:r>
            <a:r>
              <a:rPr lang="en-US" b="1" dirty="0">
                <a:cs typeface="+mj-cs"/>
              </a:rPr>
              <a:t>the benefits of the application of e-prescriptions in </a:t>
            </a:r>
            <a:r>
              <a:rPr lang="en-US" b="1" dirty="0" smtClean="0">
                <a:cs typeface="+mj-cs"/>
              </a:rPr>
              <a:t>terms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of </a:t>
            </a:r>
            <a:r>
              <a:rPr lang="en-US" b="1" dirty="0">
                <a:cs typeface="+mj-cs"/>
              </a:rPr>
              <a:t>patients and pharmacists. In previous studies, it was </a:t>
            </a:r>
            <a:r>
              <a:rPr lang="en-US" b="1" dirty="0" smtClean="0">
                <a:cs typeface="+mj-cs"/>
              </a:rPr>
              <a:t>found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that </a:t>
            </a:r>
            <a:r>
              <a:rPr lang="en-US" b="1" dirty="0">
                <a:cs typeface="+mj-cs"/>
              </a:rPr>
              <a:t>not only physicians, but also patients and </a:t>
            </a:r>
            <a:r>
              <a:rPr lang="en-US" b="1" dirty="0" smtClean="0">
                <a:cs typeface="+mj-cs"/>
              </a:rPr>
              <a:t>pharmacists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were </a:t>
            </a:r>
            <a:r>
              <a:rPr lang="en-US" b="1" dirty="0">
                <a:cs typeface="+mj-cs"/>
              </a:rPr>
              <a:t>satisfied with the application of e-prescriptions.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5" y="527538"/>
            <a:ext cx="2895600" cy="1105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31" y="246185"/>
            <a:ext cx="2857500" cy="12309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49569" y="1477107"/>
            <a:ext cx="9999785" cy="524436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 the studies </a:t>
            </a:r>
            <a:r>
              <a:rPr lang="en-US" dirty="0" smtClean="0">
                <a:solidFill>
                  <a:srgbClr val="FF0000"/>
                </a:solidFill>
              </a:rPr>
              <a:t>by Tan et al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Singapore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Jariwala et al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America</a:t>
            </a:r>
            <a:r>
              <a:rPr lang="en-US" dirty="0" smtClean="0">
                <a:solidFill>
                  <a:schemeClr val="tx1"/>
                </a:solidFill>
              </a:rPr>
              <a:t>, it was determined that </a:t>
            </a:r>
            <a:r>
              <a:rPr lang="en-US" dirty="0" smtClean="0">
                <a:solidFill>
                  <a:srgbClr val="FF0000"/>
                </a:solidFill>
              </a:rPr>
              <a:t>87%</a:t>
            </a:r>
            <a:r>
              <a:rPr lang="en-US" dirty="0" smtClean="0">
                <a:solidFill>
                  <a:schemeClr val="tx1"/>
                </a:solidFill>
              </a:rPr>
              <a:t> of physicians and 83% of e-prescribers were satisfied with the application of e prescriptions, respectively.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In studies conducted in </a:t>
            </a:r>
            <a:r>
              <a:rPr lang="en-US" dirty="0" smtClean="0">
                <a:solidFill>
                  <a:srgbClr val="FF0000"/>
                </a:solidFill>
              </a:rPr>
              <a:t>Sweden</a:t>
            </a:r>
            <a:r>
              <a:rPr lang="en-US" dirty="0" smtClean="0">
                <a:solidFill>
                  <a:schemeClr val="tx1"/>
                </a:solidFill>
              </a:rPr>
              <a:t>, Austria, and </a:t>
            </a:r>
            <a:r>
              <a:rPr lang="en-US" dirty="0" smtClean="0">
                <a:solidFill>
                  <a:srgbClr val="FF0000"/>
                </a:solidFill>
              </a:rPr>
              <a:t>England</a:t>
            </a:r>
            <a:r>
              <a:rPr lang="en-US" dirty="0" smtClean="0">
                <a:solidFill>
                  <a:schemeClr val="tx1"/>
                </a:solidFill>
              </a:rPr>
              <a:t>, it was found that a significant proportion of physicians think that the application of e-prescriptions is beneficial. Moreover, in a study by </a:t>
            </a:r>
            <a:r>
              <a:rPr lang="en-US" dirty="0" err="1" smtClean="0">
                <a:solidFill>
                  <a:srgbClr val="FF0000"/>
                </a:solidFill>
              </a:rPr>
              <a:t>Gider</a:t>
            </a:r>
            <a:r>
              <a:rPr lang="en-US" dirty="0" smtClean="0">
                <a:solidFill>
                  <a:srgbClr val="FF0000"/>
                </a:solidFill>
              </a:rPr>
              <a:t> et al </a:t>
            </a:r>
            <a:r>
              <a:rPr lang="en-US" dirty="0" smtClean="0">
                <a:solidFill>
                  <a:schemeClr val="tx1"/>
                </a:solidFill>
              </a:rPr>
              <a:t>with 248 physicians in </a:t>
            </a:r>
            <a:r>
              <a:rPr lang="en-US" dirty="0" smtClean="0">
                <a:solidFill>
                  <a:srgbClr val="FF0000"/>
                </a:solidFill>
              </a:rPr>
              <a:t>Turkey</a:t>
            </a:r>
            <a:r>
              <a:rPr lang="en-US" dirty="0" smtClean="0">
                <a:solidFill>
                  <a:schemeClr val="tx1"/>
                </a:solidFill>
              </a:rPr>
              <a:t>, 62% of the physicians supported the application of e-prescriptions.</a:t>
            </a:r>
            <a:endParaRPr lang="fa-IR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4069" y="1322222"/>
            <a:ext cx="9305732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saving on paper and toner are among </a:t>
            </a:r>
            <a:r>
              <a:rPr lang="en-US" sz="1400" dirty="0" smtClean="0"/>
              <a:t>the</a:t>
            </a:r>
            <a:r>
              <a:rPr lang="fa-IR" sz="1400" dirty="0" smtClean="0"/>
              <a:t> </a:t>
            </a:r>
            <a:r>
              <a:rPr lang="en-US" sz="1400" dirty="0" smtClean="0"/>
              <a:t>issues </a:t>
            </a:r>
            <a:r>
              <a:rPr lang="en-US" sz="1400" dirty="0"/>
              <a:t>that the family physicians point out most frequently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1066" y="1747082"/>
            <a:ext cx="928473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in different studies e-prescriptions have been found to be more cost-effective </a:t>
            </a:r>
            <a:r>
              <a:rPr lang="en-US" sz="1400" dirty="0" smtClean="0"/>
              <a:t>than</a:t>
            </a:r>
            <a:r>
              <a:rPr lang="fa-IR" sz="1400" dirty="0" smtClean="0"/>
              <a:t> </a:t>
            </a:r>
            <a:r>
              <a:rPr lang="en-US" sz="1400" dirty="0" smtClean="0"/>
              <a:t>paper </a:t>
            </a:r>
            <a:r>
              <a:rPr lang="en-US" sz="1400" dirty="0"/>
              <a:t>prescriptions.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065" y="2106759"/>
            <a:ext cx="929173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the errors in generating prescriptions have reduced with the application of </a:t>
            </a:r>
            <a:r>
              <a:rPr lang="en-US" sz="1400" dirty="0" smtClean="0"/>
              <a:t>e</a:t>
            </a:r>
            <a:r>
              <a:rPr lang="fa-IR" sz="1400" dirty="0" smtClean="0"/>
              <a:t> </a:t>
            </a:r>
            <a:r>
              <a:rPr lang="en-US" sz="1400" dirty="0" smtClean="0"/>
              <a:t>prescriptions(this study and Gimenes and Miasso in Brazil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76058" y="2715136"/>
            <a:ext cx="926374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In the study by </a:t>
            </a:r>
            <a:r>
              <a:rPr lang="en-US" sz="1400" dirty="0" err="1" smtClean="0"/>
              <a:t>Gider</a:t>
            </a:r>
            <a:r>
              <a:rPr lang="en-US" sz="1400" dirty="0" smtClean="0"/>
              <a:t> el al in Turkey </a:t>
            </a:r>
            <a:r>
              <a:rPr lang="en-US" sz="1400" dirty="0" smtClean="0"/>
              <a:t>nearly </a:t>
            </a:r>
            <a:r>
              <a:rPr lang="en-US" sz="1400" dirty="0" smtClean="0"/>
              <a:t>half of the participating physicians were found to believe that the application of e-prescriptions made a positive</a:t>
            </a:r>
            <a:r>
              <a:rPr lang="fa-IR" sz="1400" dirty="0" smtClean="0"/>
              <a:t> </a:t>
            </a:r>
            <a:r>
              <a:rPr lang="en-US" sz="1400" dirty="0" smtClean="0"/>
              <a:t>contribution to patient safety(This study </a:t>
            </a:r>
            <a:r>
              <a:rPr lang="en-US" sz="1400" dirty="0"/>
              <a:t>and Gimenes and </a:t>
            </a:r>
            <a:r>
              <a:rPr lang="en-US" sz="1400" dirty="0" smtClean="0"/>
              <a:t>Miasso </a:t>
            </a:r>
            <a:r>
              <a:rPr lang="en-US" sz="1400" dirty="0"/>
              <a:t>in </a:t>
            </a:r>
            <a:r>
              <a:rPr lang="en-US" sz="1400" dirty="0" smtClean="0"/>
              <a:t>Brazil)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9059" y="3281836"/>
            <a:ext cx="926374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/>
              <a:t>percentage of the physicians in the research also indicated </a:t>
            </a:r>
            <a:r>
              <a:rPr lang="en-US" sz="1400" dirty="0" smtClean="0"/>
              <a:t>that </a:t>
            </a:r>
            <a:r>
              <a:rPr lang="en-US" sz="1400" dirty="0"/>
              <a:t>e-prescriptions have reduced the arguments </a:t>
            </a:r>
            <a:r>
              <a:rPr lang="en-US" sz="1400" dirty="0" smtClean="0"/>
              <a:t>between</a:t>
            </a:r>
            <a:r>
              <a:rPr lang="fa-IR" sz="1400" dirty="0" smtClean="0"/>
              <a:t> </a:t>
            </a:r>
            <a:r>
              <a:rPr lang="en-US" sz="1400" dirty="0" smtClean="0"/>
              <a:t>patient </a:t>
            </a:r>
            <a:r>
              <a:rPr lang="en-US" sz="1400" dirty="0"/>
              <a:t>and physician and between pharmacist and </a:t>
            </a:r>
            <a:r>
              <a:rPr lang="en-US" sz="1400" dirty="0" smtClean="0"/>
              <a:t>physician(</a:t>
            </a:r>
            <a:r>
              <a:rPr lang="en-US" sz="1400" dirty="0" err="1" smtClean="0"/>
              <a:t>Gider</a:t>
            </a:r>
            <a:r>
              <a:rPr lang="en-US" sz="1400" dirty="0" smtClean="0"/>
              <a:t> et al in Turkey)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5064" y="4004101"/>
            <a:ext cx="926374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physicians can easily access information on previous medicines and tests in the system might provide the chance to pre-assess a treatment to be prescribed, in addition to preventing the repetition of tests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5062" y="4684096"/>
            <a:ext cx="9277739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Reducing patient waiting time, creating the perception of a</a:t>
            </a:r>
            <a:r>
              <a:rPr lang="fa-IR" sz="1400" dirty="0" smtClean="0"/>
              <a:t> </a:t>
            </a:r>
            <a:r>
              <a:rPr lang="en-US" sz="1400" dirty="0" smtClean="0"/>
              <a:t>high-quality service, removing the problem of tearing or loss</a:t>
            </a:r>
            <a:r>
              <a:rPr lang="fa-IR" sz="1400" dirty="0" smtClean="0"/>
              <a:t> </a:t>
            </a:r>
            <a:r>
              <a:rPr lang="en-US" sz="1400" dirty="0" smtClean="0"/>
              <a:t>of paper prescriptions, reducing medicine or dosage errors</a:t>
            </a:r>
            <a:r>
              <a:rPr lang="fa-IR" sz="1400" dirty="0" smtClean="0"/>
              <a:t> </a:t>
            </a:r>
            <a:r>
              <a:rPr lang="en-US" sz="1400" dirty="0" smtClean="0"/>
              <a:t>,</a:t>
            </a:r>
            <a:r>
              <a:rPr lang="fa-IR" sz="1400" dirty="0" smtClean="0"/>
              <a:t> </a:t>
            </a:r>
            <a:r>
              <a:rPr lang="en-US" sz="1400" dirty="0" smtClean="0"/>
              <a:t>simplifying the process for patients to obtain their medicines, and general increase in patient satisfaction can be counted as benefits for the patient. 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48066" y="5656145"/>
            <a:ext cx="92917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E-prescriptions being exact, </a:t>
            </a:r>
            <a:r>
              <a:rPr lang="en-US" sz="1400" dirty="0" smtClean="0"/>
              <a:t>complete, and </a:t>
            </a:r>
            <a:r>
              <a:rPr lang="en-US" sz="1400" dirty="0"/>
              <a:t>legible, and reducing arguments with physicians </a:t>
            </a:r>
            <a:r>
              <a:rPr lang="en-US" sz="1400" dirty="0" smtClean="0"/>
              <a:t>over prescription </a:t>
            </a:r>
            <a:r>
              <a:rPr lang="en-US" sz="1400" dirty="0"/>
              <a:t>writing can be considered benefits of </a:t>
            </a:r>
            <a:r>
              <a:rPr lang="en-US" sz="1400" dirty="0" smtClean="0"/>
              <a:t>the application </a:t>
            </a:r>
            <a:r>
              <a:rPr lang="en-US" sz="1400" dirty="0"/>
              <a:t>of e-prescriptions for the pharmacist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4068" y="931768"/>
            <a:ext cx="929173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speeding up prescription writing and saving </a:t>
            </a:r>
            <a:r>
              <a:rPr lang="en-US" sz="1400" dirty="0" smtClean="0"/>
              <a:t>time.(</a:t>
            </a:r>
            <a:r>
              <a:rPr lang="en-US" sz="1400" dirty="0" smtClean="0"/>
              <a:t>this study and Gimenes and Miasso in Brazil)</a:t>
            </a:r>
            <a:endParaRPr lang="en-US" sz="1400" dirty="0"/>
          </a:p>
        </p:txBody>
      </p:sp>
      <p:sp>
        <p:nvSpPr>
          <p:cNvPr id="20" name="Right Arrow 19"/>
          <p:cNvSpPr/>
          <p:nvPr/>
        </p:nvSpPr>
        <p:spPr>
          <a:xfrm>
            <a:off x="65314" y="1511559"/>
            <a:ext cx="1819470" cy="3795133"/>
          </a:xfrm>
          <a:prstGeom prst="rightArrow">
            <a:avLst>
              <a:gd name="adj1" fmla="val 50000"/>
              <a:gd name="adj2" fmla="val 4230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461" y="37056"/>
            <a:ext cx="1200539" cy="8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2637" y="1339777"/>
            <a:ext cx="1819470" cy="3795133"/>
          </a:xfrm>
          <a:prstGeom prst="rightArrow">
            <a:avLst>
              <a:gd name="adj1" fmla="val 50000"/>
              <a:gd name="adj2" fmla="val 4230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 the problem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4724" y="702238"/>
            <a:ext cx="8481526" cy="523220"/>
          </a:xfrm>
          <a:prstGeom prst="rect">
            <a:avLst/>
          </a:prstGeom>
          <a:solidFill>
            <a:srgbClr val="FFABB3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The most common complaints of the family physicians were failure to obtain an internet </a:t>
            </a:r>
            <a:r>
              <a:rPr lang="en-US" sz="1400" dirty="0" smtClean="0"/>
              <a:t>connection, slowness </a:t>
            </a:r>
            <a:r>
              <a:rPr lang="en-US" sz="1400" dirty="0"/>
              <a:t>of the connection, disconnection, and failure to obtain mobile internet services.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1440" y="1557063"/>
            <a:ext cx="8481526" cy="30777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the internet was </a:t>
            </a:r>
            <a:r>
              <a:rPr lang="en-US" sz="1400" dirty="0" smtClean="0"/>
              <a:t>dependency (This study and Gimenes and Miasso)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094724" y="2164938"/>
            <a:ext cx="8481526" cy="307777"/>
          </a:xfrm>
          <a:prstGeom prst="rect">
            <a:avLst/>
          </a:prstGeom>
          <a:solidFill>
            <a:srgbClr val="FFABB3">
              <a:alpha val="5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failure of the computer (hardware) and insufficiency of the infrastructure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9325" y="3421549"/>
            <a:ext cx="8481526" cy="738664"/>
          </a:xfrm>
          <a:prstGeom prst="rect">
            <a:avLst/>
          </a:prstGeom>
          <a:solidFill>
            <a:srgbClr val="FFABB3">
              <a:alpha val="5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Loss of time and waiting were found to be among the most common complaints in this study Slowness or failure in obtaining an internet connection, failure in functioning </a:t>
            </a:r>
            <a:r>
              <a:rPr lang="en-US" sz="1400" dirty="0" smtClean="0"/>
              <a:t>of computer </a:t>
            </a:r>
            <a:r>
              <a:rPr lang="en-US" sz="1400" dirty="0"/>
              <a:t>(hardware), failure in functioning of the </a:t>
            </a:r>
            <a:r>
              <a:rPr lang="en-US" sz="1400" dirty="0" smtClean="0"/>
              <a:t>program (software</a:t>
            </a:r>
            <a:r>
              <a:rPr lang="en-US" sz="1400" dirty="0"/>
              <a:t>) developed for e-prescribing, and the user </a:t>
            </a:r>
            <a:r>
              <a:rPr lang="en-US" sz="1400" dirty="0" smtClean="0"/>
              <a:t>lacking information </a:t>
            </a:r>
            <a:r>
              <a:rPr lang="en-US" sz="1400" dirty="0"/>
              <a:t>may cause loss of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29325" y="4279711"/>
            <a:ext cx="843020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providing </a:t>
            </a:r>
            <a:r>
              <a:rPr lang="en-US" sz="1400" dirty="0"/>
              <a:t>training to new physicians in the application </a:t>
            </a:r>
            <a:r>
              <a:rPr lang="en-US" sz="1400" dirty="0" smtClean="0"/>
              <a:t>of e-prescriptions </a:t>
            </a:r>
            <a:r>
              <a:rPr lang="en-US" sz="1400" dirty="0"/>
              <a:t>reduced errors in e-prescription writing </a:t>
            </a:r>
            <a:r>
              <a:rPr lang="en-US" sz="1400" dirty="0" smtClean="0"/>
              <a:t>and speeded </a:t>
            </a:r>
            <a:r>
              <a:rPr lang="en-US" sz="1400" dirty="0"/>
              <a:t>up the </a:t>
            </a:r>
            <a:r>
              <a:rPr lang="en-US" sz="1400" dirty="0" smtClean="0"/>
              <a:t>process(</a:t>
            </a:r>
            <a:r>
              <a:rPr lang="en-US" sz="1400" dirty="0" err="1" smtClean="0"/>
              <a:t>craxford</a:t>
            </a:r>
            <a:r>
              <a:rPr lang="en-US" sz="1400" dirty="0" smtClean="0"/>
              <a:t> et al)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94724" y="4969252"/>
            <a:ext cx="8464810" cy="1323439"/>
          </a:xfrm>
          <a:prstGeom prst="rect">
            <a:avLst/>
          </a:prstGeom>
          <a:solidFill>
            <a:srgbClr val="FFABB3">
              <a:alpha val="5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failure in generating </a:t>
            </a:r>
            <a:r>
              <a:rPr lang="en-US" sz="1600" dirty="0" smtClean="0"/>
              <a:t>e-prescriptions for </a:t>
            </a:r>
            <a:r>
              <a:rPr lang="en-US" sz="1600" dirty="0"/>
              <a:t>foreign patients and patients with private </a:t>
            </a:r>
            <a:r>
              <a:rPr lang="en-US" sz="1600" dirty="0" smtClean="0"/>
              <a:t>insurance, failure </a:t>
            </a:r>
            <a:r>
              <a:rPr lang="en-US" sz="1600" dirty="0"/>
              <a:t>in prescribing some medical equipment, </a:t>
            </a:r>
            <a:r>
              <a:rPr lang="en-US" sz="1600" dirty="0" smtClean="0"/>
              <a:t>some medicines </a:t>
            </a:r>
            <a:r>
              <a:rPr lang="en-US" sz="1600" dirty="0"/>
              <a:t>not being available or not being able to </a:t>
            </a:r>
            <a:r>
              <a:rPr lang="en-US" sz="1600" smtClean="0"/>
              <a:t>prescribe them, </a:t>
            </a:r>
            <a:r>
              <a:rPr lang="en-US" sz="1600" dirty="0" smtClean="0"/>
              <a:t>existence </a:t>
            </a:r>
            <a:r>
              <a:rPr lang="en-US" sz="1600" dirty="0"/>
              <a:t>of medicines in the system that are not </a:t>
            </a:r>
            <a:r>
              <a:rPr lang="en-US" sz="1600" dirty="0" smtClean="0"/>
              <a:t>available on </a:t>
            </a:r>
            <a:r>
              <a:rPr lang="en-US" sz="1600" dirty="0"/>
              <a:t>the market, not being able to see prescriptions written </a:t>
            </a:r>
            <a:r>
              <a:rPr lang="en-US" sz="1600" dirty="0" smtClean="0"/>
              <a:t>by other </a:t>
            </a:r>
            <a:r>
              <a:rPr lang="en-US" sz="1600" dirty="0"/>
              <a:t>physicians, unpaid medicines not being stated, and </a:t>
            </a:r>
            <a:r>
              <a:rPr lang="en-US" sz="1600" dirty="0" smtClean="0"/>
              <a:t>not being </a:t>
            </a:r>
            <a:r>
              <a:rPr lang="en-US" sz="1600" dirty="0"/>
              <a:t>able to make corrections, additions, or deletions </a:t>
            </a:r>
            <a:r>
              <a:rPr lang="en-US" sz="1600" dirty="0" smtClean="0"/>
              <a:t>after sending </a:t>
            </a:r>
            <a:r>
              <a:rPr lang="en-US" sz="1600" dirty="0"/>
              <a:t>an e-prescription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7901" y="2898789"/>
            <a:ext cx="836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dependency on computers (Gimenes and Miasso)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34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46" y="122663"/>
            <a:ext cx="2551859" cy="159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4869" y="2402731"/>
            <a:ext cx="9543090" cy="3122579"/>
          </a:xfrm>
          <a:prstGeom prst="round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results are limited to the evaluations of the participating family physicians.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However it was shown that the participants was broadly representative of the family practitioner population.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study was carried out via e-mail, the number of questions were kept low and several socio demographic characteristics of the participants were not asked.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Open-ended questions, however, provided in depth information on family physicians’ experiences with the effects of e-prescription.</a:t>
            </a:r>
          </a:p>
        </p:txBody>
      </p:sp>
    </p:spTree>
    <p:extLst>
      <p:ext uri="{BB962C8B-B14F-4D97-AF65-F5344CB8AC3E}">
        <p14:creationId xmlns:p14="http://schemas.microsoft.com/office/powerpoint/2010/main" val="26964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D22F896-40B5-4ADD-8801-0D06FADFA095}" type="slidenum">
              <a:rPr lang="en-US" smtClean="0">
                <a:solidFill>
                  <a:schemeClr val="tx1"/>
                </a:solidFill>
              </a:rPr>
              <a:pPr algn="l"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34" y="2685353"/>
            <a:ext cx="2286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Vertical Scroll 3"/>
          <p:cNvSpPr/>
          <p:nvPr/>
        </p:nvSpPr>
        <p:spPr>
          <a:xfrm>
            <a:off x="1957504" y="1777310"/>
            <a:ext cx="7713784" cy="4677545"/>
          </a:xfrm>
          <a:prstGeom prst="verticalScroll">
            <a:avLst/>
          </a:prstGeom>
          <a:solidFill>
            <a:srgbClr val="00FFFF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Future studies with more questions , including location of the physicians, may be conducted by other survey methods to gain more insight.</a:t>
            </a:r>
          </a:p>
          <a:p>
            <a:pPr algn="just"/>
            <a:r>
              <a:rPr lang="en-US" smtClean="0">
                <a:solidFill>
                  <a:schemeClr val="tx1"/>
                </a:solidFill>
              </a:rPr>
              <a:t> In-depth interviews may be conducted with fewer physicians to be identified by stratified sampling according to geographical distribution.</a:t>
            </a:r>
          </a:p>
          <a:p>
            <a:pPr algn="just"/>
            <a:r>
              <a:rPr lang="en-US" smtClean="0">
                <a:solidFill>
                  <a:schemeClr val="tx1"/>
                </a:solidFill>
              </a:rPr>
              <a:t> It is also suggested that further research be conducted with other parties involved in the application of e prescriptions such as patients, pharmacists, and administrators in order to extend the scope and the validity of the results of this research.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Callout 8"/>
          <p:cNvSpPr/>
          <p:nvPr/>
        </p:nvSpPr>
        <p:spPr>
          <a:xfrm rot="16200000">
            <a:off x="588605" y="316873"/>
            <a:ext cx="1875987" cy="1653704"/>
          </a:xfrm>
          <a:prstGeom prst="leftArrowCallou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746" y="622189"/>
            <a:ext cx="165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3113" y="1622298"/>
            <a:ext cx="9745564" cy="5078313"/>
          </a:xfrm>
          <a:prstGeom prst="rect">
            <a:avLst/>
          </a:prstGeom>
          <a:solidFill>
            <a:srgbClr val="CA0035">
              <a:alpha val="41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When the statements of the family physicians </a:t>
            </a:r>
            <a:r>
              <a:rPr lang="en-US" dirty="0" smtClean="0"/>
              <a:t>about the </a:t>
            </a:r>
            <a:r>
              <a:rPr lang="en-US" dirty="0"/>
              <a:t>benefits and problems related to the application </a:t>
            </a:r>
            <a:r>
              <a:rPr lang="en-US" dirty="0" smtClean="0"/>
              <a:t>of e-prescriptions </a:t>
            </a:r>
            <a:r>
              <a:rPr lang="en-US" dirty="0"/>
              <a:t>are considered together, it can be seen </a:t>
            </a:r>
            <a:r>
              <a:rPr lang="en-US" dirty="0" smtClean="0"/>
              <a:t>that some </a:t>
            </a:r>
            <a:r>
              <a:rPr lang="en-US" dirty="0"/>
              <a:t>statements are counted as both benefit and complaint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Statements such as saving time/loss of time, simplifying </a:t>
            </a:r>
            <a:r>
              <a:rPr lang="en-US" dirty="0" smtClean="0"/>
              <a:t>the correction </a:t>
            </a:r>
            <a:r>
              <a:rPr lang="en-US" dirty="0"/>
              <a:t>of prescription/not being able to make </a:t>
            </a:r>
            <a:r>
              <a:rPr lang="en-US" dirty="0" smtClean="0"/>
              <a:t>correction on </a:t>
            </a:r>
            <a:r>
              <a:rPr lang="en-US" dirty="0"/>
              <a:t>prescription, and e-prescriptions being safe/not </a:t>
            </a:r>
            <a:r>
              <a:rPr lang="en-US" dirty="0" smtClean="0"/>
              <a:t>trusting e-prescriptions </a:t>
            </a:r>
            <a:r>
              <a:rPr lang="en-US" dirty="0"/>
              <a:t>are examples illustrating this point</a:t>
            </a:r>
            <a:r>
              <a:rPr lang="en-US" dirty="0" smtClean="0"/>
              <a:t>.</a:t>
            </a:r>
            <a:endParaRPr lang="fa-IR" dirty="0" smtClean="0"/>
          </a:p>
          <a:p>
            <a:pPr algn="just"/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It is</a:t>
            </a:r>
            <a:r>
              <a:rPr lang="fa-IR" dirty="0" smtClean="0"/>
              <a:t> </a:t>
            </a:r>
            <a:r>
              <a:rPr lang="en-US" dirty="0" smtClean="0"/>
              <a:t>understood </a:t>
            </a:r>
            <a:r>
              <a:rPr lang="en-US" dirty="0"/>
              <a:t>from this, some problems experienced in </a:t>
            </a:r>
            <a:r>
              <a:rPr lang="en-US" dirty="0" smtClean="0"/>
              <a:t>the application </a:t>
            </a:r>
            <a:r>
              <a:rPr lang="en-US" dirty="0"/>
              <a:t>of e-prescriptions (</a:t>
            </a:r>
            <a:r>
              <a:rPr lang="en-US" dirty="0" smtClean="0"/>
              <a:t>eg , </a:t>
            </a:r>
            <a:r>
              <a:rPr lang="en-US" dirty="0"/>
              <a:t>problem of waiting) </a:t>
            </a:r>
            <a:r>
              <a:rPr lang="en-US" dirty="0" smtClean="0"/>
              <a:t>become an </a:t>
            </a:r>
            <a:r>
              <a:rPr lang="en-US" dirty="0"/>
              <a:t>advantage (</a:t>
            </a:r>
            <a:r>
              <a:rPr lang="en-US" dirty="0" smtClean="0"/>
              <a:t>eg , </a:t>
            </a:r>
            <a:r>
              <a:rPr lang="en-US" dirty="0"/>
              <a:t>facilitation of prescription writing </a:t>
            </a:r>
            <a:r>
              <a:rPr lang="en-US" dirty="0" smtClean="0"/>
              <a:t>and saving </a:t>
            </a:r>
            <a:r>
              <a:rPr lang="en-US" dirty="0"/>
              <a:t>time with the application of e-prescriptions) in a </a:t>
            </a:r>
            <a:r>
              <a:rPr lang="en-US" dirty="0" smtClean="0"/>
              <a:t>well</a:t>
            </a:r>
            <a:r>
              <a:rPr lang="fa-IR" dirty="0" smtClean="0"/>
              <a:t> </a:t>
            </a:r>
            <a:r>
              <a:rPr lang="en-US" dirty="0" smtClean="0"/>
              <a:t>functioning </a:t>
            </a:r>
            <a:r>
              <a:rPr lang="en-US" dirty="0"/>
              <a:t>implementation of e-prescriptions</a:t>
            </a:r>
            <a:r>
              <a:rPr lang="en-US" dirty="0" smtClean="0"/>
              <a:t>.</a:t>
            </a:r>
            <a:endParaRPr lang="fa-IR" dirty="0" smtClean="0"/>
          </a:p>
          <a:p>
            <a:pPr algn="just"/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Moreover</a:t>
            </a:r>
            <a:r>
              <a:rPr lang="en-US" dirty="0"/>
              <a:t>, </a:t>
            </a:r>
            <a:r>
              <a:rPr lang="en-US" dirty="0" smtClean="0"/>
              <a:t>the mean </a:t>
            </a:r>
            <a:r>
              <a:rPr lang="en-US" dirty="0"/>
              <a:t>level of satisfaction of the family physicians that did </a:t>
            </a:r>
            <a:r>
              <a:rPr lang="en-US" dirty="0" smtClean="0"/>
              <a:t>not experience </a:t>
            </a:r>
            <a:r>
              <a:rPr lang="en-US" dirty="0"/>
              <a:t>problems with the application of </a:t>
            </a:r>
            <a:r>
              <a:rPr lang="en-US" dirty="0" smtClean="0"/>
              <a:t>e-prescriptions , was </a:t>
            </a:r>
            <a:r>
              <a:rPr lang="en-US" dirty="0"/>
              <a:t>found to be higher in comparison to that of those who </a:t>
            </a:r>
            <a:r>
              <a:rPr lang="en-US" dirty="0" smtClean="0"/>
              <a:t>did experience </a:t>
            </a:r>
            <a:r>
              <a:rPr lang="en-US" dirty="0"/>
              <a:t>problems</a:t>
            </a:r>
            <a:r>
              <a:rPr lang="en-US" dirty="0" smtClean="0"/>
              <a:t>.</a:t>
            </a:r>
            <a:endParaRPr lang="fa-IR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According to this, by eliminating </a:t>
            </a:r>
            <a:r>
              <a:rPr lang="en-US" dirty="0" smtClean="0"/>
              <a:t>the problems </a:t>
            </a:r>
            <a:r>
              <a:rPr lang="en-US" dirty="0"/>
              <a:t>encountered in the application of </a:t>
            </a:r>
            <a:r>
              <a:rPr lang="en-US" dirty="0" smtClean="0"/>
              <a:t>e-prescriptions , the </a:t>
            </a:r>
            <a:r>
              <a:rPr lang="en-US" dirty="0"/>
              <a:t>level of related satisfaction might increase.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31" y="0"/>
            <a:ext cx="310515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771" y="37056"/>
            <a:ext cx="153022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Nazanin" panose="00000400000000000000" pitchFamily="2" charset="-78"/>
              </a:rPr>
              <a:t>عنوان ارائه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7618" y="5188810"/>
            <a:ext cx="9415975" cy="49652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BorhaniN2@mums.ac.ir</a:t>
            </a:r>
            <a:endParaRPr lang="fa-IR" sz="3600" b="1" dirty="0">
              <a:solidFill>
                <a:schemeClr val="tx2">
                  <a:lumMod val="75000"/>
                </a:schemeClr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113831" y="1396081"/>
            <a:ext cx="5986799" cy="3412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2958" y="596582"/>
            <a:ext cx="4528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Thanks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for Y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our Attention</a:t>
            </a:r>
            <a:endParaRPr lang="en-US" sz="32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674553"/>
            <a:ext cx="12192000" cy="2855960"/>
            <a:chOff x="-162560" y="108913"/>
            <a:chExt cx="12192000" cy="273504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-162560" y="108913"/>
              <a:ext cx="12192000" cy="27350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" t="872" r="1410" b="1445"/>
            <a:stretch/>
          </p:blipFill>
          <p:spPr>
            <a:xfrm>
              <a:off x="3462698" y="108913"/>
              <a:ext cx="4941483" cy="2735040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4387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868" y="66370"/>
            <a:ext cx="1524132" cy="1481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4349" y="1878338"/>
            <a:ext cx="8239473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Health information technology includes a variety </a:t>
            </a:r>
            <a:r>
              <a:rPr lang="en-US" dirty="0" smtClean="0">
                <a:cs typeface="+mj-cs"/>
              </a:rPr>
              <a:t>of technologies </a:t>
            </a:r>
            <a:r>
              <a:rPr lang="en-US" dirty="0">
                <a:cs typeface="+mj-cs"/>
              </a:rPr>
              <a:t>that enable </a:t>
            </a:r>
            <a:r>
              <a:rPr lang="en-US" dirty="0" smtClean="0">
                <a:cs typeface="+mj-cs"/>
              </a:rPr>
              <a:t>the management </a:t>
            </a:r>
            <a:r>
              <a:rPr lang="en-US" dirty="0">
                <a:cs typeface="+mj-cs"/>
              </a:rPr>
              <a:t>and </a:t>
            </a:r>
            <a:r>
              <a:rPr lang="en-US" dirty="0" smtClean="0">
                <a:cs typeface="+mj-cs"/>
              </a:rPr>
              <a:t>transfer of </a:t>
            </a:r>
            <a:r>
              <a:rPr lang="en-US" dirty="0">
                <a:cs typeface="+mj-cs"/>
              </a:rPr>
              <a:t>information for </a:t>
            </a:r>
            <a:r>
              <a:rPr lang="en-US" dirty="0">
                <a:solidFill>
                  <a:srgbClr val="FF0000"/>
                </a:solidFill>
                <a:cs typeface="+mj-cs"/>
              </a:rPr>
              <a:t>patients,</a:t>
            </a:r>
            <a:r>
              <a:rPr lang="en-US" dirty="0">
                <a:cs typeface="+mj-cs"/>
              </a:rPr>
              <a:t> </a:t>
            </a:r>
            <a:r>
              <a:rPr lang="en-US" dirty="0">
                <a:solidFill>
                  <a:srgbClr val="FF0000"/>
                </a:solidFill>
                <a:cs typeface="+mj-cs"/>
              </a:rPr>
              <a:t>service providers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rgbClr val="FF0000"/>
                </a:solidFill>
                <a:cs typeface="+mj-cs"/>
              </a:rPr>
              <a:t>insurers</a:t>
            </a:r>
            <a:r>
              <a:rPr lang="en-US" dirty="0">
                <a:cs typeface="+mj-cs"/>
              </a:rPr>
              <a:t>,</a:t>
            </a:r>
          </a:p>
          <a:p>
            <a:pPr algn="just"/>
            <a:r>
              <a:rPr lang="en-US" dirty="0">
                <a:solidFill>
                  <a:srgbClr val="FF0000"/>
                </a:solidFill>
                <a:cs typeface="+mj-cs"/>
              </a:rPr>
              <a:t>payment institutions </a:t>
            </a:r>
            <a:r>
              <a:rPr lang="en-US" dirty="0">
                <a:cs typeface="+mj-cs"/>
              </a:rPr>
              <a:t>and all other groups related to </a:t>
            </a:r>
            <a:r>
              <a:rPr lang="en-US" dirty="0" smtClean="0">
                <a:cs typeface="+mj-cs"/>
              </a:rPr>
              <a:t>health and </a:t>
            </a:r>
            <a:r>
              <a:rPr lang="en-US" dirty="0">
                <a:cs typeface="+mj-cs"/>
              </a:rPr>
              <a:t>healthcare</a:t>
            </a:r>
            <a:r>
              <a:rPr lang="en-US" dirty="0" smtClean="0">
                <a:cs typeface="+mj-cs"/>
              </a:rPr>
              <a:t>.</a:t>
            </a:r>
          </a:p>
          <a:p>
            <a:pPr algn="just"/>
            <a:r>
              <a:rPr lang="en-US" dirty="0" smtClean="0">
                <a:cs typeface="+mj-cs"/>
              </a:rPr>
              <a:t> </a:t>
            </a:r>
            <a:r>
              <a:rPr lang="en-US" dirty="0">
                <a:cs typeface="+mj-cs"/>
              </a:rPr>
              <a:t>The utilization of information </a:t>
            </a:r>
            <a:r>
              <a:rPr lang="en-US" dirty="0" smtClean="0">
                <a:cs typeface="+mj-cs"/>
              </a:rPr>
              <a:t>technologies in </a:t>
            </a:r>
            <a:r>
              <a:rPr lang="en-US" dirty="0">
                <a:cs typeface="+mj-cs"/>
              </a:rPr>
              <a:t>healthcare services can make potential contributions </a:t>
            </a:r>
            <a:r>
              <a:rPr lang="en-US" dirty="0" smtClean="0">
                <a:cs typeface="+mj-cs"/>
              </a:rPr>
              <a:t>to enhancing </a:t>
            </a:r>
            <a:r>
              <a:rPr lang="en-US" dirty="0">
                <a:cs typeface="+mj-cs"/>
              </a:rPr>
              <a:t>service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quality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safety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efficiency</a:t>
            </a:r>
            <a:r>
              <a:rPr lang="en-US" dirty="0">
                <a:cs typeface="+mj-cs"/>
              </a:rPr>
              <a:t> 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reducing costs </a:t>
            </a:r>
            <a:r>
              <a:rPr lang="en-US" dirty="0">
                <a:cs typeface="+mj-cs"/>
              </a:rPr>
              <a:t>both </a:t>
            </a:r>
            <a:r>
              <a:rPr lang="en-US" dirty="0" smtClean="0">
                <a:cs typeface="+mj-cs"/>
              </a:rPr>
              <a:t>for patients </a:t>
            </a:r>
            <a:r>
              <a:rPr lang="en-US" dirty="0">
                <a:cs typeface="+mj-cs"/>
              </a:rPr>
              <a:t>and service </a:t>
            </a:r>
            <a:r>
              <a:rPr lang="en-US" dirty="0" smtClean="0">
                <a:cs typeface="+mj-cs"/>
              </a:rPr>
              <a:t>providers.</a:t>
            </a:r>
            <a:endParaRPr lang="fa-IR" dirty="0" smtClean="0">
              <a:cs typeface="+mj-cs"/>
            </a:endParaRPr>
          </a:p>
          <a:p>
            <a:pPr algn="just"/>
            <a:r>
              <a:rPr lang="en-US" dirty="0" smtClean="0">
                <a:cs typeface="+mj-cs"/>
              </a:rPr>
              <a:t> Although such </a:t>
            </a:r>
            <a:r>
              <a:rPr lang="en-US" dirty="0">
                <a:cs typeface="+mj-cs"/>
              </a:rPr>
              <a:t>contributions have been </a:t>
            </a:r>
            <a:r>
              <a:rPr lang="en-US" dirty="0" smtClean="0">
                <a:cs typeface="+mj-cs"/>
              </a:rPr>
              <a:t>reported, technology </a:t>
            </a:r>
            <a:r>
              <a:rPr lang="en-US" dirty="0">
                <a:cs typeface="+mj-cs"/>
              </a:rPr>
              <a:t>usage </a:t>
            </a:r>
            <a:r>
              <a:rPr lang="en-US" dirty="0" smtClean="0">
                <a:cs typeface="+mj-cs"/>
              </a:rPr>
              <a:t>by physicians </a:t>
            </a:r>
            <a:r>
              <a:rPr lang="en-US" dirty="0">
                <a:cs typeface="+mj-cs"/>
              </a:rPr>
              <a:t>and hospitals is still at a low level</a:t>
            </a:r>
            <a:r>
              <a:rPr lang="en-US" dirty="0" smtClean="0">
                <a:cs typeface="+mj-cs"/>
              </a:rPr>
              <a:t>.</a:t>
            </a:r>
            <a:endParaRPr lang="en-US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348" y="4423110"/>
            <a:ext cx="823947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cs typeface="+mj-cs"/>
              </a:rPr>
              <a:t>In </a:t>
            </a:r>
            <a:r>
              <a:rPr lang="en-US" dirty="0">
                <a:cs typeface="+mj-cs"/>
              </a:rPr>
              <a:t>Turkey, the Health Transformation Program, </a:t>
            </a:r>
            <a:r>
              <a:rPr lang="en-US" dirty="0" smtClean="0">
                <a:cs typeface="+mj-cs"/>
              </a:rPr>
              <a:t>which includes </a:t>
            </a:r>
            <a:r>
              <a:rPr lang="en-US" dirty="0">
                <a:cs typeface="+mj-cs"/>
              </a:rPr>
              <a:t>initiatives for increasing the utilization of </a:t>
            </a:r>
            <a:r>
              <a:rPr lang="en-US" dirty="0" smtClean="0">
                <a:cs typeface="+mj-cs"/>
              </a:rPr>
              <a:t>information technologies </a:t>
            </a:r>
            <a:r>
              <a:rPr lang="en-US" dirty="0">
                <a:cs typeface="+mj-cs"/>
              </a:rPr>
              <a:t>in the provision of health services, aims </a:t>
            </a:r>
            <a:r>
              <a:rPr lang="en-US" dirty="0" smtClean="0">
                <a:cs typeface="+mj-cs"/>
              </a:rPr>
              <a:t>to “put </a:t>
            </a:r>
            <a:r>
              <a:rPr lang="en-US" dirty="0">
                <a:cs typeface="+mj-cs"/>
              </a:rPr>
              <a:t>into practice the e-transformation project in the </a:t>
            </a:r>
            <a:r>
              <a:rPr lang="en-US" dirty="0" smtClean="0">
                <a:cs typeface="+mj-cs"/>
              </a:rPr>
              <a:t>field of </a:t>
            </a:r>
            <a:r>
              <a:rPr lang="en-US" dirty="0">
                <a:cs typeface="+mj-cs"/>
              </a:rPr>
              <a:t>health” and, in this context</a:t>
            </a:r>
            <a:r>
              <a:rPr lang="en-US" dirty="0" smtClean="0">
                <a:cs typeface="+mj-cs"/>
              </a:rPr>
              <a:t>, to standardization</a:t>
            </a:r>
            <a:r>
              <a:rPr lang="en-US" dirty="0">
                <a:cs typeface="+mj-cs"/>
              </a:rPr>
              <a:t>, and classification of information </a:t>
            </a:r>
            <a:r>
              <a:rPr lang="en-US" dirty="0" smtClean="0">
                <a:cs typeface="+mj-cs"/>
              </a:rPr>
              <a:t>systems, and </a:t>
            </a:r>
            <a:r>
              <a:rPr lang="en-US" dirty="0">
                <a:cs typeface="+mj-cs"/>
              </a:rPr>
              <a:t>the integration and active use of data gathered </a:t>
            </a:r>
            <a:r>
              <a:rPr lang="en-US" dirty="0" smtClean="0">
                <a:cs typeface="+mj-cs"/>
              </a:rPr>
              <a:t>from different </a:t>
            </a:r>
            <a:r>
              <a:rPr lang="en-US" dirty="0">
                <a:cs typeface="+mj-cs"/>
              </a:rPr>
              <a:t>institutions.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65" y="3013787"/>
            <a:ext cx="2857500" cy="2332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35" y="66370"/>
            <a:ext cx="23526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15" y="1664449"/>
            <a:ext cx="10105054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(e-prescription) is one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taken to 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 terms of facilitating communication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institutions in prescription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processes, increasing 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and satisfaction 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addition, information technology plays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role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providing better and safer care,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services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why information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important in generating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868" y="0"/>
            <a:ext cx="1524132" cy="1481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915" y="4332382"/>
            <a:ext cx="6484776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 potential advantages, launching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applications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mean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successfully implemented. Human factors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in the success of the new technology,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AC0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dirty="0">
                <a:solidFill>
                  <a:srgbClr val="AC0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them. It is important for users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 with the new system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successfully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4332382"/>
            <a:ext cx="3688306" cy="202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25" y="-68290"/>
            <a:ext cx="28098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734" y="75701"/>
            <a:ext cx="1524132" cy="1481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1749" y="1925428"/>
            <a:ext cx="9534099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cs typeface="+mj-cs"/>
              </a:rPr>
              <a:t>Electronic prescription </a:t>
            </a:r>
            <a:r>
              <a:rPr lang="en-US" dirty="0" smtClean="0">
                <a:cs typeface="+mj-cs"/>
              </a:rPr>
              <a:t>(e-prescription)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systems have become increasingly widespread in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developing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countries in recent years. Health systems where there is a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clear hierarchical structure and where healthcare is managed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by a single authority are more successful in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e-prescription</a:t>
            </a:r>
            <a:r>
              <a:rPr lang="fa-IR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dirty="0" smtClean="0">
                <a:cs typeface="+mj-cs"/>
              </a:rPr>
              <a:t>adoption.</a:t>
            </a:r>
            <a:endParaRPr lang="fa-IR" dirty="0" smtClean="0">
              <a:cs typeface="+mj-cs"/>
            </a:endParaRPr>
          </a:p>
          <a:p>
            <a:pPr algn="just"/>
            <a:r>
              <a:rPr lang="en-US" dirty="0" smtClean="0">
                <a:cs typeface="+mj-cs"/>
              </a:rPr>
              <a:t>In order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for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e-prescription</a:t>
            </a:r>
            <a:r>
              <a:rPr lang="en-US" dirty="0" smtClean="0">
                <a:cs typeface="+mj-cs"/>
              </a:rPr>
              <a:t> applications to work well, it is important to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set standards for data entry fields in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e-prescription</a:t>
            </a:r>
            <a:r>
              <a:rPr lang="en-US" dirty="0" smtClean="0">
                <a:cs typeface="+mj-cs"/>
              </a:rPr>
              <a:t> software.</a:t>
            </a:r>
          </a:p>
          <a:p>
            <a:pPr algn="just"/>
            <a:r>
              <a:rPr lang="en-US" dirty="0" smtClean="0">
                <a:cs typeface="+mj-cs"/>
              </a:rPr>
              <a:t>These standards will ensure that the prescription is created in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a clear and complete manner and will prevent physicians from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filling data entry fields in different ways.</a:t>
            </a:r>
            <a:endParaRPr lang="en-US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749" y="4556387"/>
            <a:ext cx="9534099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  <a:lumMod val="70000"/>
                  <a:lumOff val="3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+mj-cs"/>
              </a:rPr>
              <a:t>E-prescription</a:t>
            </a:r>
            <a:r>
              <a:rPr lang="en-US" dirty="0" smtClean="0">
                <a:cs typeface="+mj-cs"/>
              </a:rPr>
              <a:t> </a:t>
            </a:r>
            <a:r>
              <a:rPr lang="en-US" dirty="0">
                <a:cs typeface="+mj-cs"/>
              </a:rPr>
              <a:t>is defined by the </a:t>
            </a:r>
            <a:r>
              <a:rPr lang="en-US" dirty="0">
                <a:solidFill>
                  <a:srgbClr val="AC0C8E"/>
                </a:solidFill>
                <a:cs typeface="+mj-cs"/>
              </a:rPr>
              <a:t>Social Security </a:t>
            </a:r>
            <a:r>
              <a:rPr lang="en-US" dirty="0" smtClean="0">
                <a:solidFill>
                  <a:srgbClr val="AC0C8E"/>
                </a:solidFill>
                <a:cs typeface="+mj-cs"/>
              </a:rPr>
              <a:t>Institution</a:t>
            </a:r>
            <a:r>
              <a:rPr lang="fa-IR" dirty="0" smtClean="0">
                <a:solidFill>
                  <a:srgbClr val="AC0C8E"/>
                </a:solidFill>
                <a:cs typeface="+mj-cs"/>
              </a:rPr>
              <a:t> </a:t>
            </a:r>
            <a:r>
              <a:rPr lang="en-US" dirty="0" smtClean="0">
                <a:solidFill>
                  <a:srgbClr val="AC0C8E"/>
                </a:solidFill>
                <a:cs typeface="+mj-cs"/>
              </a:rPr>
              <a:t>(SSI</a:t>
            </a:r>
            <a:r>
              <a:rPr lang="en-US" dirty="0">
                <a:solidFill>
                  <a:srgbClr val="AC0C8E"/>
                </a:solidFill>
                <a:cs typeface="+mj-cs"/>
              </a:rPr>
              <a:t>) </a:t>
            </a:r>
            <a:r>
              <a:rPr lang="en-US" dirty="0">
                <a:cs typeface="+mj-cs"/>
              </a:rPr>
              <a:t>in Turkey as “prescriptions generated by physicians on </a:t>
            </a:r>
            <a:r>
              <a:rPr lang="en-US" dirty="0" smtClean="0">
                <a:cs typeface="+mj-cs"/>
              </a:rPr>
              <a:t>the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systems </a:t>
            </a:r>
            <a:r>
              <a:rPr lang="en-US" dirty="0">
                <a:cs typeface="+mj-cs"/>
              </a:rPr>
              <a:t>of the health service providers in accordance with </a:t>
            </a:r>
            <a:r>
              <a:rPr lang="en-US" dirty="0" smtClean="0">
                <a:cs typeface="+mj-cs"/>
              </a:rPr>
              <a:t>the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definitions </a:t>
            </a:r>
            <a:r>
              <a:rPr lang="en-US" dirty="0">
                <a:cs typeface="+mj-cs"/>
              </a:rPr>
              <a:t>and announcements of the SSI, and are </a:t>
            </a:r>
            <a:r>
              <a:rPr lang="en-US" dirty="0" smtClean="0">
                <a:cs typeface="+mj-cs"/>
              </a:rPr>
              <a:t>electronically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recorded </a:t>
            </a:r>
            <a:r>
              <a:rPr lang="en-US" dirty="0">
                <a:cs typeface="+mj-cs"/>
              </a:rPr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MEDULA</a:t>
            </a:r>
            <a:r>
              <a:rPr lang="en-US" dirty="0">
                <a:cs typeface="+mj-cs"/>
              </a:rPr>
              <a:t> [Medikal Ulak] system and given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the</a:t>
            </a:r>
            <a:r>
              <a:rPr lang="fa-IR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electronic </a:t>
            </a:r>
            <a:r>
              <a:rPr lang="en-US" dirty="0">
                <a:solidFill>
                  <a:srgbClr val="FF0000"/>
                </a:solidFill>
                <a:cs typeface="+mj-cs"/>
              </a:rPr>
              <a:t>prescription </a:t>
            </a:r>
            <a:r>
              <a:rPr lang="en-US" dirty="0">
                <a:cs typeface="+mj-cs"/>
              </a:rPr>
              <a:t>number.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249062"/>
            <a:ext cx="2809875" cy="14001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3190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85" y="90986"/>
            <a:ext cx="1530229" cy="14814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8" y="95114"/>
            <a:ext cx="2352675" cy="143136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1710" y="1572443"/>
            <a:ext cx="5191325" cy="1048508"/>
          </a:xfrm>
          <a:prstGeom prst="rightArrow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conducted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74461" y="1572442"/>
            <a:ext cx="1842797" cy="106369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11711" y="2920481"/>
            <a:ext cx="5301146" cy="1022389"/>
          </a:xfrm>
          <a:prstGeom prst="rightArrow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Pilot implementation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75243" y="2933173"/>
            <a:ext cx="1842015" cy="106369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11711" y="5535489"/>
            <a:ext cx="5251972" cy="1014601"/>
          </a:xfrm>
          <a:prstGeom prst="rightArrow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Became compulsory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11710" y="4288933"/>
            <a:ext cx="5281127" cy="1039145"/>
          </a:xfrm>
          <a:prstGeom prst="rightArrow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 extended to the whole country by the SSI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75243" y="4204197"/>
            <a:ext cx="1842015" cy="106369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 </a:t>
            </a:r>
            <a:r>
              <a:rPr lang="en-US" dirty="0" err="1" smtClean="0"/>
              <a:t>july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174461" y="5475222"/>
            <a:ext cx="1842797" cy="106369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January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771" y="0"/>
            <a:ext cx="1530229" cy="148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90806"/>
            <a:ext cx="2743200" cy="139065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478297" y="1256157"/>
            <a:ext cx="7383014" cy="1596400"/>
          </a:xfrm>
          <a:prstGeom prst="snip2DiagRect">
            <a:avLst/>
          </a:prstGeom>
          <a:solidFill>
            <a:schemeClr val="accent3">
              <a:alpha val="5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CA0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e-prescriptions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successful, as indicated by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 that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solidFill>
                  <a:srgbClr val="CA0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half-period of the implementation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prescriptions were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electronically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institutional passwords in order to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e-prescriptions.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507787" y="3073941"/>
            <a:ext cx="9766571" cy="3355705"/>
          </a:xfrm>
          <a:prstGeom prst="snip2Diag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SSI</a:t>
            </a:r>
            <a:r>
              <a:rPr lang="en-US" dirty="0" smtClean="0">
                <a:solidFill>
                  <a:schemeClr val="tx1"/>
                </a:solidFill>
              </a:rPr>
              <a:t> has been conducting the application of </a:t>
            </a:r>
            <a:r>
              <a:rPr lang="en-US" dirty="0" smtClean="0">
                <a:solidFill>
                  <a:srgbClr val="FF0000"/>
                </a:solidFill>
              </a:rPr>
              <a:t>e-prescriptions</a:t>
            </a:r>
            <a:r>
              <a:rPr lang="en-US" dirty="0" smtClean="0">
                <a:solidFill>
                  <a:schemeClr val="tx1"/>
                </a:solidFill>
              </a:rPr>
              <a:t> on the system of </a:t>
            </a:r>
            <a:r>
              <a:rPr lang="en-US" dirty="0" smtClean="0">
                <a:solidFill>
                  <a:srgbClr val="C00000"/>
                </a:solidFill>
              </a:rPr>
              <a:t>MEDULA</a:t>
            </a:r>
            <a:r>
              <a:rPr lang="en-US" dirty="0" smtClean="0">
                <a:solidFill>
                  <a:schemeClr val="tx1"/>
                </a:solidFill>
              </a:rPr>
              <a:t> which is an integrated system including the </a:t>
            </a:r>
            <a:r>
              <a:rPr lang="en-US" dirty="0" smtClean="0">
                <a:solidFill>
                  <a:srgbClr val="C00000"/>
                </a:solidFill>
              </a:rPr>
              <a:t>General Health Insurance (GHI) </a:t>
            </a:r>
            <a:r>
              <a:rPr lang="en-US" dirty="0" smtClean="0">
                <a:solidFill>
                  <a:schemeClr val="tx1"/>
                </a:solidFill>
              </a:rPr>
              <a:t>and healthcare facilities in order to gather billing data electronically and make service payments without interfering </a:t>
            </a:r>
            <a:r>
              <a:rPr lang="en-US" dirty="0">
                <a:solidFill>
                  <a:schemeClr val="tx1"/>
                </a:solidFill>
              </a:rPr>
              <a:t>with internal processes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example, </a:t>
            </a:r>
            <a:r>
              <a:rPr lang="en-US" dirty="0" smtClean="0">
                <a:solidFill>
                  <a:schemeClr val="tx1"/>
                </a:solidFill>
              </a:rPr>
              <a:t>before the </a:t>
            </a:r>
            <a:r>
              <a:rPr lang="en-US" dirty="0">
                <a:solidFill>
                  <a:srgbClr val="C00000"/>
                </a:solidFill>
              </a:rPr>
              <a:t>e-prescription</a:t>
            </a:r>
            <a:r>
              <a:rPr lang="en-US" dirty="0">
                <a:solidFill>
                  <a:schemeClr val="tx1"/>
                </a:solidFill>
              </a:rPr>
              <a:t> application, </a:t>
            </a:r>
            <a:r>
              <a:rPr lang="en-US" dirty="0">
                <a:solidFill>
                  <a:srgbClr val="C00000"/>
                </a:solidFill>
              </a:rPr>
              <a:t>SSI </a:t>
            </a:r>
            <a:r>
              <a:rPr lang="en-US" dirty="0">
                <a:solidFill>
                  <a:schemeClr val="tx1"/>
                </a:solidFill>
              </a:rPr>
              <a:t>required that the </a:t>
            </a:r>
            <a:r>
              <a:rPr lang="en-US" dirty="0" smtClean="0">
                <a:solidFill>
                  <a:schemeClr val="tx1"/>
                </a:solidFill>
              </a:rPr>
              <a:t>paper prescriptions </a:t>
            </a:r>
            <a:r>
              <a:rPr lang="en-US" dirty="0">
                <a:solidFill>
                  <a:schemeClr val="tx1"/>
                </a:solidFill>
              </a:rPr>
              <a:t>be delivered to the institution within a </a:t>
            </a:r>
            <a:r>
              <a:rPr lang="en-US" dirty="0" smtClean="0">
                <a:solidFill>
                  <a:schemeClr val="tx1"/>
                </a:solidFill>
              </a:rPr>
              <a:t>certain period </a:t>
            </a:r>
            <a:r>
              <a:rPr lang="en-US" dirty="0">
                <a:solidFill>
                  <a:schemeClr val="tx1"/>
                </a:solidFill>
              </a:rPr>
              <a:t>of time, checked if the prescription was signed </a:t>
            </a:r>
            <a:r>
              <a:rPr lang="en-US" dirty="0" smtClean="0">
                <a:solidFill>
                  <a:schemeClr val="tx1"/>
                </a:solidFill>
              </a:rPr>
              <a:t>and if </a:t>
            </a:r>
            <a:r>
              <a:rPr lang="en-US" dirty="0">
                <a:solidFill>
                  <a:schemeClr val="tx1"/>
                </a:solidFill>
              </a:rPr>
              <a:t>the medications were appropriate.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application of </a:t>
            </a:r>
            <a:r>
              <a:rPr lang="en-US" dirty="0">
                <a:solidFill>
                  <a:srgbClr val="C00000"/>
                </a:solidFill>
              </a:rPr>
              <a:t>e-prescriptions</a:t>
            </a:r>
            <a:r>
              <a:rPr lang="en-US" dirty="0">
                <a:solidFill>
                  <a:schemeClr val="tx1"/>
                </a:solidFill>
              </a:rPr>
              <a:t>, however, these procedures can be </a:t>
            </a:r>
            <a:r>
              <a:rPr lang="en-US" dirty="0" smtClean="0">
                <a:solidFill>
                  <a:schemeClr val="tx1"/>
                </a:solidFill>
              </a:rPr>
              <a:t>easily carried </a:t>
            </a:r>
            <a:r>
              <a:rPr lang="en-US" dirty="0">
                <a:solidFill>
                  <a:schemeClr val="tx1"/>
                </a:solidFill>
              </a:rPr>
              <a:t>out through the system.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1632076"/>
            <a:ext cx="10039739" cy="5089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771" y="0"/>
            <a:ext cx="1530229" cy="148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3" y="186693"/>
            <a:ext cx="27432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85" y="0"/>
            <a:ext cx="1530229" cy="148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28" y="110052"/>
            <a:ext cx="2809875" cy="1400175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>
            <a:off x="273593" y="1245139"/>
            <a:ext cx="1769215" cy="1118681"/>
          </a:xfrm>
          <a:prstGeom prst="flowChartMagneticTape">
            <a:avLst/>
          </a:prstGeom>
          <a:solidFill>
            <a:srgbClr val="9BE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159540" y="1653364"/>
            <a:ext cx="8998084" cy="5068111"/>
          </a:xfrm>
          <a:prstGeom prst="foldedCorner">
            <a:avLst/>
          </a:prstGeom>
          <a:solidFill>
            <a:srgbClr val="00FFFF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system involves the use of patient information and is available to physicians, pharmacies, and hospitals.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Pharmacies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health centers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diagnostic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treatment centers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public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private hospitals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have been integrated into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MEDULA</a:t>
            </a:r>
            <a:r>
              <a:rPr lang="en-US" dirty="0">
                <a:solidFill>
                  <a:schemeClr val="tx1"/>
                </a:solidFill>
              </a:rPr>
              <a:t> via web services.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MEDULA </a:t>
            </a:r>
            <a:r>
              <a:rPr lang="en-US" dirty="0">
                <a:solidFill>
                  <a:schemeClr val="tx1"/>
                </a:solidFill>
              </a:rPr>
              <a:t>system which provides accurate and practical communication between health service providers and </a:t>
            </a:r>
            <a:r>
              <a:rPr lang="en-US" dirty="0">
                <a:solidFill>
                  <a:srgbClr val="FF0000"/>
                </a:solidFill>
              </a:rPr>
              <a:t>SSI </a:t>
            </a:r>
            <a:r>
              <a:rPr lang="en-US" dirty="0">
                <a:solidFill>
                  <a:schemeClr val="tx1"/>
                </a:solidFill>
              </a:rPr>
              <a:t>acts jointly with the </a:t>
            </a:r>
            <a:r>
              <a:rPr lang="en-US" dirty="0">
                <a:solidFill>
                  <a:srgbClr val="FF0000"/>
                </a:solidFill>
              </a:rPr>
              <a:t>GHI</a:t>
            </a:r>
            <a:r>
              <a:rPr lang="en-US" dirty="0">
                <a:solidFill>
                  <a:schemeClr val="tx1"/>
                </a:solidFill>
              </a:rPr>
              <a:t>, the Central Population Affairs System </a:t>
            </a:r>
            <a:r>
              <a:rPr lang="en-US" dirty="0">
                <a:solidFill>
                  <a:srgbClr val="FF0000"/>
                </a:solidFill>
              </a:rPr>
              <a:t>(Mernis)</a:t>
            </a:r>
            <a:r>
              <a:rPr lang="en-US" dirty="0">
                <a:solidFill>
                  <a:schemeClr val="tx1"/>
                </a:solidFill>
              </a:rPr>
              <a:t> and the </a:t>
            </a:r>
            <a:r>
              <a:rPr lang="en-US" dirty="0">
                <a:solidFill>
                  <a:srgbClr val="FF0000"/>
                </a:solidFill>
              </a:rPr>
              <a:t>Ministry of Health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The integration of the MEDULA system with other institutions also provides the physician with information regarding the patient. </a:t>
            </a:r>
          </a:p>
          <a:p>
            <a:r>
              <a:rPr lang="en-US" dirty="0">
                <a:solidFill>
                  <a:schemeClr val="tx1"/>
                </a:solidFill>
              </a:rPr>
              <a:t>By this means, when the physician enters a patient’s identification number into the system for e-prescription, the patient’s identification information from the </a:t>
            </a:r>
            <a:r>
              <a:rPr lang="en-US" dirty="0">
                <a:solidFill>
                  <a:srgbClr val="FF0000"/>
                </a:solidFill>
              </a:rPr>
              <a:t>Mernis</a:t>
            </a:r>
            <a:r>
              <a:rPr lang="en-US" dirty="0">
                <a:solidFill>
                  <a:schemeClr val="tx1"/>
                </a:solidFill>
              </a:rPr>
              <a:t> system appears on the screen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In addition, the physician can see the information regarding the patient’s social security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28151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7403</TotalTime>
  <Words>2941</Words>
  <Application>Microsoft Office PowerPoint</Application>
  <PresentationFormat>Widescreen</PresentationFormat>
  <Paragraphs>191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 Nazanin</vt:lpstr>
      <vt:lpstr>Calibri</vt:lpstr>
      <vt:lpstr>Calibri Light</vt:lpstr>
      <vt:lpstr>Times New Roman</vt:lpstr>
      <vt:lpstr>Tw Cen MT</vt:lpstr>
      <vt:lpstr>Urdu Typesetting</vt:lpstr>
      <vt:lpstr>Office Theme</vt:lpstr>
      <vt:lpstr>Evaluation of Transition to Electronic Prescriptions in Turkey: Perspective of Family Physicians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عنوان ارائه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transfer</dc:title>
  <dc:creator>Windows User</dc:creator>
  <cp:lastModifiedBy>Windows User</cp:lastModifiedBy>
  <cp:revision>664</cp:revision>
  <dcterms:created xsi:type="dcterms:W3CDTF">2018-11-22T17:19:33Z</dcterms:created>
  <dcterms:modified xsi:type="dcterms:W3CDTF">2021-10-15T17:37:41Z</dcterms:modified>
</cp:coreProperties>
</file>