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79" r:id="rId4"/>
    <p:sldId id="308" r:id="rId5"/>
    <p:sldId id="280" r:id="rId6"/>
    <p:sldId id="265" r:id="rId7"/>
    <p:sldId id="261" r:id="rId8"/>
    <p:sldId id="281" r:id="rId9"/>
    <p:sldId id="282" r:id="rId10"/>
    <p:sldId id="283" r:id="rId11"/>
    <p:sldId id="284" r:id="rId12"/>
    <p:sldId id="285" r:id="rId13"/>
    <p:sldId id="304" r:id="rId14"/>
    <p:sldId id="305" r:id="rId15"/>
    <p:sldId id="287" r:id="rId16"/>
    <p:sldId id="288" r:id="rId17"/>
    <p:sldId id="289" r:id="rId18"/>
    <p:sldId id="306" r:id="rId19"/>
    <p:sldId id="290" r:id="rId20"/>
    <p:sldId id="291" r:id="rId21"/>
    <p:sldId id="292" r:id="rId22"/>
    <p:sldId id="293" r:id="rId23"/>
    <p:sldId id="297" r:id="rId24"/>
    <p:sldId id="298" r:id="rId25"/>
    <p:sldId id="299" r:id="rId26"/>
    <p:sldId id="300" r:id="rId27"/>
    <p:sldId id="302" r:id="rId28"/>
    <p:sldId id="307" r:id="rId29"/>
    <p:sldId id="278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66"/>
    <a:srgbClr val="FFCC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image" Target="../media/image13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image" Target="../media/image1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340CD3-22C1-4517-817C-BD8A41B49D6B}" type="doc">
      <dgm:prSet loTypeId="urn:microsoft.com/office/officeart/2009/layout/CircleArrowProcess" loCatId="process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E4FDBF19-43CA-4516-9A77-20DF0A52C455}">
      <dgm:prSet phldrT="[Text]" custT="1"/>
      <dgm:spPr/>
      <dgm:t>
        <a:bodyPr/>
        <a:lstStyle/>
        <a:p>
          <a:r>
            <a:rPr lang="en-US" sz="1400" b="1" u="sng" dirty="0"/>
            <a:t>Development</a:t>
          </a:r>
        </a:p>
      </dgm:t>
    </dgm:pt>
    <dgm:pt modelId="{FB3C52E8-AE8E-4E3C-9DF9-78664548AB64}" type="parTrans" cxnId="{64ACA6D4-2F79-4E23-A1FC-BE7F734FB7CD}">
      <dgm:prSet/>
      <dgm:spPr/>
      <dgm:t>
        <a:bodyPr/>
        <a:lstStyle/>
        <a:p>
          <a:endParaRPr lang="en-US"/>
        </a:p>
      </dgm:t>
    </dgm:pt>
    <dgm:pt modelId="{14B15B3C-F1B0-4986-B859-3FC2144D9BDA}" type="sibTrans" cxnId="{64ACA6D4-2F79-4E23-A1FC-BE7F734FB7CD}">
      <dgm:prSet/>
      <dgm:spPr/>
      <dgm:t>
        <a:bodyPr/>
        <a:lstStyle/>
        <a:p>
          <a:endParaRPr lang="en-US"/>
        </a:p>
      </dgm:t>
    </dgm:pt>
    <dgm:pt modelId="{4700D653-1445-4132-A92D-AE8838B756A5}">
      <dgm:prSet phldrT="[Text]"/>
      <dgm:spPr/>
      <dgm:t>
        <a:bodyPr/>
        <a:lstStyle/>
        <a:p>
          <a:r>
            <a:rPr lang="en-US" b="1" u="sng" dirty="0" smtClean="0"/>
            <a:t>Implementing</a:t>
          </a:r>
          <a:endParaRPr lang="en-US" b="1" u="sng" dirty="0"/>
        </a:p>
      </dgm:t>
    </dgm:pt>
    <dgm:pt modelId="{64748A79-1E87-4E02-87CE-BCB953720716}" type="parTrans" cxnId="{4A5945A6-3833-4AAC-B3BE-24CB2E27DAFE}">
      <dgm:prSet/>
      <dgm:spPr/>
      <dgm:t>
        <a:bodyPr/>
        <a:lstStyle/>
        <a:p>
          <a:endParaRPr lang="en-US"/>
        </a:p>
      </dgm:t>
    </dgm:pt>
    <dgm:pt modelId="{3C6008FB-F12F-4221-B6E0-8FF2B8E4501D}" type="sibTrans" cxnId="{4A5945A6-3833-4AAC-B3BE-24CB2E27DAFE}">
      <dgm:prSet/>
      <dgm:spPr/>
      <dgm:t>
        <a:bodyPr/>
        <a:lstStyle/>
        <a:p>
          <a:endParaRPr lang="en-US"/>
        </a:p>
      </dgm:t>
    </dgm:pt>
    <dgm:pt modelId="{951E3221-3152-49CE-8E6A-3065C2371B75}">
      <dgm:prSet phldrT="[Text]"/>
      <dgm:spPr/>
      <dgm:t>
        <a:bodyPr/>
        <a:lstStyle/>
        <a:p>
          <a:r>
            <a:rPr lang="en-US" b="1" u="sng" dirty="0" smtClean="0"/>
            <a:t>Evaluation</a:t>
          </a:r>
          <a:endParaRPr lang="en-US" b="1" u="sng" dirty="0"/>
        </a:p>
      </dgm:t>
    </dgm:pt>
    <dgm:pt modelId="{247012CC-2100-497D-B926-D939FCD0AE86}" type="parTrans" cxnId="{8BAAFC73-3931-4C08-BCE7-D5A6905EC073}">
      <dgm:prSet/>
      <dgm:spPr/>
      <dgm:t>
        <a:bodyPr/>
        <a:lstStyle/>
        <a:p>
          <a:endParaRPr lang="en-US"/>
        </a:p>
      </dgm:t>
    </dgm:pt>
    <dgm:pt modelId="{7A67C562-B450-4098-880F-217EF3D41F0F}" type="sibTrans" cxnId="{8BAAFC73-3931-4C08-BCE7-D5A6905EC073}">
      <dgm:prSet/>
      <dgm:spPr/>
      <dgm:t>
        <a:bodyPr/>
        <a:lstStyle/>
        <a:p>
          <a:endParaRPr lang="en-US"/>
        </a:p>
      </dgm:t>
    </dgm:pt>
    <dgm:pt modelId="{49198D6C-01E1-4B4A-B1AD-09061FD34036}" type="pres">
      <dgm:prSet presAssocID="{D2340CD3-22C1-4517-817C-BD8A41B49D6B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pPr rtl="1"/>
          <a:endParaRPr lang="fa-IR"/>
        </a:p>
      </dgm:t>
    </dgm:pt>
    <dgm:pt modelId="{8C44831C-0132-4BAF-A5B4-895187F721A2}" type="pres">
      <dgm:prSet presAssocID="{E4FDBF19-43CA-4516-9A77-20DF0A52C455}" presName="Accent1" presStyleCnt="0"/>
      <dgm:spPr/>
    </dgm:pt>
    <dgm:pt modelId="{7474794D-744E-4ABA-A7E4-A7361808FD97}" type="pres">
      <dgm:prSet presAssocID="{E4FDBF19-43CA-4516-9A77-20DF0A52C455}" presName="Accent" presStyleLbl="node1" presStyleIdx="0" presStyleCnt="3"/>
      <dgm:spPr/>
    </dgm:pt>
    <dgm:pt modelId="{E5808890-7129-465C-8EAC-D7A14DD47ADA}" type="pres">
      <dgm:prSet presAssocID="{E4FDBF19-43CA-4516-9A77-20DF0A52C455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8C80D594-0CC9-4A63-AEA0-96BD69523938}" type="pres">
      <dgm:prSet presAssocID="{4700D653-1445-4132-A92D-AE8838B756A5}" presName="Accent2" presStyleCnt="0"/>
      <dgm:spPr/>
    </dgm:pt>
    <dgm:pt modelId="{42ECD2C1-896F-46C0-B16C-D01959AD9D42}" type="pres">
      <dgm:prSet presAssocID="{4700D653-1445-4132-A92D-AE8838B756A5}" presName="Accent" presStyleLbl="node1" presStyleIdx="1" presStyleCnt="3"/>
      <dgm:spPr/>
    </dgm:pt>
    <dgm:pt modelId="{CCC10F16-74A4-484F-8B83-F0C39B56E8F5}" type="pres">
      <dgm:prSet presAssocID="{4700D653-1445-4132-A92D-AE8838B756A5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E99A613A-CAAF-41E4-9DA2-8B9F7A9F65CA}" type="pres">
      <dgm:prSet presAssocID="{951E3221-3152-49CE-8E6A-3065C2371B75}" presName="Accent3" presStyleCnt="0"/>
      <dgm:spPr/>
    </dgm:pt>
    <dgm:pt modelId="{28DB3214-E05C-4604-A573-CA39999FDB86}" type="pres">
      <dgm:prSet presAssocID="{951E3221-3152-49CE-8E6A-3065C2371B75}" presName="Accent" presStyleLbl="node1" presStyleIdx="2" presStyleCnt="3"/>
      <dgm:spPr/>
    </dgm:pt>
    <dgm:pt modelId="{24161B26-EDAD-4F17-B614-12B9FA7403FE}" type="pres">
      <dgm:prSet presAssocID="{951E3221-3152-49CE-8E6A-3065C2371B75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6327EF82-00F1-411A-B0F1-D62686CE07EB}" type="presOf" srcId="{951E3221-3152-49CE-8E6A-3065C2371B75}" destId="{24161B26-EDAD-4F17-B614-12B9FA7403FE}" srcOrd="0" destOrd="0" presId="urn:microsoft.com/office/officeart/2009/layout/CircleArrowProcess"/>
    <dgm:cxn modelId="{4A5945A6-3833-4AAC-B3BE-24CB2E27DAFE}" srcId="{D2340CD3-22C1-4517-817C-BD8A41B49D6B}" destId="{4700D653-1445-4132-A92D-AE8838B756A5}" srcOrd="1" destOrd="0" parTransId="{64748A79-1E87-4E02-87CE-BCB953720716}" sibTransId="{3C6008FB-F12F-4221-B6E0-8FF2B8E4501D}"/>
    <dgm:cxn modelId="{B7EEE329-A5A1-43B0-B015-5E4C05D9E2BB}" type="presOf" srcId="{E4FDBF19-43CA-4516-9A77-20DF0A52C455}" destId="{E5808890-7129-465C-8EAC-D7A14DD47ADA}" srcOrd="0" destOrd="0" presId="urn:microsoft.com/office/officeart/2009/layout/CircleArrowProcess"/>
    <dgm:cxn modelId="{FF7337D3-C051-4061-A514-B25C1009081E}" type="presOf" srcId="{D2340CD3-22C1-4517-817C-BD8A41B49D6B}" destId="{49198D6C-01E1-4B4A-B1AD-09061FD34036}" srcOrd="0" destOrd="0" presId="urn:microsoft.com/office/officeart/2009/layout/CircleArrowProcess"/>
    <dgm:cxn modelId="{37C7615C-511F-4ECE-8F3F-861196BBE90F}" type="presOf" srcId="{4700D653-1445-4132-A92D-AE8838B756A5}" destId="{CCC10F16-74A4-484F-8B83-F0C39B56E8F5}" srcOrd="0" destOrd="0" presId="urn:microsoft.com/office/officeart/2009/layout/CircleArrowProcess"/>
    <dgm:cxn modelId="{8BAAFC73-3931-4C08-BCE7-D5A6905EC073}" srcId="{D2340CD3-22C1-4517-817C-BD8A41B49D6B}" destId="{951E3221-3152-49CE-8E6A-3065C2371B75}" srcOrd="2" destOrd="0" parTransId="{247012CC-2100-497D-B926-D939FCD0AE86}" sibTransId="{7A67C562-B450-4098-880F-217EF3D41F0F}"/>
    <dgm:cxn modelId="{64ACA6D4-2F79-4E23-A1FC-BE7F734FB7CD}" srcId="{D2340CD3-22C1-4517-817C-BD8A41B49D6B}" destId="{E4FDBF19-43CA-4516-9A77-20DF0A52C455}" srcOrd="0" destOrd="0" parTransId="{FB3C52E8-AE8E-4E3C-9DF9-78664548AB64}" sibTransId="{14B15B3C-F1B0-4986-B859-3FC2144D9BDA}"/>
    <dgm:cxn modelId="{BFCA50B7-6BEB-4D61-92E6-E2F1D8AC5C87}" type="presParOf" srcId="{49198D6C-01E1-4B4A-B1AD-09061FD34036}" destId="{8C44831C-0132-4BAF-A5B4-895187F721A2}" srcOrd="0" destOrd="0" presId="urn:microsoft.com/office/officeart/2009/layout/CircleArrowProcess"/>
    <dgm:cxn modelId="{1C3FC135-D64D-4F6C-9A3B-5EB7EACE8B6C}" type="presParOf" srcId="{8C44831C-0132-4BAF-A5B4-895187F721A2}" destId="{7474794D-744E-4ABA-A7E4-A7361808FD97}" srcOrd="0" destOrd="0" presId="urn:microsoft.com/office/officeart/2009/layout/CircleArrowProcess"/>
    <dgm:cxn modelId="{6F5BE9CA-93C7-498F-BE17-ED691E5680AB}" type="presParOf" srcId="{49198D6C-01E1-4B4A-B1AD-09061FD34036}" destId="{E5808890-7129-465C-8EAC-D7A14DD47ADA}" srcOrd="1" destOrd="0" presId="urn:microsoft.com/office/officeart/2009/layout/CircleArrowProcess"/>
    <dgm:cxn modelId="{6BDB0F72-4BC5-4CB2-9FEE-E4E69031D135}" type="presParOf" srcId="{49198D6C-01E1-4B4A-B1AD-09061FD34036}" destId="{8C80D594-0CC9-4A63-AEA0-96BD69523938}" srcOrd="2" destOrd="0" presId="urn:microsoft.com/office/officeart/2009/layout/CircleArrowProcess"/>
    <dgm:cxn modelId="{85FE3BCB-3310-4DFB-B871-1645C1BF0F72}" type="presParOf" srcId="{8C80D594-0CC9-4A63-AEA0-96BD69523938}" destId="{42ECD2C1-896F-46C0-B16C-D01959AD9D42}" srcOrd="0" destOrd="0" presId="urn:microsoft.com/office/officeart/2009/layout/CircleArrowProcess"/>
    <dgm:cxn modelId="{7A39CF17-29EE-4D4A-942F-133819AAED29}" type="presParOf" srcId="{49198D6C-01E1-4B4A-B1AD-09061FD34036}" destId="{CCC10F16-74A4-484F-8B83-F0C39B56E8F5}" srcOrd="3" destOrd="0" presId="urn:microsoft.com/office/officeart/2009/layout/CircleArrowProcess"/>
    <dgm:cxn modelId="{BEEA0686-855D-4924-B28A-48B53033A0AE}" type="presParOf" srcId="{49198D6C-01E1-4B4A-B1AD-09061FD34036}" destId="{E99A613A-CAAF-41E4-9DA2-8B9F7A9F65CA}" srcOrd="4" destOrd="0" presId="urn:microsoft.com/office/officeart/2009/layout/CircleArrowProcess"/>
    <dgm:cxn modelId="{F0B31F17-07E8-45FF-AC26-09808F9F58EE}" type="presParOf" srcId="{E99A613A-CAAF-41E4-9DA2-8B9F7A9F65CA}" destId="{28DB3214-E05C-4604-A573-CA39999FDB86}" srcOrd="0" destOrd="0" presId="urn:microsoft.com/office/officeart/2009/layout/CircleArrowProcess"/>
    <dgm:cxn modelId="{D040F5BE-6E1A-4D2A-B9CF-9FF1C0BD65C1}" type="presParOf" srcId="{49198D6C-01E1-4B4A-B1AD-09061FD34036}" destId="{24161B26-EDAD-4F17-B614-12B9FA7403FE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53B756-618C-41E9-A880-4703D259E719}" type="doc">
      <dgm:prSet loTypeId="urn:microsoft.com/office/officeart/2005/8/layout/vList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30C303E1-E395-439E-A6D1-2922F4CE83E0}">
      <dgm:prSet phldrT="[Text]" custT="1"/>
      <dgm:spPr/>
      <dgm:t>
        <a:bodyPr anchor="t"/>
        <a:lstStyle/>
        <a:p>
          <a:pPr algn="l"/>
          <a:endParaRPr lang="en-US" sz="2400" b="1" dirty="0"/>
        </a:p>
      </dgm:t>
    </dgm:pt>
    <dgm:pt modelId="{3BCE4D04-4A18-4772-99AF-208ADB82EF2A}" type="parTrans" cxnId="{67991B89-448C-4862-8B84-65C8D939CE65}">
      <dgm:prSet/>
      <dgm:spPr/>
      <dgm:t>
        <a:bodyPr/>
        <a:lstStyle/>
        <a:p>
          <a:endParaRPr lang="en-US"/>
        </a:p>
      </dgm:t>
    </dgm:pt>
    <dgm:pt modelId="{3611BC24-30B9-40BE-9C91-BEF267A77971}" type="sibTrans" cxnId="{67991B89-448C-4862-8B84-65C8D939CE65}">
      <dgm:prSet/>
      <dgm:spPr/>
      <dgm:t>
        <a:bodyPr/>
        <a:lstStyle/>
        <a:p>
          <a:endParaRPr lang="en-US"/>
        </a:p>
      </dgm:t>
    </dgm:pt>
    <dgm:pt modelId="{E62EA3A1-AE0B-4E6E-8F27-0995B6254734}">
      <dgm:prSet phldrT="[Text]" custT="1"/>
      <dgm:spPr/>
      <dgm:t>
        <a:bodyPr anchor="t"/>
        <a:lstStyle/>
        <a:p>
          <a:pPr algn="ctr">
            <a:lnSpc>
              <a:spcPct val="90000"/>
            </a:lnSpc>
          </a:pPr>
          <a:r>
            <a:rPr lang="en-US" sz="2400" dirty="0" smtClean="0">
              <a:solidFill>
                <a:schemeClr val="bg1"/>
              </a:solidFill>
            </a:rPr>
            <a:t>mental health problems </a:t>
          </a:r>
          <a:endParaRPr lang="en-US" sz="2400" dirty="0">
            <a:solidFill>
              <a:schemeClr val="bg1"/>
            </a:solidFill>
          </a:endParaRPr>
        </a:p>
      </dgm:t>
    </dgm:pt>
    <dgm:pt modelId="{193F1A39-524F-496E-A72B-A2316BCAA4CE}" type="parTrans" cxnId="{14278718-2B41-4221-AB70-C8B04FCB5650}">
      <dgm:prSet/>
      <dgm:spPr/>
      <dgm:t>
        <a:bodyPr/>
        <a:lstStyle/>
        <a:p>
          <a:endParaRPr lang="en-US"/>
        </a:p>
      </dgm:t>
    </dgm:pt>
    <dgm:pt modelId="{E6D1C074-01B8-4C6A-9A3E-D29128F40D34}" type="sibTrans" cxnId="{14278718-2B41-4221-AB70-C8B04FCB5650}">
      <dgm:prSet/>
      <dgm:spPr/>
      <dgm:t>
        <a:bodyPr/>
        <a:lstStyle/>
        <a:p>
          <a:endParaRPr lang="en-US"/>
        </a:p>
      </dgm:t>
    </dgm:pt>
    <dgm:pt modelId="{2630A075-C550-4530-BE12-43DEAF858CB3}">
      <dgm:prSet phldrT="[Text]"/>
      <dgm:spPr/>
      <dgm:t>
        <a:bodyPr anchor="t"/>
        <a:lstStyle/>
        <a:p>
          <a:pPr algn="l"/>
          <a:endParaRPr lang="en-US" sz="2600" dirty="0"/>
        </a:p>
      </dgm:t>
    </dgm:pt>
    <dgm:pt modelId="{F84E9F6D-C3C9-45CF-A114-E6765EE1BF5E}" type="parTrans" cxnId="{79E95DDA-09B4-4716-BE9B-92496FD61AF9}">
      <dgm:prSet/>
      <dgm:spPr/>
      <dgm:t>
        <a:bodyPr/>
        <a:lstStyle/>
        <a:p>
          <a:endParaRPr lang="en-US"/>
        </a:p>
      </dgm:t>
    </dgm:pt>
    <dgm:pt modelId="{D72C4ECC-BBEE-40E8-ABF2-A3EBD2D681C8}" type="sibTrans" cxnId="{79E95DDA-09B4-4716-BE9B-92496FD61AF9}">
      <dgm:prSet/>
      <dgm:spPr/>
      <dgm:t>
        <a:bodyPr/>
        <a:lstStyle/>
        <a:p>
          <a:endParaRPr lang="en-US"/>
        </a:p>
      </dgm:t>
    </dgm:pt>
    <dgm:pt modelId="{235D7F88-EE4F-4743-86DB-5C38A5EFFB28}">
      <dgm:prSet phldrT="[Text]"/>
      <dgm:spPr/>
      <dgm:t>
        <a:bodyPr anchor="t"/>
        <a:lstStyle/>
        <a:p>
          <a:pPr algn="ctr"/>
          <a:r>
            <a:rPr lang="en-US" dirty="0" smtClean="0">
              <a:solidFill>
                <a:schemeClr val="bg1"/>
              </a:solidFill>
            </a:rPr>
            <a:t>provides impulses to engage with the website’s content</a:t>
          </a:r>
          <a:endParaRPr lang="en-US" dirty="0">
            <a:solidFill>
              <a:schemeClr val="bg1"/>
            </a:solidFill>
          </a:endParaRPr>
        </a:p>
      </dgm:t>
    </dgm:pt>
    <dgm:pt modelId="{1970A609-24D9-4DC3-9094-4D5FC5CE129D}" type="parTrans" cxnId="{E6BAEC6F-F9A2-4AD6-AC95-3CC62DC8651B}">
      <dgm:prSet/>
      <dgm:spPr/>
      <dgm:t>
        <a:bodyPr/>
        <a:lstStyle/>
        <a:p>
          <a:endParaRPr lang="en-US"/>
        </a:p>
      </dgm:t>
    </dgm:pt>
    <dgm:pt modelId="{D8378692-8A0C-42C4-A390-2D7A8E60C56F}" type="sibTrans" cxnId="{E6BAEC6F-F9A2-4AD6-AC95-3CC62DC8651B}">
      <dgm:prSet/>
      <dgm:spPr/>
      <dgm:t>
        <a:bodyPr/>
        <a:lstStyle/>
        <a:p>
          <a:endParaRPr lang="en-US"/>
        </a:p>
      </dgm:t>
    </dgm:pt>
    <dgm:pt modelId="{3CB1481C-C6A2-4E9C-B4F8-03C293891BD0}">
      <dgm:prSet custT="1"/>
      <dgm:spPr/>
      <dgm:t>
        <a:bodyPr anchor="t"/>
        <a:lstStyle/>
        <a:p>
          <a:pPr algn="ctr" rtl="0"/>
          <a:r>
            <a:rPr lang="en-US" sz="2000" dirty="0" smtClean="0">
              <a:solidFill>
                <a:schemeClr val="bg1"/>
              </a:solidFill>
            </a:rPr>
            <a:t>Negative impact on academic participation and outcomes.</a:t>
          </a:r>
        </a:p>
      </dgm:t>
    </dgm:pt>
    <dgm:pt modelId="{012E8E02-88E9-4804-8508-ACFAB55897CF}" type="parTrans" cxnId="{672D2A06-FF68-42B3-BA59-2D6F5F035D48}">
      <dgm:prSet/>
      <dgm:spPr/>
      <dgm:t>
        <a:bodyPr/>
        <a:lstStyle/>
        <a:p>
          <a:pPr rtl="1"/>
          <a:endParaRPr lang="fa-IR"/>
        </a:p>
      </dgm:t>
    </dgm:pt>
    <dgm:pt modelId="{8F370480-4976-46FE-97A8-7AE31F57B6FE}" type="sibTrans" cxnId="{672D2A06-FF68-42B3-BA59-2D6F5F035D48}">
      <dgm:prSet/>
      <dgm:spPr/>
      <dgm:t>
        <a:bodyPr/>
        <a:lstStyle/>
        <a:p>
          <a:pPr rtl="1"/>
          <a:endParaRPr lang="fa-IR"/>
        </a:p>
      </dgm:t>
    </dgm:pt>
    <dgm:pt modelId="{47CFE2FC-BA8A-4F36-9A76-493407F274EF}">
      <dgm:prSet phldrT="[Text]"/>
      <dgm:spPr/>
      <dgm:t>
        <a:bodyPr anchor="t"/>
        <a:lstStyle/>
        <a:p>
          <a:pPr algn="l"/>
          <a:endParaRPr lang="en-US" dirty="0" smtClean="0"/>
        </a:p>
      </dgm:t>
    </dgm:pt>
    <dgm:pt modelId="{4311AFB0-1884-4BFE-96AB-BEEABA2447D0}" type="sibTrans" cxnId="{D0654EBF-E907-447C-8318-FDB42E3837DA}">
      <dgm:prSet/>
      <dgm:spPr/>
      <dgm:t>
        <a:bodyPr/>
        <a:lstStyle/>
        <a:p>
          <a:endParaRPr lang="en-US"/>
        </a:p>
      </dgm:t>
    </dgm:pt>
    <dgm:pt modelId="{AC202EA8-524B-4906-8617-318C4C85EDC8}" type="parTrans" cxnId="{D0654EBF-E907-447C-8318-FDB42E3837DA}">
      <dgm:prSet/>
      <dgm:spPr/>
      <dgm:t>
        <a:bodyPr/>
        <a:lstStyle/>
        <a:p>
          <a:endParaRPr lang="en-US"/>
        </a:p>
      </dgm:t>
    </dgm:pt>
    <dgm:pt modelId="{A88FBDC0-C38D-482F-BE87-34547F2CDA5C}" type="pres">
      <dgm:prSet presAssocID="{E853B756-618C-41E9-A880-4703D259E719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7C870E73-ACF2-420B-BD8F-B436A95CE2C4}" type="pres">
      <dgm:prSet presAssocID="{30C303E1-E395-439E-A6D1-2922F4CE83E0}" presName="composite" presStyleCnt="0"/>
      <dgm:spPr/>
    </dgm:pt>
    <dgm:pt modelId="{0E549DCB-ECB5-4462-8443-2CBFD925CA51}" type="pres">
      <dgm:prSet presAssocID="{30C303E1-E395-439E-A6D1-2922F4CE83E0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pPr rtl="1"/>
          <a:endParaRPr lang="fa-IR"/>
        </a:p>
      </dgm:t>
    </dgm:pt>
    <dgm:pt modelId="{0D112B83-2AFC-4CEF-B16D-0D8B27DA3D04}" type="pres">
      <dgm:prSet presAssocID="{30C303E1-E395-439E-A6D1-2922F4CE83E0}" presName="txShp" presStyleLbl="node1" presStyleIdx="0" presStyleCnt="3" custScaleY="85898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639F8461-BE61-4338-A5D9-DB93B3807CBD}" type="pres">
      <dgm:prSet presAssocID="{3611BC24-30B9-40BE-9C91-BEF267A77971}" presName="spacing" presStyleCnt="0"/>
      <dgm:spPr/>
    </dgm:pt>
    <dgm:pt modelId="{B1F76860-B26B-48BC-B34B-51E921723542}" type="pres">
      <dgm:prSet presAssocID="{2630A075-C550-4530-BE12-43DEAF858CB3}" presName="composite" presStyleCnt="0"/>
      <dgm:spPr/>
    </dgm:pt>
    <dgm:pt modelId="{95266246-032E-4D67-81EB-BFB390C2030A}" type="pres">
      <dgm:prSet presAssocID="{2630A075-C550-4530-BE12-43DEAF858CB3}" presName="imgShp" presStyleLbl="fgImgPlace1" presStyleIdx="1" presStyleCnt="3" custScaleX="101425" custScaleY="96876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  <dgm:t>
        <a:bodyPr/>
        <a:lstStyle/>
        <a:p>
          <a:pPr rtl="1"/>
          <a:endParaRPr lang="fa-IR"/>
        </a:p>
      </dgm:t>
    </dgm:pt>
    <dgm:pt modelId="{4E196A18-080B-456E-963F-8AADA67A6D19}" type="pres">
      <dgm:prSet presAssocID="{2630A075-C550-4530-BE12-43DEAF858CB3}" presName="txShp" presStyleLbl="node1" presStyleIdx="1" presStyleCnt="3" custScaleX="100270" custScaleY="99074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95B0B464-9CA4-47FE-AA97-91E3A48C814D}" type="pres">
      <dgm:prSet presAssocID="{D72C4ECC-BBEE-40E8-ABF2-A3EBD2D681C8}" presName="spacing" presStyleCnt="0"/>
      <dgm:spPr/>
    </dgm:pt>
    <dgm:pt modelId="{14A3DE56-F214-4751-B0D9-ACA33A451E03}" type="pres">
      <dgm:prSet presAssocID="{47CFE2FC-BA8A-4F36-9A76-493407F274EF}" presName="composite" presStyleCnt="0"/>
      <dgm:spPr/>
    </dgm:pt>
    <dgm:pt modelId="{D95F4963-0175-44E1-B751-46A0A2239AD3}" type="pres">
      <dgm:prSet presAssocID="{47CFE2FC-BA8A-4F36-9A76-493407F274EF}" presName="imgShp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1000" r="-21000"/>
          </a:stretch>
        </a:blipFill>
      </dgm:spPr>
      <dgm:t>
        <a:bodyPr/>
        <a:lstStyle/>
        <a:p>
          <a:pPr rtl="1"/>
          <a:endParaRPr lang="fa-IR"/>
        </a:p>
      </dgm:t>
    </dgm:pt>
    <dgm:pt modelId="{4D5E24E7-2A2C-4AB1-99F5-EF04AD047946}" type="pres">
      <dgm:prSet presAssocID="{47CFE2FC-BA8A-4F36-9A76-493407F274EF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67991B89-448C-4862-8B84-65C8D939CE65}" srcId="{E853B756-618C-41E9-A880-4703D259E719}" destId="{30C303E1-E395-439E-A6D1-2922F4CE83E0}" srcOrd="0" destOrd="0" parTransId="{3BCE4D04-4A18-4772-99AF-208ADB82EF2A}" sibTransId="{3611BC24-30B9-40BE-9C91-BEF267A77971}"/>
    <dgm:cxn modelId="{E6BAEC6F-F9A2-4AD6-AC95-3CC62DC8651B}" srcId="{47CFE2FC-BA8A-4F36-9A76-493407F274EF}" destId="{235D7F88-EE4F-4743-86DB-5C38A5EFFB28}" srcOrd="0" destOrd="0" parTransId="{1970A609-24D9-4DC3-9094-4D5FC5CE129D}" sibTransId="{D8378692-8A0C-42C4-A390-2D7A8E60C56F}"/>
    <dgm:cxn modelId="{2882849D-8E4F-4C94-92E9-44B76C9B01AD}" type="presOf" srcId="{235D7F88-EE4F-4743-86DB-5C38A5EFFB28}" destId="{4D5E24E7-2A2C-4AB1-99F5-EF04AD047946}" srcOrd="0" destOrd="1" presId="urn:microsoft.com/office/officeart/2005/8/layout/vList3"/>
    <dgm:cxn modelId="{14278718-2B41-4221-AB70-C8B04FCB5650}" srcId="{30C303E1-E395-439E-A6D1-2922F4CE83E0}" destId="{E62EA3A1-AE0B-4E6E-8F27-0995B6254734}" srcOrd="0" destOrd="0" parTransId="{193F1A39-524F-496E-A72B-A2316BCAA4CE}" sibTransId="{E6D1C074-01B8-4C6A-9A3E-D29128F40D34}"/>
    <dgm:cxn modelId="{672D2A06-FF68-42B3-BA59-2D6F5F035D48}" srcId="{2630A075-C550-4530-BE12-43DEAF858CB3}" destId="{3CB1481C-C6A2-4E9C-B4F8-03C293891BD0}" srcOrd="0" destOrd="0" parTransId="{012E8E02-88E9-4804-8508-ACFAB55897CF}" sibTransId="{8F370480-4976-46FE-97A8-7AE31F57B6FE}"/>
    <dgm:cxn modelId="{834E8723-FCFD-40F9-AA1F-C283B36ED662}" type="presOf" srcId="{2630A075-C550-4530-BE12-43DEAF858CB3}" destId="{4E196A18-080B-456E-963F-8AADA67A6D19}" srcOrd="0" destOrd="0" presId="urn:microsoft.com/office/officeart/2005/8/layout/vList3"/>
    <dgm:cxn modelId="{F7437D7F-9967-4F01-9C81-281FFF2451E6}" type="presOf" srcId="{30C303E1-E395-439E-A6D1-2922F4CE83E0}" destId="{0D112B83-2AFC-4CEF-B16D-0D8B27DA3D04}" srcOrd="0" destOrd="0" presId="urn:microsoft.com/office/officeart/2005/8/layout/vList3"/>
    <dgm:cxn modelId="{D0654EBF-E907-447C-8318-FDB42E3837DA}" srcId="{E853B756-618C-41E9-A880-4703D259E719}" destId="{47CFE2FC-BA8A-4F36-9A76-493407F274EF}" srcOrd="2" destOrd="0" parTransId="{AC202EA8-524B-4906-8617-318C4C85EDC8}" sibTransId="{4311AFB0-1884-4BFE-96AB-BEEABA2447D0}"/>
    <dgm:cxn modelId="{F3616D4F-0BD6-4F20-B3AD-FAAD10633C82}" type="presOf" srcId="{47CFE2FC-BA8A-4F36-9A76-493407F274EF}" destId="{4D5E24E7-2A2C-4AB1-99F5-EF04AD047946}" srcOrd="0" destOrd="0" presId="urn:microsoft.com/office/officeart/2005/8/layout/vList3"/>
    <dgm:cxn modelId="{DB9AD2A4-6DAD-43CA-9E3A-232F0BBFC78E}" type="presOf" srcId="{E62EA3A1-AE0B-4E6E-8F27-0995B6254734}" destId="{0D112B83-2AFC-4CEF-B16D-0D8B27DA3D04}" srcOrd="0" destOrd="1" presId="urn:microsoft.com/office/officeart/2005/8/layout/vList3"/>
    <dgm:cxn modelId="{1FD6E384-FEF1-4754-9912-2F97B9D10108}" type="presOf" srcId="{E853B756-618C-41E9-A880-4703D259E719}" destId="{A88FBDC0-C38D-482F-BE87-34547F2CDA5C}" srcOrd="0" destOrd="0" presId="urn:microsoft.com/office/officeart/2005/8/layout/vList3"/>
    <dgm:cxn modelId="{A1B85F05-D301-4E97-A86D-33210BB6E21E}" type="presOf" srcId="{3CB1481C-C6A2-4E9C-B4F8-03C293891BD0}" destId="{4E196A18-080B-456E-963F-8AADA67A6D19}" srcOrd="0" destOrd="1" presId="urn:microsoft.com/office/officeart/2005/8/layout/vList3"/>
    <dgm:cxn modelId="{79E95DDA-09B4-4716-BE9B-92496FD61AF9}" srcId="{E853B756-618C-41E9-A880-4703D259E719}" destId="{2630A075-C550-4530-BE12-43DEAF858CB3}" srcOrd="1" destOrd="0" parTransId="{F84E9F6D-C3C9-45CF-A114-E6765EE1BF5E}" sibTransId="{D72C4ECC-BBEE-40E8-ABF2-A3EBD2D681C8}"/>
    <dgm:cxn modelId="{3DAA6E6F-F5BE-409B-9E2F-2B17DCF9299F}" type="presParOf" srcId="{A88FBDC0-C38D-482F-BE87-34547F2CDA5C}" destId="{7C870E73-ACF2-420B-BD8F-B436A95CE2C4}" srcOrd="0" destOrd="0" presId="urn:microsoft.com/office/officeart/2005/8/layout/vList3"/>
    <dgm:cxn modelId="{4A8591CA-222F-4F2B-A48A-5E5ACB71384A}" type="presParOf" srcId="{7C870E73-ACF2-420B-BD8F-B436A95CE2C4}" destId="{0E549DCB-ECB5-4462-8443-2CBFD925CA51}" srcOrd="0" destOrd="0" presId="urn:microsoft.com/office/officeart/2005/8/layout/vList3"/>
    <dgm:cxn modelId="{CA09459C-8B9E-49D9-ABF3-114B64CE9C85}" type="presParOf" srcId="{7C870E73-ACF2-420B-BD8F-B436A95CE2C4}" destId="{0D112B83-2AFC-4CEF-B16D-0D8B27DA3D04}" srcOrd="1" destOrd="0" presId="urn:microsoft.com/office/officeart/2005/8/layout/vList3"/>
    <dgm:cxn modelId="{B5973B0A-A001-462B-9C28-547E30D0C453}" type="presParOf" srcId="{A88FBDC0-C38D-482F-BE87-34547F2CDA5C}" destId="{639F8461-BE61-4338-A5D9-DB93B3807CBD}" srcOrd="1" destOrd="0" presId="urn:microsoft.com/office/officeart/2005/8/layout/vList3"/>
    <dgm:cxn modelId="{806ED6D7-FFC1-4ADD-B476-B8E6A71F57BD}" type="presParOf" srcId="{A88FBDC0-C38D-482F-BE87-34547F2CDA5C}" destId="{B1F76860-B26B-48BC-B34B-51E921723542}" srcOrd="2" destOrd="0" presId="urn:microsoft.com/office/officeart/2005/8/layout/vList3"/>
    <dgm:cxn modelId="{7D37D35E-F6D1-4727-AE16-3C5DE471226B}" type="presParOf" srcId="{B1F76860-B26B-48BC-B34B-51E921723542}" destId="{95266246-032E-4D67-81EB-BFB390C2030A}" srcOrd="0" destOrd="0" presId="urn:microsoft.com/office/officeart/2005/8/layout/vList3"/>
    <dgm:cxn modelId="{306E4A8D-387F-4692-B3B6-B3C20F2BFE4C}" type="presParOf" srcId="{B1F76860-B26B-48BC-B34B-51E921723542}" destId="{4E196A18-080B-456E-963F-8AADA67A6D19}" srcOrd="1" destOrd="0" presId="urn:microsoft.com/office/officeart/2005/8/layout/vList3"/>
    <dgm:cxn modelId="{5D3372AE-B98B-40C6-BE62-12071DF9DEE5}" type="presParOf" srcId="{A88FBDC0-C38D-482F-BE87-34547F2CDA5C}" destId="{95B0B464-9CA4-47FE-AA97-91E3A48C814D}" srcOrd="3" destOrd="0" presId="urn:microsoft.com/office/officeart/2005/8/layout/vList3"/>
    <dgm:cxn modelId="{B30B16CA-140A-48A6-8672-79E9B7541773}" type="presParOf" srcId="{A88FBDC0-C38D-482F-BE87-34547F2CDA5C}" destId="{14A3DE56-F214-4751-B0D9-ACA33A451E03}" srcOrd="4" destOrd="0" presId="urn:microsoft.com/office/officeart/2005/8/layout/vList3"/>
    <dgm:cxn modelId="{3ED2EE7B-E2E8-4C0F-8B34-660ED8FD11DA}" type="presParOf" srcId="{14A3DE56-F214-4751-B0D9-ACA33A451E03}" destId="{D95F4963-0175-44E1-B751-46A0A2239AD3}" srcOrd="0" destOrd="0" presId="urn:microsoft.com/office/officeart/2005/8/layout/vList3"/>
    <dgm:cxn modelId="{2E161DC2-9B5C-4CB1-A150-CC660C5406BB}" type="presParOf" srcId="{14A3DE56-F214-4751-B0D9-ACA33A451E03}" destId="{4D5E24E7-2A2C-4AB1-99F5-EF04AD04794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74794D-744E-4ABA-A7E4-A7361808FD97}">
      <dsp:nvSpPr>
        <dsp:cNvPr id="0" name=""/>
        <dsp:cNvSpPr/>
      </dsp:nvSpPr>
      <dsp:spPr>
        <a:xfrm>
          <a:off x="4494885" y="0"/>
          <a:ext cx="2112594" cy="2112915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5808890-7129-465C-8EAC-D7A14DD47ADA}">
      <dsp:nvSpPr>
        <dsp:cNvPr id="0" name=""/>
        <dsp:cNvSpPr/>
      </dsp:nvSpPr>
      <dsp:spPr>
        <a:xfrm>
          <a:off x="4961838" y="762826"/>
          <a:ext cx="1173927" cy="5868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u="sng" kern="1200" dirty="0"/>
            <a:t>Development</a:t>
          </a:r>
        </a:p>
      </dsp:txBody>
      <dsp:txXfrm>
        <a:off x="4961838" y="762826"/>
        <a:ext cx="1173927" cy="586823"/>
      </dsp:txXfrm>
    </dsp:sp>
    <dsp:sp modelId="{42ECD2C1-896F-46C0-B16C-D01959AD9D42}">
      <dsp:nvSpPr>
        <dsp:cNvPr id="0" name=""/>
        <dsp:cNvSpPr/>
      </dsp:nvSpPr>
      <dsp:spPr>
        <a:xfrm>
          <a:off x="3908120" y="1214026"/>
          <a:ext cx="2112594" cy="2112915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CC10F16-74A4-484F-8B83-F0C39B56E8F5}">
      <dsp:nvSpPr>
        <dsp:cNvPr id="0" name=""/>
        <dsp:cNvSpPr/>
      </dsp:nvSpPr>
      <dsp:spPr>
        <a:xfrm>
          <a:off x="4377453" y="1983875"/>
          <a:ext cx="1173927" cy="5868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u="sng" kern="1200" dirty="0" smtClean="0"/>
            <a:t>Implementing</a:t>
          </a:r>
          <a:endParaRPr lang="en-US" sz="1500" b="1" u="sng" kern="1200" dirty="0"/>
        </a:p>
      </dsp:txBody>
      <dsp:txXfrm>
        <a:off x="4377453" y="1983875"/>
        <a:ext cx="1173927" cy="586823"/>
      </dsp:txXfrm>
    </dsp:sp>
    <dsp:sp modelId="{28DB3214-E05C-4604-A573-CA39999FDB86}">
      <dsp:nvSpPr>
        <dsp:cNvPr id="0" name=""/>
        <dsp:cNvSpPr/>
      </dsp:nvSpPr>
      <dsp:spPr>
        <a:xfrm>
          <a:off x="4645246" y="2573332"/>
          <a:ext cx="1815045" cy="1815773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161B26-EDAD-4F17-B614-12B9FA7403FE}">
      <dsp:nvSpPr>
        <dsp:cNvPr id="0" name=""/>
        <dsp:cNvSpPr/>
      </dsp:nvSpPr>
      <dsp:spPr>
        <a:xfrm>
          <a:off x="4964615" y="3206680"/>
          <a:ext cx="1173927" cy="5868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u="sng" kern="1200" dirty="0" smtClean="0"/>
            <a:t>Evaluation</a:t>
          </a:r>
          <a:endParaRPr lang="en-US" sz="1500" b="1" u="sng" kern="1200" dirty="0"/>
        </a:p>
      </dsp:txBody>
      <dsp:txXfrm>
        <a:off x="4964615" y="3206680"/>
        <a:ext cx="1173927" cy="5868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112B83-2AFC-4CEF-B16D-0D8B27DA3D04}">
      <dsp:nvSpPr>
        <dsp:cNvPr id="0" name=""/>
        <dsp:cNvSpPr/>
      </dsp:nvSpPr>
      <dsp:spPr>
        <a:xfrm rot="10800000">
          <a:off x="2064527" y="85815"/>
          <a:ext cx="6992874" cy="1041648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4748" tIns="91440" rIns="170688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 dirty="0"/>
        </a:p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solidFill>
                <a:schemeClr val="bg1"/>
              </a:solidFill>
            </a:rPr>
            <a:t>mental health problems </a:t>
          </a:r>
          <a:endParaRPr lang="en-US" sz="2400" kern="1200" dirty="0">
            <a:solidFill>
              <a:schemeClr val="bg1"/>
            </a:solidFill>
          </a:endParaRPr>
        </a:p>
      </dsp:txBody>
      <dsp:txXfrm rot="10800000">
        <a:off x="2324939" y="85815"/>
        <a:ext cx="6732462" cy="1041648"/>
      </dsp:txXfrm>
    </dsp:sp>
    <dsp:sp modelId="{0E549DCB-ECB5-4462-8443-2CBFD925CA51}">
      <dsp:nvSpPr>
        <dsp:cNvPr id="0" name=""/>
        <dsp:cNvSpPr/>
      </dsp:nvSpPr>
      <dsp:spPr>
        <a:xfrm>
          <a:off x="1458198" y="310"/>
          <a:ext cx="1212657" cy="121265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196A18-080B-456E-963F-8AADA67A6D19}">
      <dsp:nvSpPr>
        <dsp:cNvPr id="0" name=""/>
        <dsp:cNvSpPr/>
      </dsp:nvSpPr>
      <dsp:spPr>
        <a:xfrm rot="10800000">
          <a:off x="2054686" y="1574955"/>
          <a:ext cx="7011754" cy="1201427"/>
        </a:xfrm>
        <a:prstGeom prst="homePlat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4748" tIns="76200" rIns="142240" bIns="7620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 dirty="0"/>
        </a:p>
        <a:p>
          <a:pPr marL="228600" lvl="1" indent="-228600" algn="ctr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bg1"/>
              </a:solidFill>
            </a:rPr>
            <a:t>Negative impact on academic participation and outcomes.</a:t>
          </a:r>
        </a:p>
      </dsp:txBody>
      <dsp:txXfrm rot="10800000">
        <a:off x="2355043" y="1574955"/>
        <a:ext cx="6711397" cy="1201427"/>
      </dsp:txXfrm>
    </dsp:sp>
    <dsp:sp modelId="{95266246-032E-4D67-81EB-BFB390C2030A}">
      <dsp:nvSpPr>
        <dsp:cNvPr id="0" name=""/>
        <dsp:cNvSpPr/>
      </dsp:nvSpPr>
      <dsp:spPr>
        <a:xfrm>
          <a:off x="1449158" y="1588282"/>
          <a:ext cx="1229937" cy="1174773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5E24E7-2A2C-4AB1-99F5-EF04AD047946}">
      <dsp:nvSpPr>
        <dsp:cNvPr id="0" name=""/>
        <dsp:cNvSpPr/>
      </dsp:nvSpPr>
      <dsp:spPr>
        <a:xfrm rot="10800000">
          <a:off x="2064527" y="3138370"/>
          <a:ext cx="6992874" cy="1212657"/>
        </a:xfrm>
        <a:prstGeom prst="homePlat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4748" tIns="99060" rIns="184912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 dirty="0" smtClean="0"/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solidFill>
                <a:schemeClr val="bg1"/>
              </a:solidFill>
            </a:rPr>
            <a:t>provides impulses to engage with the website’s content</a:t>
          </a:r>
          <a:endParaRPr lang="en-US" sz="2000" kern="1200" dirty="0">
            <a:solidFill>
              <a:schemeClr val="bg1"/>
            </a:solidFill>
          </a:endParaRPr>
        </a:p>
      </dsp:txBody>
      <dsp:txXfrm rot="10800000">
        <a:off x="2367691" y="3138370"/>
        <a:ext cx="6689710" cy="1212657"/>
      </dsp:txXfrm>
    </dsp:sp>
    <dsp:sp modelId="{D95F4963-0175-44E1-B751-46A0A2239AD3}">
      <dsp:nvSpPr>
        <dsp:cNvPr id="0" name=""/>
        <dsp:cNvSpPr/>
      </dsp:nvSpPr>
      <dsp:spPr>
        <a:xfrm>
          <a:off x="1458198" y="3138370"/>
          <a:ext cx="1212657" cy="1212657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1000" r="-2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620B4-F7EC-48AC-9CE2-B95C4D0E1AE5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F9C41A-4FBA-464C-8BE1-48B0151A9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303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9C41A-4FBA-464C-8BE1-48B0151A982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579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F9C41A-4FBA-464C-8BE1-48B0151A982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4131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F9C41A-4FBA-464C-8BE1-48B0151A982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270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F9C41A-4FBA-464C-8BE1-48B0151A982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1881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9C41A-4FBA-464C-8BE1-48B0151A982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16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426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752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935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issio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826148"/>
            <a:ext cx="4058337" cy="2635316"/>
          </a:xfrm>
        </p:spPr>
      </p:sp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8116673" y="1826148"/>
            <a:ext cx="4075327" cy="2635316"/>
          </a:xfrm>
        </p:spPr>
      </p:sp>
    </p:spTree>
    <p:extLst>
      <p:ext uri="{BB962C8B-B14F-4D97-AF65-F5344CB8AC3E}">
        <p14:creationId xmlns:p14="http://schemas.microsoft.com/office/powerpoint/2010/main" val="3487708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Our Clients Squ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"/>
          <p:cNvSpPr>
            <a:spLocks noGrp="1"/>
          </p:cNvSpPr>
          <p:nvPr>
            <p:ph type="pic" sz="quarter" idx="30"/>
          </p:nvPr>
        </p:nvSpPr>
        <p:spPr>
          <a:xfrm>
            <a:off x="4367204" y="1762919"/>
            <a:ext cx="1686162" cy="1685723"/>
          </a:xfr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latin typeface="Lato Light"/>
                <a:cs typeface="Lato Light"/>
              </a:defRPr>
            </a:lvl1pPr>
          </a:lstStyle>
          <a:p>
            <a:endParaRPr lang="en-US" dirty="0"/>
          </a:p>
        </p:txBody>
      </p:sp>
      <p:sp>
        <p:nvSpPr>
          <p:cNvPr id="29" name="Picture Placeholder 2"/>
          <p:cNvSpPr>
            <a:spLocks noGrp="1"/>
          </p:cNvSpPr>
          <p:nvPr>
            <p:ph type="pic" sz="quarter" idx="31"/>
          </p:nvPr>
        </p:nvSpPr>
        <p:spPr>
          <a:xfrm>
            <a:off x="6096000" y="1762919"/>
            <a:ext cx="1686162" cy="1685723"/>
          </a:xfr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latin typeface="Lato Light"/>
                <a:cs typeface="Lato Light"/>
              </a:defRPr>
            </a:lvl1pPr>
          </a:lstStyle>
          <a:p>
            <a:endParaRPr lang="en-US" dirty="0"/>
          </a:p>
        </p:txBody>
      </p:sp>
      <p:sp>
        <p:nvSpPr>
          <p:cNvPr id="30" name="Picture Placeholder 2"/>
          <p:cNvSpPr>
            <a:spLocks noGrp="1"/>
          </p:cNvSpPr>
          <p:nvPr>
            <p:ph type="pic" sz="quarter" idx="32"/>
          </p:nvPr>
        </p:nvSpPr>
        <p:spPr>
          <a:xfrm>
            <a:off x="4367204" y="3493123"/>
            <a:ext cx="1686162" cy="1685723"/>
          </a:xfr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latin typeface="Lato Light"/>
                <a:cs typeface="Lato Light"/>
              </a:defRPr>
            </a:lvl1pPr>
          </a:lstStyle>
          <a:p>
            <a:endParaRPr lang="en-US" dirty="0"/>
          </a:p>
        </p:txBody>
      </p:sp>
      <p:sp>
        <p:nvSpPr>
          <p:cNvPr id="31" name="Picture Placeholder 2"/>
          <p:cNvSpPr>
            <a:spLocks noGrp="1"/>
          </p:cNvSpPr>
          <p:nvPr>
            <p:ph type="pic" sz="quarter" idx="33"/>
          </p:nvPr>
        </p:nvSpPr>
        <p:spPr>
          <a:xfrm>
            <a:off x="6096000" y="3493123"/>
            <a:ext cx="1686162" cy="1685723"/>
          </a:xfr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latin typeface="Lato Light"/>
                <a:cs typeface="Lato Ligh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794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24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203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69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352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842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07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30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C345D-EF15-4130-8351-765651BB4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4231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 85"/>
          <p:cNvSpPr/>
          <p:nvPr/>
        </p:nvSpPr>
        <p:spPr>
          <a:xfrm>
            <a:off x="4330404" y="1619963"/>
            <a:ext cx="7030923" cy="315748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id-ID" sz="900" dirty="0">
              <a:latin typeface="Calibri Light"/>
            </a:endParaRPr>
          </a:p>
        </p:txBody>
      </p:sp>
      <p:sp>
        <p:nvSpPr>
          <p:cNvPr id="36" name="AutoShape 50"/>
          <p:cNvSpPr>
            <a:spLocks/>
          </p:cNvSpPr>
          <p:nvPr/>
        </p:nvSpPr>
        <p:spPr bwMode="auto">
          <a:xfrm>
            <a:off x="1292472" y="5404314"/>
            <a:ext cx="915545" cy="945264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  <a:effectLst/>
        </p:spPr>
        <p:txBody>
          <a:bodyPr lIns="0" tIns="0" rIns="0" bIns="0" anchor="ctr"/>
          <a:lstStyle/>
          <a:p>
            <a:pPr>
              <a:lnSpc>
                <a:spcPct val="100000"/>
              </a:lnSpc>
              <a:defRPr/>
            </a:pPr>
            <a:endParaRPr lang="es-ES" sz="28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37" name="AutoShape 54"/>
          <p:cNvSpPr>
            <a:spLocks/>
          </p:cNvSpPr>
          <p:nvPr/>
        </p:nvSpPr>
        <p:spPr bwMode="auto">
          <a:xfrm>
            <a:off x="7400053" y="5390839"/>
            <a:ext cx="903395" cy="945264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0" tIns="0" rIns="0" bIns="0" anchor="ctr"/>
          <a:lstStyle/>
          <a:p>
            <a:pPr>
              <a:lnSpc>
                <a:spcPct val="100000"/>
              </a:lnSpc>
              <a:defRPr/>
            </a:pPr>
            <a:endParaRPr lang="es-ES" sz="28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417561" y="5743607"/>
            <a:ext cx="2699713" cy="69249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267"/>
              </a:lnSpc>
              <a:spcAft>
                <a:spcPts val="800"/>
              </a:spcAft>
            </a:pPr>
            <a:r>
              <a:rPr lang="en-US" sz="2400" b="1" spc="27" dirty="0" err="1" smtClean="0">
                <a:latin typeface="Lato" panose="020F0502020204030203" pitchFamily="34" charset="0"/>
              </a:rPr>
              <a:t>Reyhane</a:t>
            </a:r>
            <a:r>
              <a:rPr lang="en-US" sz="2400" b="1" spc="27" dirty="0" smtClean="0">
                <a:latin typeface="Lato" panose="020F0502020204030203" pitchFamily="34" charset="0"/>
              </a:rPr>
              <a:t> </a:t>
            </a:r>
            <a:r>
              <a:rPr lang="en-US" sz="2400" b="1" spc="27" dirty="0" err="1" smtClean="0">
                <a:latin typeface="Lato" panose="020F0502020204030203" pitchFamily="34" charset="0"/>
              </a:rPr>
              <a:t>Norouzi</a:t>
            </a:r>
            <a:r>
              <a:rPr lang="en-US" sz="2400" b="1" spc="27" dirty="0" smtClean="0">
                <a:latin typeface="Lato" panose="020F0502020204030203" pitchFamily="34" charset="0"/>
              </a:rPr>
              <a:t> </a:t>
            </a:r>
            <a:r>
              <a:rPr lang="en-US" sz="2400" b="1" spc="27" dirty="0" err="1" smtClean="0">
                <a:latin typeface="Lato" panose="020F0502020204030203" pitchFamily="34" charset="0"/>
              </a:rPr>
              <a:t>Aval</a:t>
            </a:r>
            <a:endParaRPr lang="en-US" sz="2400" b="1" spc="27" dirty="0" smtClean="0">
              <a:latin typeface="Lato" panose="020F0502020204030203" pitchFamily="34" charset="0"/>
            </a:endParaRPr>
          </a:p>
          <a:p>
            <a:pPr algn="ctr">
              <a:lnSpc>
                <a:spcPts val="2267"/>
              </a:lnSpc>
              <a:spcAft>
                <a:spcPts val="800"/>
              </a:spcAft>
            </a:pPr>
            <a:r>
              <a:rPr lang="en-US" sz="2000" b="1" spc="27" dirty="0" smtClean="0">
                <a:solidFill>
                  <a:srgbClr val="FFC000"/>
                </a:solidFill>
                <a:latin typeface="Lato" panose="020F0502020204030203" pitchFamily="34" charset="0"/>
              </a:rPr>
              <a:t>Nourozir9@mums.ac.ir</a:t>
            </a:r>
            <a:endParaRPr lang="en-US" sz="2400" b="1" spc="27" dirty="0">
              <a:solidFill>
                <a:srgbClr val="FFC000"/>
              </a:solidFill>
              <a:latin typeface="Lato" panose="020F0502020204030203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391188" y="5743607"/>
            <a:ext cx="1507336" cy="30245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267"/>
              </a:lnSpc>
              <a:spcAft>
                <a:spcPts val="800"/>
              </a:spcAft>
            </a:pPr>
            <a:r>
              <a:rPr lang="en-US" sz="2400" b="1" spc="27" dirty="0">
                <a:latin typeface="Lato" panose="020F0502020204030203" pitchFamily="34" charset="0"/>
              </a:rPr>
              <a:t> </a:t>
            </a:r>
            <a:r>
              <a:rPr lang="en-US" sz="2400" b="1" spc="27" dirty="0" smtClean="0">
                <a:latin typeface="Lato" panose="020F0502020204030203" pitchFamily="34" charset="0"/>
              </a:rPr>
              <a:t>Dr. </a:t>
            </a:r>
            <a:r>
              <a:rPr lang="en-US" sz="2400" b="1" spc="27" dirty="0" err="1" smtClean="0">
                <a:latin typeface="Lato" panose="020F0502020204030203" pitchFamily="34" charset="0"/>
              </a:rPr>
              <a:t>Kimiafar</a:t>
            </a:r>
            <a:endParaRPr lang="en-US" sz="2400" b="1" spc="27" dirty="0">
              <a:latin typeface="Lato" panose="020F0502020204030203" pitchFamily="34" charset="0"/>
            </a:endParaRPr>
          </a:p>
        </p:txBody>
      </p:sp>
      <p:sp>
        <p:nvSpPr>
          <p:cNvPr id="52" name="Title 20"/>
          <p:cNvSpPr txBox="1">
            <a:spLocks/>
          </p:cNvSpPr>
          <p:nvPr/>
        </p:nvSpPr>
        <p:spPr>
          <a:xfrm>
            <a:off x="4279363" y="2208517"/>
            <a:ext cx="3656129" cy="369332"/>
          </a:xfrm>
          <a:prstGeom prst="rect">
            <a:avLst/>
          </a:prstGeom>
        </p:spPr>
        <p:txBody>
          <a:bodyPr vert="horz" wrap="square" lIns="45720" tIns="0" rIns="45720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r>
              <a:rPr lang="en-US" sz="2400" dirty="0">
                <a:solidFill>
                  <a:srgbClr val="FFFFFF"/>
                </a:solidFill>
                <a:latin typeface="Lato Light"/>
                <a:cs typeface="Lato Light"/>
              </a:rPr>
              <a:t> </a:t>
            </a:r>
          </a:p>
        </p:txBody>
      </p:sp>
      <p:sp>
        <p:nvSpPr>
          <p:cNvPr id="53" name="Title 20"/>
          <p:cNvSpPr txBox="1">
            <a:spLocks/>
          </p:cNvSpPr>
          <p:nvPr/>
        </p:nvSpPr>
        <p:spPr>
          <a:xfrm>
            <a:off x="4301400" y="2690642"/>
            <a:ext cx="6952746" cy="969496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r>
              <a:rPr lang="en-US" sz="2000" b="1" dirty="0">
                <a:solidFill>
                  <a:schemeClr val="bg1"/>
                </a:solidFill>
              </a:rPr>
              <a:t>Development, Implementation and First Evaluation of an</a:t>
            </a:r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Online Portal to Promote the Mental Health of University</a:t>
            </a:r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Students </a:t>
            </a:r>
            <a:endParaRPr lang="en-US" sz="4000" b="1" dirty="0">
              <a:solidFill>
                <a:schemeClr val="bg1"/>
              </a:solidFill>
              <a:latin typeface="Lato Light"/>
              <a:cs typeface="Lato Ligh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058337" y="631793"/>
            <a:ext cx="3758525" cy="553978"/>
          </a:xfrm>
          <a:prstGeom prst="rect">
            <a:avLst/>
          </a:prstGeom>
          <a:noFill/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21899" tIns="60950" rIns="121899" bIns="60950" rtlCol="0" anchor="ctr">
            <a:spAutoFit/>
          </a:bodyPr>
          <a:lstStyle/>
          <a:p>
            <a:pPr algn="ctr">
              <a:tabLst>
                <a:tab pos="169069" algn="l"/>
              </a:tabLst>
            </a:pPr>
            <a:r>
              <a:rPr lang="en-US" sz="2800" b="1" u="sng" dirty="0">
                <a:solidFill>
                  <a:schemeClr val="tx2"/>
                </a:solidFill>
                <a:latin typeface="Lato Black"/>
                <a:cs typeface="Lato Black"/>
              </a:rPr>
              <a:t>In The Name Of God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951585" y="1177998"/>
            <a:ext cx="278239" cy="261590"/>
          </a:xfrm>
          <a:prstGeom prst="rect">
            <a:avLst/>
          </a:prstGeom>
          <a:noFill/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21899" tIns="60950" rIns="121899" bIns="60950" rtlCol="0" anchor="ctr">
            <a:spAutoFit/>
          </a:bodyPr>
          <a:lstStyle/>
          <a:p>
            <a:pPr algn="ctr">
              <a:tabLst>
                <a:tab pos="169069" algn="l"/>
              </a:tabLst>
            </a:pPr>
            <a:r>
              <a:rPr lang="en-US" sz="900" dirty="0">
                <a:solidFill>
                  <a:schemeClr val="tx1"/>
                </a:solidFill>
                <a:latin typeface="Lato Regular"/>
                <a:cs typeface="Lato Regular"/>
              </a:rPr>
              <a:t> </a:t>
            </a:r>
          </a:p>
        </p:txBody>
      </p:sp>
      <p:sp>
        <p:nvSpPr>
          <p:cNvPr id="18" name="Freeform 101"/>
          <p:cNvSpPr>
            <a:spLocks noChangeArrowheads="1"/>
          </p:cNvSpPr>
          <p:nvPr/>
        </p:nvSpPr>
        <p:spPr bwMode="auto">
          <a:xfrm>
            <a:off x="1420157" y="5560302"/>
            <a:ext cx="665253" cy="633288"/>
          </a:xfrm>
          <a:custGeom>
            <a:avLst/>
            <a:gdLst>
              <a:gd name="T0" fmla="*/ 80 w 497"/>
              <a:gd name="T1" fmla="*/ 248 h 382"/>
              <a:gd name="T2" fmla="*/ 80 w 497"/>
              <a:gd name="T3" fmla="*/ 248 h 382"/>
              <a:gd name="T4" fmla="*/ 159 w 497"/>
              <a:gd name="T5" fmla="*/ 328 h 382"/>
              <a:gd name="T6" fmla="*/ 248 w 497"/>
              <a:gd name="T7" fmla="*/ 381 h 382"/>
              <a:gd name="T8" fmla="*/ 337 w 497"/>
              <a:gd name="T9" fmla="*/ 337 h 382"/>
              <a:gd name="T10" fmla="*/ 390 w 497"/>
              <a:gd name="T11" fmla="*/ 258 h 382"/>
              <a:gd name="T12" fmla="*/ 248 w 497"/>
              <a:gd name="T13" fmla="*/ 328 h 382"/>
              <a:gd name="T14" fmla="*/ 80 w 497"/>
              <a:gd name="T15" fmla="*/ 248 h 382"/>
              <a:gd name="T16" fmla="*/ 487 w 497"/>
              <a:gd name="T17" fmla="*/ 124 h 382"/>
              <a:gd name="T18" fmla="*/ 487 w 497"/>
              <a:gd name="T19" fmla="*/ 124 h 382"/>
              <a:gd name="T20" fmla="*/ 274 w 497"/>
              <a:gd name="T21" fmla="*/ 9 h 382"/>
              <a:gd name="T22" fmla="*/ 221 w 497"/>
              <a:gd name="T23" fmla="*/ 9 h 382"/>
              <a:gd name="T24" fmla="*/ 9 w 497"/>
              <a:gd name="T25" fmla="*/ 124 h 382"/>
              <a:gd name="T26" fmla="*/ 9 w 497"/>
              <a:gd name="T27" fmla="*/ 160 h 382"/>
              <a:gd name="T28" fmla="*/ 221 w 497"/>
              <a:gd name="T29" fmla="*/ 275 h 382"/>
              <a:gd name="T30" fmla="*/ 274 w 497"/>
              <a:gd name="T31" fmla="*/ 275 h 382"/>
              <a:gd name="T32" fmla="*/ 408 w 497"/>
              <a:gd name="T33" fmla="*/ 195 h 382"/>
              <a:gd name="T34" fmla="*/ 266 w 497"/>
              <a:gd name="T35" fmla="*/ 160 h 382"/>
              <a:gd name="T36" fmla="*/ 248 w 497"/>
              <a:gd name="T37" fmla="*/ 168 h 382"/>
              <a:gd name="T38" fmla="*/ 203 w 497"/>
              <a:gd name="T39" fmla="*/ 133 h 382"/>
              <a:gd name="T40" fmla="*/ 248 w 497"/>
              <a:gd name="T41" fmla="*/ 107 h 382"/>
              <a:gd name="T42" fmla="*/ 293 w 497"/>
              <a:gd name="T43" fmla="*/ 124 h 382"/>
              <a:gd name="T44" fmla="*/ 443 w 497"/>
              <a:gd name="T45" fmla="*/ 177 h 382"/>
              <a:gd name="T46" fmla="*/ 487 w 497"/>
              <a:gd name="T47" fmla="*/ 160 h 382"/>
              <a:gd name="T48" fmla="*/ 487 w 497"/>
              <a:gd name="T49" fmla="*/ 124 h 382"/>
              <a:gd name="T50" fmla="*/ 425 w 497"/>
              <a:gd name="T51" fmla="*/ 346 h 382"/>
              <a:gd name="T52" fmla="*/ 425 w 497"/>
              <a:gd name="T53" fmla="*/ 346 h 382"/>
              <a:gd name="T54" fmla="*/ 461 w 497"/>
              <a:gd name="T55" fmla="*/ 337 h 382"/>
              <a:gd name="T56" fmla="*/ 443 w 497"/>
              <a:gd name="T57" fmla="*/ 177 h 382"/>
              <a:gd name="T58" fmla="*/ 408 w 497"/>
              <a:gd name="T59" fmla="*/ 195 h 382"/>
              <a:gd name="T60" fmla="*/ 425 w 497"/>
              <a:gd name="T61" fmla="*/ 346 h 3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97" h="382">
                <a:moveTo>
                  <a:pt x="80" y="248"/>
                </a:moveTo>
                <a:lnTo>
                  <a:pt x="80" y="248"/>
                </a:lnTo>
                <a:cubicBezTo>
                  <a:pt x="97" y="293"/>
                  <a:pt x="106" y="311"/>
                  <a:pt x="159" y="328"/>
                </a:cubicBezTo>
                <a:cubicBezTo>
                  <a:pt x="203" y="355"/>
                  <a:pt x="230" y="381"/>
                  <a:pt x="248" y="381"/>
                </a:cubicBezTo>
                <a:cubicBezTo>
                  <a:pt x="266" y="381"/>
                  <a:pt x="293" y="355"/>
                  <a:pt x="337" y="337"/>
                </a:cubicBezTo>
                <a:cubicBezTo>
                  <a:pt x="390" y="311"/>
                  <a:pt x="372" y="311"/>
                  <a:pt x="390" y="258"/>
                </a:cubicBezTo>
                <a:cubicBezTo>
                  <a:pt x="248" y="328"/>
                  <a:pt x="248" y="328"/>
                  <a:pt x="248" y="328"/>
                </a:cubicBezTo>
                <a:lnTo>
                  <a:pt x="80" y="248"/>
                </a:lnTo>
                <a:close/>
                <a:moveTo>
                  <a:pt x="487" y="124"/>
                </a:moveTo>
                <a:lnTo>
                  <a:pt x="487" y="124"/>
                </a:lnTo>
                <a:cubicBezTo>
                  <a:pt x="274" y="9"/>
                  <a:pt x="274" y="9"/>
                  <a:pt x="274" y="9"/>
                </a:cubicBezTo>
                <a:cubicBezTo>
                  <a:pt x="266" y="0"/>
                  <a:pt x="239" y="0"/>
                  <a:pt x="221" y="9"/>
                </a:cubicBezTo>
                <a:cubicBezTo>
                  <a:pt x="9" y="124"/>
                  <a:pt x="9" y="124"/>
                  <a:pt x="9" y="124"/>
                </a:cubicBezTo>
                <a:cubicBezTo>
                  <a:pt x="0" y="133"/>
                  <a:pt x="0" y="142"/>
                  <a:pt x="9" y="160"/>
                </a:cubicBezTo>
                <a:cubicBezTo>
                  <a:pt x="221" y="275"/>
                  <a:pt x="221" y="275"/>
                  <a:pt x="221" y="275"/>
                </a:cubicBezTo>
                <a:cubicBezTo>
                  <a:pt x="239" y="284"/>
                  <a:pt x="266" y="284"/>
                  <a:pt x="274" y="275"/>
                </a:cubicBezTo>
                <a:cubicBezTo>
                  <a:pt x="408" y="195"/>
                  <a:pt x="408" y="195"/>
                  <a:pt x="408" y="195"/>
                </a:cubicBezTo>
                <a:cubicBezTo>
                  <a:pt x="266" y="160"/>
                  <a:pt x="266" y="160"/>
                  <a:pt x="266" y="160"/>
                </a:cubicBezTo>
                <a:cubicBezTo>
                  <a:pt x="257" y="160"/>
                  <a:pt x="257" y="168"/>
                  <a:pt x="248" y="168"/>
                </a:cubicBezTo>
                <a:cubicBezTo>
                  <a:pt x="221" y="168"/>
                  <a:pt x="203" y="151"/>
                  <a:pt x="203" y="133"/>
                </a:cubicBezTo>
                <a:cubicBezTo>
                  <a:pt x="203" y="124"/>
                  <a:pt x="221" y="107"/>
                  <a:pt x="248" y="107"/>
                </a:cubicBezTo>
                <a:cubicBezTo>
                  <a:pt x="266" y="107"/>
                  <a:pt x="284" y="115"/>
                  <a:pt x="293" y="124"/>
                </a:cubicBezTo>
                <a:cubicBezTo>
                  <a:pt x="443" y="177"/>
                  <a:pt x="443" y="177"/>
                  <a:pt x="443" y="177"/>
                </a:cubicBezTo>
                <a:cubicBezTo>
                  <a:pt x="487" y="160"/>
                  <a:pt x="487" y="160"/>
                  <a:pt x="487" y="160"/>
                </a:cubicBezTo>
                <a:cubicBezTo>
                  <a:pt x="496" y="142"/>
                  <a:pt x="496" y="133"/>
                  <a:pt x="487" y="124"/>
                </a:cubicBezTo>
                <a:close/>
                <a:moveTo>
                  <a:pt x="425" y="346"/>
                </a:moveTo>
                <a:lnTo>
                  <a:pt x="425" y="346"/>
                </a:lnTo>
                <a:cubicBezTo>
                  <a:pt x="416" y="355"/>
                  <a:pt x="452" y="364"/>
                  <a:pt x="461" y="337"/>
                </a:cubicBezTo>
                <a:cubicBezTo>
                  <a:pt x="469" y="213"/>
                  <a:pt x="443" y="177"/>
                  <a:pt x="443" y="177"/>
                </a:cubicBezTo>
                <a:cubicBezTo>
                  <a:pt x="408" y="195"/>
                  <a:pt x="408" y="195"/>
                  <a:pt x="408" y="195"/>
                </a:cubicBezTo>
                <a:cubicBezTo>
                  <a:pt x="408" y="195"/>
                  <a:pt x="443" y="222"/>
                  <a:pt x="425" y="34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Freeform 46"/>
          <p:cNvSpPr>
            <a:spLocks noChangeArrowheads="1"/>
          </p:cNvSpPr>
          <p:nvPr/>
        </p:nvSpPr>
        <p:spPr bwMode="auto">
          <a:xfrm>
            <a:off x="7568654" y="5530423"/>
            <a:ext cx="554424" cy="529168"/>
          </a:xfrm>
          <a:custGeom>
            <a:avLst/>
            <a:gdLst>
              <a:gd name="T0" fmla="*/ 363 w 461"/>
              <a:gd name="T1" fmla="*/ 336 h 443"/>
              <a:gd name="T2" fmla="*/ 363 w 461"/>
              <a:gd name="T3" fmla="*/ 336 h 443"/>
              <a:gd name="T4" fmla="*/ 284 w 461"/>
              <a:gd name="T5" fmla="*/ 248 h 443"/>
              <a:gd name="T6" fmla="*/ 310 w 461"/>
              <a:gd name="T7" fmla="*/ 195 h 443"/>
              <a:gd name="T8" fmla="*/ 328 w 461"/>
              <a:gd name="T9" fmla="*/ 151 h 443"/>
              <a:gd name="T10" fmla="*/ 319 w 461"/>
              <a:gd name="T11" fmla="*/ 132 h 443"/>
              <a:gd name="T12" fmla="*/ 328 w 461"/>
              <a:gd name="T13" fmla="*/ 88 h 443"/>
              <a:gd name="T14" fmla="*/ 230 w 461"/>
              <a:gd name="T15" fmla="*/ 0 h 443"/>
              <a:gd name="T16" fmla="*/ 132 w 461"/>
              <a:gd name="T17" fmla="*/ 88 h 443"/>
              <a:gd name="T18" fmla="*/ 141 w 461"/>
              <a:gd name="T19" fmla="*/ 132 h 443"/>
              <a:gd name="T20" fmla="*/ 132 w 461"/>
              <a:gd name="T21" fmla="*/ 151 h 443"/>
              <a:gd name="T22" fmla="*/ 150 w 461"/>
              <a:gd name="T23" fmla="*/ 195 h 443"/>
              <a:gd name="T24" fmla="*/ 177 w 461"/>
              <a:gd name="T25" fmla="*/ 248 h 443"/>
              <a:gd name="T26" fmla="*/ 97 w 461"/>
              <a:gd name="T27" fmla="*/ 336 h 443"/>
              <a:gd name="T28" fmla="*/ 0 w 461"/>
              <a:gd name="T29" fmla="*/ 398 h 443"/>
              <a:gd name="T30" fmla="*/ 0 w 461"/>
              <a:gd name="T31" fmla="*/ 442 h 443"/>
              <a:gd name="T32" fmla="*/ 230 w 461"/>
              <a:gd name="T33" fmla="*/ 442 h 443"/>
              <a:gd name="T34" fmla="*/ 460 w 461"/>
              <a:gd name="T35" fmla="*/ 442 h 443"/>
              <a:gd name="T36" fmla="*/ 460 w 461"/>
              <a:gd name="T37" fmla="*/ 398 h 443"/>
              <a:gd name="T38" fmla="*/ 363 w 461"/>
              <a:gd name="T39" fmla="*/ 336 h 4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61" h="443">
                <a:moveTo>
                  <a:pt x="363" y="336"/>
                </a:moveTo>
                <a:lnTo>
                  <a:pt x="363" y="336"/>
                </a:lnTo>
                <a:cubicBezTo>
                  <a:pt x="301" y="310"/>
                  <a:pt x="284" y="292"/>
                  <a:pt x="284" y="248"/>
                </a:cubicBezTo>
                <a:cubicBezTo>
                  <a:pt x="284" y="230"/>
                  <a:pt x="301" y="239"/>
                  <a:pt x="310" y="195"/>
                </a:cubicBezTo>
                <a:cubicBezTo>
                  <a:pt x="310" y="176"/>
                  <a:pt x="328" y="195"/>
                  <a:pt x="328" y="151"/>
                </a:cubicBezTo>
                <a:cubicBezTo>
                  <a:pt x="328" y="132"/>
                  <a:pt x="319" y="132"/>
                  <a:pt x="319" y="132"/>
                </a:cubicBezTo>
                <a:cubicBezTo>
                  <a:pt x="319" y="132"/>
                  <a:pt x="328" y="106"/>
                  <a:pt x="328" y="88"/>
                </a:cubicBezTo>
                <a:cubicBezTo>
                  <a:pt x="328" y="61"/>
                  <a:pt x="319" y="0"/>
                  <a:pt x="230" y="0"/>
                </a:cubicBezTo>
                <a:cubicBezTo>
                  <a:pt x="141" y="0"/>
                  <a:pt x="132" y="61"/>
                  <a:pt x="132" y="88"/>
                </a:cubicBezTo>
                <a:cubicBezTo>
                  <a:pt x="132" y="106"/>
                  <a:pt x="141" y="132"/>
                  <a:pt x="141" y="132"/>
                </a:cubicBezTo>
                <a:cubicBezTo>
                  <a:pt x="141" y="132"/>
                  <a:pt x="132" y="132"/>
                  <a:pt x="132" y="151"/>
                </a:cubicBezTo>
                <a:cubicBezTo>
                  <a:pt x="132" y="195"/>
                  <a:pt x="150" y="176"/>
                  <a:pt x="150" y="195"/>
                </a:cubicBezTo>
                <a:cubicBezTo>
                  <a:pt x="159" y="239"/>
                  <a:pt x="177" y="230"/>
                  <a:pt x="177" y="248"/>
                </a:cubicBezTo>
                <a:cubicBezTo>
                  <a:pt x="177" y="292"/>
                  <a:pt x="159" y="310"/>
                  <a:pt x="97" y="336"/>
                </a:cubicBezTo>
                <a:cubicBezTo>
                  <a:pt x="35" y="354"/>
                  <a:pt x="0" y="380"/>
                  <a:pt x="0" y="398"/>
                </a:cubicBezTo>
                <a:cubicBezTo>
                  <a:pt x="0" y="407"/>
                  <a:pt x="0" y="442"/>
                  <a:pt x="0" y="442"/>
                </a:cubicBezTo>
                <a:cubicBezTo>
                  <a:pt x="230" y="442"/>
                  <a:pt x="230" y="442"/>
                  <a:pt x="230" y="442"/>
                </a:cubicBezTo>
                <a:cubicBezTo>
                  <a:pt x="460" y="442"/>
                  <a:pt x="460" y="442"/>
                  <a:pt x="460" y="442"/>
                </a:cubicBezTo>
                <a:cubicBezTo>
                  <a:pt x="460" y="442"/>
                  <a:pt x="460" y="407"/>
                  <a:pt x="460" y="398"/>
                </a:cubicBezTo>
                <a:cubicBezTo>
                  <a:pt x="460" y="380"/>
                  <a:pt x="425" y="354"/>
                  <a:pt x="363" y="336"/>
                </a:cubicBezTo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wrap="none" lIns="91424" tIns="45712" rIns="91424" bIns="45712" anchor="ctr"/>
          <a:lstStyle/>
          <a:p>
            <a:pPr>
              <a:defRPr/>
            </a:pPr>
            <a:endParaRPr lang="en-US" dirty="0">
              <a:latin typeface="Lato Light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5969" y="3622632"/>
            <a:ext cx="3966263" cy="111731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45553" y="1614839"/>
            <a:ext cx="3966263" cy="118735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157" y="3627494"/>
            <a:ext cx="1400280" cy="110084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254" y="1778468"/>
            <a:ext cx="3903868" cy="878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833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i="1" dirty="0">
                <a:solidFill>
                  <a:srgbClr val="FFC000"/>
                </a:solidFill>
              </a:rPr>
              <a:t>Methods: </a:t>
            </a:r>
            <a:br>
              <a:rPr lang="en-US" sz="4000" b="1" i="1" dirty="0">
                <a:solidFill>
                  <a:srgbClr val="FFC000"/>
                </a:solidFill>
              </a:rPr>
            </a:br>
            <a:r>
              <a:rPr lang="en-US" sz="4000" b="1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Development</a:t>
            </a:r>
            <a:endParaRPr lang="fa-I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the next step, the contents and the website were developed. The chapters were </a:t>
            </a:r>
            <a:r>
              <a:rPr lang="en-US" dirty="0" smtClean="0"/>
              <a:t>then gradually </a:t>
            </a:r>
            <a:r>
              <a:rPr lang="en-US" dirty="0"/>
              <a:t>published on the website, evaluated, and revised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At the end of the </a:t>
            </a:r>
            <a:r>
              <a:rPr lang="en-US" dirty="0" smtClean="0"/>
              <a:t>development process</a:t>
            </a:r>
            <a:r>
              <a:rPr lang="en-US" dirty="0"/>
              <a:t>, the online portal </a:t>
            </a:r>
            <a:r>
              <a:rPr lang="en-US" dirty="0" smtClean="0"/>
              <a:t>consisted </a:t>
            </a:r>
            <a:r>
              <a:rPr lang="en-US" dirty="0"/>
              <a:t>of eight chapters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763369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155" y="150126"/>
            <a:ext cx="7683690" cy="657135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11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035605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i="1" dirty="0">
                <a:solidFill>
                  <a:srgbClr val="FFC000"/>
                </a:solidFill>
              </a:rPr>
              <a:t>Methods: </a:t>
            </a:r>
            <a:br>
              <a:rPr lang="en-US" sz="4000" b="1" i="1" dirty="0">
                <a:solidFill>
                  <a:srgbClr val="FFC000"/>
                </a:solidFill>
              </a:rPr>
            </a:br>
            <a:r>
              <a:rPr lang="en-US" sz="4000" b="1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Development</a:t>
            </a:r>
            <a:endParaRPr lang="fa-I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/>
              <a:t>Considering academic themes being the most often reported stressors for college students, three of </a:t>
            </a:r>
            <a:r>
              <a:rPr lang="en-US" dirty="0" smtClean="0"/>
              <a:t>chapters </a:t>
            </a:r>
            <a:r>
              <a:rPr lang="en-US" dirty="0"/>
              <a:t>aimed directly at reducing stress in this area in order to promote the students’ mental well-being: </a:t>
            </a:r>
            <a:endParaRPr lang="en-US" dirty="0" smtClean="0"/>
          </a:p>
          <a:p>
            <a:pPr marL="514350" indent="-514350" algn="just">
              <a:buAutoNum type="alphaLcParenBoth"/>
            </a:pPr>
            <a:r>
              <a:rPr lang="en-US" dirty="0" smtClean="0"/>
              <a:t>the </a:t>
            </a:r>
            <a:r>
              <a:rPr lang="en-US" dirty="0"/>
              <a:t>chapter “</a:t>
            </a:r>
            <a:r>
              <a:rPr lang="en-US" b="1" dirty="0">
                <a:solidFill>
                  <a:srgbClr val="FF0000"/>
                </a:solidFill>
              </a:rPr>
              <a:t>mastering exam stress</a:t>
            </a:r>
            <a:r>
              <a:rPr lang="en-US" dirty="0"/>
              <a:t>” provides </a:t>
            </a:r>
            <a:r>
              <a:rPr lang="en-US" dirty="0" err="1"/>
              <a:t>psychoeducative</a:t>
            </a:r>
            <a:r>
              <a:rPr lang="en-US" dirty="0"/>
              <a:t> information and skills to improve exam preparation and learning </a:t>
            </a:r>
            <a:r>
              <a:rPr lang="en-US" dirty="0" smtClean="0"/>
              <a:t>strategies.</a:t>
            </a:r>
          </a:p>
          <a:p>
            <a:pPr marL="514350" indent="-514350" algn="just">
              <a:buAutoNum type="alphaLcParenBoth"/>
            </a:pPr>
            <a:r>
              <a:rPr lang="en-US" dirty="0" smtClean="0"/>
              <a:t>the </a:t>
            </a:r>
            <a:r>
              <a:rPr lang="en-US" dirty="0"/>
              <a:t>chapter “</a:t>
            </a:r>
            <a:r>
              <a:rPr lang="en-US" b="1" dirty="0">
                <a:solidFill>
                  <a:srgbClr val="FF0000"/>
                </a:solidFill>
              </a:rPr>
              <a:t>well organized</a:t>
            </a:r>
            <a:r>
              <a:rPr lang="en-US" dirty="0"/>
              <a:t>” contains information on implementing time schedules throughout the semester and how to balance studies with other important parts of </a:t>
            </a:r>
            <a:r>
              <a:rPr lang="en-US" dirty="0" smtClean="0"/>
              <a:t>life</a:t>
            </a:r>
            <a:r>
              <a:rPr lang="en-US" dirty="0"/>
              <a:t>.</a:t>
            </a:r>
            <a:endParaRPr lang="en-US" dirty="0" smtClean="0"/>
          </a:p>
          <a:p>
            <a:pPr marL="514350" indent="-514350" algn="just">
              <a:buAutoNum type="alphaLcParenBoth"/>
            </a:pPr>
            <a:r>
              <a:rPr lang="en-US" dirty="0" smtClean="0"/>
              <a:t>the </a:t>
            </a:r>
            <a:r>
              <a:rPr lang="en-US" dirty="0"/>
              <a:t>chapter “</a:t>
            </a:r>
            <a:r>
              <a:rPr lang="en-US" b="1" dirty="0">
                <a:solidFill>
                  <a:srgbClr val="FF0000"/>
                </a:solidFill>
              </a:rPr>
              <a:t>defeating procrastination</a:t>
            </a:r>
            <a:r>
              <a:rPr lang="en-US" dirty="0"/>
              <a:t>” provides strategies on how to stay motivated during studies.</a:t>
            </a:r>
            <a:endParaRPr lang="fa-IR" dirty="0"/>
          </a:p>
          <a:p>
            <a:pPr marL="0" indent="0" algn="just">
              <a:buNone/>
            </a:pP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12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358285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i="1" dirty="0">
                <a:solidFill>
                  <a:srgbClr val="FFC000"/>
                </a:solidFill>
              </a:rPr>
              <a:t>Methods: </a:t>
            </a:r>
            <a:br>
              <a:rPr lang="en-US" sz="4000" b="1" i="1" dirty="0">
                <a:solidFill>
                  <a:srgbClr val="FFC000"/>
                </a:solidFill>
              </a:rPr>
            </a:br>
            <a:r>
              <a:rPr lang="en-US" sz="4000" b="1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Development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In order to ease the transition to university and to improve the students’ </a:t>
            </a:r>
            <a:r>
              <a:rPr lang="en-US" dirty="0" smtClean="0"/>
              <a:t>relationships, the </a:t>
            </a:r>
            <a:r>
              <a:rPr lang="en-US" dirty="0"/>
              <a:t>chapter “</a:t>
            </a:r>
            <a:r>
              <a:rPr lang="en-US" b="1" dirty="0">
                <a:solidFill>
                  <a:srgbClr val="FF0066"/>
                </a:solidFill>
              </a:rPr>
              <a:t>your social network</a:t>
            </a:r>
            <a:r>
              <a:rPr lang="en-US" dirty="0"/>
              <a:t>” was compiled.</a:t>
            </a:r>
          </a:p>
          <a:p>
            <a:pPr algn="just"/>
            <a:r>
              <a:rPr lang="en-US" dirty="0"/>
              <a:t>The chapters “</a:t>
            </a:r>
            <a:r>
              <a:rPr lang="en-US" b="1" dirty="0">
                <a:solidFill>
                  <a:srgbClr val="FF0066"/>
                </a:solidFill>
              </a:rPr>
              <a:t>strengthening self-esteem</a:t>
            </a:r>
            <a:r>
              <a:rPr lang="en-US" dirty="0"/>
              <a:t>” and “</a:t>
            </a:r>
            <a:r>
              <a:rPr lang="en-US" b="1" dirty="0">
                <a:solidFill>
                  <a:srgbClr val="FF0066"/>
                </a:solidFill>
              </a:rPr>
              <a:t>finding goals</a:t>
            </a:r>
            <a:r>
              <a:rPr lang="en-US" dirty="0"/>
              <a:t>” were developed </a:t>
            </a:r>
            <a:r>
              <a:rPr lang="en-US" dirty="0" smtClean="0"/>
              <a:t>in order </a:t>
            </a:r>
            <a:r>
              <a:rPr lang="en-US" dirty="0"/>
              <a:t>to help students living up to their own expectations, and included </a:t>
            </a:r>
            <a:r>
              <a:rPr lang="en-US" dirty="0" smtClean="0"/>
              <a:t>information and </a:t>
            </a:r>
            <a:r>
              <a:rPr lang="en-US" dirty="0"/>
              <a:t>strategies to reflect on their strengths and values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An additional advantage of </a:t>
            </a:r>
            <a:r>
              <a:rPr lang="en-US" dirty="0" smtClean="0"/>
              <a:t>the chapter </a:t>
            </a:r>
            <a:r>
              <a:rPr lang="en-US" dirty="0"/>
              <a:t>“</a:t>
            </a:r>
            <a:r>
              <a:rPr lang="en-US" b="1" dirty="0">
                <a:solidFill>
                  <a:srgbClr val="FF0066"/>
                </a:solidFill>
              </a:rPr>
              <a:t>strengthening self-esteem</a:t>
            </a:r>
            <a:r>
              <a:rPr lang="en-US" dirty="0"/>
              <a:t>” is that increasing an individual’s self-esteem </a:t>
            </a:r>
            <a:r>
              <a:rPr lang="en-US" dirty="0" smtClean="0"/>
              <a:t>might also </a:t>
            </a:r>
            <a:r>
              <a:rPr lang="en-US" dirty="0"/>
              <a:t>increase their ability to cope with </a:t>
            </a:r>
            <a:r>
              <a:rPr lang="en-US" dirty="0" smtClean="0"/>
              <a:t>stress.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13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116978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i="1" dirty="0">
                <a:solidFill>
                  <a:srgbClr val="FFC000"/>
                </a:solidFill>
              </a:rPr>
              <a:t>Methods: </a:t>
            </a:r>
            <a:br>
              <a:rPr lang="en-US" sz="4000" b="1" i="1" dirty="0">
                <a:solidFill>
                  <a:srgbClr val="FFC000"/>
                </a:solidFill>
              </a:rPr>
            </a:br>
            <a:r>
              <a:rPr lang="en-US" sz="4000" b="1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Development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The two remaining chapters are meant to strengthen the students’ resilience to stress </a:t>
            </a:r>
            <a:r>
              <a:rPr lang="en-US" dirty="0" smtClean="0"/>
              <a:t>: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dirty="0" smtClean="0"/>
              <a:t>“</a:t>
            </a:r>
            <a:r>
              <a:rPr lang="en-US" dirty="0">
                <a:solidFill>
                  <a:srgbClr val="FFCC00"/>
                </a:solidFill>
              </a:rPr>
              <a:t>promoting relaxation</a:t>
            </a:r>
            <a:r>
              <a:rPr lang="en-US" dirty="0"/>
              <a:t>” targets with behavioral </a:t>
            </a:r>
            <a:r>
              <a:rPr lang="en-US" dirty="0" smtClean="0"/>
              <a:t>interventions the </a:t>
            </a:r>
            <a:r>
              <a:rPr lang="en-US" dirty="0"/>
              <a:t>management of the physical stress </a:t>
            </a:r>
            <a:r>
              <a:rPr lang="en-US" dirty="0" smtClean="0"/>
              <a:t>reaction. </a:t>
            </a:r>
            <a:r>
              <a:rPr lang="en-US" dirty="0"/>
              <a:t>(e.g., tension</a:t>
            </a:r>
            <a:r>
              <a:rPr lang="en-US" dirty="0" smtClean="0"/>
              <a:t>)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dirty="0" smtClean="0"/>
              <a:t>“</a:t>
            </a:r>
            <a:r>
              <a:rPr lang="en-US" dirty="0">
                <a:solidFill>
                  <a:srgbClr val="FF9933"/>
                </a:solidFill>
              </a:rPr>
              <a:t>managing negative </a:t>
            </a:r>
            <a:r>
              <a:rPr lang="en-US" dirty="0" smtClean="0">
                <a:solidFill>
                  <a:srgbClr val="FF9933"/>
                </a:solidFill>
              </a:rPr>
              <a:t>feelings and </a:t>
            </a:r>
            <a:r>
              <a:rPr lang="en-US" dirty="0">
                <a:solidFill>
                  <a:srgbClr val="FF9933"/>
                </a:solidFill>
              </a:rPr>
              <a:t>thoughts</a:t>
            </a:r>
            <a:r>
              <a:rPr lang="en-US" dirty="0"/>
              <a:t>” aims to assist individuals in identifying and modifying </a:t>
            </a:r>
            <a:r>
              <a:rPr lang="en-US" dirty="0" smtClean="0"/>
              <a:t>dysfunctional beliefs </a:t>
            </a:r>
            <a:r>
              <a:rPr lang="en-US" dirty="0"/>
              <a:t>that influence response to stimuli and subsequent physiological and </a:t>
            </a:r>
            <a:r>
              <a:rPr lang="en-US" dirty="0" smtClean="0"/>
              <a:t>psychological distress </a:t>
            </a:r>
            <a:r>
              <a:rPr lang="en-US" dirty="0"/>
              <a:t>as well as successfully regulating </a:t>
            </a:r>
            <a:r>
              <a:rPr lang="en-US" dirty="0" smtClean="0"/>
              <a:t>emotions.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14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063132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Each chapter is structured in the same way:</a:t>
            </a:r>
            <a:br>
              <a:rPr lang="en-US" sz="3200" b="1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endParaRPr lang="fa-IR" sz="3200" b="1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3642" y="1690688"/>
            <a:ext cx="7369791" cy="43809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15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001148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i="1" dirty="0" smtClean="0">
                <a:solidFill>
                  <a:srgbClr val="FFC000"/>
                </a:solidFill>
              </a:rPr>
              <a:t/>
            </a:r>
            <a:br>
              <a:rPr lang="en-US" b="1" i="1" dirty="0" smtClean="0">
                <a:solidFill>
                  <a:srgbClr val="FFC000"/>
                </a:solidFill>
              </a:rPr>
            </a:br>
            <a:r>
              <a:rPr lang="en-US" b="1" i="1" dirty="0" smtClean="0">
                <a:solidFill>
                  <a:srgbClr val="FFC000"/>
                </a:solidFill>
              </a:rPr>
              <a:t>Methods</a:t>
            </a:r>
            <a:r>
              <a:rPr lang="en-US" b="1" i="1" dirty="0">
                <a:solidFill>
                  <a:srgbClr val="FFC000"/>
                </a:solidFill>
              </a:rPr>
              <a:t>: </a:t>
            </a:r>
            <a:br>
              <a:rPr lang="en-US" b="1" i="1" dirty="0">
                <a:solidFill>
                  <a:srgbClr val="FFC000"/>
                </a:solidFill>
              </a:rPr>
            </a:br>
            <a:r>
              <a:rPr lang="en-US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Implementing</a:t>
            </a:r>
            <a:r>
              <a:rPr lang="fa-IR" dirty="0"/>
              <a:t/>
            </a:r>
            <a:br>
              <a:rPr lang="fa-IR" dirty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US" sz="2400" dirty="0"/>
              <a:t>On 24 October 2019, the Mental Health Services for Students of JGU participated in the World Mental Health Day with a day of action on campus to raise awareness of mental health issues students face</a:t>
            </a:r>
            <a:r>
              <a:rPr lang="en-US" sz="2400" dirty="0" smtClean="0"/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600" dirty="0"/>
              <a:t>Within this action day, </a:t>
            </a:r>
            <a:r>
              <a:rPr lang="en-US" sz="2600" dirty="0" smtClean="0"/>
              <a:t>also </a:t>
            </a:r>
            <a:r>
              <a:rPr lang="en-US" sz="2600" b="1" dirty="0">
                <a:solidFill>
                  <a:srgbClr val="00B050"/>
                </a:solidFill>
              </a:rPr>
              <a:t>launched</a:t>
            </a:r>
            <a:r>
              <a:rPr lang="en-US" sz="2600" dirty="0"/>
              <a:t> and </a:t>
            </a:r>
            <a:r>
              <a:rPr lang="en-US" sz="2600" b="1" dirty="0">
                <a:solidFill>
                  <a:srgbClr val="00B050"/>
                </a:solidFill>
              </a:rPr>
              <a:t>promoted</a:t>
            </a:r>
            <a:r>
              <a:rPr lang="en-US" sz="2600" dirty="0"/>
              <a:t> </a:t>
            </a:r>
            <a:r>
              <a:rPr lang="en-US" sz="2600" dirty="0" err="1" smtClean="0"/>
              <a:t>me@JGU</a:t>
            </a:r>
            <a:r>
              <a:rPr lang="en-US" sz="2600" dirty="0" smtClean="0"/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dirty="0"/>
              <a:t>advertising measures </a:t>
            </a:r>
            <a:r>
              <a:rPr lang="en-US" dirty="0" smtClean="0"/>
              <a:t>: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FF9900"/>
                </a:solidFill>
              </a:rPr>
              <a:t>information </a:t>
            </a:r>
            <a:r>
              <a:rPr lang="en-US" b="1" dirty="0">
                <a:solidFill>
                  <a:srgbClr val="FF9900"/>
                </a:solidFill>
              </a:rPr>
              <a:t>mail </a:t>
            </a:r>
            <a:r>
              <a:rPr lang="en-US" dirty="0"/>
              <a:t>to all students (approximately 31,300 enrolled students in winter semester 2019/2020</a:t>
            </a:r>
            <a:r>
              <a:rPr lang="en-US" dirty="0" smtClean="0"/>
              <a:t>)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 </a:t>
            </a:r>
            <a:r>
              <a:rPr lang="en-US" dirty="0"/>
              <a:t>an entry on JGU’s </a:t>
            </a:r>
            <a:r>
              <a:rPr lang="en-US" b="1" dirty="0">
                <a:solidFill>
                  <a:srgbClr val="FF0066"/>
                </a:solidFill>
              </a:rPr>
              <a:t>Facebook and Instagram </a:t>
            </a:r>
            <a:r>
              <a:rPr lang="en-US" b="1" dirty="0" smtClean="0">
                <a:solidFill>
                  <a:srgbClr val="FF0066"/>
                </a:solidFill>
              </a:rPr>
              <a:t>channel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 </a:t>
            </a:r>
            <a:r>
              <a:rPr lang="en-US" dirty="0"/>
              <a:t>various university departments reported on their </a:t>
            </a:r>
            <a:r>
              <a:rPr lang="en-US" b="1" dirty="0">
                <a:solidFill>
                  <a:srgbClr val="00B0F0"/>
                </a:solidFill>
              </a:rPr>
              <a:t>websites</a:t>
            </a:r>
            <a:r>
              <a:rPr lang="en-US" dirty="0"/>
              <a:t> about the launch of me@JGU</a:t>
            </a:r>
            <a:r>
              <a:rPr lang="en-US" dirty="0" smtClean="0"/>
              <a:t>.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FFFF00"/>
                </a:solidFill>
              </a:rPr>
              <a:t>posters </a:t>
            </a:r>
            <a:r>
              <a:rPr lang="en-US" b="1" dirty="0">
                <a:solidFill>
                  <a:srgbClr val="FFFF00"/>
                </a:solidFill>
              </a:rPr>
              <a:t>and bookmarks </a:t>
            </a:r>
            <a:r>
              <a:rPr lang="en-US" dirty="0"/>
              <a:t>with short tips such as “do it today” or “set priorities” made, which were given to </a:t>
            </a:r>
            <a:r>
              <a:rPr lang="en-US" dirty="0" smtClean="0"/>
              <a:t>students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dirty="0"/>
              <a:t>a </a:t>
            </a:r>
            <a:r>
              <a:rPr lang="en-US" b="1" dirty="0">
                <a:solidFill>
                  <a:srgbClr val="FF0000"/>
                </a:solidFill>
              </a:rPr>
              <a:t>short video teaser </a:t>
            </a:r>
            <a:r>
              <a:rPr lang="en-US" dirty="0"/>
              <a:t>introducing the website was shot and shown on different </a:t>
            </a:r>
            <a:r>
              <a:rPr lang="en-US" dirty="0" smtClean="0"/>
              <a:t>occasions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an </a:t>
            </a:r>
            <a:r>
              <a:rPr lang="en-US" b="1" dirty="0">
                <a:solidFill>
                  <a:srgbClr val="FF9900"/>
                </a:solidFill>
              </a:rPr>
              <a:t>interview about the online portal </a:t>
            </a:r>
            <a:r>
              <a:rPr lang="en-US" dirty="0"/>
              <a:t>was published in a local student newspaper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16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837809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i="1" dirty="0" smtClean="0">
                <a:solidFill>
                  <a:srgbClr val="FFC000"/>
                </a:solidFill>
              </a:rPr>
              <a:t/>
            </a:r>
            <a:br>
              <a:rPr lang="en-US" b="1" i="1" dirty="0" smtClean="0">
                <a:solidFill>
                  <a:srgbClr val="FFC000"/>
                </a:solidFill>
              </a:rPr>
            </a:br>
            <a:r>
              <a:rPr lang="en-US" b="1" i="1" dirty="0" smtClean="0">
                <a:solidFill>
                  <a:srgbClr val="FFC000"/>
                </a:solidFill>
              </a:rPr>
              <a:t>Methods</a:t>
            </a:r>
            <a:r>
              <a:rPr lang="en-US" b="1" i="1" dirty="0">
                <a:solidFill>
                  <a:srgbClr val="FFC000"/>
                </a:solidFill>
              </a:rPr>
              <a:t>: </a:t>
            </a:r>
            <a:r>
              <a:rPr lang="fa-IR" dirty="0"/>
              <a:t/>
            </a:r>
            <a:br>
              <a:rPr lang="fa-IR" dirty="0"/>
            </a:br>
            <a:r>
              <a:rPr lang="en-US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Evaluation</a:t>
            </a:r>
            <a:r>
              <a:rPr lang="fa-IR" dirty="0"/>
              <a:t/>
            </a:r>
            <a:br>
              <a:rPr lang="fa-IR" dirty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 Early stage evaluations usually focus on </a:t>
            </a:r>
            <a:r>
              <a:rPr lang="en-US" b="1" dirty="0">
                <a:solidFill>
                  <a:srgbClr val="00B050"/>
                </a:solidFill>
              </a:rPr>
              <a:t>usability</a:t>
            </a:r>
            <a:r>
              <a:rPr lang="en-US" dirty="0"/>
              <a:t>, and subsequent </a:t>
            </a:r>
            <a:r>
              <a:rPr lang="en-US" dirty="0" smtClean="0"/>
              <a:t>testing </a:t>
            </a:r>
            <a:r>
              <a:rPr lang="en-US" dirty="0"/>
              <a:t>includes issues such as </a:t>
            </a:r>
            <a: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engagement and efficacy </a:t>
            </a:r>
            <a:r>
              <a:rPr lang="en-US" dirty="0" smtClean="0"/>
              <a:t>analyses.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rgbClr val="FF0066"/>
                </a:solidFill>
              </a:rPr>
              <a:t>Website </a:t>
            </a:r>
            <a:r>
              <a:rPr lang="en-US" sz="2800" b="1" dirty="0" smtClean="0">
                <a:solidFill>
                  <a:srgbClr val="FF0066"/>
                </a:solidFill>
              </a:rPr>
              <a:t>Usage</a:t>
            </a:r>
          </a:p>
          <a:p>
            <a:pPr marL="0" indent="0" algn="just">
              <a:buNone/>
            </a:pPr>
            <a:r>
              <a:rPr lang="en-US" dirty="0"/>
              <a:t>The usually collected data is: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/>
              <a:t>number of log-ins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/>
              <a:t>number of completed intervention components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/>
              <a:t>Activity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/>
              <a:t> time spent on the </a:t>
            </a:r>
            <a:r>
              <a:rPr lang="en-US" dirty="0" smtClean="0"/>
              <a:t>Portal</a:t>
            </a:r>
            <a:endParaRPr lang="en-US" dirty="0"/>
          </a:p>
          <a:p>
            <a:pPr marL="457200" lvl="1" indent="0" algn="just">
              <a:buNone/>
            </a:pPr>
            <a:endParaRPr lang="en-US" sz="2800" b="1" dirty="0" smtClean="0">
              <a:solidFill>
                <a:srgbClr val="FF0066"/>
              </a:solidFill>
            </a:endParaRPr>
          </a:p>
          <a:p>
            <a:pPr marL="0" indent="0" algn="just">
              <a:buNone/>
            </a:pP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17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532781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71838"/>
            <a:ext cx="10515600" cy="1325563"/>
          </a:xfrm>
        </p:spPr>
        <p:txBody>
          <a:bodyPr/>
          <a:lstStyle/>
          <a:p>
            <a:pPr marL="457200" lvl="1" indent="-457200" algn="l" rtl="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sz="2800" b="1" dirty="0" smtClean="0">
                <a:solidFill>
                  <a:srgbClr val="00B050"/>
                </a:solidFill>
              </a:rPr>
              <a:t>Short Survey</a:t>
            </a:r>
            <a:br>
              <a:rPr lang="en-US" sz="2800" b="1" dirty="0" smtClean="0">
                <a:solidFill>
                  <a:srgbClr val="00B05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dirty="0" smtClean="0"/>
              <a:t>A </a:t>
            </a:r>
            <a:r>
              <a:rPr lang="en-US" dirty="0"/>
              <a:t>short online survey regarding the </a:t>
            </a: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attractiveness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/>
              <a:t>and the </a:t>
            </a: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comprehensibility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/>
              <a:t>of the website was linked at the end of each </a:t>
            </a:r>
            <a:r>
              <a:rPr lang="en-US" dirty="0" smtClean="0"/>
              <a:t>chapter.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The questionnaire consisted of 13 questions on different topics: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dirty="0" smtClean="0">
                <a:solidFill>
                  <a:srgbClr val="FF9900"/>
                </a:solidFill>
              </a:rPr>
              <a:t>which </a:t>
            </a:r>
            <a:r>
              <a:rPr lang="en-US" dirty="0">
                <a:solidFill>
                  <a:srgbClr val="FF9900"/>
                </a:solidFill>
              </a:rPr>
              <a:t>chapters the participants had read </a:t>
            </a:r>
            <a:r>
              <a:rPr lang="en-US" sz="1900" dirty="0"/>
              <a:t>(“chapters read”; one </a:t>
            </a:r>
            <a:r>
              <a:rPr lang="en-US" sz="1900" dirty="0" smtClean="0"/>
              <a:t>item)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dirty="0" smtClean="0">
                <a:solidFill>
                  <a:srgbClr val="FF0066"/>
                </a:solidFill>
              </a:rPr>
              <a:t>selection </a:t>
            </a:r>
            <a:r>
              <a:rPr lang="en-US" dirty="0">
                <a:solidFill>
                  <a:srgbClr val="FF0066"/>
                </a:solidFill>
              </a:rPr>
              <a:t>of </a:t>
            </a:r>
            <a:r>
              <a:rPr lang="en-US" dirty="0" smtClean="0">
                <a:solidFill>
                  <a:srgbClr val="FF0066"/>
                </a:solidFill>
              </a:rPr>
              <a:t>topics</a:t>
            </a:r>
            <a:r>
              <a:rPr lang="en-US" sz="1900" dirty="0" smtClean="0"/>
              <a:t> </a:t>
            </a:r>
            <a:r>
              <a:rPr lang="en-US" sz="1900" dirty="0"/>
              <a:t>(two items; “yes”/“no” answer format</a:t>
            </a:r>
            <a:r>
              <a:rPr lang="en-US" sz="1900" dirty="0" smtClean="0"/>
              <a:t>)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dirty="0" smtClean="0">
                <a:solidFill>
                  <a:srgbClr val="00B0F0"/>
                </a:solidFill>
              </a:rPr>
              <a:t>attractiveness of the website</a:t>
            </a:r>
            <a:r>
              <a:rPr lang="en-US" dirty="0" smtClean="0"/>
              <a:t> </a:t>
            </a:r>
            <a:r>
              <a:rPr lang="en-US" sz="1900" dirty="0" smtClean="0"/>
              <a:t>(five items)</a:t>
            </a:r>
            <a:endParaRPr lang="en-US" sz="2200" dirty="0" smtClean="0"/>
          </a:p>
          <a:p>
            <a:pPr marL="514350" indent="-514350" algn="just">
              <a:buFont typeface="+mj-lt"/>
              <a:buAutoNum type="arabicParenR"/>
            </a:pPr>
            <a:r>
              <a:rPr lang="en-US" dirty="0" smtClean="0">
                <a:solidFill>
                  <a:srgbClr val="FFFF00"/>
                </a:solidFill>
              </a:rPr>
              <a:t>comprehensibility of the website</a:t>
            </a:r>
            <a:r>
              <a:rPr lang="en-US" dirty="0"/>
              <a:t> </a:t>
            </a:r>
            <a:r>
              <a:rPr lang="en-US" sz="1900" dirty="0" smtClean="0"/>
              <a:t>(one item)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impulses for action” (three items)</a:t>
            </a:r>
            <a:endParaRPr lang="en-US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recommendation</a:t>
            </a:r>
            <a:endParaRPr lang="en-US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514350" indent="-514350" algn="just">
              <a:buFont typeface="+mj-lt"/>
              <a:buAutoNum type="arabi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18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827747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/>
              <a:t/>
            </a:r>
            <a:br>
              <a:rPr lang="en-US" sz="4000" i="1" dirty="0" smtClean="0"/>
            </a:br>
            <a:r>
              <a:rPr lang="en-US" sz="4000" i="1" dirty="0" smtClean="0"/>
              <a:t>One </a:t>
            </a:r>
            <a:r>
              <a:rPr lang="en-US" sz="4000" i="1" dirty="0"/>
              <a:t>challenge of the online portal</a:t>
            </a:r>
            <a:endParaRPr lang="fa-IR" sz="4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its </a:t>
            </a:r>
            <a:r>
              <a:rPr lang="en-US" b="1" dirty="0">
                <a:solidFill>
                  <a:srgbClr val="FF0000"/>
                </a:solidFill>
              </a:rPr>
              <a:t>preventive</a:t>
            </a:r>
            <a:r>
              <a:rPr lang="en-US" dirty="0"/>
              <a:t> </a:t>
            </a:r>
            <a:r>
              <a:rPr lang="en-US" dirty="0" smtClean="0"/>
              <a:t>character</a:t>
            </a: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dirty="0"/>
              <a:t>aim is to </a:t>
            </a:r>
            <a:r>
              <a:rPr lang="en-US" dirty="0" smtClean="0"/>
              <a:t>motivate students </a:t>
            </a:r>
            <a:r>
              <a:rPr lang="en-US" dirty="0"/>
              <a:t>to reflect on their behavior or even change their (inappropriate) behavior </a:t>
            </a:r>
            <a:r>
              <a:rPr lang="en-US" dirty="0" smtClean="0"/>
              <a:t>although they </a:t>
            </a:r>
            <a:r>
              <a:rPr lang="en-US" dirty="0"/>
              <a:t>may not have encountered any difficulties during their </a:t>
            </a:r>
            <a:r>
              <a:rPr lang="en-US" dirty="0" err="1" smtClean="0"/>
              <a:t>studie</a:t>
            </a:r>
            <a:r>
              <a:rPr lang="en-US" dirty="0" smtClean="0"/>
              <a:t>.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19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58182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FFC000"/>
                </a:solidFill>
              </a:rPr>
              <a:t>Introduction: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034" y="1690688"/>
            <a:ext cx="11458223" cy="448627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The time spent at university is an important developmental phase and holds </a:t>
            </a:r>
            <a:r>
              <a:rPr lang="en-US" dirty="0" smtClean="0"/>
              <a:t>many </a:t>
            </a:r>
            <a:r>
              <a:rPr lang="en-US" dirty="0" smtClean="0">
                <a:solidFill>
                  <a:srgbClr val="FF0000"/>
                </a:solidFill>
              </a:rPr>
              <a:t>challenges</a:t>
            </a:r>
            <a:r>
              <a:rPr lang="en-US" dirty="0" smtClean="0"/>
              <a:t> </a:t>
            </a:r>
            <a:r>
              <a:rPr lang="en-US" dirty="0"/>
              <a:t>for the students transitioning from adolescence to young </a:t>
            </a:r>
            <a:r>
              <a:rPr lang="en-US" dirty="0" smtClean="0"/>
              <a:t>adulthood.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/>
              <a:t>A review </a:t>
            </a:r>
            <a:r>
              <a:rPr lang="en-US" dirty="0" smtClean="0"/>
              <a:t>on qualitative </a:t>
            </a:r>
            <a:r>
              <a:rPr lang="en-US" dirty="0"/>
              <a:t>research concerning college student stressors found eight major categories</a:t>
            </a:r>
            <a:r>
              <a:rPr lang="en-US" dirty="0" smtClean="0"/>
              <a:t>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dirty="0" smtClean="0"/>
              <a:t> relationships( family</a:t>
            </a:r>
            <a:r>
              <a:rPr lang="en-US" dirty="0"/>
              <a:t>, peer, faculty</a:t>
            </a:r>
            <a:r>
              <a:rPr lang="en-US" dirty="0" smtClean="0"/>
              <a:t>)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dirty="0" smtClean="0"/>
              <a:t> </a:t>
            </a:r>
            <a:r>
              <a:rPr lang="en-US" dirty="0"/>
              <a:t>lack of resources </a:t>
            </a:r>
            <a:r>
              <a:rPr lang="en-US" dirty="0" smtClean="0"/>
              <a:t>( time</a:t>
            </a:r>
            <a:r>
              <a:rPr lang="en-US" dirty="0"/>
              <a:t>, money, support</a:t>
            </a:r>
            <a:r>
              <a:rPr lang="en-US" dirty="0" smtClean="0"/>
              <a:t>)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dirty="0" smtClean="0"/>
              <a:t>living up to expectations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dirty="0" smtClean="0"/>
              <a:t> </a:t>
            </a:r>
            <a:r>
              <a:rPr lang="en-US" dirty="0"/>
              <a:t>academic themes </a:t>
            </a:r>
            <a:r>
              <a:rPr lang="en-US" dirty="0" smtClean="0"/>
              <a:t>( coursework</a:t>
            </a:r>
            <a:r>
              <a:rPr lang="en-US" dirty="0"/>
              <a:t>, exams</a:t>
            </a:r>
            <a:r>
              <a:rPr lang="en-US" dirty="0" smtClean="0"/>
              <a:t>)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dirty="0" smtClean="0"/>
              <a:t> </a:t>
            </a:r>
            <a:r>
              <a:rPr lang="en-US" dirty="0"/>
              <a:t>environment </a:t>
            </a:r>
            <a:r>
              <a:rPr lang="en-US" dirty="0" smtClean="0"/>
              <a:t>(unfamiliar)</a:t>
            </a:r>
            <a:endParaRPr lang="en-US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dirty="0"/>
              <a:t>diversity </a:t>
            </a:r>
            <a:r>
              <a:rPr lang="en-US" dirty="0" smtClean="0"/>
              <a:t>(ethnicity</a:t>
            </a:r>
            <a:r>
              <a:rPr lang="en-US" dirty="0"/>
              <a:t>, disability) </a:t>
            </a:r>
            <a:endParaRPr lang="en-US" dirty="0" smtClean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dirty="0" smtClean="0"/>
              <a:t>transitioning </a:t>
            </a:r>
            <a:r>
              <a:rPr lang="en-US" dirty="0"/>
              <a:t>to the university setting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721" y="4166161"/>
            <a:ext cx="3107079" cy="17399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47914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FF9933"/>
                </a:solidFill>
              </a:rPr>
              <a:t>Results</a:t>
            </a:r>
            <a:endParaRPr lang="fa-IR" i="1" dirty="0">
              <a:solidFill>
                <a:srgbClr val="FF99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u="sng" dirty="0"/>
              <a:t>Website Usage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From </a:t>
            </a:r>
            <a:r>
              <a:rPr lang="en-US" dirty="0"/>
              <a:t>October 2019 to June 2020, the website was visited </a:t>
            </a:r>
            <a:r>
              <a:rPr lang="en-US" dirty="0">
                <a:solidFill>
                  <a:srgbClr val="00B0F0"/>
                </a:solidFill>
              </a:rPr>
              <a:t>5739</a:t>
            </a:r>
            <a:r>
              <a:rPr lang="en-US" dirty="0"/>
              <a:t> </a:t>
            </a:r>
            <a:r>
              <a:rPr lang="en-US" dirty="0" smtClean="0"/>
              <a:t>times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2357 of </a:t>
            </a:r>
            <a:r>
              <a:rPr lang="en-US" dirty="0" smtClean="0"/>
              <a:t>which were </a:t>
            </a:r>
            <a:r>
              <a:rPr lang="en-US" dirty="0"/>
              <a:t>very short </a:t>
            </a:r>
            <a:r>
              <a:rPr lang="en-US" dirty="0" smtClean="0"/>
              <a:t>visits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average length of stay of </a:t>
            </a:r>
            <a:r>
              <a:rPr lang="en-US" dirty="0">
                <a:solidFill>
                  <a:schemeClr val="accent1"/>
                </a:solidFill>
              </a:rPr>
              <a:t>8 min and 18 </a:t>
            </a:r>
            <a:r>
              <a:rPr lang="en-US" dirty="0" smtClean="0"/>
              <a:t>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The </a:t>
            </a:r>
            <a:r>
              <a:rPr lang="en-US" dirty="0"/>
              <a:t>most frequently visited chapter is the chapter “</a:t>
            </a:r>
            <a:r>
              <a:rPr lang="en-US" dirty="0">
                <a:solidFill>
                  <a:srgbClr val="00B050"/>
                </a:solidFill>
              </a:rPr>
              <a:t>well organized</a:t>
            </a:r>
            <a:r>
              <a:rPr lang="en-US" dirty="0"/>
              <a:t>”, which is </a:t>
            </a:r>
            <a:r>
              <a:rPr lang="en-US" dirty="0" smtClean="0"/>
              <a:t>about </a:t>
            </a:r>
            <a:r>
              <a:rPr lang="en-US" dirty="0" smtClean="0">
                <a:solidFill>
                  <a:srgbClr val="FFC000"/>
                </a:solidFill>
              </a:rPr>
              <a:t>time </a:t>
            </a:r>
            <a:r>
              <a:rPr lang="en-US" dirty="0">
                <a:solidFill>
                  <a:srgbClr val="FFC000"/>
                </a:solidFill>
              </a:rPr>
              <a:t>and stress management</a:t>
            </a:r>
            <a:r>
              <a:rPr lang="en-US" dirty="0" smtClean="0"/>
              <a:t>.</a:t>
            </a:r>
          </a:p>
          <a:p>
            <a:r>
              <a:rPr lang="en-US" u="sng" dirty="0" smtClean="0"/>
              <a:t>Short Survey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Selection of Topics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Attractiveness </a:t>
            </a:r>
            <a:r>
              <a:rPr lang="en-US" dirty="0"/>
              <a:t>of the </a:t>
            </a:r>
            <a:r>
              <a:rPr lang="en-US" dirty="0" smtClean="0"/>
              <a:t>Website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Comprehensibility of the </a:t>
            </a:r>
            <a:r>
              <a:rPr lang="en-US" dirty="0" smtClean="0"/>
              <a:t>Website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Impulses for </a:t>
            </a:r>
            <a:r>
              <a:rPr lang="en-US" dirty="0" smtClean="0"/>
              <a:t>Action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Recommendation to Others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20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405883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i="1" dirty="0">
                <a:solidFill>
                  <a:srgbClr val="FF9933"/>
                </a:solidFill>
              </a:rPr>
              <a:t>Results</a:t>
            </a:r>
            <a:r>
              <a:rPr lang="en-US" sz="4000" b="1" i="1" dirty="0" smtClean="0"/>
              <a:t/>
            </a:r>
            <a:br>
              <a:rPr lang="en-US" sz="4000" b="1" i="1" dirty="0" smtClean="0"/>
            </a:br>
            <a:r>
              <a:rPr lang="en-US" sz="4000" b="1" i="1" dirty="0" smtClean="0"/>
              <a:t> </a:t>
            </a:r>
            <a:r>
              <a:rPr lang="en-US" sz="4000" b="1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Chapters </a:t>
            </a:r>
            <a:r>
              <a:rPr lang="en-US" sz="40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read</a:t>
            </a:r>
            <a:endParaRPr lang="fa-IR" sz="4000" b="1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033" y="1870075"/>
            <a:ext cx="6584914" cy="395351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21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349926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i="1" dirty="0">
                <a:solidFill>
                  <a:srgbClr val="FF9933"/>
                </a:solidFill>
              </a:rPr>
              <a:t>Results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sz="40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Selection </a:t>
            </a:r>
            <a:r>
              <a:rPr lang="en-US" sz="4000" b="1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of Topics</a:t>
            </a:r>
            <a:endParaRPr lang="fa-IR" b="1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6067" y="2015551"/>
            <a:ext cx="5754420" cy="3806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22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813734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i="1" dirty="0">
                <a:solidFill>
                  <a:srgbClr val="FF9933"/>
                </a:solidFill>
              </a:rPr>
              <a:t>Results</a:t>
            </a:r>
            <a:r>
              <a:rPr lang="en-US" sz="4000" i="1" dirty="0" smtClean="0"/>
              <a:t/>
            </a:r>
            <a:br>
              <a:rPr lang="en-US" sz="4000" i="1" dirty="0" smtClean="0"/>
            </a:br>
            <a:r>
              <a:rPr lang="en-US" sz="40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Attractiveness </a:t>
            </a:r>
            <a:endParaRPr lang="fa-IR" sz="4000" b="1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227" y="2086086"/>
            <a:ext cx="10223544" cy="247226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23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95202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i="1" dirty="0">
                <a:solidFill>
                  <a:srgbClr val="FF9933"/>
                </a:solidFill>
              </a:rPr>
              <a:t>Results</a:t>
            </a:r>
            <a:r>
              <a:rPr lang="en-US" sz="4000" i="1" dirty="0" smtClean="0"/>
              <a:t/>
            </a:r>
            <a:br>
              <a:rPr lang="en-US" sz="4000" i="1" dirty="0" smtClean="0"/>
            </a:br>
            <a:r>
              <a:rPr lang="en-US" sz="40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Comprehensibility</a:t>
            </a:r>
            <a:endParaRPr lang="fa-IR" sz="4000" b="1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The answers concerning the comprehensibility of the texts and information are </a:t>
            </a:r>
            <a:r>
              <a:rPr lang="en-US" dirty="0" smtClean="0"/>
              <a:t>mostly positive </a:t>
            </a:r>
            <a:r>
              <a:rPr lang="en-US" dirty="0"/>
              <a:t>and show that the language of the </a:t>
            </a:r>
            <a:r>
              <a:rPr lang="en-US" dirty="0" smtClean="0"/>
              <a:t>texts </a:t>
            </a:r>
            <a:r>
              <a:rPr lang="en-US" dirty="0"/>
              <a:t>is </a:t>
            </a:r>
            <a:r>
              <a:rPr lang="en-US" b="1" dirty="0">
                <a:solidFill>
                  <a:schemeClr val="accent2"/>
                </a:solidFill>
              </a:rPr>
              <a:t>understandable</a:t>
            </a:r>
            <a:r>
              <a:rPr lang="en-US" dirty="0"/>
              <a:t> and </a:t>
            </a:r>
            <a:r>
              <a:rPr lang="en-US" b="1" dirty="0">
                <a:solidFill>
                  <a:srgbClr val="FF0066"/>
                </a:solidFill>
              </a:rPr>
              <a:t>appropriate</a:t>
            </a:r>
            <a:r>
              <a:rPr lang="en-US" dirty="0"/>
              <a:t> for </a:t>
            </a:r>
            <a:r>
              <a:rPr lang="en-US" dirty="0" smtClean="0"/>
              <a:t>this age group.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24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800" y="3203655"/>
            <a:ext cx="5682800" cy="31526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46397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i="1" dirty="0">
                <a:solidFill>
                  <a:srgbClr val="FF9933"/>
                </a:solidFill>
              </a:rPr>
              <a:t>Results</a:t>
            </a:r>
            <a:r>
              <a:rPr lang="en-US" sz="4000" i="1" dirty="0" smtClean="0"/>
              <a:t/>
            </a:r>
            <a:br>
              <a:rPr lang="en-US" sz="4000" i="1" dirty="0" smtClean="0"/>
            </a:br>
            <a:r>
              <a:rPr lang="en-US" sz="40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Impulses </a:t>
            </a:r>
            <a:r>
              <a:rPr lang="en-US" sz="4000" b="1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for Action</a:t>
            </a:r>
            <a:endParaRPr lang="fa-IR" sz="4000" b="1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fa-I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25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096" y="2592219"/>
            <a:ext cx="9234154" cy="22346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45783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FF9933"/>
                </a:solidFill>
              </a:rPr>
              <a:t>Results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sz="36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Recommendation </a:t>
            </a:r>
            <a:r>
              <a:rPr lang="en-US" sz="3600" b="1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to Others</a:t>
            </a:r>
            <a:endParaRPr lang="fa-IR" b="1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total, 81.6% of the respondents </a:t>
            </a:r>
            <a:r>
              <a:rPr lang="en-US" u="sng" dirty="0">
                <a:solidFill>
                  <a:srgbClr val="00B050"/>
                </a:solidFill>
              </a:rPr>
              <a:t>would recommend </a:t>
            </a:r>
            <a:r>
              <a:rPr lang="en-US" dirty="0" err="1" smtClean="0"/>
              <a:t>me@JGU</a:t>
            </a:r>
            <a:r>
              <a:rPr lang="en-US" dirty="0" smtClean="0"/>
              <a:t>.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26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565" y="2632867"/>
            <a:ext cx="5630035" cy="32925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356586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9900"/>
                </a:solidFill>
              </a:rPr>
              <a:t>Discussion</a:t>
            </a:r>
            <a:endParaRPr lang="fa-IR" b="1" i="1" dirty="0">
              <a:solidFill>
                <a:srgbClr val="FF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US" dirty="0"/>
              <a:t>In this article, </a:t>
            </a:r>
            <a:r>
              <a:rPr lang="en-US" dirty="0" smtClean="0"/>
              <a:t>presented </a:t>
            </a:r>
            <a:r>
              <a:rPr lang="en-US" dirty="0"/>
              <a:t>the development, implementation and an initial </a:t>
            </a:r>
            <a:r>
              <a:rPr lang="en-US" dirty="0" smtClean="0"/>
              <a:t>usability evaluation </a:t>
            </a:r>
            <a:r>
              <a:rPr lang="en-US" dirty="0"/>
              <a:t>on the use of me@JGU, a website with information on dealing with </a:t>
            </a:r>
            <a:r>
              <a:rPr lang="en-US" dirty="0" smtClean="0"/>
              <a:t>common stressors </a:t>
            </a:r>
            <a:r>
              <a:rPr lang="en-US" dirty="0"/>
              <a:t>and mental health promotion for students</a:t>
            </a:r>
            <a:r>
              <a:rPr lang="en-US" dirty="0" smtClean="0"/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dirty="0" smtClean="0"/>
              <a:t> </a:t>
            </a:r>
            <a:r>
              <a:rPr lang="en-US" dirty="0"/>
              <a:t>The results of the survey show that the website covers topics that </a:t>
            </a: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concern 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and interest </a:t>
            </a:r>
            <a:r>
              <a:rPr lang="en-US" dirty="0"/>
              <a:t>the </a:t>
            </a:r>
            <a:r>
              <a:rPr lang="en-US" dirty="0" smtClean="0"/>
              <a:t>students.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dirty="0" smtClean="0"/>
              <a:t>This, indicates </a:t>
            </a:r>
            <a:r>
              <a:rPr lang="en-US" dirty="0"/>
              <a:t>that it was helpful to carry out </a:t>
            </a:r>
            <a:r>
              <a:rPr lang="en-US" dirty="0" smtClean="0"/>
              <a:t>a needs </a:t>
            </a:r>
            <a:r>
              <a:rPr lang="en-US" dirty="0"/>
              <a:t>analysis in advance. The answers also show that the layout of the website is </a:t>
            </a:r>
            <a:r>
              <a:rPr lang="en-US" dirty="0" smtClean="0"/>
              <a:t>visually appealing </a:t>
            </a:r>
            <a:r>
              <a:rPr lang="en-US" dirty="0"/>
              <a:t>and the students rate the website as </a:t>
            </a:r>
            <a: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attractive.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dirty="0" smtClean="0"/>
              <a:t>The </a:t>
            </a:r>
            <a:r>
              <a:rPr lang="en-US" dirty="0"/>
              <a:t>students perceived the website as highly useful </a:t>
            </a:r>
            <a:r>
              <a:rPr lang="en-US" dirty="0" smtClean="0"/>
              <a:t>and highly </a:t>
            </a:r>
            <a:r>
              <a:rPr lang="en-US" dirty="0"/>
              <a:t>user-friendly. 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27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124450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>
                <a:solidFill>
                  <a:srgbClr val="FF9900"/>
                </a:solidFill>
              </a:rPr>
              <a:t>Conclusion</a:t>
            </a:r>
            <a:r>
              <a:rPr lang="en-US" b="1" dirty="0" smtClean="0">
                <a:solidFill>
                  <a:srgbClr val="FFC000"/>
                </a:solidFill>
              </a:rPr>
              <a:t/>
            </a:r>
            <a:br>
              <a:rPr lang="en-US" b="1" dirty="0" smtClean="0">
                <a:solidFill>
                  <a:srgbClr val="FFC000"/>
                </a:solidFill>
              </a:rPr>
            </a:br>
            <a:r>
              <a:rPr lang="en-US" b="1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Chronic stress in students: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0576595"/>
              </p:ext>
            </p:extLst>
          </p:nvPr>
        </p:nvGraphicFramePr>
        <p:xfrm>
          <a:off x="838200" y="169068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28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258113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29</a:t>
            </a:fld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0040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FFC000"/>
                </a:solidFill>
              </a:rPr>
              <a:t>Introduction: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033" y="1690688"/>
            <a:ext cx="11676587" cy="448627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A nationwide online survey at German universities with 18,214 participants </a:t>
            </a:r>
            <a:r>
              <a:rPr lang="en-US" dirty="0" smtClean="0"/>
              <a:t>identified </a:t>
            </a:r>
            <a:r>
              <a:rPr lang="en-US" dirty="0" smtClean="0">
                <a:solidFill>
                  <a:srgbClr val="FF0066"/>
                </a:solidFill>
              </a:rPr>
              <a:t>exams</a:t>
            </a:r>
            <a:r>
              <a:rPr lang="en-US" dirty="0"/>
              <a:t>, </a:t>
            </a:r>
            <a:r>
              <a:rPr lang="en-US" dirty="0">
                <a:solidFill>
                  <a:srgbClr val="00B0F0"/>
                </a:solidFill>
              </a:rPr>
              <a:t>assignments</a:t>
            </a:r>
            <a:r>
              <a:rPr lang="en-US" dirty="0"/>
              <a:t>, </a:t>
            </a:r>
            <a:r>
              <a:rPr lang="en-US" dirty="0">
                <a:solidFill>
                  <a:srgbClr val="FF9900"/>
                </a:solidFill>
              </a:rPr>
              <a:t>workload</a:t>
            </a:r>
            <a:r>
              <a:rPr lang="en-US" dirty="0"/>
              <a:t> and </a:t>
            </a:r>
            <a:r>
              <a:rPr lang="en-US" dirty="0">
                <a:solidFill>
                  <a:srgbClr val="00B050"/>
                </a:solidFill>
              </a:rPr>
              <a:t>meeting one’s own expectations </a:t>
            </a:r>
            <a:r>
              <a:rPr lang="en-US" dirty="0"/>
              <a:t>as most common </a:t>
            </a:r>
            <a:r>
              <a:rPr lang="en-US" dirty="0" smtClean="0"/>
              <a:t>stressors among </a:t>
            </a:r>
            <a:r>
              <a:rPr lang="en-US" dirty="0"/>
              <a:t>higher education </a:t>
            </a:r>
            <a:r>
              <a:rPr lang="en-US" dirty="0" smtClean="0"/>
              <a:t>students.</a:t>
            </a:r>
          </a:p>
          <a:p>
            <a:pPr algn="just"/>
            <a:r>
              <a:rPr lang="en-US" dirty="0"/>
              <a:t>Having a mental disorder can lead to a reduced ability to perform and study, </a:t>
            </a:r>
            <a:r>
              <a:rPr lang="en-US" dirty="0" smtClean="0"/>
              <a:t>which could </a:t>
            </a:r>
            <a:r>
              <a:rPr lang="en-US" dirty="0"/>
              <a:t>result in interruptions, delays and even discontinuation of </a:t>
            </a:r>
            <a:r>
              <a:rPr lang="en-US" dirty="0" smtClean="0"/>
              <a:t>studies.</a:t>
            </a:r>
          </a:p>
          <a:p>
            <a:r>
              <a:rPr lang="en-US" dirty="0" smtClean="0"/>
              <a:t>College students </a:t>
            </a:r>
            <a:r>
              <a:rPr lang="en-US" dirty="0"/>
              <a:t>with mental disorders are </a:t>
            </a:r>
            <a:r>
              <a:rPr lang="en-US" b="1" dirty="0"/>
              <a:t>twice</a:t>
            </a:r>
            <a:r>
              <a:rPr lang="en-US" dirty="0"/>
              <a:t> as likely as other students to drop out </a:t>
            </a:r>
            <a:r>
              <a:rPr lang="en-US" dirty="0" smtClean="0"/>
              <a:t>without graduating.</a:t>
            </a:r>
          </a:p>
          <a:p>
            <a:r>
              <a:rPr lang="en-US" dirty="0" smtClean="0"/>
              <a:t>a </a:t>
            </a:r>
            <a:r>
              <a:rPr lang="en-US" dirty="0"/>
              <a:t>substantial proportion of the students with mental </a:t>
            </a:r>
            <a:r>
              <a:rPr lang="en-US" dirty="0" smtClean="0"/>
              <a:t>disorders who </a:t>
            </a:r>
            <a:r>
              <a:rPr lang="en-US" dirty="0"/>
              <a:t>continue their studies experience a negative impact on academic </a:t>
            </a:r>
            <a:r>
              <a:rPr lang="en-US" dirty="0" smtClean="0"/>
              <a:t>performance due </a:t>
            </a:r>
            <a:r>
              <a:rPr lang="en-US" dirty="0"/>
              <a:t>to their mental </a:t>
            </a:r>
            <a:r>
              <a:rPr lang="en-US" dirty="0" smtClean="0"/>
              <a:t>problems.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3</a:t>
            </a:fld>
            <a:endParaRPr lang="en-US"/>
          </a:p>
        </p:txBody>
      </p:sp>
      <p:sp>
        <p:nvSpPr>
          <p:cNvPr id="5" name="AutoShape 6" descr="They Used Smartphone Cameras to Record Police Brutality—and Change History  - WSJ">
            <a:extLst>
              <a:ext uri="{FF2B5EF4-FFF2-40B4-BE49-F238E27FC236}">
                <a16:creationId xmlns:a16="http://schemas.microsoft.com/office/drawing/2014/main" id="{329D0BD1-9BB3-4D50-A6BC-C23E5E4B42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747980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FFC000"/>
                </a:solidFill>
              </a:rPr>
              <a:t>Introduction: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In Germany, according to health insurance company data, about 17–22% of students suffer from a mental disorder 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Matching </a:t>
            </a:r>
            <a:r>
              <a:rPr lang="en-US" dirty="0"/>
              <a:t>these results, the number of clients at the Mental Health Services for Students at JGU has been rising continuously over the last years despite decreasing student </a:t>
            </a:r>
            <a:r>
              <a:rPr lang="en-US" smtClean="0"/>
              <a:t>numbers</a:t>
            </a:r>
            <a:r>
              <a:rPr lang="en-US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27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FFC000"/>
                </a:solidFill>
              </a:rPr>
              <a:t>Introduction: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034" y="1690688"/>
            <a:ext cx="10965766" cy="448627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In order to help students to complete their studies successfully, the promotion of </a:t>
            </a:r>
            <a:r>
              <a:rPr lang="en-US" dirty="0" smtClean="0"/>
              <a:t>their mental health is of particular importance to the universities’ counseling centers. </a:t>
            </a:r>
          </a:p>
          <a:p>
            <a:pPr algn="just"/>
            <a:r>
              <a:rPr lang="en-US" dirty="0" smtClean="0"/>
              <a:t>Using </a:t>
            </a:r>
            <a:r>
              <a:rPr lang="en-US" dirty="0" smtClean="0">
                <a:solidFill>
                  <a:srgbClr val="FFFF00"/>
                </a:solidFill>
              </a:rPr>
              <a:t>internet-based </a:t>
            </a:r>
            <a:r>
              <a:rPr lang="en-US" dirty="0">
                <a:solidFill>
                  <a:srgbClr val="FFFF00"/>
                </a:solidFill>
              </a:rPr>
              <a:t>interventions </a:t>
            </a:r>
            <a:r>
              <a:rPr lang="en-US" dirty="0"/>
              <a:t>to treat various mental disorders </a:t>
            </a:r>
            <a:r>
              <a:rPr lang="en-US" dirty="0" smtClean="0"/>
              <a:t>as </a:t>
            </a:r>
            <a:r>
              <a:rPr lang="en-US" dirty="0"/>
              <a:t>well as </a:t>
            </a:r>
            <a:r>
              <a:rPr lang="en-US" dirty="0" smtClean="0"/>
              <a:t>to promote </a:t>
            </a:r>
            <a:r>
              <a:rPr lang="en-US" dirty="0"/>
              <a:t>mental health for different psychological problem areas has been </a:t>
            </a:r>
            <a:r>
              <a:rPr lang="en-US" dirty="0" smtClean="0"/>
              <a:t>successfully implemented </a:t>
            </a:r>
            <a:r>
              <a:rPr lang="en-US" dirty="0"/>
              <a:t>for the general </a:t>
            </a:r>
            <a:r>
              <a:rPr lang="en-US" dirty="0" smtClean="0"/>
              <a:t>population.</a:t>
            </a:r>
          </a:p>
          <a:p>
            <a:pPr algn="just"/>
            <a:r>
              <a:rPr lang="en-US" dirty="0"/>
              <a:t>Programs directed at reducing students’ distress and promoting mental health </a:t>
            </a:r>
            <a:r>
              <a:rPr lang="en-US" dirty="0" smtClean="0"/>
              <a:t>typically include: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dirty="0" smtClean="0"/>
              <a:t> </a:t>
            </a:r>
            <a:r>
              <a:rPr lang="en-US" dirty="0" err="1"/>
              <a:t>psychoeducation</a:t>
            </a:r>
            <a:r>
              <a:rPr lang="en-US" dirty="0"/>
              <a:t> and exercises on the topics of activity and </a:t>
            </a:r>
            <a:r>
              <a:rPr lang="en-US" dirty="0" smtClean="0"/>
              <a:t>mood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dirty="0" smtClean="0"/>
              <a:t>motivation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dealing </a:t>
            </a:r>
            <a:r>
              <a:rPr lang="en-US" dirty="0"/>
              <a:t>with thoughts and </a:t>
            </a:r>
            <a:r>
              <a:rPr lang="en-US" dirty="0" smtClean="0"/>
              <a:t>feelings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social relationships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 </a:t>
            </a:r>
            <a:r>
              <a:rPr lang="en-US" dirty="0"/>
              <a:t>stress </a:t>
            </a:r>
            <a:r>
              <a:rPr lang="en-US" dirty="0" smtClean="0"/>
              <a:t>management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perfectionism and </a:t>
            </a:r>
            <a:r>
              <a:rPr lang="en-US" dirty="0"/>
              <a:t>self-esteem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5</a:t>
            </a:fld>
            <a:endParaRPr lang="en-US"/>
          </a:p>
        </p:txBody>
      </p:sp>
      <p:sp>
        <p:nvSpPr>
          <p:cNvPr id="5" name="AutoShape 6" descr="They Used Smartphone Cameras to Record Police Brutality—and Change History  - WSJ">
            <a:extLst>
              <a:ext uri="{FF2B5EF4-FFF2-40B4-BE49-F238E27FC236}">
                <a16:creationId xmlns:a16="http://schemas.microsoft.com/office/drawing/2014/main" id="{329D0BD1-9BB3-4D50-A6BC-C23E5E4B42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105616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17714" y="2740063"/>
            <a:ext cx="5146732" cy="168572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en-US" sz="900"/>
          </a:p>
        </p:txBody>
      </p:sp>
      <p:sp>
        <p:nvSpPr>
          <p:cNvPr id="8" name="Rectangle 7"/>
          <p:cNvSpPr/>
          <p:nvPr/>
        </p:nvSpPr>
        <p:spPr>
          <a:xfrm>
            <a:off x="6254673" y="2743972"/>
            <a:ext cx="5146732" cy="168572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en-US" sz="900"/>
          </a:p>
        </p:txBody>
      </p:sp>
      <p:sp>
        <p:nvSpPr>
          <p:cNvPr id="26" name="TextBox 25"/>
          <p:cNvSpPr txBox="1"/>
          <p:nvPr/>
        </p:nvSpPr>
        <p:spPr>
          <a:xfrm>
            <a:off x="1065291" y="2907718"/>
            <a:ext cx="5141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develop an open and easily accessible online portal</a:t>
            </a:r>
          </a:p>
          <a:p>
            <a:pPr algn="just"/>
            <a:r>
              <a:rPr lang="en-US" dirty="0"/>
              <a:t>(me@JGU) to promote student’s mental health </a:t>
            </a:r>
            <a:r>
              <a:rPr lang="en-US" dirty="0" smtClean="0"/>
              <a:t>by helping </a:t>
            </a:r>
            <a:r>
              <a:rPr lang="en-US" dirty="0"/>
              <a:t>them deal with common </a:t>
            </a:r>
            <a:r>
              <a:rPr lang="en-US" dirty="0" smtClean="0"/>
              <a:t>college students</a:t>
            </a:r>
            <a:r>
              <a:rPr lang="en-US" dirty="0"/>
              <a:t>’ stressors.</a:t>
            </a:r>
            <a:endParaRPr lang="en-US" b="1" dirty="0">
              <a:cs typeface="Lato Ligh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297323" y="2846162"/>
            <a:ext cx="47472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/>
              <a:t>promote the students’ resources </a:t>
            </a:r>
            <a:r>
              <a:rPr lang="en-US" sz="2000" dirty="0" smtClean="0"/>
              <a:t>and self-help </a:t>
            </a:r>
            <a:r>
              <a:rPr lang="en-US" sz="2000" dirty="0"/>
              <a:t>skills by teaching strategies for dealing with difficult (</a:t>
            </a:r>
            <a:r>
              <a:rPr lang="en-US" sz="2000" dirty="0" smtClean="0"/>
              <a:t>study-relevant) situations</a:t>
            </a:r>
            <a:r>
              <a:rPr lang="en-US" sz="2000" dirty="0"/>
              <a:t> </a:t>
            </a:r>
            <a:r>
              <a:rPr lang="en-US" sz="2000" dirty="0" smtClean="0"/>
              <a:t>and </a:t>
            </a:r>
            <a:r>
              <a:rPr lang="en-US" sz="2000" dirty="0"/>
              <a:t>critical life </a:t>
            </a:r>
            <a:r>
              <a:rPr lang="en-US" sz="2000" dirty="0" smtClean="0"/>
              <a:t>events.</a:t>
            </a:r>
            <a:endParaRPr lang="en-US" sz="2800" b="1" dirty="0">
              <a:solidFill>
                <a:schemeClr val="bg1"/>
              </a:solidFill>
              <a:cs typeface="Lato Light"/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838200" y="365126"/>
            <a:ext cx="10515600" cy="86317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i="1" dirty="0">
                <a:solidFill>
                  <a:srgbClr val="FFC000"/>
                </a:solidFill>
              </a:rPr>
              <a:t>Introduction:</a:t>
            </a:r>
            <a:endParaRPr lang="en-US" dirty="0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838200" y="1532218"/>
            <a:ext cx="10515600" cy="90392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/>
              <a:t>The aim of this study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425043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7902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FFC000"/>
                </a:solidFill>
              </a:rPr>
              <a:t/>
            </a:r>
            <a:br>
              <a:rPr lang="en-US" b="1" i="1" dirty="0" smtClean="0">
                <a:solidFill>
                  <a:srgbClr val="FFC000"/>
                </a:solidFill>
              </a:rPr>
            </a:br>
            <a:r>
              <a:rPr lang="en-US" b="1" i="1" dirty="0" smtClean="0">
                <a:solidFill>
                  <a:srgbClr val="FFC000"/>
                </a:solidFill>
              </a:rPr>
              <a:t>Methods:</a:t>
            </a:r>
            <a:br>
              <a:rPr lang="en-US" b="1" i="1" dirty="0" smtClean="0">
                <a:solidFill>
                  <a:srgbClr val="FFC000"/>
                </a:solidFill>
              </a:rPr>
            </a:br>
            <a:r>
              <a:rPr lang="en-US" sz="36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Phases Development ,Implementing And </a:t>
            </a:r>
            <a:r>
              <a:rPr lang="en-US" sz="3600" b="1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Evaluation</a:t>
            </a:r>
            <a:r>
              <a:rPr lang="fa-IR" dirty="0"/>
              <a:t/>
            </a:r>
            <a:br>
              <a:rPr lang="fa-IR" dirty="0"/>
            </a:br>
            <a:r>
              <a:rPr lang="fa-IR" dirty="0"/>
              <a:t/>
            </a:r>
            <a:br>
              <a:rPr lang="fa-IR" dirty="0"/>
            </a:br>
            <a:endParaRPr lang="en-US" b="1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8211801"/>
              </p:ext>
            </p:extLst>
          </p:nvPr>
        </p:nvGraphicFramePr>
        <p:xfrm>
          <a:off x="0" y="1847818"/>
          <a:ext cx="10515600" cy="4389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183366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i="1" dirty="0">
                <a:solidFill>
                  <a:srgbClr val="FFC000"/>
                </a:solidFill>
              </a:rPr>
              <a:t>Methods: </a:t>
            </a:r>
            <a:r>
              <a:rPr lang="en-US" sz="4000" b="1" i="1" dirty="0" smtClean="0">
                <a:solidFill>
                  <a:srgbClr val="FFC000"/>
                </a:solidFill>
              </a:rPr>
              <a:t/>
            </a:r>
            <a:br>
              <a:rPr lang="en-US" sz="4000" b="1" i="1" dirty="0" smtClean="0">
                <a:solidFill>
                  <a:srgbClr val="FFC000"/>
                </a:solidFill>
              </a:rPr>
            </a:br>
            <a:r>
              <a:rPr lang="en-US" sz="40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Development</a:t>
            </a:r>
            <a:endParaRPr lang="fa-I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named the website “</a:t>
            </a:r>
            <a:r>
              <a:rPr lang="en-US" dirty="0" err="1" smtClean="0"/>
              <a:t>me@JGU</a:t>
            </a:r>
            <a:r>
              <a:rPr lang="en-US" dirty="0"/>
              <a:t> </a:t>
            </a:r>
            <a:r>
              <a:rPr lang="en-US" dirty="0" smtClean="0"/>
              <a:t>mental </a:t>
            </a:r>
            <a:r>
              <a:rPr lang="en-US" dirty="0"/>
              <a:t>fit </a:t>
            </a:r>
            <a:r>
              <a:rPr lang="en-US" dirty="0" err="1"/>
              <a:t>durchs</a:t>
            </a:r>
            <a:r>
              <a:rPr lang="en-US" dirty="0"/>
              <a:t> </a:t>
            </a:r>
            <a:r>
              <a:rPr lang="en-US" dirty="0" err="1"/>
              <a:t>Studium</a:t>
            </a:r>
            <a:r>
              <a:rPr lang="en-US" dirty="0" smtClean="0"/>
              <a:t>”,</a:t>
            </a:r>
          </a:p>
          <a:p>
            <a:pPr algn="just"/>
            <a:r>
              <a:rPr lang="en-US" dirty="0" smtClean="0"/>
              <a:t>Translates to </a:t>
            </a:r>
            <a:r>
              <a:rPr lang="en-US" dirty="0" smtClean="0">
                <a:solidFill>
                  <a:srgbClr val="92D050"/>
                </a:solidFill>
              </a:rPr>
              <a:t>staying </a:t>
            </a:r>
            <a:r>
              <a:rPr lang="en-US" dirty="0">
                <a:solidFill>
                  <a:srgbClr val="92D050"/>
                </a:solidFill>
              </a:rPr>
              <a:t>mentally healthy during your </a:t>
            </a:r>
            <a:r>
              <a:rPr lang="en-US" dirty="0" smtClean="0">
                <a:solidFill>
                  <a:srgbClr val="92D050"/>
                </a:solidFill>
              </a:rPr>
              <a:t>studies!</a:t>
            </a:r>
            <a:endParaRPr lang="en-US" dirty="0"/>
          </a:p>
          <a:p>
            <a:pPr lvl="0" algn="just"/>
            <a:r>
              <a:rPr lang="en-US" dirty="0" smtClean="0"/>
              <a:t>literature </a:t>
            </a:r>
            <a:r>
              <a:rPr lang="en-US" dirty="0"/>
              <a:t>research to identify typical stressors among university students and online interventions for mental health in student </a:t>
            </a:r>
            <a:r>
              <a:rPr lang="en-US" dirty="0" smtClean="0"/>
              <a:t>populations.</a:t>
            </a:r>
            <a:endParaRPr lang="en-US" dirty="0"/>
          </a:p>
          <a:p>
            <a:pPr lvl="0" algn="just"/>
            <a:r>
              <a:rPr lang="en-US" dirty="0"/>
              <a:t>addressed the needs of the students</a:t>
            </a:r>
          </a:p>
          <a:p>
            <a:pPr lvl="0" algn="just"/>
            <a:r>
              <a:rPr lang="en-US" dirty="0"/>
              <a:t>assessed the current mental health of the </a:t>
            </a:r>
            <a:r>
              <a:rPr lang="en-US" dirty="0" smtClean="0"/>
              <a:t>students</a:t>
            </a:r>
            <a:endParaRPr lang="en-US" dirty="0"/>
          </a:p>
          <a:p>
            <a:pPr lvl="0" algn="just"/>
            <a:r>
              <a:rPr lang="en-US" dirty="0"/>
              <a:t>asked about typical stressful events in everyday university life and the students</a:t>
            </a:r>
          </a:p>
          <a:p>
            <a:pPr marL="0" indent="0" algn="just">
              <a:buNone/>
            </a:pP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097319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i="1" dirty="0">
                <a:solidFill>
                  <a:srgbClr val="FFC000"/>
                </a:solidFill>
              </a:rPr>
              <a:t>Methods: </a:t>
            </a:r>
            <a:br>
              <a:rPr lang="en-US" sz="4000" b="1" i="1" dirty="0">
                <a:solidFill>
                  <a:srgbClr val="FFC000"/>
                </a:solidFill>
              </a:rPr>
            </a:br>
            <a:r>
              <a:rPr lang="en-US" sz="4000" b="1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Development</a:t>
            </a:r>
            <a:endParaRPr lang="fa-I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focused </a:t>
            </a:r>
            <a:r>
              <a:rPr lang="en-US" dirty="0"/>
              <a:t>on the most </a:t>
            </a:r>
            <a:r>
              <a:rPr lang="en-US" dirty="0" smtClean="0"/>
              <a:t>common student </a:t>
            </a:r>
            <a:r>
              <a:rPr lang="en-US" dirty="0"/>
              <a:t>stressors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 </a:t>
            </a:r>
            <a:r>
              <a:rPr lang="en-US" dirty="0"/>
              <a:t>academic themes (i.e., exams, assignments, </a:t>
            </a:r>
            <a:r>
              <a:rPr lang="en-US" dirty="0" smtClean="0"/>
              <a:t>workload</a:t>
            </a:r>
            <a:r>
              <a:rPr lang="en-US" dirty="0"/>
              <a:t>, </a:t>
            </a:r>
            <a:r>
              <a:rPr lang="en-US" dirty="0" smtClean="0"/>
              <a:t>organizing studies)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 relationships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 </a:t>
            </a:r>
            <a:r>
              <a:rPr lang="en-US" dirty="0"/>
              <a:t>transitioning to </a:t>
            </a:r>
            <a:r>
              <a:rPr lang="en-US" dirty="0" smtClean="0"/>
              <a:t>university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 </a:t>
            </a:r>
            <a:r>
              <a:rPr lang="en-US" dirty="0" smtClean="0"/>
              <a:t>living </a:t>
            </a:r>
            <a:r>
              <a:rPr lang="en-US" dirty="0"/>
              <a:t>up to one’s </a:t>
            </a:r>
            <a:r>
              <a:rPr lang="en-US" dirty="0" smtClean="0"/>
              <a:t>own expectations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45D-EF15-4130-8351-765651BB4F5E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" t="872" r="1410" b="1445"/>
          <a:stretch/>
        </p:blipFill>
        <p:spPr>
          <a:xfrm>
            <a:off x="10228366" y="185738"/>
            <a:ext cx="1813509" cy="12828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54722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1846</TotalTime>
  <Words>1446</Words>
  <Application>Microsoft Office PowerPoint</Application>
  <PresentationFormat>Widescreen</PresentationFormat>
  <Paragraphs>169</Paragraphs>
  <Slides>29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41" baseType="lpstr">
      <vt:lpstr>Arial</vt:lpstr>
      <vt:lpstr>Calibri</vt:lpstr>
      <vt:lpstr>Calibri Light</vt:lpstr>
      <vt:lpstr>Gill Sans</vt:lpstr>
      <vt:lpstr>Lato</vt:lpstr>
      <vt:lpstr>Lato Black</vt:lpstr>
      <vt:lpstr>Lato Light</vt:lpstr>
      <vt:lpstr>Lato Regular</vt:lpstr>
      <vt:lpstr>Source Sans Pro ExtraLight</vt:lpstr>
      <vt:lpstr>Times New Roman</vt:lpstr>
      <vt:lpstr>Wingdings</vt:lpstr>
      <vt:lpstr>Office Theme</vt:lpstr>
      <vt:lpstr>PowerPoint Presentation</vt:lpstr>
      <vt:lpstr>Introduction:</vt:lpstr>
      <vt:lpstr>Introduction:</vt:lpstr>
      <vt:lpstr>Introduction:</vt:lpstr>
      <vt:lpstr>Introduction:</vt:lpstr>
      <vt:lpstr>PowerPoint Presentation</vt:lpstr>
      <vt:lpstr> Methods: Phases Development ,Implementing And Evaluation  </vt:lpstr>
      <vt:lpstr>Methods:  Development</vt:lpstr>
      <vt:lpstr>Methods:  Development</vt:lpstr>
      <vt:lpstr>Methods:  Development</vt:lpstr>
      <vt:lpstr>PowerPoint Presentation</vt:lpstr>
      <vt:lpstr>Methods:  Development</vt:lpstr>
      <vt:lpstr>Methods:  Development</vt:lpstr>
      <vt:lpstr>Methods:  Development</vt:lpstr>
      <vt:lpstr>Each chapter is structured in the same way: </vt:lpstr>
      <vt:lpstr> Methods:  Implementing </vt:lpstr>
      <vt:lpstr> Methods:  Evaluation </vt:lpstr>
      <vt:lpstr>Short Survey </vt:lpstr>
      <vt:lpstr> One challenge of the online portal</vt:lpstr>
      <vt:lpstr>Results</vt:lpstr>
      <vt:lpstr>Results  Chapters read</vt:lpstr>
      <vt:lpstr>Results Selection of Topics</vt:lpstr>
      <vt:lpstr>Results Attractiveness </vt:lpstr>
      <vt:lpstr>Results Comprehensibility</vt:lpstr>
      <vt:lpstr>Results Impulses for Action</vt:lpstr>
      <vt:lpstr>Results Recommendation to Others</vt:lpstr>
      <vt:lpstr>Discussion</vt:lpstr>
      <vt:lpstr>Conclusion Chronic stress in students: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Reyhane norouzi</cp:lastModifiedBy>
  <cp:revision>136</cp:revision>
  <dcterms:created xsi:type="dcterms:W3CDTF">2019-01-03T19:49:09Z</dcterms:created>
  <dcterms:modified xsi:type="dcterms:W3CDTF">2021-11-14T06:04:22Z</dcterms:modified>
</cp:coreProperties>
</file>