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7"/>
  </p:notesMasterIdLst>
  <p:handoutMasterIdLst>
    <p:handoutMasterId r:id="rId48"/>
  </p:handoutMasterIdLst>
  <p:sldIdLst>
    <p:sldId id="278" r:id="rId5"/>
    <p:sldId id="279" r:id="rId6"/>
    <p:sldId id="271" r:id="rId7"/>
    <p:sldId id="285" r:id="rId8"/>
    <p:sldId id="286" r:id="rId9"/>
    <p:sldId id="288" r:id="rId10"/>
    <p:sldId id="287" r:id="rId11"/>
    <p:sldId id="289" r:id="rId12"/>
    <p:sldId id="290" r:id="rId13"/>
    <p:sldId id="320" r:id="rId14"/>
    <p:sldId id="284" r:id="rId15"/>
    <p:sldId id="273" r:id="rId16"/>
    <p:sldId id="291" r:id="rId17"/>
    <p:sldId id="292" r:id="rId18"/>
    <p:sldId id="293" r:id="rId19"/>
    <p:sldId id="294" r:id="rId20"/>
    <p:sldId id="295" r:id="rId21"/>
    <p:sldId id="296" r:id="rId22"/>
    <p:sldId id="297" r:id="rId23"/>
    <p:sldId id="298" r:id="rId24"/>
    <p:sldId id="282" r:id="rId25"/>
    <p:sldId id="299" r:id="rId26"/>
    <p:sldId id="300" r:id="rId27"/>
    <p:sldId id="301" r:id="rId28"/>
    <p:sldId id="321" r:id="rId29"/>
    <p:sldId id="302" r:id="rId30"/>
    <p:sldId id="303" r:id="rId31"/>
    <p:sldId id="304" r:id="rId32"/>
    <p:sldId id="306" r:id="rId33"/>
    <p:sldId id="308" r:id="rId34"/>
    <p:sldId id="309" r:id="rId35"/>
    <p:sldId id="310" r:id="rId36"/>
    <p:sldId id="311" r:id="rId37"/>
    <p:sldId id="313" r:id="rId38"/>
    <p:sldId id="314" r:id="rId39"/>
    <p:sldId id="315" r:id="rId40"/>
    <p:sldId id="316" r:id="rId41"/>
    <p:sldId id="317" r:id="rId42"/>
    <p:sldId id="318" r:id="rId43"/>
    <p:sldId id="319" r:id="rId44"/>
    <p:sldId id="283" r:id="rId45"/>
    <p:sldId id="25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A6A6"/>
    <a:srgbClr val="595959"/>
    <a:srgbClr val="FFFF00"/>
    <a:srgbClr val="586EA6"/>
    <a:srgbClr val="81BCC7"/>
    <a:srgbClr val="80BBCA"/>
    <a:srgbClr val="92BECA"/>
    <a:srgbClr val="90BB23"/>
    <a:srgbClr val="40BAD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03" autoAdjust="0"/>
  </p:normalViewPr>
  <p:slideViewPr>
    <p:cSldViewPr snapToGrid="0">
      <p:cViewPr varScale="1">
        <p:scale>
          <a:sx n="70" d="100"/>
          <a:sy n="70" d="100"/>
        </p:scale>
        <p:origin x="660" y="66"/>
      </p:cViewPr>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0F1F77-0FDD-4CEF-8CE3-6596D7ED62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F17D54E-8100-4872-8AF0-39F3727FB2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D1BDF1-0C23-4D6E-BDB6-D83614E7CB3F}" type="datetimeFigureOut">
              <a:rPr lang="en-US" smtClean="0"/>
              <a:t>11/26/2021</a:t>
            </a:fld>
            <a:endParaRPr lang="en-US" dirty="0"/>
          </a:p>
        </p:txBody>
      </p:sp>
      <p:sp>
        <p:nvSpPr>
          <p:cNvPr id="4" name="Footer Placeholder 3">
            <a:extLst>
              <a:ext uri="{FF2B5EF4-FFF2-40B4-BE49-F238E27FC236}">
                <a16:creationId xmlns:a16="http://schemas.microsoft.com/office/drawing/2014/main" id="{F89D969E-2A1B-455E-95FB-AB399A2DE6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A070D06-6511-4CAC-8503-A52685CE16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622E74-4A44-4A58-9D54-EB108DAECA6F}" type="slidenum">
              <a:rPr lang="en-US" smtClean="0"/>
              <a:t>‹#›</a:t>
            </a:fld>
            <a:endParaRPr lang="en-US" dirty="0"/>
          </a:p>
        </p:txBody>
      </p:sp>
    </p:spTree>
    <p:extLst>
      <p:ext uri="{BB962C8B-B14F-4D97-AF65-F5344CB8AC3E}">
        <p14:creationId xmlns:p14="http://schemas.microsoft.com/office/powerpoint/2010/main" val="3538855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58F17-591D-4FAE-B71A-8A081249D769}" type="datetimeFigureOut">
              <a:rPr lang="en-US" smtClean="0"/>
              <a:t>11/26/2021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6859-042C-4B80-873A-544528B0ADA9}" type="slidenum">
              <a:rPr lang="en-US" smtClean="0"/>
              <a:t>‹#›</a:t>
            </a:fld>
            <a:endParaRPr lang="en-US" dirty="0"/>
          </a:p>
        </p:txBody>
      </p:sp>
    </p:spTree>
    <p:extLst>
      <p:ext uri="{BB962C8B-B14F-4D97-AF65-F5344CB8AC3E}">
        <p14:creationId xmlns:p14="http://schemas.microsoft.com/office/powerpoint/2010/main" val="274282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1">
                <a:lumMod val="75000"/>
              </a:schemeClr>
            </a:gs>
            <a:gs pos="28000">
              <a:schemeClr val="tx1">
                <a:lumMod val="50000"/>
                <a:lumOff val="50000"/>
              </a:schemeClr>
            </a:gs>
            <a:gs pos="98000">
              <a:schemeClr val="tx1">
                <a:lumMod val="75000"/>
                <a:lumOff val="2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EA8470-A4B0-4D85-98ED-0A822041BAB0}"/>
              </a:ext>
            </a:extLst>
          </p:cNvPr>
          <p:cNvSpPr/>
          <p:nvPr userDrawn="1"/>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4" name="Rectangle 13">
            <a:extLst>
              <a:ext uri="{FF2B5EF4-FFF2-40B4-BE49-F238E27FC236}">
                <a16:creationId xmlns:a16="http://schemas.microsoft.com/office/drawing/2014/main" id="{EA180598-73E8-41A4-A29B-4E29C2791D7E}"/>
              </a:ext>
            </a:extLst>
          </p:cNvPr>
          <p:cNvSpPr/>
          <p:nvPr userDrawn="1"/>
        </p:nvSpPr>
        <p:spPr>
          <a:xfrm>
            <a:off x="3289874" y="761997"/>
            <a:ext cx="8902126" cy="383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5" name="Rectangle 14">
            <a:extLst>
              <a:ext uri="{FF2B5EF4-FFF2-40B4-BE49-F238E27FC236}">
                <a16:creationId xmlns:a16="http://schemas.microsoft.com/office/drawing/2014/main" id="{A4C24467-2B73-4438-AD75-4AE0A86FA910}"/>
              </a:ext>
            </a:extLst>
          </p:cNvPr>
          <p:cNvSpPr/>
          <p:nvPr userDrawn="1"/>
        </p:nvSpPr>
        <p:spPr>
          <a:xfrm>
            <a:off x="0" y="761998"/>
            <a:ext cx="3200400" cy="5334001"/>
          </a:xfrm>
          <a:prstGeom prst="rect">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22622" y="1298448"/>
            <a:ext cx="7187529" cy="2922551"/>
          </a:xfrm>
        </p:spPr>
        <p:txBody>
          <a:bodyPr anchor="b">
            <a:normAutofit/>
          </a:bodyPr>
          <a:lstStyle>
            <a:lvl1pPr algn="l">
              <a:defRPr sz="5900" spc="-100" baseline="0">
                <a:solidFill>
                  <a:schemeClr val="tx1"/>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3722622" y="4876090"/>
            <a:ext cx="7187529" cy="914400"/>
          </a:xfrm>
        </p:spPr>
        <p:txBody>
          <a:bodyPr anchor="ctr" anchorCtr="0">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3719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7" name="Text Placeholder 2">
            <a:extLst>
              <a:ext uri="{FF2B5EF4-FFF2-40B4-BE49-F238E27FC236}">
                <a16:creationId xmlns:a16="http://schemas.microsoft.com/office/drawing/2014/main" id="{BD1906FD-7264-467E-8A95-6A1598BBAE13}"/>
              </a:ext>
            </a:extLst>
          </p:cNvPr>
          <p:cNvSpPr>
            <a:spLocks noGrp="1"/>
          </p:cNvSpPr>
          <p:nvPr>
            <p:ph type="body" idx="1" hasCustomPrompt="1"/>
          </p:nvPr>
        </p:nvSpPr>
        <p:spPr>
          <a:xfrm>
            <a:off x="1783974" y="2684769"/>
            <a:ext cx="4213601"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4">
            <a:extLst>
              <a:ext uri="{FF2B5EF4-FFF2-40B4-BE49-F238E27FC236}">
                <a16:creationId xmlns:a16="http://schemas.microsoft.com/office/drawing/2014/main" id="{1D9479BE-4889-4C54-8C9E-50648BC02381}"/>
              </a:ext>
            </a:extLst>
          </p:cNvPr>
          <p:cNvSpPr>
            <a:spLocks noGrp="1"/>
          </p:cNvSpPr>
          <p:nvPr>
            <p:ph type="body" sz="quarter" idx="3" hasCustomPrompt="1"/>
          </p:nvPr>
        </p:nvSpPr>
        <p:spPr>
          <a:xfrm>
            <a:off x="6172200" y="2684769"/>
            <a:ext cx="4731990" cy="521833"/>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8CBEFBB2-2C32-4339-A0D7-FE21D732939B}"/>
              </a:ext>
            </a:extLst>
          </p:cNvPr>
          <p:cNvSpPr>
            <a:spLocks noGrp="1"/>
          </p:cNvSpPr>
          <p:nvPr>
            <p:ph sz="quarter" idx="4" hasCustomPrompt="1"/>
          </p:nvPr>
        </p:nvSpPr>
        <p:spPr>
          <a:xfrm>
            <a:off x="6172200" y="3225243"/>
            <a:ext cx="473199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9D350AFD-FA04-40B5-BB0C-750B91312F93}"/>
              </a:ext>
            </a:extLst>
          </p:cNvPr>
          <p:cNvSpPr>
            <a:spLocks noGrp="1"/>
          </p:cNvSpPr>
          <p:nvPr>
            <p:ph sz="half" idx="2" hasCustomPrompt="1"/>
          </p:nvPr>
        </p:nvSpPr>
        <p:spPr>
          <a:xfrm>
            <a:off x="1783974" y="3225243"/>
            <a:ext cx="4213601" cy="27640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68119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6" name="Content Placeholder 2">
            <a:extLst>
              <a:ext uri="{FF2B5EF4-FFF2-40B4-BE49-F238E27FC236}">
                <a16:creationId xmlns:a16="http://schemas.microsoft.com/office/drawing/2014/main" id="{378439C3-2539-4484-8848-B8140826D7D9}"/>
              </a:ext>
            </a:extLst>
          </p:cNvPr>
          <p:cNvSpPr>
            <a:spLocks noGrp="1"/>
          </p:cNvSpPr>
          <p:nvPr>
            <p:ph sz="half" idx="1" hasCustomPrompt="1"/>
          </p:nvPr>
        </p:nvSpPr>
        <p:spPr>
          <a:xfrm>
            <a:off x="1783974" y="2684769"/>
            <a:ext cx="4235826"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AC8FBFBF-CD25-4076-8A61-06DD30C0489B}"/>
              </a:ext>
            </a:extLst>
          </p:cNvPr>
          <p:cNvSpPr>
            <a:spLocks noGrp="1"/>
          </p:cNvSpPr>
          <p:nvPr>
            <p:ph sz="half" idx="2" hasCustomPrompt="1"/>
          </p:nvPr>
        </p:nvSpPr>
        <p:spPr>
          <a:xfrm>
            <a:off x="6172200" y="2684768"/>
            <a:ext cx="4731991" cy="330454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723231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864110"/>
            <a:ext cx="2947482" cy="1822530"/>
          </a:xfrm>
        </p:spPr>
        <p:txBody>
          <a:bodyPr/>
          <a:lstStyle>
            <a:lvl1pPr>
              <a:defRPr>
                <a:solidFill>
                  <a:schemeClr val="tx1"/>
                </a:solidFill>
              </a:defRPr>
            </a:lvl1pPr>
          </a:lstStyle>
          <a:p>
            <a:r>
              <a:rPr lang="en-US" noProof="0" smtClean="0"/>
              <a:t>Click to edit Master title style</a:t>
            </a:r>
            <a:endParaRPr lang="en-US" noProof="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6" name="Text Placeholder 3">
            <a:extLst>
              <a:ext uri="{FF2B5EF4-FFF2-40B4-BE49-F238E27FC236}">
                <a16:creationId xmlns:a16="http://schemas.microsoft.com/office/drawing/2014/main" id="{E54FB1F0-6244-4B59-A42E-7B0515D37C8B}"/>
              </a:ext>
            </a:extLst>
          </p:cNvPr>
          <p:cNvSpPr>
            <a:spLocks noGrp="1"/>
          </p:cNvSpPr>
          <p:nvPr>
            <p:ph type="body" sz="half" idx="2" hasCustomPrompt="1"/>
          </p:nvPr>
        </p:nvSpPr>
        <p:spPr>
          <a:xfrm>
            <a:off x="252920" y="2686640"/>
            <a:ext cx="2947481" cy="32441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52A72E56-7D9E-4CDE-9E60-7770E79CF66C}"/>
              </a:ext>
            </a:extLst>
          </p:cNvPr>
          <p:cNvSpPr>
            <a:spLocks noGrp="1"/>
          </p:cNvSpPr>
          <p:nvPr>
            <p:ph type="pic" idx="1"/>
          </p:nvPr>
        </p:nvSpPr>
        <p:spPr>
          <a:xfrm>
            <a:off x="3869268" y="864111"/>
            <a:ext cx="7486120" cy="5066714"/>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2794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630838"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630837" y="2526525"/>
            <a:ext cx="10574682"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
        <p:nvSpPr>
          <p:cNvPr id="15" name="Text Placeholder 3">
            <a:extLst>
              <a:ext uri="{FF2B5EF4-FFF2-40B4-BE49-F238E27FC236}">
                <a16:creationId xmlns:a16="http://schemas.microsoft.com/office/drawing/2014/main" id="{465B3165-6F10-4D0F-9BC8-B4C451444D69}"/>
              </a:ext>
            </a:extLst>
          </p:cNvPr>
          <p:cNvSpPr>
            <a:spLocks noGrp="1"/>
          </p:cNvSpPr>
          <p:nvPr>
            <p:ph type="body" sz="half" idx="2" hasCustomPrompt="1"/>
          </p:nvPr>
        </p:nvSpPr>
        <p:spPr>
          <a:xfrm>
            <a:off x="262466" y="2684770"/>
            <a:ext cx="1259814" cy="3304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C0EC084C-1181-4416-B55B-179995FCEE91}"/>
              </a:ext>
            </a:extLst>
          </p:cNvPr>
          <p:cNvSpPr>
            <a:spLocks noGrp="1"/>
          </p:cNvSpPr>
          <p:nvPr>
            <p:ph idx="1" hasCustomPrompt="1"/>
          </p:nvPr>
        </p:nvSpPr>
        <p:spPr>
          <a:xfrm>
            <a:off x="1783974" y="2684770"/>
            <a:ext cx="9120217" cy="3304548"/>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609526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460072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8" name="Date Placeholder 3">
            <a:extLst>
              <a:ext uri="{FF2B5EF4-FFF2-40B4-BE49-F238E27FC236}">
                <a16:creationId xmlns:a16="http://schemas.microsoft.com/office/drawing/2014/main" id="{5AA5E670-4D55-43E7-A5BE-FE9C80961E4D}"/>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32163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8" name="Rectangle 7"/>
          <p:cNvSpPr/>
          <p:nvPr/>
        </p:nvSpPr>
        <p:spPr>
          <a:xfrm>
            <a:off x="9270263" y="761999"/>
            <a:ext cx="2925318" cy="5334001"/>
          </a:xfrm>
          <a:prstGeom prst="rect">
            <a:avLst/>
          </a:prstGeom>
          <a:solidFill>
            <a:schemeClr val="tx1">
              <a:lumMod val="6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chemeClr val="tx1"/>
                </a:solidFill>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smtClean="0"/>
              <a:t>Click to edit Master subtitle style</a:t>
            </a:r>
            <a:endParaRPr lang="en-US" noProof="0"/>
          </a:p>
        </p:txBody>
      </p:sp>
      <p:sp>
        <p:nvSpPr>
          <p:cNvPr id="4" name="Date Placeholder 3"/>
          <p:cNvSpPr>
            <a:spLocks noGrp="1"/>
          </p:cNvSpPr>
          <p:nvPr>
            <p:ph type="dt" sz="half" idx="10"/>
          </p:nvPr>
        </p:nvSpPr>
        <p:spPr/>
        <p:txBody>
          <a:bodyPr/>
          <a:lstStyle/>
          <a:p>
            <a:r>
              <a:rPr lang="en-US" noProof="0" dirty="0"/>
              <a:t>7/14/2018</a:t>
            </a:r>
          </a:p>
        </p:txBody>
      </p:sp>
      <p:sp>
        <p:nvSpPr>
          <p:cNvPr id="5" name="Footer Placeholder 4"/>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p>
            <a:fld id="{2F5601C1-348E-4149-A60A-012B14EBE97F}" type="slidenum">
              <a:rPr lang="en-US" noProof="0" smtClean="0"/>
              <a:t>‹#›</a:t>
            </a:fld>
            <a:endParaRPr lang="en-US" noProof="0" dirty="0"/>
          </a:p>
        </p:txBody>
      </p:sp>
    </p:spTree>
    <p:extLst>
      <p:ext uri="{BB962C8B-B14F-4D97-AF65-F5344CB8AC3E}">
        <p14:creationId xmlns:p14="http://schemas.microsoft.com/office/powerpoint/2010/main" val="349624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Tree>
    <p:extLst>
      <p:ext uri="{BB962C8B-B14F-4D97-AF65-F5344CB8AC3E}">
        <p14:creationId xmlns:p14="http://schemas.microsoft.com/office/powerpoint/2010/main" val="390160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Top">
    <p:bg bwMode="blackGray">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052B1BB7-5686-45D5-B55F-9490788630D1}"/>
              </a:ext>
            </a:extLst>
          </p:cNvPr>
          <p:cNvSpPr/>
          <p:nvPr userDrawn="1"/>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43DCC77D-E83C-469F-89CD-6BA43360ABC8}"/>
              </a:ext>
            </a:extLst>
          </p:cNvPr>
          <p:cNvSpPr/>
          <p:nvPr userDrawn="1"/>
        </p:nvSpPr>
        <p:spPr>
          <a:xfrm>
            <a:off x="0" y="758952"/>
            <a:ext cx="10905976" cy="1659371"/>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3" name="Title 1">
            <a:extLst>
              <a:ext uri="{FF2B5EF4-FFF2-40B4-BE49-F238E27FC236}">
                <a16:creationId xmlns:a16="http://schemas.microsoft.com/office/drawing/2014/main" id="{26324FCD-DB02-475A-A176-06E8E5A51715}"/>
              </a:ext>
            </a:extLst>
          </p:cNvPr>
          <p:cNvSpPr>
            <a:spLocks noGrp="1"/>
          </p:cNvSpPr>
          <p:nvPr>
            <p:ph type="title"/>
          </p:nvPr>
        </p:nvSpPr>
        <p:spPr>
          <a:xfrm>
            <a:off x="1783974" y="868680"/>
            <a:ext cx="8590084" cy="1434906"/>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89177FE1-3E6C-4964-8ECF-7A59B762B0E4}"/>
              </a:ext>
            </a:extLst>
          </p:cNvPr>
          <p:cNvSpPr/>
          <p:nvPr userDrawn="1"/>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C6428E5B-816F-4CA0-B9A7-CB6107D35533}"/>
              </a:ext>
            </a:extLst>
          </p:cNvPr>
          <p:cNvSpPr/>
          <p:nvPr userDrawn="1"/>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Text Placeholder 2">
            <a:extLst>
              <a:ext uri="{FF2B5EF4-FFF2-40B4-BE49-F238E27FC236}">
                <a16:creationId xmlns:a16="http://schemas.microsoft.com/office/drawing/2014/main" id="{F0772FB0-32ED-4DB8-9F56-587A5BEF3F2B}"/>
              </a:ext>
            </a:extLst>
          </p:cNvPr>
          <p:cNvSpPr>
            <a:spLocks noGrp="1"/>
          </p:cNvSpPr>
          <p:nvPr>
            <p:ph type="body" idx="1" hasCustomPrompt="1"/>
          </p:nvPr>
        </p:nvSpPr>
        <p:spPr>
          <a:xfrm>
            <a:off x="1783974" y="2684770"/>
            <a:ext cx="9120216" cy="3304549"/>
          </a:xfrm>
        </p:spPr>
        <p:txBody>
          <a:bodyPr anchor="ctr" anchorCtr="0">
            <a:normAutofit/>
          </a:bodyPr>
          <a:lstStyle>
            <a:lvl1pPr marL="342900" indent="-342900">
              <a:buFont typeface="Arial" panose="020B0604020202020204" pitchFamily="34" charset="0"/>
              <a:buChar char="•"/>
              <a:defRPr sz="2200" cap="none" spc="0" baseline="0">
                <a:solidFill>
                  <a:schemeClr val="bg2"/>
                </a:solidFill>
              </a:defRPr>
            </a:lvl1pPr>
            <a:lvl2pPr marL="742950" indent="-285750">
              <a:buFont typeface="Arial" panose="020B0604020202020204" pitchFamily="34" charset="0"/>
              <a:buChar char="•"/>
              <a:defRPr sz="1800">
                <a:solidFill>
                  <a:schemeClr val="bg2"/>
                </a:solidFill>
              </a:defRPr>
            </a:lvl2pPr>
            <a:lvl3pPr marL="1200150" indent="-285750">
              <a:buFont typeface="Arial" panose="020B0604020202020204" pitchFamily="34" charset="0"/>
              <a:buChar char="•"/>
              <a:defRPr sz="1600">
                <a:solidFill>
                  <a:schemeClr val="bg2"/>
                </a:solidFill>
              </a:defRPr>
            </a:lvl3pPr>
            <a:lvl4pPr marL="1657350" indent="-285750">
              <a:buFont typeface="Arial" panose="020B0604020202020204" pitchFamily="34" charset="0"/>
              <a:buChar char="•"/>
              <a:defRPr sz="1400">
                <a:solidFill>
                  <a:schemeClr val="bg2"/>
                </a:solidFill>
              </a:defRPr>
            </a:lvl4pPr>
            <a:lvl5pPr marL="2114550" indent="-285750">
              <a:buFont typeface="Arial" panose="020B0604020202020204" pitchFamily="34" charset="0"/>
              <a:buChar char="•"/>
              <a:defRPr sz="1400">
                <a:solidFill>
                  <a:schemeClr val="bg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Date Placeholder 3">
            <a:extLst>
              <a:ext uri="{FF2B5EF4-FFF2-40B4-BE49-F238E27FC236}">
                <a16:creationId xmlns:a16="http://schemas.microsoft.com/office/drawing/2014/main" id="{4BB7DCFF-990A-4D13-AADC-AD1B3BABD336}"/>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23161944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90D47E-B3B8-440E-9F42-8E8BF157EBFB}"/>
              </a:ext>
            </a:extLst>
          </p:cNvPr>
          <p:cNvSpPr/>
          <p:nvPr userDrawn="1"/>
        </p:nvSpPr>
        <p:spPr>
          <a:xfrm>
            <a:off x="8722615" y="761103"/>
            <a:ext cx="3469385" cy="5335793"/>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8983566" y="2345167"/>
            <a:ext cx="2947482" cy="3376355"/>
          </a:xfrm>
        </p:spPr>
        <p:txBody>
          <a:bodyPr/>
          <a:lstStyle>
            <a:lvl1pPr>
              <a:defRPr>
                <a:solidFill>
                  <a:schemeClr val="tx1"/>
                </a:solidFill>
              </a:defRPr>
            </a:lvl1pPr>
          </a:lstStyle>
          <a:p>
            <a:r>
              <a:rPr lang="en-US" noProof="0" smtClean="0"/>
              <a:t>Click to edit Master title style</a:t>
            </a:r>
            <a:endParaRPr lang="en-US" noProof="0"/>
          </a:p>
        </p:txBody>
      </p:sp>
      <p:sp>
        <p:nvSpPr>
          <p:cNvPr id="9" name="Rectangle 8">
            <a:extLst>
              <a:ext uri="{FF2B5EF4-FFF2-40B4-BE49-F238E27FC236}">
                <a16:creationId xmlns:a16="http://schemas.microsoft.com/office/drawing/2014/main" id="{B1F71A73-3F86-47BC-8F23-CF55E86418C3}"/>
              </a:ext>
            </a:extLst>
          </p:cNvPr>
          <p:cNvSpPr/>
          <p:nvPr userDrawn="1"/>
        </p:nvSpPr>
        <p:spPr>
          <a:xfrm>
            <a:off x="573233" y="761103"/>
            <a:ext cx="8065158" cy="5335793"/>
          </a:xfrm>
          <a:prstGeom prst="rect">
            <a:avLst/>
          </a:prstGeom>
          <a:solidFill>
            <a:schemeClr val="tx1">
              <a:alpha val="8509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3" name="Content Placeholder 2"/>
          <p:cNvSpPr>
            <a:spLocks noGrp="1"/>
          </p:cNvSpPr>
          <p:nvPr>
            <p:ph idx="1" hasCustomPrompt="1"/>
          </p:nvPr>
        </p:nvSpPr>
        <p:spPr>
          <a:xfrm>
            <a:off x="951134" y="860611"/>
            <a:ext cx="7315200" cy="512064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8" name="Rectangle 7">
            <a:extLst>
              <a:ext uri="{FF2B5EF4-FFF2-40B4-BE49-F238E27FC236}">
                <a16:creationId xmlns:a16="http://schemas.microsoft.com/office/drawing/2014/main" id="{65CA5BF5-DE7F-4460-817D-AE1BAC336C92}"/>
              </a:ext>
            </a:extLst>
          </p:cNvPr>
          <p:cNvSpPr/>
          <p:nvPr userDrawn="1"/>
        </p:nvSpPr>
        <p:spPr>
          <a:xfrm>
            <a:off x="1" y="753035"/>
            <a:ext cx="494852" cy="5335793"/>
          </a:xfrm>
          <a:prstGeom prst="rect">
            <a:avLst/>
          </a:prstGeom>
          <a:solidFill>
            <a:schemeClr val="accent5">
              <a:alpha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1733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Title and 4 Content Box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40D05C-B196-4463-8AF0-FECF8B476CA5}"/>
              </a:ext>
            </a:extLst>
          </p:cNvPr>
          <p:cNvSpPr/>
          <p:nvPr userDrawn="1"/>
        </p:nvSpPr>
        <p:spPr>
          <a:xfrm>
            <a:off x="3705041" y="763792"/>
            <a:ext cx="7857285" cy="533525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noProof="0" dirty="0"/>
          </a:p>
        </p:txBody>
      </p:sp>
      <p:sp>
        <p:nvSpPr>
          <p:cNvPr id="10" name="Rectangle 9">
            <a:extLst>
              <a:ext uri="{FF2B5EF4-FFF2-40B4-BE49-F238E27FC236}">
                <a16:creationId xmlns:a16="http://schemas.microsoft.com/office/drawing/2014/main" id="{B6EBED2C-F3CC-43CD-9D5D-53C48DD4A17C}"/>
              </a:ext>
            </a:extLst>
          </p:cNvPr>
          <p:cNvSpPr/>
          <p:nvPr userDrawn="1"/>
        </p:nvSpPr>
        <p:spPr>
          <a:xfrm>
            <a:off x="11804486"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noProof="0" dirty="0"/>
          </a:p>
        </p:txBody>
      </p:sp>
      <p:sp>
        <p:nvSpPr>
          <p:cNvPr id="11" name="Rectangle 10">
            <a:extLst>
              <a:ext uri="{FF2B5EF4-FFF2-40B4-BE49-F238E27FC236}">
                <a16:creationId xmlns:a16="http://schemas.microsoft.com/office/drawing/2014/main" id="{D2988879-231C-4C2A-8B72-7EC0AB5CA21B}"/>
              </a:ext>
            </a:extLst>
          </p:cNvPr>
          <p:cNvSpPr/>
          <p:nvPr userDrawn="1"/>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252919" y="2043953"/>
            <a:ext cx="2947482" cy="3681067"/>
          </a:xfrm>
        </p:spPr>
        <p:txBody>
          <a:bodyPr/>
          <a:lstStyle>
            <a:lvl1pPr>
              <a:defRPr>
                <a:solidFill>
                  <a:schemeClr val="tx1"/>
                </a:solidFill>
              </a:defRPr>
            </a:lvl1pPr>
          </a:lstStyle>
          <a:p>
            <a:r>
              <a:rPr lang="en-US" noProof="0" smtClean="0"/>
              <a:t>Click to edit Master title style</a:t>
            </a:r>
            <a:endParaRPr lang="en-US" noProof="0"/>
          </a:p>
        </p:txBody>
      </p:sp>
      <p:sp>
        <p:nvSpPr>
          <p:cNvPr id="3" name="Content Placeholder 2"/>
          <p:cNvSpPr>
            <a:spLocks noGrp="1"/>
          </p:cNvSpPr>
          <p:nvPr>
            <p:ph idx="1" hasCustomPrompt="1"/>
          </p:nvPr>
        </p:nvSpPr>
        <p:spPr>
          <a:xfrm>
            <a:off x="3869268"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F5601C1-348E-4149-A60A-012B14EBE97F}" type="slidenum">
              <a:rPr lang="en-US" noProof="0" smtClean="0"/>
              <a:pPr/>
              <a:t>‹#›</a:t>
            </a:fld>
            <a:endParaRPr lang="en-US" noProof="0" dirty="0"/>
          </a:p>
        </p:txBody>
      </p:sp>
      <p:sp>
        <p:nvSpPr>
          <p:cNvPr id="7" name="Date Placeholder 3">
            <a:extLst>
              <a:ext uri="{FF2B5EF4-FFF2-40B4-BE49-F238E27FC236}">
                <a16:creationId xmlns:a16="http://schemas.microsoft.com/office/drawing/2014/main" id="{3A6C3BCD-F202-467A-ABBA-F38FC2989818}"/>
              </a:ext>
            </a:extLst>
          </p:cNvPr>
          <p:cNvSpPr>
            <a:spLocks noGrp="1"/>
          </p:cNvSpPr>
          <p:nvPr>
            <p:ph type="dt" sz="half" idx="10"/>
          </p:nvPr>
        </p:nvSpPr>
        <p:spPr>
          <a:xfrm>
            <a:off x="262465" y="6356350"/>
            <a:ext cx="2743200" cy="365125"/>
          </a:xfrm>
        </p:spPr>
        <p:txBody>
          <a:bodyPr/>
          <a:lstStyle>
            <a:lvl1pPr>
              <a:defRPr>
                <a:solidFill>
                  <a:schemeClr val="bg2"/>
                </a:solidFill>
              </a:defRPr>
            </a:lvl1pPr>
          </a:lstStyle>
          <a:p>
            <a:r>
              <a:rPr lang="en-US" noProof="0" dirty="0"/>
              <a:t>7/14/2018</a:t>
            </a:r>
          </a:p>
        </p:txBody>
      </p:sp>
      <p:sp>
        <p:nvSpPr>
          <p:cNvPr id="12" name="Content Placeholder 2">
            <a:extLst>
              <a:ext uri="{FF2B5EF4-FFF2-40B4-BE49-F238E27FC236}">
                <a16:creationId xmlns:a16="http://schemas.microsoft.com/office/drawing/2014/main" id="{671F6AA6-44A2-4F03-9FFE-66D0E2F0C922}"/>
              </a:ext>
            </a:extLst>
          </p:cNvPr>
          <p:cNvSpPr>
            <a:spLocks noGrp="1"/>
          </p:cNvSpPr>
          <p:nvPr>
            <p:ph idx="13" hasCustomPrompt="1"/>
          </p:nvPr>
        </p:nvSpPr>
        <p:spPr>
          <a:xfrm>
            <a:off x="7740240" y="864108"/>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a:extLst>
              <a:ext uri="{FF2B5EF4-FFF2-40B4-BE49-F238E27FC236}">
                <a16:creationId xmlns:a16="http://schemas.microsoft.com/office/drawing/2014/main" id="{81AAA51A-AC54-4EAF-98E6-2A338021A4D3}"/>
              </a:ext>
            </a:extLst>
          </p:cNvPr>
          <p:cNvSpPr>
            <a:spLocks noGrp="1"/>
          </p:cNvSpPr>
          <p:nvPr>
            <p:ph idx="14" hasCustomPrompt="1"/>
          </p:nvPr>
        </p:nvSpPr>
        <p:spPr>
          <a:xfrm>
            <a:off x="3869268"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2">
            <a:extLst>
              <a:ext uri="{FF2B5EF4-FFF2-40B4-BE49-F238E27FC236}">
                <a16:creationId xmlns:a16="http://schemas.microsoft.com/office/drawing/2014/main" id="{7525DB2A-A40E-4DE5-8DA6-5FB847C0F0D7}"/>
              </a:ext>
            </a:extLst>
          </p:cNvPr>
          <p:cNvSpPr>
            <a:spLocks noGrp="1"/>
          </p:cNvSpPr>
          <p:nvPr>
            <p:ph idx="15" hasCustomPrompt="1"/>
          </p:nvPr>
        </p:nvSpPr>
        <p:spPr>
          <a:xfrm>
            <a:off x="7740240" y="3481577"/>
            <a:ext cx="3618054" cy="2449247"/>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40386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cons_Title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1" y="252652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3200401" y="2526525"/>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0" y="75895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509954" y="2637691"/>
            <a:ext cx="2431210" cy="3347055"/>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1815866" y="25265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3597275" y="263842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390954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cons Title Right">
    <p:bg>
      <p:bgPr>
        <a:solidFill>
          <a:schemeClr val="bg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10" name="Rectangle 9">
            <a:extLst>
              <a:ext uri="{FF2B5EF4-FFF2-40B4-BE49-F238E27FC236}">
                <a16:creationId xmlns:a16="http://schemas.microsoft.com/office/drawing/2014/main" id="{C5B57C12-8635-490F-AC5E-880EE5EFB9F2}"/>
              </a:ext>
            </a:extLst>
          </p:cNvPr>
          <p:cNvSpPr/>
          <p:nvPr userDrawn="1"/>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25CCA687-AB7D-4035-849A-4D9F7C0401C1}"/>
              </a:ext>
            </a:extLst>
          </p:cNvPr>
          <p:cNvSpPr/>
          <p:nvPr userDrawn="1"/>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BF4D011-4812-426A-AF72-052AC843FFB5}"/>
              </a:ext>
            </a:extLst>
          </p:cNvPr>
          <p:cNvSpPr/>
          <p:nvPr userDrawn="1"/>
        </p:nvSpPr>
        <p:spPr>
          <a:xfrm>
            <a:off x="9118063" y="765851"/>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5933F083-BCA0-42F4-BB66-81AD5A4DAF5E}"/>
              </a:ext>
            </a:extLst>
          </p:cNvPr>
          <p:cNvSpPr>
            <a:spLocks noGrp="1"/>
          </p:cNvSpPr>
          <p:nvPr>
            <p:ph type="title"/>
          </p:nvPr>
        </p:nvSpPr>
        <p:spPr>
          <a:xfrm>
            <a:off x="9425958" y="2641544"/>
            <a:ext cx="2431210" cy="3347055"/>
          </a:xfrm>
        </p:spPr>
        <p:txBody>
          <a:bodyPr/>
          <a:lstStyle>
            <a:lvl1pPr>
              <a:defRPr>
                <a:solidFill>
                  <a:schemeClr val="tx1"/>
                </a:solidFill>
              </a:defRPr>
            </a:lvl1pPr>
          </a:lstStyle>
          <a:p>
            <a:r>
              <a:rPr lang="en-US" noProof="0" smtClean="0"/>
              <a:t>Click to edit Master title style</a:t>
            </a:r>
            <a:endParaRPr lang="en-US" noProof="0"/>
          </a:p>
        </p:txBody>
      </p:sp>
      <p:sp>
        <p:nvSpPr>
          <p:cNvPr id="14" name="Rectangle 13">
            <a:extLst>
              <a:ext uri="{FF2B5EF4-FFF2-40B4-BE49-F238E27FC236}">
                <a16:creationId xmlns:a16="http://schemas.microsoft.com/office/drawing/2014/main" id="{A40193E2-84B1-4994-8F97-4A2EBCE6D1A5}"/>
              </a:ext>
            </a:extLst>
          </p:cNvPr>
          <p:cNvSpPr/>
          <p:nvPr userDrawn="1"/>
        </p:nvSpPr>
        <p:spPr>
          <a:xfrm>
            <a:off x="15348" y="2531097"/>
            <a:ext cx="376134" cy="356795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a:extLst>
              <a:ext uri="{FF2B5EF4-FFF2-40B4-BE49-F238E27FC236}">
                <a16:creationId xmlns:a16="http://schemas.microsoft.com/office/drawing/2014/main" id="{A3569071-305C-4C40-87F4-0EE8553B6640}"/>
              </a:ext>
            </a:extLst>
          </p:cNvPr>
          <p:cNvSpPr>
            <a:spLocks noGrp="1"/>
          </p:cNvSpPr>
          <p:nvPr>
            <p:ph type="body" sz="quarter" idx="13" hasCustomPrompt="1"/>
          </p:nvPr>
        </p:nvSpPr>
        <p:spPr>
          <a:xfrm>
            <a:off x="722203" y="2633375"/>
            <a:ext cx="8091488" cy="334645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Date Placeholder 3">
            <a:extLst>
              <a:ext uri="{FF2B5EF4-FFF2-40B4-BE49-F238E27FC236}">
                <a16:creationId xmlns:a16="http://schemas.microsoft.com/office/drawing/2014/main" id="{C8501626-512F-4A26-9857-5FC55FC399B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66022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_by_S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FEA5CF-263B-4BE3-8A0F-4F64C91A3EAD}"/>
              </a:ext>
            </a:extLst>
          </p:cNvPr>
          <p:cNvSpPr>
            <a:spLocks noGrp="1"/>
          </p:cNvSpPr>
          <p:nvPr>
            <p:ph type="pic" sz="quarter" idx="13"/>
          </p:nvPr>
        </p:nvSpPr>
        <p:spPr>
          <a:xfrm>
            <a:off x="0" y="0"/>
            <a:ext cx="12192000" cy="6858000"/>
          </a:xfrm>
          <a:noFill/>
        </p:spPr>
        <p:txBody>
          <a:bodyPr/>
          <a:lstStyle/>
          <a:p>
            <a:r>
              <a:rPr lang="en-US" noProof="0" smtClean="0"/>
              <a:t>Click icon to add picture</a:t>
            </a:r>
            <a:endParaRPr lang="en-US" noProof="0" dirty="0"/>
          </a:p>
        </p:txBody>
      </p:sp>
      <p:sp>
        <p:nvSpPr>
          <p:cNvPr id="9" name="Rectangle 8">
            <a:extLst>
              <a:ext uri="{FF2B5EF4-FFF2-40B4-BE49-F238E27FC236}">
                <a16:creationId xmlns:a16="http://schemas.microsoft.com/office/drawing/2014/main" id="{DB9B4BDF-0731-43A1-9FA4-B813CCABFFBD}"/>
              </a:ext>
            </a:extLst>
          </p:cNvPr>
          <p:cNvSpPr/>
          <p:nvPr userDrawn="1"/>
        </p:nvSpPr>
        <p:spPr>
          <a:xfrm>
            <a:off x="0" y="2661238"/>
            <a:ext cx="4044464" cy="3131310"/>
          </a:xfrm>
          <a:prstGeom prst="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84E936B2-F67D-47E2-B4EF-BFB09DFAE723}"/>
              </a:ext>
            </a:extLst>
          </p:cNvPr>
          <p:cNvSpPr/>
          <p:nvPr userDrawn="1"/>
        </p:nvSpPr>
        <p:spPr>
          <a:xfrm>
            <a:off x="7746025" y="1065452"/>
            <a:ext cx="4445977" cy="472709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49D99AE2-0582-4909-A290-DE0718ED189B}"/>
              </a:ext>
            </a:extLst>
          </p:cNvPr>
          <p:cNvSpPr/>
          <p:nvPr userDrawn="1"/>
        </p:nvSpPr>
        <p:spPr>
          <a:xfrm>
            <a:off x="2" y="1065451"/>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A0F68EA6-727E-4DCD-8AC2-A483CE5A60BA}"/>
              </a:ext>
            </a:extLst>
          </p:cNvPr>
          <p:cNvSpPr>
            <a:spLocks noGrp="1"/>
          </p:cNvSpPr>
          <p:nvPr>
            <p:ph type="title"/>
          </p:nvPr>
        </p:nvSpPr>
        <p:spPr>
          <a:xfrm>
            <a:off x="337476" y="2795380"/>
            <a:ext cx="3369512" cy="2880230"/>
          </a:xfrm>
        </p:spPr>
        <p:txBody>
          <a:bodyPr>
            <a:normAutofit/>
          </a:bodyPr>
          <a:lstStyle>
            <a:lvl1pPr>
              <a:defRPr>
                <a:solidFill>
                  <a:schemeClr val="tx1"/>
                </a:solidFill>
              </a:defRPr>
            </a:lvl1pPr>
          </a:lstStyle>
          <a:p>
            <a:r>
              <a:rPr lang="en-US" sz="3000" noProof="0" smtClean="0"/>
              <a:t>Click to edit Master title style</a:t>
            </a:r>
            <a:endParaRPr lang="en-US" sz="3000" noProof="0"/>
          </a:p>
        </p:txBody>
      </p:sp>
      <p:sp>
        <p:nvSpPr>
          <p:cNvPr id="13" name="Content Placeholder 2">
            <a:extLst>
              <a:ext uri="{FF2B5EF4-FFF2-40B4-BE49-F238E27FC236}">
                <a16:creationId xmlns:a16="http://schemas.microsoft.com/office/drawing/2014/main" id="{FC504EF3-1237-4467-9FD5-E0E43C1BABF5}"/>
              </a:ext>
            </a:extLst>
          </p:cNvPr>
          <p:cNvSpPr>
            <a:spLocks noGrp="1"/>
          </p:cNvSpPr>
          <p:nvPr>
            <p:ph idx="1" hasCustomPrompt="1"/>
          </p:nvPr>
        </p:nvSpPr>
        <p:spPr>
          <a:xfrm>
            <a:off x="7929197" y="1206481"/>
            <a:ext cx="4079631" cy="4469129"/>
          </a:xfrm>
        </p:spPr>
        <p:txBody>
          <a:bodyPr/>
          <a:lstStyle>
            <a:lvl1pPr>
              <a:defRPr>
                <a:solidFill>
                  <a:schemeClr val="bg2"/>
                </a:solidFill>
              </a:defRPr>
            </a:lvl1pPr>
          </a:lstStyle>
          <a:p>
            <a:pPr lvl="0"/>
            <a:r>
              <a:rPr lang="en-US" noProof="0"/>
              <a:t>Edit Master text styles</a:t>
            </a:r>
          </a:p>
        </p:txBody>
      </p:sp>
      <p:sp>
        <p:nvSpPr>
          <p:cNvPr id="6" name="Footer Placeholder 5"/>
          <p:cNvSpPr>
            <a:spLocks noGrp="1"/>
          </p:cNvSpPr>
          <p:nvPr>
            <p:ph type="ftr" sz="quarter" idx="11"/>
          </p:nvPr>
        </p:nvSpPr>
        <p:spPr/>
        <p:txBody>
          <a:bodyPr/>
          <a:lstStyle/>
          <a:p>
            <a:endParaRPr lang="en-US" noProof="0" dirty="0"/>
          </a:p>
          <a:p>
            <a:r>
              <a:rPr lang="en-US" noProof="0" dirty="0"/>
              <a:t> Add a footer 	</a:t>
            </a:r>
          </a:p>
          <a:p>
            <a:endParaRPr lang="en-US" noProof="0" dirty="0"/>
          </a:p>
        </p:txBody>
      </p:sp>
      <p:sp>
        <p:nvSpPr>
          <p:cNvPr id="7" name="Slide Number Placeholder 6"/>
          <p:cNvSpPr>
            <a:spLocks noGrp="1"/>
          </p:cNvSpPr>
          <p:nvPr>
            <p:ph type="sldNum" sz="quarter" idx="12"/>
          </p:nvPr>
        </p:nvSpPr>
        <p:spPr/>
        <p:txBody>
          <a:bodyPr/>
          <a:lstStyle/>
          <a:p>
            <a:fld id="{2F5601C1-348E-4149-A60A-012B14EBE97F}" type="slidenum">
              <a:rPr lang="en-US" noProof="0" smtClean="0"/>
              <a:t>‹#›</a:t>
            </a:fld>
            <a:endParaRPr lang="en-US" noProof="0" dirty="0"/>
          </a:p>
        </p:txBody>
      </p:sp>
      <p:sp>
        <p:nvSpPr>
          <p:cNvPr id="24" name="Date Placeholder 3">
            <a:extLst>
              <a:ext uri="{FF2B5EF4-FFF2-40B4-BE49-F238E27FC236}">
                <a16:creationId xmlns:a16="http://schemas.microsoft.com/office/drawing/2014/main" id="{668056DE-DA3F-41EF-A93F-C50A4A789D7E}"/>
              </a:ext>
            </a:extLst>
          </p:cNvPr>
          <p:cNvSpPr>
            <a:spLocks noGrp="1"/>
          </p:cNvSpPr>
          <p:nvPr>
            <p:ph type="dt" sz="half" idx="10"/>
          </p:nvPr>
        </p:nvSpPr>
        <p:spPr>
          <a:xfrm>
            <a:off x="262465" y="6356350"/>
            <a:ext cx="2743200" cy="365125"/>
          </a:xfrm>
        </p:spPr>
        <p:txBody>
          <a:bodyPr/>
          <a:lstStyle/>
          <a:p>
            <a:r>
              <a:rPr lang="en-US" noProof="0" dirty="0"/>
              <a:t>7/14/2018</a:t>
            </a:r>
          </a:p>
        </p:txBody>
      </p:sp>
    </p:spTree>
    <p:extLst>
      <p:ext uri="{BB962C8B-B14F-4D97-AF65-F5344CB8AC3E}">
        <p14:creationId xmlns:p14="http://schemas.microsoft.com/office/powerpoint/2010/main" val="101814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7/14/2018</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solidFill>
              </a:defRPr>
            </a:lvl1pPr>
          </a:lstStyle>
          <a:p>
            <a:endParaRPr lang="en-US" noProof="0" dirty="0"/>
          </a:p>
          <a:p>
            <a:r>
              <a:rPr lang="en-US" noProof="0" dirty="0"/>
              <a:t> Add a footer 	</a:t>
            </a:r>
          </a:p>
          <a:p>
            <a:endParaRPr lang="en-US" noProof="0"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bg2"/>
                </a:solidFill>
              </a:defRPr>
            </a:lvl1pPr>
          </a:lstStyle>
          <a:p>
            <a:fld id="{2F5601C1-348E-4149-A60A-012B14EBE97F}" type="slidenum">
              <a:rPr lang="en-US" noProof="0" smtClean="0"/>
              <a:pPr/>
              <a:t>‹#›</a:t>
            </a:fld>
            <a:endParaRPr lang="en-US" noProof="0" dirty="0"/>
          </a:p>
        </p:txBody>
      </p:sp>
    </p:spTree>
    <p:extLst>
      <p:ext uri="{BB962C8B-B14F-4D97-AF65-F5344CB8AC3E}">
        <p14:creationId xmlns:p14="http://schemas.microsoft.com/office/powerpoint/2010/main" val="2624100878"/>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2" r:id="rId3"/>
    <p:sldLayoutId id="2147483672" r:id="rId4"/>
    <p:sldLayoutId id="2147483676" r:id="rId5"/>
    <p:sldLayoutId id="2147483677" r:id="rId6"/>
    <p:sldLayoutId id="2147483673" r:id="rId7"/>
    <p:sldLayoutId id="2147483678" r:id="rId8"/>
    <p:sldLayoutId id="2147483674" r:id="rId9"/>
    <p:sldLayoutId id="2147483682" r:id="rId10"/>
    <p:sldLayoutId id="2147483684" r:id="rId11"/>
    <p:sldLayoutId id="2147483680" r:id="rId12"/>
    <p:sldLayoutId id="2147483683" r:id="rId13"/>
    <p:sldLayoutId id="2147483679" r:id="rId14"/>
    <p:sldLayoutId id="2147483667" r:id="rId15"/>
  </p:sldLayoutIdLst>
  <p:txStyles>
    <p:titleStyle>
      <a:lvl1pPr algn="l" defTabSz="914400" rtl="1" eaLnBrk="1" latinLnBrk="0" hangingPunct="1">
        <a:lnSpc>
          <a:spcPct val="90000"/>
        </a:lnSpc>
        <a:spcBef>
          <a:spcPct val="0"/>
        </a:spcBef>
        <a:buNone/>
        <a:defRPr sz="3600" kern="1200" spc="-60" baseline="0">
          <a:solidFill>
            <a:schemeClr val="bg2"/>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9.sv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0.gif"/></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blackGray">
      <p:bgPr>
        <a:gradFill flip="none" rotWithShape="1">
          <a:gsLst>
            <a:gs pos="0">
              <a:schemeClr val="tx1">
                <a:lumMod val="50000"/>
              </a:schemeClr>
            </a:gs>
            <a:gs pos="49000">
              <a:schemeClr val="tx1">
                <a:lumMod val="50000"/>
              </a:schemeClr>
            </a:gs>
            <a:gs pos="97000">
              <a:schemeClr val="bg2">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B9AC2C2-8572-458B-92E0-FCFC56DAF52B}"/>
              </a:ext>
              <a:ext uri="{C183D7F6-B498-43B3-948B-1728B52AA6E4}">
                <adec:decorative xmlns="" xmlns:adec="http://schemas.microsoft.com/office/drawing/2017/decorative" val="1"/>
              </a:ext>
            </a:extLst>
          </p:cNvPr>
          <p:cNvSpPr/>
          <p:nvPr/>
        </p:nvSpPr>
        <p:spPr>
          <a:xfrm>
            <a:off x="0" y="761998"/>
            <a:ext cx="3200400" cy="53340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02B5859-9D6F-46C0-ABF0-023C6B74126D}"/>
              </a:ext>
              <a:ext uri="{C183D7F6-B498-43B3-948B-1728B52AA6E4}">
                <adec:decorative xmlns="" xmlns:adec="http://schemas.microsoft.com/office/drawing/2017/decorative" val="1"/>
              </a:ext>
            </a:extLst>
          </p:cNvPr>
          <p:cNvSpPr/>
          <p:nvPr/>
        </p:nvSpPr>
        <p:spPr>
          <a:xfrm>
            <a:off x="3289874" y="761998"/>
            <a:ext cx="8902126" cy="3832225"/>
          </a:xfrm>
          <a:prstGeom prst="rect">
            <a:avLst/>
          </a:prstGeom>
          <a:ln/>
        </p:spPr>
        <p:style>
          <a:lnRef idx="0">
            <a:schemeClr val="dk1"/>
          </a:lnRef>
          <a:fillRef idx="3">
            <a:schemeClr val="dk1"/>
          </a:fillRef>
          <a:effectRef idx="3">
            <a:schemeClr val="dk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121E24A-B45F-4E84-817F-A0D105887FBE}"/>
              </a:ext>
            </a:extLst>
          </p:cNvPr>
          <p:cNvSpPr>
            <a:spLocks noGrp="1"/>
          </p:cNvSpPr>
          <p:nvPr>
            <p:ph type="ctrTitle"/>
          </p:nvPr>
        </p:nvSpPr>
        <p:spPr>
          <a:xfrm>
            <a:off x="3722622" y="2470245"/>
            <a:ext cx="7187529" cy="1750754"/>
          </a:xfrm>
        </p:spPr>
        <p:txBody>
          <a:bodyPr>
            <a:normAutofit fontScale="90000"/>
          </a:bodyPr>
          <a:lstStyle/>
          <a:p>
            <a:pPr algn="ctr"/>
            <a:r>
              <a:rPr lang="en-US" sz="2800" b="1" dirty="0">
                <a:solidFill>
                  <a:schemeClr val="accent2">
                    <a:lumMod val="50000"/>
                  </a:schemeClr>
                </a:solidFill>
                <a:latin typeface="arial" panose="020B0604020202020204" pitchFamily="34" charset="0"/>
              </a:rPr>
              <a:t>Smartphone apps for cancer: A content analysis of the digital health </a:t>
            </a:r>
            <a:r>
              <a:rPr lang="en-US" sz="2800" b="1" dirty="0" smtClean="0">
                <a:solidFill>
                  <a:schemeClr val="accent2">
                    <a:lumMod val="50000"/>
                  </a:schemeClr>
                </a:solidFill>
                <a:latin typeface="arial" panose="020B0604020202020204" pitchFamily="34" charset="0"/>
              </a:rPr>
              <a:t>marketplace</a:t>
            </a:r>
            <a:br>
              <a:rPr lang="en-US" sz="2800" b="1" dirty="0" smtClean="0">
                <a:solidFill>
                  <a:schemeClr val="accent2">
                    <a:lumMod val="50000"/>
                  </a:schemeClr>
                </a:solidFill>
                <a:latin typeface="arial" panose="020B0604020202020204" pitchFamily="34" charset="0"/>
              </a:rPr>
            </a:br>
            <a:r>
              <a:rPr lang="en-US" sz="2800" b="1" dirty="0">
                <a:solidFill>
                  <a:schemeClr val="accent2">
                    <a:lumMod val="50000"/>
                  </a:schemeClr>
                </a:solidFill>
                <a:latin typeface="arial" panose="020B0604020202020204" pitchFamily="34" charset="0"/>
              </a:rPr>
              <a:t/>
            </a:r>
            <a:br>
              <a:rPr lang="en-US" sz="2800" b="1" dirty="0">
                <a:solidFill>
                  <a:schemeClr val="accent2">
                    <a:lumMod val="50000"/>
                  </a:schemeClr>
                </a:solidFill>
                <a:latin typeface="arial" panose="020B0604020202020204" pitchFamily="34" charset="0"/>
              </a:rPr>
            </a:br>
            <a:r>
              <a:rPr lang="en-US" sz="2800" b="1" dirty="0" smtClean="0">
                <a:solidFill>
                  <a:schemeClr val="accent2">
                    <a:lumMod val="50000"/>
                  </a:schemeClr>
                </a:solidFill>
                <a:latin typeface="arial" panose="020B0604020202020204" pitchFamily="34" charset="0"/>
              </a:rPr>
              <a:t/>
            </a:r>
            <a:br>
              <a:rPr lang="en-US" sz="2800" b="1" dirty="0" smtClean="0">
                <a:solidFill>
                  <a:schemeClr val="accent2">
                    <a:lumMod val="50000"/>
                  </a:schemeClr>
                </a:solidFill>
                <a:latin typeface="arial" panose="020B0604020202020204" pitchFamily="34" charset="0"/>
              </a:rPr>
            </a:br>
            <a:endParaRPr lang="en-US" sz="2800" b="1" i="0" dirty="0">
              <a:solidFill>
                <a:schemeClr val="accent2">
                  <a:lumMod val="50000"/>
                </a:schemeClr>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1C9E9A52-DC4D-4073-B101-9B4108DAAD42}"/>
              </a:ext>
              <a:ext uri="{C183D7F6-B498-43B3-948B-1728B52AA6E4}">
                <adec:decorative xmlns="" xmlns:adec="http://schemas.microsoft.com/office/drawing/2017/decorative" val="1"/>
              </a:ext>
            </a:extLst>
          </p:cNvPr>
          <p:cNvSpPr/>
          <p:nvPr/>
        </p:nvSpPr>
        <p:spPr>
          <a:xfrm>
            <a:off x="3289874" y="4668819"/>
            <a:ext cx="8902126" cy="14271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sp>
        <p:nvSpPr>
          <p:cNvPr id="3" name="Subtitle 2">
            <a:extLst>
              <a:ext uri="{FF2B5EF4-FFF2-40B4-BE49-F238E27FC236}">
                <a16:creationId xmlns:a16="http://schemas.microsoft.com/office/drawing/2014/main" id="{B1DCF22D-34B9-4165-8498-9B48279F64D5}"/>
              </a:ext>
            </a:extLst>
          </p:cNvPr>
          <p:cNvSpPr>
            <a:spLocks noGrp="1"/>
          </p:cNvSpPr>
          <p:nvPr>
            <p:ph type="subTitle" idx="1"/>
          </p:nvPr>
        </p:nvSpPr>
        <p:spPr/>
        <p:txBody>
          <a:bodyPr>
            <a:normAutofit/>
          </a:bodyPr>
          <a:lstStyle/>
          <a:p>
            <a:r>
              <a:rPr lang="fa-IR" dirty="0" smtClean="0"/>
              <a:t>ارائه دهنده : فائزه تقی زاده                       استاد راهنما: خانم دکتر سرباز</a:t>
            </a:r>
          </a:p>
          <a:p>
            <a:pPr algn="ctr"/>
            <a:r>
              <a:rPr lang="fa-IR" dirty="0" smtClean="0"/>
              <a:t>ایمیل ارائه دهنده:</a:t>
            </a:r>
            <a:r>
              <a:rPr lang="en-US" dirty="0" smtClean="0"/>
              <a:t>taghizadehf951@mums.ac.ir</a:t>
            </a:r>
            <a:endParaRPr lang="en-US" dirty="0"/>
          </a:p>
        </p:txBody>
      </p:sp>
      <p:pic>
        <p:nvPicPr>
          <p:cNvPr id="7" name="Graphic 7" descr="Person icon">
            <a:extLst>
              <a:ext uri="{FF2B5EF4-FFF2-40B4-BE49-F238E27FC236}">
                <a16:creationId xmlns:a16="http://schemas.microsoft.com/office/drawing/2014/main" id="{AC7339AD-1A2B-4702-8C29-5CFB6D1BBB53}"/>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10828175" y="4896001"/>
            <a:ext cx="342900" cy="352425"/>
          </a:xfrm>
          <a:prstGeom prst="rect">
            <a:avLst/>
          </a:prstGeom>
        </p:spPr>
      </p:pic>
      <p:pic>
        <p:nvPicPr>
          <p:cNvPr id="8" name="Graphic 8" descr="Mail icon">
            <a:extLst>
              <a:ext uri="{FF2B5EF4-FFF2-40B4-BE49-F238E27FC236}">
                <a16:creationId xmlns:a16="http://schemas.microsoft.com/office/drawing/2014/main" id="{DE19364B-D5B6-43E8-B6E4-DC0094FA3CD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64723" y="5388689"/>
            <a:ext cx="342900" cy="342900"/>
          </a:xfrm>
          <a:prstGeom prst="rect">
            <a:avLst/>
          </a:prstGeom>
        </p:spPr>
      </p:pic>
      <p:pic>
        <p:nvPicPr>
          <p:cNvPr id="9" name="Graphic 7" descr="Person icon">
            <a:extLst>
              <a:ext uri="{FF2B5EF4-FFF2-40B4-BE49-F238E27FC236}">
                <a16:creationId xmlns:a16="http://schemas.microsoft.com/office/drawing/2014/main" id="{AC7339AD-1A2B-4702-8C29-5CFB6D1BBB53}"/>
              </a:ext>
            </a:extLst>
          </p:cNvPr>
          <p:cNvPicPr>
            <a:picLocks noChangeAspect="1"/>
          </p:cNvPicPr>
          <p:nvPr/>
        </p:nvPicPr>
        <p:blipFill>
          <a:blip r:embed="rId2">
            <a:extLst>
              <a:ext uri="{96DAC541-7B7A-43D3-8B79-37D633B846F1}">
                <asvg:svgBlip xmlns:asvg="http://schemas.microsoft.com/office/drawing/2016/SVG/main" xmlns="" r:embed="rId5"/>
              </a:ext>
            </a:extLst>
          </a:blip>
          <a:stretch>
            <a:fillRect/>
          </a:stretch>
        </p:blipFill>
        <p:spPr>
          <a:xfrm>
            <a:off x="6652597" y="4896001"/>
            <a:ext cx="342900" cy="352425"/>
          </a:xfrm>
          <a:prstGeom prst="rect">
            <a:avLst/>
          </a:prstGeom>
        </p:spPr>
      </p:pic>
    </p:spTree>
    <p:extLst>
      <p:ext uri="{BB962C8B-B14F-4D97-AF65-F5344CB8AC3E}">
        <p14:creationId xmlns:p14="http://schemas.microsoft.com/office/powerpoint/2010/main" val="3354990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Other studies highlight that </a:t>
            </a:r>
            <a:r>
              <a:rPr lang="en-US" sz="1800" dirty="0">
                <a:solidFill>
                  <a:srgbClr val="C00000"/>
                </a:solidFill>
                <a:latin typeface="arial" panose="020B0604020202020204" pitchFamily="34" charset="0"/>
              </a:rPr>
              <a:t>app content sources and developer affiliations </a:t>
            </a:r>
            <a:r>
              <a:rPr lang="en-US" sz="1800" dirty="0">
                <a:solidFill>
                  <a:srgbClr val="333333"/>
                </a:solidFill>
                <a:latin typeface="arial" panose="020B0604020202020204" pitchFamily="34" charset="0"/>
              </a:rPr>
              <a:t>are not well documented</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For instance, Bender et al. reported that a </a:t>
            </a:r>
            <a:r>
              <a:rPr lang="en-US" sz="1800" dirty="0" smtClean="0">
                <a:solidFill>
                  <a:srgbClr val="C00000"/>
                </a:solidFill>
                <a:latin typeface="arial" panose="020B0604020202020204" pitchFamily="34" charset="0"/>
              </a:rPr>
              <a:t>majority of cancer apps </a:t>
            </a:r>
            <a:r>
              <a:rPr lang="en-US" sz="1800" dirty="0" smtClean="0">
                <a:solidFill>
                  <a:srgbClr val="333333"/>
                </a:solidFill>
                <a:latin typeface="arial" panose="020B0604020202020204" pitchFamily="34" charset="0"/>
              </a:rPr>
              <a:t>for the general public did not describe their </a:t>
            </a:r>
            <a:r>
              <a:rPr lang="en-US" sz="1800" dirty="0" smtClean="0">
                <a:solidFill>
                  <a:srgbClr val="FF0000"/>
                </a:solidFill>
                <a:latin typeface="arial" panose="020B0604020202020204" pitchFamily="34" charset="0"/>
              </a:rPr>
              <a:t>organizational affiliation</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Bohme et al. concluded that </a:t>
            </a:r>
            <a:r>
              <a:rPr lang="en-US" sz="1800" dirty="0" smtClean="0">
                <a:solidFill>
                  <a:srgbClr val="C00000"/>
                </a:solidFill>
                <a:latin typeface="arial" panose="020B0604020202020204" pitchFamily="34" charset="0"/>
              </a:rPr>
              <a:t>cancer apps geared towards health professionals </a:t>
            </a:r>
            <a:r>
              <a:rPr lang="en-US" sz="1800" dirty="0" smtClean="0">
                <a:solidFill>
                  <a:srgbClr val="333333"/>
                </a:solidFill>
                <a:latin typeface="arial" panose="020B0604020202020204" pitchFamily="34" charset="0"/>
              </a:rPr>
              <a:t>offered </a:t>
            </a:r>
            <a:r>
              <a:rPr lang="en-US" sz="1800" dirty="0" smtClean="0">
                <a:solidFill>
                  <a:srgbClr val="C00000"/>
                </a:solidFill>
                <a:latin typeface="arial" panose="020B0604020202020204" pitchFamily="34" charset="0"/>
              </a:rPr>
              <a:t>better documentation for information sources </a:t>
            </a:r>
            <a:r>
              <a:rPr lang="en-US" sz="1800" dirty="0" smtClean="0">
                <a:solidFill>
                  <a:srgbClr val="333333"/>
                </a:solidFill>
                <a:latin typeface="arial" panose="020B0604020202020204" pitchFamily="34" charset="0"/>
              </a:rPr>
              <a:t>including scientific sources for app content.</a:t>
            </a:r>
            <a:endParaRPr lang="en-US" sz="1800" baseline="30000" dirty="0" smtClean="0">
              <a:solidFill>
                <a:srgbClr val="006ACC"/>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However</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these authors </a:t>
            </a:r>
            <a:r>
              <a:rPr lang="en-US" sz="1800" dirty="0">
                <a:solidFill>
                  <a:srgbClr val="333333"/>
                </a:solidFill>
                <a:latin typeface="arial" panose="020B0604020202020204" pitchFamily="34" charset="0"/>
              </a:rPr>
              <a:t>only analyzed apps available on one platform </a:t>
            </a:r>
            <a:r>
              <a:rPr lang="en-US" sz="1800" dirty="0">
                <a:solidFill>
                  <a:srgbClr val="C00000"/>
                </a:solidFill>
                <a:latin typeface="arial" panose="020B0604020202020204" pitchFamily="34" charset="0"/>
              </a:rPr>
              <a:t>(Apple iTunes) </a:t>
            </a:r>
            <a:r>
              <a:rPr lang="en-US" sz="1800" dirty="0">
                <a:solidFill>
                  <a:srgbClr val="333333"/>
                </a:solidFill>
                <a:latin typeface="arial" panose="020B0604020202020204" pitchFamily="34" charset="0"/>
              </a:rPr>
              <a:t>and apps that were </a:t>
            </a:r>
            <a:r>
              <a:rPr lang="en-US" sz="1800" dirty="0">
                <a:solidFill>
                  <a:srgbClr val="C00000"/>
                </a:solidFill>
                <a:latin typeface="arial" panose="020B0604020202020204" pitchFamily="34" charset="0"/>
              </a:rPr>
              <a:t>free of </a:t>
            </a:r>
            <a:r>
              <a:rPr lang="en-US" sz="1800" dirty="0" smtClean="0">
                <a:solidFill>
                  <a:srgbClr val="C00000"/>
                </a:solidFill>
                <a:latin typeface="arial" panose="020B0604020202020204" pitchFamily="34" charset="0"/>
              </a:rPr>
              <a:t>charge</a:t>
            </a:r>
            <a:r>
              <a:rPr lang="en-US" sz="1800" dirty="0" smtClean="0">
                <a:solidFill>
                  <a:srgbClr val="333333"/>
                </a:solidFill>
                <a:latin typeface="arial" panose="020B0604020202020204" pitchFamily="34" charset="0"/>
              </a:rPr>
              <a:t>.</a:t>
            </a:r>
            <a:endParaRPr lang="en-US" sz="1800" baseline="30000" dirty="0">
              <a:solidFill>
                <a:srgbClr val="006ACC"/>
              </a:solidFill>
              <a:latin typeface="arial" panose="020B0604020202020204" pitchFamily="34" charset="0"/>
            </a:endParaRPr>
          </a:p>
          <a:p>
            <a:pPr marL="0" indent="0" algn="l" rtl="0">
              <a:buNone/>
            </a:pPr>
            <a:endParaRPr lang="en-US" sz="24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769934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endParaRPr lang="fa-IR" dirty="0"/>
          </a:p>
        </p:txBody>
      </p:sp>
      <p:sp>
        <p:nvSpPr>
          <p:cNvPr id="3" name="Text Placeholder 2"/>
          <p:cNvSpPr>
            <a:spLocks noGrp="1"/>
          </p:cNvSpPr>
          <p:nvPr>
            <p:ph type="body" idx="1"/>
          </p:nvPr>
        </p:nvSpPr>
        <p:spPr>
          <a:xfrm>
            <a:off x="1783974" y="2496086"/>
            <a:ext cx="9120216" cy="3599914"/>
          </a:xfrm>
        </p:spPr>
        <p:txBody>
          <a:bodyPr>
            <a:normAutofit/>
          </a:bodyPr>
          <a:lstStyle/>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Nevertheless</a:t>
            </a:r>
            <a:r>
              <a:rPr lang="en-US" sz="1800" dirty="0">
                <a:solidFill>
                  <a:srgbClr val="333333"/>
                </a:solidFill>
                <a:latin typeface="arial" panose="020B0604020202020204" pitchFamily="34" charset="0"/>
              </a:rPr>
              <a:t>, gaps concerning apps for cancer remain in the extant literature.</a:t>
            </a:r>
          </a:p>
          <a:p>
            <a:pPr marL="0" lvl="0" indent="0" algn="ctr" rtl="0">
              <a:lnSpc>
                <a:spcPct val="100000"/>
              </a:lnSpc>
              <a:spcBef>
                <a:spcPts val="0"/>
              </a:spcBef>
              <a:buClrTx/>
              <a:buNone/>
            </a:pPr>
            <a:r>
              <a:rPr lang="en-US" sz="1800" dirty="0">
                <a:solidFill>
                  <a:srgbClr val="333333"/>
                </a:solidFill>
                <a:latin typeface="arial" panose="020B0604020202020204" pitchFamily="34" charset="0"/>
              </a:rPr>
              <a:t> More research is needed </a:t>
            </a:r>
            <a:r>
              <a:rPr lang="en-US" sz="1800" dirty="0">
                <a:solidFill>
                  <a:srgbClr val="C00000"/>
                </a:solidFill>
                <a:latin typeface="arial" panose="020B0604020202020204" pitchFamily="34" charset="0"/>
              </a:rPr>
              <a:t>to extend previous studies </a:t>
            </a:r>
            <a:r>
              <a:rPr lang="en-US" sz="1800" dirty="0">
                <a:solidFill>
                  <a:srgbClr val="333333"/>
                </a:solidFill>
                <a:latin typeface="arial" panose="020B0604020202020204" pitchFamily="34" charset="0"/>
              </a:rPr>
              <a:t>by analyzing a wider scope of cancer apps and platforms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For instance, research is needed to </a:t>
            </a:r>
            <a:r>
              <a:rPr lang="en-US" sz="1800" dirty="0">
                <a:solidFill>
                  <a:srgbClr val="C00000"/>
                </a:solidFill>
                <a:latin typeface="arial" panose="020B0604020202020204" pitchFamily="34" charset="0"/>
              </a:rPr>
              <a:t>examine content sources</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interactive features</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health provider oversight</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free and fee-based </a:t>
            </a:r>
            <a:r>
              <a:rPr lang="en-US" sz="1800" dirty="0">
                <a:solidFill>
                  <a:srgbClr val="333333"/>
                </a:solidFill>
                <a:latin typeface="arial" panose="020B0604020202020204" pitchFamily="34" charset="0"/>
              </a:rPr>
              <a:t>smartphone cancer apps, and </a:t>
            </a:r>
            <a:r>
              <a:rPr lang="en-US" sz="1800" dirty="0">
                <a:solidFill>
                  <a:srgbClr val="C00000"/>
                </a:solidFill>
                <a:latin typeface="arial" panose="020B0604020202020204" pitchFamily="34" charset="0"/>
              </a:rPr>
              <a:t>apps available on multiple platforms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Therefore</a:t>
            </a:r>
            <a:r>
              <a:rPr lang="en-US" sz="1800" dirty="0">
                <a:solidFill>
                  <a:srgbClr val="333333"/>
                </a:solidFill>
                <a:latin typeface="arial" panose="020B0604020202020204" pitchFamily="34" charset="0"/>
              </a:rPr>
              <a:t>, </a:t>
            </a:r>
            <a:r>
              <a:rPr lang="en-US" sz="1800" dirty="0">
                <a:solidFill>
                  <a:srgbClr val="002060"/>
                </a:solidFill>
                <a:latin typeface="arial" panose="020B0604020202020204" pitchFamily="34" charset="0"/>
              </a:rPr>
              <a:t>the aim of this study was to assess these dimensions to characterize the state of smartphone apps for cancer on the digital health market.</a:t>
            </a:r>
            <a:endParaRPr lang="fa-IR" sz="1800" dirty="0">
              <a:solidFill>
                <a:srgbClr val="002060"/>
              </a:solidFill>
              <a:latin typeface="Corbel" panose="020B0503020204020204"/>
              <a:cs typeface="Tahoma" panose="020B0604030504040204" pitchFamily="34" charset="0"/>
            </a:endParaRPr>
          </a:p>
          <a:p>
            <a:endParaRPr lang="fa-IR"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988452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13648"/>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Mobile app search</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2"/>
            <a:ext cx="7606002" cy="3347056"/>
          </a:xfrm>
        </p:spPr>
        <p:txBody>
          <a:bodyPr>
            <a:normAutofit/>
          </a:bodyPr>
          <a:lstStyle/>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To </a:t>
            </a:r>
            <a:r>
              <a:rPr lang="en-US" sz="1800" dirty="0">
                <a:solidFill>
                  <a:srgbClr val="333333"/>
                </a:solidFill>
                <a:latin typeface="arial" panose="020B0604020202020204" pitchFamily="34" charset="0"/>
              </a:rPr>
              <a:t>identify relevant cancer-focused apps for study inclusion, a search of </a:t>
            </a:r>
            <a:r>
              <a:rPr lang="en-US" sz="1800" dirty="0">
                <a:solidFill>
                  <a:srgbClr val="C00000"/>
                </a:solidFill>
                <a:latin typeface="arial" panose="020B0604020202020204" pitchFamily="34" charset="0"/>
              </a:rPr>
              <a:t>Apple iTunes </a:t>
            </a:r>
            <a:r>
              <a:rPr lang="en-US" sz="1800" dirty="0">
                <a:solidFill>
                  <a:srgbClr val="333333"/>
                </a:solidFill>
                <a:latin typeface="arial" panose="020B0604020202020204" pitchFamily="34" charset="0"/>
              </a:rPr>
              <a:t>(iOS) </a:t>
            </a:r>
            <a:r>
              <a:rPr lang="en-US" sz="1800" dirty="0">
                <a:solidFill>
                  <a:srgbClr val="C00000"/>
                </a:solidFill>
                <a:latin typeface="arial" panose="020B0604020202020204" pitchFamily="34" charset="0"/>
              </a:rPr>
              <a:t>and Google Play </a:t>
            </a:r>
            <a:r>
              <a:rPr lang="en-US" sz="1800" dirty="0">
                <a:solidFill>
                  <a:srgbClr val="333333"/>
                </a:solidFill>
                <a:latin typeface="arial" panose="020B0604020202020204" pitchFamily="34" charset="0"/>
              </a:rPr>
              <a:t>(Android) platforms was conducted.</a:t>
            </a:r>
          </a:p>
          <a:p>
            <a:pPr marL="0" lvl="0" indent="0" algn="ctr" rtl="0">
              <a:lnSpc>
                <a:spcPct val="100000"/>
              </a:lnSpc>
              <a:spcBef>
                <a:spcPts val="0"/>
              </a:spcBef>
              <a:buClrTx/>
              <a:buNone/>
            </a:pPr>
            <a:r>
              <a:rPr lang="en-US" sz="1800" dirty="0">
                <a:solidFill>
                  <a:srgbClr val="333333"/>
                </a:solidFill>
                <a:latin typeface="arial" panose="020B0604020202020204" pitchFamily="34" charset="0"/>
              </a:rPr>
              <a:t> Keyword searches for the terms </a:t>
            </a:r>
            <a:r>
              <a:rPr lang="en-US" sz="1800" dirty="0">
                <a:solidFill>
                  <a:srgbClr val="C00000"/>
                </a:solidFill>
                <a:latin typeface="arial" panose="020B0604020202020204" pitchFamily="34" charset="0"/>
              </a:rPr>
              <a:t>“cancer” and “oncology” </a:t>
            </a:r>
            <a:r>
              <a:rPr lang="en-US" sz="1800" dirty="0">
                <a:solidFill>
                  <a:srgbClr val="333333"/>
                </a:solidFill>
                <a:latin typeface="arial" panose="020B0604020202020204" pitchFamily="34" charset="0"/>
              </a:rPr>
              <a:t>were used to locate apps from the two major mobile marketplaces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a:t>
            </a:r>
            <a:endParaRPr lang="en-US" sz="1800" baseline="30000" dirty="0">
              <a:solidFill>
                <a:srgbClr val="006ACC"/>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In this study, the term cancer is used broadly for a collection of related diseases in which </a:t>
            </a:r>
            <a:r>
              <a:rPr lang="en-US" sz="1800" dirty="0">
                <a:solidFill>
                  <a:srgbClr val="C00000"/>
                </a:solidFill>
                <a:latin typeface="arial" panose="020B0604020202020204" pitchFamily="34" charset="0"/>
              </a:rPr>
              <a:t>“abnormal cells divide without control and can invade nearby tissues.”</a:t>
            </a:r>
            <a:endParaRPr lang="fa-IR" sz="1800" dirty="0">
              <a:solidFill>
                <a:srgbClr val="C00000"/>
              </a:solidFill>
              <a:latin typeface="Corbel" panose="020B0503020204020204"/>
              <a:cs typeface="Tahoma" panose="020B0604030504040204" pitchFamily="34" charset="0"/>
            </a:endParaRPr>
          </a:p>
          <a:p>
            <a:endParaRPr lang="en-US"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96289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Selection criteria</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2"/>
            <a:ext cx="7606002" cy="3347056"/>
          </a:xfrm>
        </p:spPr>
        <p:txBody>
          <a:bodyPr>
            <a:normAutofit lnSpcReduction="10000"/>
          </a:bodyPr>
          <a:lstStyle/>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Relevant </a:t>
            </a:r>
            <a:r>
              <a:rPr lang="en-US" sz="1800" dirty="0">
                <a:solidFill>
                  <a:srgbClr val="333333"/>
                </a:solidFill>
                <a:latin typeface="arial" panose="020B0604020202020204" pitchFamily="34" charset="0"/>
              </a:rPr>
              <a:t>smartphone apps available </a:t>
            </a:r>
            <a:r>
              <a:rPr lang="en-US" sz="1800" dirty="0">
                <a:solidFill>
                  <a:srgbClr val="C00000"/>
                </a:solidFill>
                <a:latin typeface="arial" panose="020B0604020202020204" pitchFamily="34" charset="0"/>
              </a:rPr>
              <a:t>on Google Play </a:t>
            </a:r>
            <a:r>
              <a:rPr lang="en-US" sz="1800" dirty="0">
                <a:solidFill>
                  <a:srgbClr val="333333"/>
                </a:solidFill>
                <a:latin typeface="arial" panose="020B0604020202020204" pitchFamily="34" charset="0"/>
              </a:rPr>
              <a:t>and </a:t>
            </a:r>
            <a:r>
              <a:rPr lang="en-US" sz="1800" dirty="0">
                <a:solidFill>
                  <a:srgbClr val="C00000"/>
                </a:solidFill>
                <a:latin typeface="arial" panose="020B0604020202020204" pitchFamily="34" charset="0"/>
              </a:rPr>
              <a:t>Apple iTunes </a:t>
            </a:r>
            <a:r>
              <a:rPr lang="en-US" sz="1800" dirty="0">
                <a:solidFill>
                  <a:srgbClr val="333333"/>
                </a:solidFill>
                <a:latin typeface="arial" panose="020B0604020202020204" pitchFamily="34" charset="0"/>
              </a:rPr>
              <a:t>app stores were considered for inclusion</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Apps that were </a:t>
            </a:r>
            <a:r>
              <a:rPr lang="en-US" sz="1800" dirty="0">
                <a:solidFill>
                  <a:srgbClr val="C00000"/>
                </a:solidFill>
                <a:latin typeface="arial" panose="020B0604020202020204" pitchFamily="34" charset="0"/>
              </a:rPr>
              <a:t>patient oriented </a:t>
            </a:r>
            <a:r>
              <a:rPr lang="en-US" sz="1800" dirty="0">
                <a:solidFill>
                  <a:srgbClr val="333333"/>
                </a:solidFill>
                <a:latin typeface="arial" panose="020B0604020202020204" pitchFamily="34" charset="0"/>
              </a:rPr>
              <a:t>and intended </a:t>
            </a:r>
            <a:r>
              <a:rPr lang="en-US" sz="1800" dirty="0">
                <a:solidFill>
                  <a:srgbClr val="C00000"/>
                </a:solidFill>
                <a:latin typeface="arial" panose="020B0604020202020204" pitchFamily="34" charset="0"/>
              </a:rPr>
              <a:t>for health consumers </a:t>
            </a:r>
            <a:r>
              <a:rPr lang="en-US" sz="1800" dirty="0">
                <a:solidFill>
                  <a:srgbClr val="333333"/>
                </a:solidFill>
                <a:latin typeface="arial" panose="020B0604020202020204" pitchFamily="34" charset="0"/>
              </a:rPr>
              <a:t>were included in the study sample (i.e. </a:t>
            </a:r>
            <a:r>
              <a:rPr lang="en-US" sz="1800" dirty="0">
                <a:solidFill>
                  <a:srgbClr val="FF0000"/>
                </a:solidFill>
                <a:latin typeface="arial" panose="020B0604020202020204" pitchFamily="34" charset="0"/>
              </a:rPr>
              <a:t>general public as intended app users</a:t>
            </a:r>
            <a:r>
              <a:rPr lang="en-US" sz="1800" dirty="0">
                <a:solidFill>
                  <a:srgbClr val="333333"/>
                </a:solidFill>
                <a:latin typeface="arial" panose="020B0604020202020204" pitchFamily="34" charset="0"/>
              </a:rPr>
              <a:t>; this includes patients, families, caregivers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Only smartphone apps available in the </a:t>
            </a:r>
            <a:r>
              <a:rPr lang="en-US" sz="1800" dirty="0">
                <a:solidFill>
                  <a:srgbClr val="C00000"/>
                </a:solidFill>
                <a:latin typeface="arial" panose="020B0604020202020204" pitchFamily="34" charset="0"/>
              </a:rPr>
              <a:t>English language </a:t>
            </a:r>
            <a:r>
              <a:rPr lang="en-US" sz="1800" dirty="0">
                <a:solidFill>
                  <a:srgbClr val="333333"/>
                </a:solidFill>
                <a:latin typeface="arial" panose="020B0604020202020204" pitchFamily="34" charset="0"/>
              </a:rPr>
              <a:t>that been </a:t>
            </a:r>
            <a:r>
              <a:rPr lang="en-US" sz="1800" dirty="0">
                <a:solidFill>
                  <a:srgbClr val="C00000"/>
                </a:solidFill>
                <a:latin typeface="arial" panose="020B0604020202020204" pitchFamily="34" charset="0"/>
              </a:rPr>
              <a:t>updated over a 3-year period</a:t>
            </a:r>
            <a:r>
              <a:rPr lang="en-US" sz="1800" dirty="0">
                <a:solidFill>
                  <a:srgbClr val="333333"/>
                </a:solidFill>
                <a:latin typeface="arial" panose="020B0604020202020204" pitchFamily="34" charset="0"/>
              </a:rPr>
              <a:t> (2015, 2016, and 2017) were included in the study sample. </a:t>
            </a:r>
            <a:r>
              <a:rPr lang="en-US" sz="1800" dirty="0">
                <a:solidFill>
                  <a:srgbClr val="C00000"/>
                </a:solidFill>
                <a:latin typeface="arial" panose="020B0604020202020204" pitchFamily="34" charset="0"/>
              </a:rPr>
              <a:t>Both free apps </a:t>
            </a:r>
            <a:r>
              <a:rPr lang="en-US" sz="1800" dirty="0">
                <a:solidFill>
                  <a:srgbClr val="333333"/>
                </a:solidFill>
                <a:latin typeface="arial" panose="020B0604020202020204" pitchFamily="34" charset="0"/>
              </a:rPr>
              <a:t>(no cost) and </a:t>
            </a:r>
            <a:r>
              <a:rPr lang="en-US" sz="1800" dirty="0">
                <a:solidFill>
                  <a:srgbClr val="C00000"/>
                </a:solidFill>
                <a:latin typeface="arial" panose="020B0604020202020204" pitchFamily="34" charset="0"/>
              </a:rPr>
              <a:t>apps for a fee </a:t>
            </a:r>
            <a:r>
              <a:rPr lang="en-US" sz="1800" dirty="0">
                <a:solidFill>
                  <a:srgbClr val="333333"/>
                </a:solidFill>
                <a:latin typeface="arial" panose="020B0604020202020204" pitchFamily="34" charset="0"/>
              </a:rPr>
              <a:t>were included. Apps intended for health providers and those not updated within the 3-year timeframe were excluded.</a:t>
            </a:r>
            <a:endParaRPr lang="fa-IR" sz="1800" dirty="0">
              <a:solidFill>
                <a:srgbClr val="2C2C2C"/>
              </a:solidFill>
              <a:latin typeface="Corbel" panose="020B0503020204020204"/>
              <a:cs typeface="Tahoma" panose="020B0604030504040204" pitchFamily="34" charset="0"/>
            </a:endParaRPr>
          </a:p>
          <a:p>
            <a:endParaRPr lang="en-US"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514811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Selection criteria</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4111452"/>
          </a:xfrm>
        </p:spPr>
        <p:txBody>
          <a:bodyPr>
            <a:noAutofit/>
          </a:bodyPr>
          <a:lstStyle/>
          <a:p>
            <a:pPr marL="0" lvl="0" indent="0" algn="ctr" rtl="0">
              <a:lnSpc>
                <a:spcPct val="100000"/>
              </a:lnSpc>
              <a:spcBef>
                <a:spcPts val="0"/>
              </a:spcBef>
              <a:buClrTx/>
              <a:buNone/>
            </a:pPr>
            <a:endParaRPr lang="en-US" sz="1800" dirty="0" smtClean="0">
              <a:solidFill>
                <a:srgbClr val="2C2C2C"/>
              </a:solidFill>
            </a:endParaRPr>
          </a:p>
          <a:p>
            <a:pPr marL="0" lvl="0" indent="0" algn="ctr" rtl="0">
              <a:lnSpc>
                <a:spcPct val="100000"/>
              </a:lnSpc>
              <a:spcBef>
                <a:spcPts val="0"/>
              </a:spcBef>
              <a:buClrTx/>
              <a:buNone/>
            </a:pPr>
            <a:r>
              <a:rPr lang="en-US" sz="1800" dirty="0" smtClean="0">
                <a:solidFill>
                  <a:srgbClr val="2C2C2C"/>
                </a:solidFill>
              </a:rPr>
              <a:t>Google </a:t>
            </a:r>
            <a:r>
              <a:rPr lang="en-US" sz="1800" dirty="0">
                <a:solidFill>
                  <a:srgbClr val="2C2C2C"/>
                </a:solidFill>
              </a:rPr>
              <a:t>Play and iOS app store combined keyword searches identified an initial </a:t>
            </a:r>
            <a:r>
              <a:rPr lang="en-US" sz="1800" dirty="0">
                <a:solidFill>
                  <a:srgbClr val="C00000"/>
                </a:solidFill>
              </a:rPr>
              <a:t>481 potential apps </a:t>
            </a:r>
            <a:r>
              <a:rPr lang="en-US" sz="1800" dirty="0">
                <a:solidFill>
                  <a:srgbClr val="2C2C2C"/>
                </a:solidFill>
              </a:rPr>
              <a:t>(Apple iTunes = 294; Google Play = 187</a:t>
            </a:r>
            <a:r>
              <a:rPr lang="en-US" sz="1800" dirty="0" smtClean="0">
                <a:solidFill>
                  <a:srgbClr val="2C2C2C"/>
                </a:solidFill>
              </a:rPr>
              <a:t>).</a:t>
            </a:r>
          </a:p>
          <a:p>
            <a:pPr marL="0" lvl="0" indent="0" algn="ctr" rtl="0">
              <a:lnSpc>
                <a:spcPct val="100000"/>
              </a:lnSpc>
              <a:spcBef>
                <a:spcPts val="0"/>
              </a:spcBef>
              <a:buClrTx/>
              <a:buNone/>
            </a:pPr>
            <a:endParaRPr lang="en-US" sz="1800" dirty="0">
              <a:solidFill>
                <a:srgbClr val="2C2C2C"/>
              </a:solidFill>
            </a:endParaRPr>
          </a:p>
          <a:p>
            <a:pPr marL="0" lvl="0" indent="0" algn="ctr" rtl="0">
              <a:lnSpc>
                <a:spcPct val="100000"/>
              </a:lnSpc>
              <a:spcBef>
                <a:spcPts val="0"/>
              </a:spcBef>
              <a:buClrTx/>
              <a:buNone/>
            </a:pPr>
            <a:r>
              <a:rPr lang="en-US" sz="1800" dirty="0" smtClean="0">
                <a:solidFill>
                  <a:srgbClr val="2C2C2C"/>
                </a:solidFill>
              </a:rPr>
              <a:t> </a:t>
            </a:r>
            <a:r>
              <a:rPr lang="en-US" sz="1800" dirty="0">
                <a:solidFill>
                  <a:srgbClr val="2C2C2C"/>
                </a:solidFill>
              </a:rPr>
              <a:t>Out of these, </a:t>
            </a:r>
            <a:r>
              <a:rPr lang="en-US" sz="1800" dirty="0">
                <a:solidFill>
                  <a:srgbClr val="C00000"/>
                </a:solidFill>
              </a:rPr>
              <a:t>287 apps </a:t>
            </a:r>
            <a:r>
              <a:rPr lang="en-US" sz="1800" dirty="0">
                <a:solidFill>
                  <a:srgbClr val="2C2C2C"/>
                </a:solidFill>
              </a:rPr>
              <a:t>were deemed</a:t>
            </a:r>
            <a:r>
              <a:rPr lang="en-US" sz="1800" dirty="0">
                <a:solidFill>
                  <a:srgbClr val="FF0000"/>
                </a:solidFill>
              </a:rPr>
              <a:t> irrelevant </a:t>
            </a:r>
            <a:r>
              <a:rPr lang="en-US" sz="1800" dirty="0">
                <a:solidFill>
                  <a:srgbClr val="2C2C2C"/>
                </a:solidFill>
              </a:rPr>
              <a:t>and manually removed from the sample (i.e. keyword search for “cancer” retrieved </a:t>
            </a:r>
            <a:r>
              <a:rPr lang="en-US" sz="1800" dirty="0">
                <a:solidFill>
                  <a:srgbClr val="FF0000"/>
                </a:solidFill>
              </a:rPr>
              <a:t>astrologica</a:t>
            </a:r>
            <a:r>
              <a:rPr lang="en-US" sz="1800" dirty="0">
                <a:solidFill>
                  <a:srgbClr val="2C2C2C"/>
                </a:solidFill>
              </a:rPr>
              <a:t>l apps</a:t>
            </a:r>
            <a:r>
              <a:rPr lang="en-US" sz="1800" dirty="0" smtClean="0">
                <a:solidFill>
                  <a:srgbClr val="2C2C2C"/>
                </a:solidFill>
              </a:rPr>
              <a:t>).</a:t>
            </a:r>
          </a:p>
          <a:p>
            <a:pPr marL="0" lvl="0" indent="0" algn="ctr" rtl="0">
              <a:lnSpc>
                <a:spcPct val="100000"/>
              </a:lnSpc>
              <a:spcBef>
                <a:spcPts val="0"/>
              </a:spcBef>
              <a:buClrTx/>
              <a:buNone/>
            </a:pPr>
            <a:endParaRPr lang="en-US" sz="1800" dirty="0" smtClean="0">
              <a:solidFill>
                <a:srgbClr val="2C2C2C"/>
              </a:solidFill>
            </a:endParaRPr>
          </a:p>
          <a:p>
            <a:pPr marL="0" lvl="0" indent="0" algn="ctr" rtl="0">
              <a:lnSpc>
                <a:spcPct val="100000"/>
              </a:lnSpc>
              <a:spcBef>
                <a:spcPts val="0"/>
              </a:spcBef>
              <a:buClrTx/>
              <a:buNone/>
            </a:pPr>
            <a:r>
              <a:rPr lang="en-US" sz="1800" dirty="0" smtClean="0">
                <a:solidFill>
                  <a:srgbClr val="2C2C2C"/>
                </a:solidFill>
              </a:rPr>
              <a:t> </a:t>
            </a:r>
            <a:r>
              <a:rPr lang="en-US" sz="1800" dirty="0">
                <a:solidFill>
                  <a:srgbClr val="2C2C2C"/>
                </a:solidFill>
              </a:rPr>
              <a:t>The remaining </a:t>
            </a:r>
            <a:r>
              <a:rPr lang="en-US" sz="1800" dirty="0">
                <a:solidFill>
                  <a:srgbClr val="C00000"/>
                </a:solidFill>
              </a:rPr>
              <a:t>194 apps </a:t>
            </a:r>
            <a:r>
              <a:rPr lang="en-US" sz="1800" dirty="0">
                <a:solidFill>
                  <a:srgbClr val="2C2C2C"/>
                </a:solidFill>
              </a:rPr>
              <a:t>were further screened. Another </a:t>
            </a:r>
            <a:r>
              <a:rPr lang="en-US" sz="1800" dirty="0">
                <a:solidFill>
                  <a:srgbClr val="C00000"/>
                </a:solidFill>
              </a:rPr>
              <a:t>71 apps </a:t>
            </a:r>
            <a:r>
              <a:rPr lang="en-US" sz="1800" dirty="0">
                <a:solidFill>
                  <a:srgbClr val="2C2C2C"/>
                </a:solidFill>
              </a:rPr>
              <a:t>were removed as </a:t>
            </a:r>
            <a:r>
              <a:rPr lang="en-US" sz="1800" dirty="0">
                <a:solidFill>
                  <a:srgbClr val="C00000"/>
                </a:solidFill>
              </a:rPr>
              <a:t>duplicate versions </a:t>
            </a:r>
            <a:r>
              <a:rPr lang="en-US" sz="1800" dirty="0">
                <a:solidFill>
                  <a:srgbClr val="2C2C2C"/>
                </a:solidFill>
              </a:rPr>
              <a:t>with the same app name and developer that appeared across both platforms (Apple iTunes = 46; Google Play = 25</a:t>
            </a:r>
            <a:r>
              <a:rPr lang="en-US" sz="1800" dirty="0" smtClean="0">
                <a:solidFill>
                  <a:srgbClr val="2C2C2C"/>
                </a:solidFill>
              </a:rPr>
              <a:t>).</a:t>
            </a:r>
          </a:p>
          <a:p>
            <a:pPr marL="0" lvl="0" indent="0" algn="ctr" rtl="0">
              <a:lnSpc>
                <a:spcPct val="100000"/>
              </a:lnSpc>
              <a:spcBef>
                <a:spcPts val="0"/>
              </a:spcBef>
              <a:buClrTx/>
              <a:buNone/>
            </a:pPr>
            <a:r>
              <a:rPr lang="en-US" sz="1800" dirty="0" smtClean="0">
                <a:solidFill>
                  <a:srgbClr val="2C2C2C"/>
                </a:solidFill>
              </a:rPr>
              <a:t> </a:t>
            </a:r>
            <a:r>
              <a:rPr lang="en-US" sz="1800" dirty="0">
                <a:solidFill>
                  <a:srgbClr val="2C2C2C"/>
                </a:solidFill>
              </a:rPr>
              <a:t>A total of </a:t>
            </a:r>
            <a:r>
              <a:rPr lang="en-US" sz="1800" dirty="0">
                <a:solidFill>
                  <a:srgbClr val="C00000"/>
                </a:solidFill>
              </a:rPr>
              <a:t>123 unique </a:t>
            </a:r>
            <a:r>
              <a:rPr lang="en-US" sz="1800" dirty="0">
                <a:solidFill>
                  <a:srgbClr val="2C2C2C"/>
                </a:solidFill>
              </a:rPr>
              <a:t>apps met inclusion criteria and comprised the study sample (Apple iTunes = 40; Google Play = 83).</a:t>
            </a:r>
            <a:endParaRPr lang="fa-IR" sz="1800" dirty="0">
              <a:solidFill>
                <a:srgbClr val="2C2C2C"/>
              </a:solidFill>
              <a:cs typeface="Tahoma" panose="020B0604030504040204" pitchFamily="34" charset="0"/>
            </a:endParaRPr>
          </a:p>
          <a:p>
            <a:endParaRPr lang="en-US" sz="1800"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649085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Data collection and analysis</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3980823"/>
          </a:xfrm>
        </p:spPr>
        <p:txBody>
          <a:bodyPr>
            <a:noAutofit/>
          </a:bodyPr>
          <a:lstStyle/>
          <a:p>
            <a:pPr marL="0" lvl="0" indent="0" algn="ctr" rtl="0">
              <a:lnSpc>
                <a:spcPct val="100000"/>
              </a:lnSpc>
              <a:spcBef>
                <a:spcPts val="0"/>
              </a:spcBef>
              <a:buClrTx/>
              <a:buNone/>
            </a:pPr>
            <a:r>
              <a:rPr lang="en-US" sz="1800" dirty="0">
                <a:solidFill>
                  <a:srgbClr val="C00000"/>
                </a:solidFill>
                <a:latin typeface="arial" panose="020B0604020202020204" pitchFamily="34" charset="0"/>
              </a:rPr>
              <a:t>Text from app store descriptions </a:t>
            </a:r>
            <a:r>
              <a:rPr lang="en-US" sz="1800" dirty="0">
                <a:solidFill>
                  <a:srgbClr val="333333"/>
                </a:solidFill>
                <a:latin typeface="arial" panose="020B0604020202020204" pitchFamily="34" charset="0"/>
              </a:rPr>
              <a:t>was extracted from two leading app marketplaces (Google Play and Apple iTunes app stores) in </a:t>
            </a:r>
            <a:r>
              <a:rPr lang="en-US" sz="1800" dirty="0">
                <a:solidFill>
                  <a:srgbClr val="00B050"/>
                </a:solidFill>
                <a:latin typeface="arial" panose="020B0604020202020204" pitchFamily="34" charset="0"/>
              </a:rPr>
              <a:t>December 2017</a:t>
            </a:r>
            <a:r>
              <a:rPr lang="en-US" sz="1800" dirty="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Information </a:t>
            </a:r>
            <a:r>
              <a:rPr lang="en-US" sz="1800" dirty="0">
                <a:solidFill>
                  <a:srgbClr val="333333"/>
                </a:solidFill>
                <a:latin typeface="arial" panose="020B0604020202020204" pitchFamily="34" charset="0"/>
              </a:rPr>
              <a:t>was collected on the following variables from the app descriptions: </a:t>
            </a:r>
            <a:r>
              <a:rPr lang="en-US" sz="1800" dirty="0">
                <a:solidFill>
                  <a:srgbClr val="C00000"/>
                </a:solidFill>
                <a:latin typeface="arial" panose="020B0604020202020204" pitchFamily="34" charset="0"/>
              </a:rPr>
              <a:t>app name, platform (Apple iTunes or Google Play), developer affiliation, cost, date of last update, and interactive features. </a:t>
            </a:r>
            <a:endParaRPr lang="en-US" sz="1800" dirty="0" smtClean="0">
              <a:solidFill>
                <a:srgbClr val="C00000"/>
              </a:solidFill>
              <a:latin typeface="arial" panose="020B0604020202020204" pitchFamily="34" charset="0"/>
            </a:endParaRP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C00000"/>
                </a:solidFill>
                <a:latin typeface="arial" panose="020B0604020202020204" pitchFamily="34" charset="0"/>
              </a:rPr>
              <a:t>Ethical </a:t>
            </a:r>
            <a:r>
              <a:rPr lang="en-US" sz="1800" dirty="0">
                <a:solidFill>
                  <a:srgbClr val="C00000"/>
                </a:solidFill>
                <a:latin typeface="arial" panose="020B0604020202020204" pitchFamily="34" charset="0"/>
              </a:rPr>
              <a:t>approval </a:t>
            </a:r>
            <a:r>
              <a:rPr lang="en-US" sz="1800" dirty="0">
                <a:solidFill>
                  <a:srgbClr val="333333"/>
                </a:solidFill>
                <a:latin typeface="arial" panose="020B0604020202020204" pitchFamily="34" charset="0"/>
              </a:rPr>
              <a:t>was </a:t>
            </a:r>
            <a:r>
              <a:rPr lang="en-US" sz="1800" dirty="0">
                <a:solidFill>
                  <a:srgbClr val="C00000"/>
                </a:solidFill>
                <a:latin typeface="arial" panose="020B0604020202020204" pitchFamily="34" charset="0"/>
              </a:rPr>
              <a:t>not required </a:t>
            </a:r>
            <a:r>
              <a:rPr lang="en-US" sz="1800" dirty="0">
                <a:solidFill>
                  <a:srgbClr val="333333"/>
                </a:solidFill>
                <a:latin typeface="arial" panose="020B0604020202020204" pitchFamily="34" charset="0"/>
              </a:rPr>
              <a:t>because data were </a:t>
            </a:r>
            <a:r>
              <a:rPr lang="en-US" sz="1800" dirty="0">
                <a:solidFill>
                  <a:srgbClr val="C00000"/>
                </a:solidFill>
                <a:latin typeface="arial" panose="020B0604020202020204" pitchFamily="34" charset="0"/>
              </a:rPr>
              <a:t>collected online from the two marketplaces</a:t>
            </a:r>
            <a:r>
              <a:rPr lang="en-US" sz="1800" dirty="0">
                <a:solidFill>
                  <a:srgbClr val="333333"/>
                </a:solidFill>
                <a:latin typeface="arial" panose="020B0604020202020204" pitchFamily="34" charset="0"/>
              </a:rPr>
              <a:t> in the public domain</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Data were recorded on a Microsoft Excel spreadsheet </a:t>
            </a:r>
            <a:r>
              <a:rPr lang="en-US" sz="1800" dirty="0">
                <a:solidFill>
                  <a:srgbClr val="C00000"/>
                </a:solidFill>
                <a:latin typeface="arial" panose="020B0604020202020204" pitchFamily="34" charset="0"/>
              </a:rPr>
              <a:t>for analysis and a coding scheme guided content analysis.</a:t>
            </a:r>
            <a:endParaRPr lang="fa-IR" sz="1800" dirty="0">
              <a:solidFill>
                <a:srgbClr val="C00000"/>
              </a:solidFill>
              <a:latin typeface="Corbel" panose="020B0503020204020204"/>
              <a:cs typeface="Tahoma" panose="020B0604030504040204" pitchFamily="34" charset="0"/>
            </a:endParaRPr>
          </a:p>
          <a:p>
            <a:endParaRPr lang="en-US" sz="2400" dirty="0">
              <a:solidFill>
                <a:srgbClr val="C00000"/>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51445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Data collection and analysis</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3980823"/>
          </a:xfrm>
        </p:spPr>
        <p:txBody>
          <a:bodyPr>
            <a:noAutofit/>
          </a:bodyPr>
          <a:lstStyle/>
          <a:p>
            <a:pPr marL="0" lvl="0" indent="0" algn="l" rtl="0">
              <a:lnSpc>
                <a:spcPct val="100000"/>
              </a:lnSpc>
              <a:spcBef>
                <a:spcPts val="0"/>
              </a:spcBef>
              <a:buClrTx/>
              <a:buNone/>
            </a:pPr>
            <a:r>
              <a:rPr lang="en-US" sz="1800" dirty="0">
                <a:solidFill>
                  <a:srgbClr val="333333"/>
                </a:solidFill>
                <a:latin typeface="arial" panose="020B0604020202020204" pitchFamily="34" charset="0"/>
              </a:rPr>
              <a:t>The coding scheme for the primary </a:t>
            </a:r>
            <a:r>
              <a:rPr lang="en-US" sz="1800" dirty="0">
                <a:solidFill>
                  <a:srgbClr val="C00000"/>
                </a:solidFill>
                <a:latin typeface="arial" panose="020B0604020202020204" pitchFamily="34" charset="0"/>
              </a:rPr>
              <a:t>function of the apps </a:t>
            </a:r>
            <a:r>
              <a:rPr lang="en-US" sz="1800" dirty="0">
                <a:solidFill>
                  <a:srgbClr val="333333"/>
                </a:solidFill>
                <a:latin typeface="arial" panose="020B0604020202020204" pitchFamily="34" charset="0"/>
              </a:rPr>
              <a:t>was adapted from the following </a:t>
            </a:r>
            <a:r>
              <a:rPr lang="en-US" sz="1800" dirty="0">
                <a:solidFill>
                  <a:srgbClr val="C00000"/>
                </a:solidFill>
                <a:latin typeface="arial" panose="020B0604020202020204" pitchFamily="34" charset="0"/>
              </a:rPr>
              <a:t>seven categories of cancer apps </a:t>
            </a:r>
            <a:r>
              <a:rPr lang="en-US" sz="1800" dirty="0">
                <a:solidFill>
                  <a:srgbClr val="333333"/>
                </a:solidFill>
                <a:latin typeface="arial" panose="020B0604020202020204" pitchFamily="34" charset="0"/>
              </a:rPr>
              <a:t>identified by Bender and colleagues</a:t>
            </a:r>
            <a:r>
              <a:rPr lang="en-US" sz="1800" dirty="0" smtClean="0">
                <a:solidFill>
                  <a:srgbClr val="333333"/>
                </a:solidFill>
                <a:latin typeface="arial" panose="020B0604020202020204" pitchFamily="34" charset="0"/>
              </a:rPr>
              <a:t>:</a:t>
            </a:r>
            <a:endParaRPr lang="en-US" sz="1800" baseline="30000" dirty="0" smtClean="0">
              <a:solidFill>
                <a:srgbClr val="006ACC"/>
              </a:solidFill>
              <a:latin typeface="arial" panose="020B0604020202020204" pitchFamily="34" charset="0"/>
            </a:endParaRPr>
          </a:p>
          <a:p>
            <a:pPr marL="0" lvl="0" indent="0" algn="l"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l" rtl="0">
              <a:lnSpc>
                <a:spcPct val="100000"/>
              </a:lnSpc>
              <a:spcBef>
                <a:spcPts val="0"/>
              </a:spcBef>
              <a:buClrTx/>
              <a:buFont typeface="+mj-lt"/>
              <a:buAutoNum type="arabicPeriod"/>
            </a:pPr>
            <a:r>
              <a:rPr lang="en-US" sz="1800" b="1" dirty="0">
                <a:solidFill>
                  <a:srgbClr val="333333"/>
                </a:solidFill>
                <a:latin typeface="arial" panose="020B0604020202020204" pitchFamily="34" charset="0"/>
              </a:rPr>
              <a:t>Educational</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general information </a:t>
            </a:r>
            <a:r>
              <a:rPr lang="en-US" sz="1800" dirty="0">
                <a:solidFill>
                  <a:srgbClr val="333333"/>
                </a:solidFill>
                <a:latin typeface="arial" panose="020B0604020202020204" pitchFamily="34" charset="0"/>
              </a:rPr>
              <a:t>and </a:t>
            </a:r>
            <a:r>
              <a:rPr lang="en-US" sz="1800" dirty="0">
                <a:solidFill>
                  <a:srgbClr val="C00000"/>
                </a:solidFill>
                <a:latin typeface="arial" panose="020B0604020202020204" pitchFamily="34" charset="0"/>
              </a:rPr>
              <a:t>tools to raise public recognition of cancer</a:t>
            </a:r>
            <a:r>
              <a:rPr lang="en-US" sz="1800" dirty="0">
                <a:solidFill>
                  <a:srgbClr val="333333"/>
                </a:solidFill>
                <a:latin typeface="arial" panose="020B0604020202020204" pitchFamily="34" charset="0"/>
              </a:rPr>
              <a:t> as a societal problem; includes descriptions and statistics</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Font typeface="+mj-lt"/>
              <a:buAutoNum type="arabicPeriod"/>
            </a:pPr>
            <a:endParaRPr lang="en-US" sz="1800" dirty="0">
              <a:solidFill>
                <a:srgbClr val="333333"/>
              </a:solidFill>
              <a:latin typeface="arial" panose="020B0604020202020204" pitchFamily="34" charset="0"/>
            </a:endParaRPr>
          </a:p>
          <a:p>
            <a:pPr marL="0" lvl="0" indent="0" algn="l" rtl="0">
              <a:lnSpc>
                <a:spcPct val="100000"/>
              </a:lnSpc>
              <a:spcBef>
                <a:spcPts val="0"/>
              </a:spcBef>
              <a:buClrTx/>
              <a:buFont typeface="+mj-lt"/>
              <a:buAutoNum type="arabicPeriod"/>
            </a:pPr>
            <a:r>
              <a:rPr lang="en-US" sz="1800" b="1" dirty="0">
                <a:solidFill>
                  <a:srgbClr val="333333"/>
                </a:solidFill>
                <a:latin typeface="arial" panose="020B0604020202020204" pitchFamily="34" charset="0"/>
              </a:rPr>
              <a:t>Fundraising</a:t>
            </a:r>
            <a:r>
              <a:rPr lang="en-US" sz="1800" dirty="0">
                <a:solidFill>
                  <a:srgbClr val="333333"/>
                </a:solidFill>
                <a:latin typeface="arial" panose="020B0604020202020204" pitchFamily="34" charset="0"/>
              </a:rPr>
              <a:t>: tools to attract </a:t>
            </a:r>
            <a:r>
              <a:rPr lang="en-US" sz="1800" dirty="0">
                <a:solidFill>
                  <a:srgbClr val="C00000"/>
                </a:solidFill>
                <a:latin typeface="arial" panose="020B0604020202020204" pitchFamily="34" charset="0"/>
              </a:rPr>
              <a:t>financial</a:t>
            </a:r>
            <a:r>
              <a:rPr lang="en-US" sz="1800" dirty="0">
                <a:solidFill>
                  <a:srgbClr val="333333"/>
                </a:solidFill>
                <a:latin typeface="arial" panose="020B0604020202020204" pitchFamily="34" charset="0"/>
              </a:rPr>
              <a:t> resources</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Font typeface="+mj-lt"/>
              <a:buAutoNum type="arabicPeriod"/>
            </a:pPr>
            <a:endParaRPr lang="en-US" sz="1800" dirty="0">
              <a:solidFill>
                <a:srgbClr val="333333"/>
              </a:solidFill>
              <a:latin typeface="arial" panose="020B0604020202020204" pitchFamily="34" charset="0"/>
            </a:endParaRPr>
          </a:p>
          <a:p>
            <a:pPr marL="0" lvl="0" indent="0" algn="l" rtl="0">
              <a:lnSpc>
                <a:spcPct val="100000"/>
              </a:lnSpc>
              <a:spcBef>
                <a:spcPts val="0"/>
              </a:spcBef>
              <a:buClrTx/>
              <a:buFont typeface="+mj-lt"/>
              <a:buAutoNum type="arabicPeriod"/>
            </a:pPr>
            <a:r>
              <a:rPr lang="en-US" sz="1800" b="1" dirty="0">
                <a:solidFill>
                  <a:srgbClr val="333333"/>
                </a:solidFill>
                <a:latin typeface="arial" panose="020B0604020202020204" pitchFamily="34" charset="0"/>
              </a:rPr>
              <a:t>Prevention</a:t>
            </a:r>
            <a:r>
              <a:rPr lang="en-US" sz="1800" dirty="0">
                <a:solidFill>
                  <a:srgbClr val="333333"/>
                </a:solidFill>
                <a:latin typeface="arial" panose="020B0604020202020204" pitchFamily="34" charset="0"/>
              </a:rPr>
              <a:t>: information and practical tools to </a:t>
            </a:r>
            <a:r>
              <a:rPr lang="en-US" sz="1800" dirty="0">
                <a:solidFill>
                  <a:srgbClr val="C00000"/>
                </a:solidFill>
                <a:latin typeface="arial" panose="020B0604020202020204" pitchFamily="34" charset="0"/>
              </a:rPr>
              <a:t>avoid cancer</a:t>
            </a:r>
            <a:r>
              <a:rPr lang="en-US" sz="1800" dirty="0">
                <a:solidFill>
                  <a:srgbClr val="333333"/>
                </a:solidFill>
                <a:latin typeface="arial" panose="020B0604020202020204" pitchFamily="34" charset="0"/>
              </a:rPr>
              <a:t>; including the </a:t>
            </a:r>
            <a:r>
              <a:rPr lang="en-US" sz="1800" dirty="0">
                <a:solidFill>
                  <a:srgbClr val="C00000"/>
                </a:solidFill>
                <a:latin typeface="arial" panose="020B0604020202020204" pitchFamily="34" charset="0"/>
              </a:rPr>
              <a:t>recurrence of cancer</a:t>
            </a:r>
            <a:r>
              <a:rPr lang="en-US" sz="1800" dirty="0">
                <a:solidFill>
                  <a:srgbClr val="333333"/>
                </a:solidFill>
                <a:latin typeface="arial" panose="020B0604020202020204" pitchFamily="34" charset="0"/>
              </a:rPr>
              <a:t>.</a:t>
            </a:r>
          </a:p>
          <a:p>
            <a:endParaRPr lang="en-US" sz="2400"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074689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Data collection and analysis</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3980823"/>
          </a:xfrm>
        </p:spPr>
        <p:txBody>
          <a:bodyPr>
            <a:noAutofit/>
          </a:bodyPr>
          <a:lstStyle/>
          <a:p>
            <a:pPr marL="0" lvl="0" indent="0" algn="l"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r>
              <a:rPr lang="en-US" sz="1800" b="1" dirty="0" smtClean="0">
                <a:solidFill>
                  <a:srgbClr val="333333"/>
                </a:solidFill>
                <a:latin typeface="arial" panose="020B0604020202020204" pitchFamily="34" charset="0"/>
              </a:rPr>
              <a:t>4.Early </a:t>
            </a:r>
            <a:r>
              <a:rPr lang="en-US" sz="1800" b="1" dirty="0">
                <a:solidFill>
                  <a:srgbClr val="333333"/>
                </a:solidFill>
                <a:latin typeface="arial" panose="020B0604020202020204" pitchFamily="34" charset="0"/>
              </a:rPr>
              <a:t>detection</a:t>
            </a:r>
            <a:r>
              <a:rPr lang="en-US" sz="1800" dirty="0">
                <a:solidFill>
                  <a:srgbClr val="333333"/>
                </a:solidFill>
                <a:latin typeface="arial" panose="020B0604020202020204" pitchFamily="34" charset="0"/>
              </a:rPr>
              <a:t>: information and tools to </a:t>
            </a:r>
            <a:r>
              <a:rPr lang="en-US" sz="1800" dirty="0">
                <a:solidFill>
                  <a:srgbClr val="C00000"/>
                </a:solidFill>
                <a:latin typeface="arial" panose="020B0604020202020204" pitchFamily="34" charset="0"/>
              </a:rPr>
              <a:t>assist in the identification of cancer before the emergence of symptoms or signs</a:t>
            </a:r>
            <a:r>
              <a:rPr lang="en-US" sz="1800" dirty="0">
                <a:solidFill>
                  <a:srgbClr val="333333"/>
                </a:solidFill>
                <a:latin typeface="arial" panose="020B0604020202020204" pitchFamily="34" charset="0"/>
              </a:rPr>
              <a:t> (i.e. breast self-examinations, mole/skin check apps</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l" rtl="0">
              <a:lnSpc>
                <a:spcPct val="100000"/>
              </a:lnSpc>
              <a:spcBef>
                <a:spcPts val="0"/>
              </a:spcBef>
              <a:buClrTx/>
              <a:buNone/>
            </a:pPr>
            <a:r>
              <a:rPr lang="en-US" sz="1800" b="1" dirty="0">
                <a:solidFill>
                  <a:srgbClr val="333333"/>
                </a:solidFill>
                <a:latin typeface="arial" panose="020B0604020202020204" pitchFamily="34" charset="0"/>
              </a:rPr>
              <a:t>5.Disease and treatment information</a:t>
            </a:r>
            <a:r>
              <a:rPr lang="en-US" sz="1800" dirty="0">
                <a:solidFill>
                  <a:srgbClr val="333333"/>
                </a:solidFill>
                <a:latin typeface="arial" panose="020B0604020202020204" pitchFamily="34" charset="0"/>
              </a:rPr>
              <a:t>: information about </a:t>
            </a:r>
            <a:r>
              <a:rPr lang="en-US" sz="1800" dirty="0">
                <a:solidFill>
                  <a:srgbClr val="C00000"/>
                </a:solidFill>
                <a:latin typeface="arial" panose="020B0604020202020204" pitchFamily="34" charset="0"/>
              </a:rPr>
              <a:t>disease or treatment options</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l" rtl="0">
              <a:lnSpc>
                <a:spcPct val="100000"/>
              </a:lnSpc>
              <a:spcBef>
                <a:spcPts val="0"/>
              </a:spcBef>
              <a:buClrTx/>
              <a:buNone/>
            </a:pPr>
            <a:r>
              <a:rPr lang="en-US" sz="1800" b="1" dirty="0">
                <a:solidFill>
                  <a:srgbClr val="333333"/>
                </a:solidFill>
                <a:latin typeface="arial" panose="020B0604020202020204" pitchFamily="34" charset="0"/>
              </a:rPr>
              <a:t>6.Disease management</a:t>
            </a:r>
            <a:r>
              <a:rPr lang="en-US" sz="1800" dirty="0">
                <a:solidFill>
                  <a:srgbClr val="333333"/>
                </a:solidFill>
                <a:latin typeface="arial" panose="020B0604020202020204" pitchFamily="34" charset="0"/>
              </a:rPr>
              <a:t>: information and practical tools to </a:t>
            </a:r>
            <a:r>
              <a:rPr lang="en-US" sz="1800" dirty="0">
                <a:solidFill>
                  <a:srgbClr val="C00000"/>
                </a:solidFill>
                <a:latin typeface="arial" panose="020B0604020202020204" pitchFamily="34" charset="0"/>
              </a:rPr>
              <a:t>deal with the medical, behavioral, or emotional aspects</a:t>
            </a:r>
            <a:r>
              <a:rPr lang="en-US" sz="1800" dirty="0">
                <a:solidFill>
                  <a:srgbClr val="333333"/>
                </a:solidFill>
                <a:latin typeface="arial" panose="020B0604020202020204" pitchFamily="34" charset="0"/>
              </a:rPr>
              <a:t> of cancer</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l" rtl="0">
              <a:lnSpc>
                <a:spcPct val="100000"/>
              </a:lnSpc>
              <a:spcBef>
                <a:spcPts val="0"/>
              </a:spcBef>
              <a:buClrTx/>
              <a:buNone/>
            </a:pPr>
            <a:r>
              <a:rPr lang="en-US" sz="1800" b="1" dirty="0">
                <a:solidFill>
                  <a:srgbClr val="333333"/>
                </a:solidFill>
                <a:latin typeface="arial" panose="020B0604020202020204" pitchFamily="34" charset="0"/>
              </a:rPr>
              <a:t>7.Suppor</a:t>
            </a:r>
            <a:r>
              <a:rPr lang="en-US" sz="1800" dirty="0">
                <a:solidFill>
                  <a:srgbClr val="333333"/>
                </a:solidFill>
                <a:latin typeface="arial" panose="020B0604020202020204" pitchFamily="34" charset="0"/>
              </a:rPr>
              <a:t>t: access to peer </a:t>
            </a:r>
            <a:r>
              <a:rPr lang="en-US" sz="1800" dirty="0">
                <a:solidFill>
                  <a:srgbClr val="C00000"/>
                </a:solidFill>
                <a:latin typeface="arial" panose="020B0604020202020204" pitchFamily="34" charset="0"/>
              </a:rPr>
              <a:t>or professional assistance</a:t>
            </a:r>
            <a:r>
              <a:rPr lang="en-US" sz="1800" dirty="0">
                <a:solidFill>
                  <a:srgbClr val="333333"/>
                </a:solidFill>
                <a:latin typeface="arial" panose="020B0604020202020204" pitchFamily="34" charset="0"/>
              </a:rPr>
              <a:t>, includes information/photo sharing.</a:t>
            </a:r>
          </a:p>
          <a:p>
            <a:endParaRPr lang="en-US" sz="2400"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1777442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Data collection and analysis</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3980823"/>
          </a:xfrm>
        </p:spPr>
        <p:txBody>
          <a:bodyPr>
            <a:noAutofit/>
          </a:bodyPr>
          <a:lstStyle/>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Two </a:t>
            </a:r>
            <a:r>
              <a:rPr lang="en-US" sz="1800" dirty="0">
                <a:solidFill>
                  <a:srgbClr val="333333"/>
                </a:solidFill>
                <a:latin typeface="arial" panose="020B0604020202020204" pitchFamily="34" charset="0"/>
              </a:rPr>
              <a:t>researchers (DC and SH) coded the apps based on the </a:t>
            </a:r>
            <a:r>
              <a:rPr lang="en-US" sz="1800" dirty="0">
                <a:solidFill>
                  <a:srgbClr val="C00000"/>
                </a:solidFill>
                <a:latin typeface="arial" panose="020B0604020202020204" pitchFamily="34" charset="0"/>
              </a:rPr>
              <a:t>narrative text</a:t>
            </a:r>
            <a:r>
              <a:rPr lang="en-US" sz="1800" dirty="0">
                <a:solidFill>
                  <a:srgbClr val="333333"/>
                </a:solidFill>
                <a:latin typeface="arial" panose="020B0604020202020204" pitchFamily="34" charset="0"/>
              </a:rPr>
              <a:t> within the </a:t>
            </a:r>
            <a:r>
              <a:rPr lang="en-US" sz="1800" dirty="0">
                <a:solidFill>
                  <a:srgbClr val="C00000"/>
                </a:solidFill>
                <a:latin typeface="arial" panose="020B0604020202020204" pitchFamily="34" charset="0"/>
              </a:rPr>
              <a:t>online app store descriptions</a:t>
            </a:r>
            <a:r>
              <a:rPr lang="en-US" sz="1800" dirty="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The </a:t>
            </a:r>
            <a:r>
              <a:rPr lang="en-US" sz="1800" dirty="0">
                <a:solidFill>
                  <a:srgbClr val="333333"/>
                </a:solidFill>
                <a:latin typeface="arial" panose="020B0604020202020204" pitchFamily="34" charset="0"/>
              </a:rPr>
              <a:t>established </a:t>
            </a:r>
            <a:r>
              <a:rPr lang="en-US" sz="1800" dirty="0">
                <a:solidFill>
                  <a:srgbClr val="C00000"/>
                </a:solidFill>
                <a:latin typeface="arial" panose="020B0604020202020204" pitchFamily="34" charset="0"/>
              </a:rPr>
              <a:t>seven categories </a:t>
            </a:r>
            <a:r>
              <a:rPr lang="en-US" sz="1800" dirty="0">
                <a:solidFill>
                  <a:srgbClr val="333333"/>
                </a:solidFill>
                <a:latin typeface="arial" panose="020B0604020202020204" pitchFamily="34" charset="0"/>
              </a:rPr>
              <a:t>were applied to </a:t>
            </a:r>
            <a:r>
              <a:rPr lang="en-US" sz="1800" dirty="0">
                <a:solidFill>
                  <a:srgbClr val="C00000"/>
                </a:solidFill>
                <a:latin typeface="arial" panose="020B0604020202020204" pitchFamily="34" charset="0"/>
              </a:rPr>
              <a:t>all 123 apps </a:t>
            </a:r>
            <a:r>
              <a:rPr lang="en-US" sz="1800" dirty="0">
                <a:solidFill>
                  <a:srgbClr val="333333"/>
                </a:solidFill>
                <a:latin typeface="arial" panose="020B0604020202020204" pitchFamily="34" charset="0"/>
              </a:rPr>
              <a:t>in the study to represent the primary function of the apps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Any differences in the groupings of the apps into one of the seven categories were resolved by the two coders until agreement was achieved</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Likewise, the </a:t>
            </a:r>
            <a:r>
              <a:rPr lang="en-US" sz="1800" dirty="0">
                <a:solidFill>
                  <a:srgbClr val="C00000"/>
                </a:solidFill>
                <a:latin typeface="arial" panose="020B0604020202020204" pitchFamily="34" charset="0"/>
              </a:rPr>
              <a:t>type of cancer </a:t>
            </a:r>
            <a:r>
              <a:rPr lang="en-US" sz="1800" dirty="0">
                <a:solidFill>
                  <a:srgbClr val="333333"/>
                </a:solidFill>
                <a:latin typeface="arial" panose="020B0604020202020204" pitchFamily="34" charset="0"/>
              </a:rPr>
              <a:t>and </a:t>
            </a:r>
            <a:r>
              <a:rPr lang="en-US" sz="1800" dirty="0">
                <a:solidFill>
                  <a:srgbClr val="C00000"/>
                </a:solidFill>
                <a:latin typeface="arial" panose="020B0604020202020204" pitchFamily="34" charset="0"/>
              </a:rPr>
              <a:t>interactive features </a:t>
            </a:r>
            <a:r>
              <a:rPr lang="en-US" sz="1800" dirty="0">
                <a:solidFill>
                  <a:srgbClr val="333333"/>
                </a:solidFill>
                <a:latin typeface="arial" panose="020B0604020202020204" pitchFamily="34" charset="0"/>
              </a:rPr>
              <a:t>of the apps were also drawn from the </a:t>
            </a:r>
            <a:r>
              <a:rPr lang="en-US" sz="1800" dirty="0">
                <a:solidFill>
                  <a:srgbClr val="C00000"/>
                </a:solidFill>
                <a:latin typeface="arial" panose="020B0604020202020204" pitchFamily="34" charset="0"/>
              </a:rPr>
              <a:t>text of app descriptions</a:t>
            </a:r>
            <a:r>
              <a:rPr lang="en-US" sz="1800" dirty="0">
                <a:solidFill>
                  <a:srgbClr val="333333"/>
                </a:solidFill>
                <a:latin typeface="arial" panose="020B0604020202020204" pitchFamily="34" charset="0"/>
              </a:rPr>
              <a:t>. </a:t>
            </a:r>
            <a:endParaRPr lang="en-US" sz="2400"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639106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Data collection and analysis</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3980823"/>
          </a:xfrm>
        </p:spPr>
        <p:txBody>
          <a:bodyPr>
            <a:noAutofit/>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Coding for interactive features was based on </a:t>
            </a:r>
            <a:r>
              <a:rPr lang="en-US" sz="1800" dirty="0">
                <a:solidFill>
                  <a:schemeClr val="tx2"/>
                </a:solidFill>
                <a:latin typeface="arial" panose="020B0604020202020204" pitchFamily="34" charset="0"/>
              </a:rPr>
              <a:t>capabilities reported in previous research</a:t>
            </a:r>
            <a:r>
              <a:rPr lang="en-US" sz="1800" dirty="0">
                <a:solidFill>
                  <a:srgbClr val="333333"/>
                </a:solidFill>
                <a:latin typeface="arial" panose="020B0604020202020204" pitchFamily="34" charset="0"/>
              </a:rPr>
              <a:t>, such as the ability to </a:t>
            </a:r>
            <a:r>
              <a:rPr lang="en-US" sz="1800" dirty="0">
                <a:solidFill>
                  <a:srgbClr val="C00000"/>
                </a:solidFill>
                <a:latin typeface="arial" panose="020B0604020202020204" pitchFamily="34" charset="0"/>
              </a:rPr>
              <a:t>track medication usage</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schedule appointments</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share updates</a:t>
            </a:r>
            <a:r>
              <a:rPr lang="en-US" sz="1800" dirty="0">
                <a:solidFill>
                  <a:srgbClr val="333333"/>
                </a:solidFill>
                <a:latin typeface="arial" panose="020B0604020202020204" pitchFamily="34" charset="0"/>
              </a:rPr>
              <a:t>, and </a:t>
            </a:r>
            <a:r>
              <a:rPr lang="en-US" sz="1800" dirty="0">
                <a:solidFill>
                  <a:srgbClr val="C00000"/>
                </a:solidFill>
                <a:latin typeface="arial" panose="020B0604020202020204" pitchFamily="34" charset="0"/>
              </a:rPr>
              <a:t>connect with health </a:t>
            </a:r>
            <a:r>
              <a:rPr lang="en-US" sz="1800" dirty="0" smtClean="0">
                <a:solidFill>
                  <a:srgbClr val="C00000"/>
                </a:solidFill>
                <a:latin typeface="arial" panose="020B0604020202020204" pitchFamily="34" charset="0"/>
              </a:rPr>
              <a:t>providers</a:t>
            </a:r>
            <a:r>
              <a:rPr lang="en-US" sz="1800" dirty="0" smtClean="0">
                <a:solidFill>
                  <a:srgbClr val="333333"/>
                </a:solidFill>
                <a:latin typeface="arial" panose="020B0604020202020204" pitchFamily="34" charset="0"/>
              </a:rPr>
              <a:t>.</a:t>
            </a:r>
            <a:r>
              <a:rPr lang="en-US" sz="1800" dirty="0">
                <a:solidFill>
                  <a:srgbClr val="333333"/>
                </a:solidFill>
                <a:latin typeface="arial" panose="020B0604020202020204" pitchFamily="34" charset="0"/>
              </a:rPr>
              <a:t> Interactive features of the cancer-focused apps were then descriptively summarized.</a:t>
            </a:r>
            <a:endParaRPr lang="fa-IR" sz="1800" dirty="0">
              <a:solidFill>
                <a:srgbClr val="2C2C2C"/>
              </a:solidFill>
              <a:latin typeface="Corbel" panose="020B0503020204020204"/>
              <a:cs typeface="Tahoma" panose="020B0604030504040204" pitchFamily="34" charset="0"/>
            </a:endParaRPr>
          </a:p>
          <a:p>
            <a:pPr lvl="0">
              <a:buClr>
                <a:srgbClr val="586EA6"/>
              </a:buClr>
            </a:pPr>
            <a:endParaRPr lang="en-US" sz="2400" dirty="0">
              <a:solidFill>
                <a:srgbClr val="595959"/>
              </a:solidFill>
              <a:ea typeface="Tahoma" panose="020B0604030504040204" pitchFamily="34" charset="0"/>
              <a:cs typeface="Tahoma" panose="020B0604030504040204" pitchFamily="34" charset="0"/>
            </a:endParaRPr>
          </a:p>
          <a:p>
            <a:pPr marL="0" lvl="0" indent="0" algn="ctr" rtl="0">
              <a:lnSpc>
                <a:spcPct val="100000"/>
              </a:lnSpc>
              <a:spcBef>
                <a:spcPts val="0"/>
              </a:spcBef>
              <a:buClrTx/>
              <a:buNone/>
            </a:pPr>
            <a:endParaRPr lang="en-US" sz="2400"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4659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0A94A0BB-65D4-460A-947F-D0BC651C2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9912" cy="6628642"/>
          </a:xfrm>
          <a:prstGeom prst="rect">
            <a:avLst/>
          </a:prstGeom>
        </p:spPr>
      </p:pic>
      <p:sp>
        <p:nvSpPr>
          <p:cNvPr id="6" name="Rectangle 5">
            <a:extLst>
              <a:ext uri="{FF2B5EF4-FFF2-40B4-BE49-F238E27FC236}">
                <a16:creationId xmlns:a16="http://schemas.microsoft.com/office/drawing/2014/main" id="{AD0034B7-EAC9-429D-9600-C58561D805DA}"/>
              </a:ext>
              <a:ext uri="{C183D7F6-B498-43B3-948B-1728B52AA6E4}">
                <adec:decorative xmlns="" xmlns:adec="http://schemas.microsoft.com/office/drawing/2017/decorative" val="1"/>
              </a:ext>
            </a:extLst>
          </p:cNvPr>
          <p:cNvSpPr/>
          <p:nvPr/>
        </p:nvSpPr>
        <p:spPr>
          <a:xfrm>
            <a:off x="0" y="745000"/>
            <a:ext cx="3430043" cy="5330952"/>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8" name="Title 27">
            <a:extLst>
              <a:ext uri="{FF2B5EF4-FFF2-40B4-BE49-F238E27FC236}">
                <a16:creationId xmlns:a16="http://schemas.microsoft.com/office/drawing/2014/main" id="{B8A93A84-6089-431C-96E2-45FCA3C179C7}"/>
              </a:ext>
            </a:extLst>
          </p:cNvPr>
          <p:cNvSpPr>
            <a:spLocks noGrp="1"/>
          </p:cNvSpPr>
          <p:nvPr>
            <p:ph type="title"/>
          </p:nvPr>
        </p:nvSpPr>
        <p:spPr/>
        <p:txBody>
          <a:bodyPr/>
          <a:lstStyle/>
          <a:p>
            <a:r>
              <a:rPr lang="en-ZA" dirty="0"/>
              <a:t>Digital Health</a:t>
            </a:r>
            <a:endParaRPr lang="en-US" dirty="0"/>
          </a:p>
        </p:txBody>
      </p:sp>
      <p:sp>
        <p:nvSpPr>
          <p:cNvPr id="4" name="Rectangle 3">
            <a:extLst>
              <a:ext uri="{FF2B5EF4-FFF2-40B4-BE49-F238E27FC236}">
                <a16:creationId xmlns:a16="http://schemas.microsoft.com/office/drawing/2014/main" id="{D7F6F6C7-60D9-41AC-8781-68FDD4F3299E}"/>
              </a:ext>
              <a:ext uri="{C183D7F6-B498-43B3-948B-1728B52AA6E4}">
                <adec:decorative xmlns="" xmlns:adec="http://schemas.microsoft.com/office/drawing/2017/decorative" val="1"/>
              </a:ext>
            </a:extLst>
          </p:cNvPr>
          <p:cNvSpPr/>
          <p:nvPr/>
        </p:nvSpPr>
        <p:spPr>
          <a:xfrm>
            <a:off x="3543300" y="2043953"/>
            <a:ext cx="8168053" cy="4036302"/>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9" name="Content Placeholder 28">
            <a:extLst>
              <a:ext uri="{FF2B5EF4-FFF2-40B4-BE49-F238E27FC236}">
                <a16:creationId xmlns:a16="http://schemas.microsoft.com/office/drawing/2014/main" id="{589616E0-5389-47D2-94BD-AC88747025DA}"/>
              </a:ext>
            </a:extLst>
          </p:cNvPr>
          <p:cNvSpPr>
            <a:spLocks noGrp="1"/>
          </p:cNvSpPr>
          <p:nvPr>
            <p:ph idx="1"/>
          </p:nvPr>
        </p:nvSpPr>
        <p:spPr>
          <a:xfrm>
            <a:off x="3869268" y="2402006"/>
            <a:ext cx="7315200" cy="3582742"/>
          </a:xfrm>
        </p:spPr>
        <p:txBody>
          <a:bodyPr/>
          <a:lstStyle/>
          <a:p>
            <a:pPr marL="0" indent="0" algn="l" rtl="0">
              <a:buNone/>
            </a:pPr>
            <a:r>
              <a:rPr lang="en-ZA" dirty="0" smtClean="0"/>
              <a:t>h-index:</a:t>
            </a:r>
            <a:r>
              <a:rPr lang="en-ZA" dirty="0"/>
              <a:t>	</a:t>
            </a:r>
            <a:r>
              <a:rPr lang="en-ZA" dirty="0" smtClean="0"/>
              <a:t>8</a:t>
            </a:r>
          </a:p>
          <a:p>
            <a:pPr marL="0" indent="0" algn="l" rtl="0">
              <a:buNone/>
            </a:pPr>
            <a:endParaRPr lang="en-ZA" dirty="0" smtClean="0"/>
          </a:p>
          <a:p>
            <a:pPr marL="0" indent="0" algn="l" rtl="0">
              <a:buNone/>
            </a:pPr>
            <a:r>
              <a:rPr lang="en-ZA" dirty="0" smtClean="0"/>
              <a:t>Impact factor:3.495</a:t>
            </a:r>
          </a:p>
          <a:p>
            <a:pPr marL="0" indent="0" algn="l" rtl="0">
              <a:buNone/>
            </a:pPr>
            <a:endParaRPr lang="en-ZA" dirty="0" smtClean="0"/>
          </a:p>
          <a:p>
            <a:pPr marL="0" indent="0" algn="l" rtl="0">
              <a:buNone/>
            </a:pPr>
            <a:r>
              <a:rPr lang="en-ZA" dirty="0" smtClean="0"/>
              <a:t>Indexed in :</a:t>
            </a:r>
            <a:r>
              <a:rPr lang="en-US" dirty="0" smtClean="0"/>
              <a:t> </a:t>
            </a:r>
            <a:r>
              <a:rPr lang="en-US" dirty="0"/>
              <a:t>Directory of Open Access Journals (DOAJ</a:t>
            </a:r>
            <a:r>
              <a:rPr lang="en-US" dirty="0" smtClean="0"/>
              <a:t>)</a:t>
            </a:r>
            <a:endParaRPr lang="en-US" dirty="0"/>
          </a:p>
          <a:p>
            <a:pPr marL="0" indent="0" algn="l" rtl="0">
              <a:buNone/>
            </a:pPr>
            <a:r>
              <a:rPr lang="en-US" dirty="0" smtClean="0"/>
              <a:t>ProQuest</a:t>
            </a:r>
            <a:endParaRPr lang="en-US" dirty="0"/>
          </a:p>
          <a:p>
            <a:pPr marL="0" indent="0" algn="l" rtl="0">
              <a:buNone/>
            </a:pPr>
            <a:r>
              <a:rPr lang="en-US" dirty="0"/>
              <a:t>PubMed Central (PMC</a:t>
            </a:r>
            <a:r>
              <a:rPr lang="en-US" dirty="0" smtClean="0"/>
              <a:t>)</a:t>
            </a:r>
            <a:endParaRPr lang="en-US" dirty="0"/>
          </a:p>
          <a:p>
            <a:pPr marL="0" indent="0" algn="l" rtl="0">
              <a:buNone/>
            </a:pPr>
            <a:r>
              <a:rPr lang="en-US" dirty="0"/>
              <a:t>Scopus</a:t>
            </a:r>
            <a:endParaRPr lang="en-ZA" dirty="0"/>
          </a:p>
        </p:txBody>
      </p:sp>
      <p:sp>
        <p:nvSpPr>
          <p:cNvPr id="5" name="Rectangle 4">
            <a:extLst>
              <a:ext uri="{FF2B5EF4-FFF2-40B4-BE49-F238E27FC236}">
                <a16:creationId xmlns:a16="http://schemas.microsoft.com/office/drawing/2014/main" id="{95898461-1DBF-4823-B0CE-25F935F9EE5C}"/>
              </a:ext>
              <a:ext uri="{C183D7F6-B498-43B3-948B-1728B52AA6E4}">
                <adec:decorative xmlns="" xmlns:adec="http://schemas.microsoft.com/office/drawing/2017/decorative" val="1"/>
              </a:ext>
            </a:extLst>
          </p:cNvPr>
          <p:cNvSpPr/>
          <p:nvPr/>
        </p:nvSpPr>
        <p:spPr>
          <a:xfrm>
            <a:off x="11815244" y="745000"/>
            <a:ext cx="384668" cy="534490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00"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193090" y="66131"/>
            <a:ext cx="2329133" cy="1647646"/>
          </a:xfrm>
          <a:prstGeom prst="rect">
            <a:avLst/>
          </a:prstGeom>
        </p:spPr>
      </p:pic>
    </p:spTree>
    <p:extLst>
      <p:ext uri="{BB962C8B-B14F-4D97-AF65-F5344CB8AC3E}">
        <p14:creationId xmlns:p14="http://schemas.microsoft.com/office/powerpoint/2010/main" val="132697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858504C3-A3CB-44FD-8920-1C9ECE4D2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 y="0"/>
            <a:ext cx="12190209" cy="6858000"/>
          </a:xfrm>
          <a:prstGeom prst="rect">
            <a:avLst/>
          </a:prstGeom>
          <a:blipFill>
            <a:blip r:embed="rId3"/>
            <a:stretch>
              <a:fillRect/>
            </a:stretch>
          </a:blipFill>
        </p:spPr>
      </p:pic>
      <p:sp>
        <p:nvSpPr>
          <p:cNvPr id="14" name="Rectangle 13">
            <a:extLst>
              <a:ext uri="{FF2B5EF4-FFF2-40B4-BE49-F238E27FC236}">
                <a16:creationId xmlns:a16="http://schemas.microsoft.com/office/drawing/2014/main" id="{EACD7D33-424E-4924-8CCA-0ECB2EE6B293}"/>
              </a:ext>
              <a:ext uri="{C183D7F6-B498-43B3-948B-1728B52AA6E4}">
                <adec:decorative xmlns="" xmlns:adec="http://schemas.microsoft.com/office/drawing/2017/decorative" val="1"/>
              </a:ext>
            </a:extLst>
          </p:cNvPr>
          <p:cNvSpPr/>
          <p:nvPr/>
        </p:nvSpPr>
        <p:spPr>
          <a:xfrm>
            <a:off x="4286680" y="793135"/>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solidFill>
                  <a:srgbClr val="FFFFFF"/>
                </a:solidFill>
                <a:latin typeface="Corbel" panose="020B0503020204020204"/>
                <a:ea typeface="+mj-ea"/>
                <a:cs typeface="B Titr" panose="00000700000000000000" pitchFamily="2" charset="-78"/>
              </a:rPr>
              <a:t>Method</a:t>
            </a:r>
            <a:endParaRPr lang="en-US" dirty="0"/>
          </a:p>
        </p:txBody>
      </p:sp>
      <p:sp>
        <p:nvSpPr>
          <p:cNvPr id="12" name="Rectangle 11">
            <a:extLst>
              <a:ext uri="{FF2B5EF4-FFF2-40B4-BE49-F238E27FC236}">
                <a16:creationId xmlns:a16="http://schemas.microsoft.com/office/drawing/2014/main" id="{A59A40CD-5408-433E-BDDB-04473D25E20F}"/>
              </a:ext>
              <a:ext uri="{C183D7F6-B498-43B3-948B-1728B52AA6E4}">
                <adec:decorative xmlns="" xmlns:adec="http://schemas.microsoft.com/office/drawing/2017/decorative" val="1"/>
              </a:ext>
            </a:extLst>
          </p:cNvPr>
          <p:cNvSpPr/>
          <p:nvPr/>
        </p:nvSpPr>
        <p:spPr>
          <a:xfrm>
            <a:off x="1791" y="2678925"/>
            <a:ext cx="3068514" cy="3939589"/>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AC3A72-406E-467C-AD75-3552E95BC0C2}"/>
              </a:ext>
            </a:extLst>
          </p:cNvPr>
          <p:cNvSpPr>
            <a:spLocks noGrp="1"/>
          </p:cNvSpPr>
          <p:nvPr>
            <p:ph type="title"/>
          </p:nvPr>
        </p:nvSpPr>
        <p:spPr/>
        <p:txBody>
          <a:bodyPr/>
          <a:lstStyle/>
          <a:p>
            <a:pPr algn="ctr"/>
            <a:r>
              <a:rPr lang="en-US" dirty="0"/>
              <a:t>Data collection and analysis</a:t>
            </a:r>
            <a:br>
              <a:rPr lang="en-US" dirty="0"/>
            </a:br>
            <a:r>
              <a:rPr lang="fa-IR" dirty="0" smtClean="0"/>
              <a:t>:</a:t>
            </a:r>
            <a:endParaRPr lang="en-US" dirty="0"/>
          </a:p>
        </p:txBody>
      </p:sp>
      <p:sp>
        <p:nvSpPr>
          <p:cNvPr id="13" name="Rectangle 12">
            <a:extLst>
              <a:ext uri="{FF2B5EF4-FFF2-40B4-BE49-F238E27FC236}">
                <a16:creationId xmlns:a16="http://schemas.microsoft.com/office/drawing/2014/main" id="{595A3B18-E778-4780-AC96-F48E7BD591D6}"/>
              </a:ext>
              <a:ext uri="{C183D7F6-B498-43B3-948B-1728B52AA6E4}">
                <adec:decorative xmlns="" xmlns:adec="http://schemas.microsoft.com/office/drawing/2017/decorative" val="1"/>
              </a:ext>
            </a:extLst>
          </p:cNvPr>
          <p:cNvSpPr/>
          <p:nvPr/>
        </p:nvSpPr>
        <p:spPr>
          <a:xfrm>
            <a:off x="3200819" y="2637691"/>
            <a:ext cx="8486324" cy="3980823"/>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7D37CD8-FB64-46C6-BA92-4854E7C63B82}"/>
              </a:ext>
            </a:extLst>
          </p:cNvPr>
          <p:cNvSpPr>
            <a:spLocks noGrp="1"/>
          </p:cNvSpPr>
          <p:nvPr>
            <p:ph idx="4294967295"/>
          </p:nvPr>
        </p:nvSpPr>
        <p:spPr>
          <a:xfrm>
            <a:off x="3578466" y="2637691"/>
            <a:ext cx="7606002" cy="3980823"/>
          </a:xfrm>
        </p:spPr>
        <p:txBody>
          <a:bodyPr>
            <a:noAutofit/>
          </a:bodyPr>
          <a:lstStyle/>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App </a:t>
            </a:r>
            <a:r>
              <a:rPr lang="en-US" sz="1800" dirty="0">
                <a:solidFill>
                  <a:srgbClr val="333333"/>
                </a:solidFill>
                <a:latin typeface="arial" panose="020B0604020202020204" pitchFamily="34" charset="0"/>
              </a:rPr>
              <a:t>marketplace descriptions were checked for </a:t>
            </a:r>
            <a:r>
              <a:rPr lang="en-US" sz="1800" dirty="0">
                <a:solidFill>
                  <a:srgbClr val="C00000"/>
                </a:solidFill>
                <a:latin typeface="arial" panose="020B0604020202020204" pitchFamily="34" charset="0"/>
              </a:rPr>
              <a:t>content sources </a:t>
            </a:r>
            <a:r>
              <a:rPr lang="en-US" sz="1800" dirty="0">
                <a:solidFill>
                  <a:srgbClr val="333333"/>
                </a:solidFill>
                <a:latin typeface="arial" panose="020B0604020202020204" pitchFamily="34" charset="0"/>
              </a:rPr>
              <a:t>and statements about </a:t>
            </a:r>
            <a:r>
              <a:rPr lang="en-US" sz="1800" dirty="0">
                <a:solidFill>
                  <a:srgbClr val="C00000"/>
                </a:solidFill>
                <a:latin typeface="arial" panose="020B0604020202020204" pitchFamily="34" charset="0"/>
              </a:rPr>
              <a:t>how information was reviewed</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For example, any statements </a:t>
            </a:r>
            <a:r>
              <a:rPr lang="en-US" sz="1800" dirty="0">
                <a:solidFill>
                  <a:srgbClr val="C00000"/>
                </a:solidFill>
                <a:latin typeface="arial" panose="020B0604020202020204" pitchFamily="34" charset="0"/>
              </a:rPr>
              <a:t>about health provider involvement </a:t>
            </a:r>
            <a:r>
              <a:rPr lang="en-US" sz="1800" dirty="0">
                <a:solidFill>
                  <a:srgbClr val="333333"/>
                </a:solidFill>
                <a:latin typeface="arial" panose="020B0604020202020204" pitchFamily="34" charset="0"/>
              </a:rPr>
              <a:t>or </a:t>
            </a:r>
            <a:r>
              <a:rPr lang="en-US" sz="1800" dirty="0">
                <a:solidFill>
                  <a:srgbClr val="C00000"/>
                </a:solidFill>
                <a:latin typeface="arial" panose="020B0604020202020204" pitchFamily="34" charset="0"/>
              </a:rPr>
              <a:t>oversight of app </a:t>
            </a:r>
            <a:r>
              <a:rPr lang="en-US" sz="1800" dirty="0">
                <a:solidFill>
                  <a:srgbClr val="333333"/>
                </a:solidFill>
                <a:latin typeface="arial" panose="020B0604020202020204" pitchFamily="34" charset="0"/>
              </a:rPr>
              <a:t>content were captured.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endParaRPr lang="en-US" sz="2400" dirty="0">
              <a:solidFill>
                <a:schemeClr val="bg2"/>
              </a:solidFill>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E9C450B1-121D-41BA-98B6-8637A61BF010}"/>
              </a:ext>
              <a:ext uri="{C183D7F6-B498-43B3-948B-1728B52AA6E4}">
                <adec:decorative xmlns="" xmlns:adec="http://schemas.microsoft.com/office/drawing/2017/decorative" val="1"/>
              </a:ext>
            </a:extLst>
          </p:cNvPr>
          <p:cNvSpPr/>
          <p:nvPr/>
        </p:nvSpPr>
        <p:spPr>
          <a:xfrm>
            <a:off x="11817658" y="2678924"/>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780931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 y="0"/>
            <a:ext cx="12188813" cy="6651107"/>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p:txBody>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A total of 123 apps were identified and comprised the study sample (Apple iTunes = 40; Google Play = 83). Approximately </a:t>
            </a:r>
            <a:r>
              <a:rPr lang="en-US" sz="1800" dirty="0">
                <a:solidFill>
                  <a:srgbClr val="C00000"/>
                </a:solidFill>
                <a:latin typeface="arial" panose="020B0604020202020204" pitchFamily="34" charset="0"/>
              </a:rPr>
              <a:t>half of the apps </a:t>
            </a:r>
            <a:r>
              <a:rPr lang="en-US" sz="1800" dirty="0">
                <a:solidFill>
                  <a:srgbClr val="333333"/>
                </a:solidFill>
                <a:latin typeface="arial" panose="020B0604020202020204" pitchFamily="34" charset="0"/>
              </a:rPr>
              <a:t>in the study sample focused on </a:t>
            </a:r>
            <a:r>
              <a:rPr lang="en-US" sz="1800" dirty="0">
                <a:solidFill>
                  <a:srgbClr val="C00000"/>
                </a:solidFill>
                <a:latin typeface="arial" panose="020B0604020202020204" pitchFamily="34" charset="0"/>
              </a:rPr>
              <a:t>cancer in general </a:t>
            </a:r>
            <a:r>
              <a:rPr lang="en-US" sz="1800" dirty="0">
                <a:solidFill>
                  <a:srgbClr val="333333"/>
                </a:solidFill>
                <a:latin typeface="arial" panose="020B0604020202020204" pitchFamily="34" charset="0"/>
              </a:rPr>
              <a:t>(50%, 62/123). This was followed by apps for </a:t>
            </a:r>
            <a:r>
              <a:rPr lang="en-US" sz="1800" dirty="0">
                <a:solidFill>
                  <a:srgbClr val="C00000"/>
                </a:solidFill>
                <a:latin typeface="arial" panose="020B0604020202020204" pitchFamily="34" charset="0"/>
              </a:rPr>
              <a:t>breast cancer </a:t>
            </a:r>
            <a:r>
              <a:rPr lang="en-US" sz="1800" dirty="0">
                <a:solidFill>
                  <a:srgbClr val="333333"/>
                </a:solidFill>
                <a:latin typeface="arial" panose="020B0604020202020204" pitchFamily="34" charset="0"/>
              </a:rPr>
              <a:t>(15%, 19/123) and </a:t>
            </a:r>
            <a:r>
              <a:rPr lang="en-US" sz="1800" dirty="0">
                <a:solidFill>
                  <a:srgbClr val="C00000"/>
                </a:solidFill>
                <a:latin typeface="arial" panose="020B0604020202020204" pitchFamily="34" charset="0"/>
              </a:rPr>
              <a:t>skin cancer </a:t>
            </a:r>
            <a:r>
              <a:rPr lang="en-US" sz="1800" dirty="0">
                <a:solidFill>
                  <a:srgbClr val="333333"/>
                </a:solidFill>
                <a:latin typeface="arial" panose="020B0604020202020204" pitchFamily="34" charset="0"/>
              </a:rPr>
              <a:t>(7%, 8/123). </a:t>
            </a: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18064" y="2524912"/>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lstStyle/>
          <a:p>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853883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 y="0"/>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p:txBody>
          <a:bodyPr/>
          <a:lstStyle/>
          <a:p>
            <a:pPr marL="0" lvl="0" indent="0" algn="ctr" rtl="0">
              <a:lnSpc>
                <a:spcPct val="100000"/>
              </a:lnSpc>
              <a:spcBef>
                <a:spcPts val="0"/>
              </a:spcBef>
              <a:buClrTx/>
              <a:buNone/>
            </a:pPr>
            <a:r>
              <a:rPr lang="en-US" sz="1800" dirty="0">
                <a:solidFill>
                  <a:srgbClr val="C00000"/>
                </a:solidFill>
                <a:latin typeface="arial" panose="020B0604020202020204" pitchFamily="34" charset="0"/>
              </a:rPr>
              <a:t>Most </a:t>
            </a:r>
            <a:r>
              <a:rPr lang="en-US" sz="1800" dirty="0">
                <a:solidFill>
                  <a:srgbClr val="333333"/>
                </a:solidFill>
                <a:latin typeface="arial" panose="020B0604020202020204" pitchFamily="34" charset="0"/>
              </a:rPr>
              <a:t>of the cancer apps were </a:t>
            </a:r>
            <a:r>
              <a:rPr lang="en-US" sz="1800" dirty="0">
                <a:solidFill>
                  <a:srgbClr val="C00000"/>
                </a:solidFill>
                <a:latin typeface="arial" panose="020B0604020202020204" pitchFamily="34" charset="0"/>
              </a:rPr>
              <a:t>free to download </a:t>
            </a:r>
            <a:r>
              <a:rPr lang="en-US" sz="1800" dirty="0">
                <a:solidFill>
                  <a:srgbClr val="333333"/>
                </a:solidFill>
                <a:latin typeface="arial" panose="020B0604020202020204" pitchFamily="34" charset="0"/>
              </a:rPr>
              <a:t>(93%, 115/123) whereas </a:t>
            </a:r>
            <a:r>
              <a:rPr lang="en-US" sz="1800" dirty="0">
                <a:solidFill>
                  <a:srgbClr val="C00000"/>
                </a:solidFill>
                <a:latin typeface="arial" panose="020B0604020202020204" pitchFamily="34" charset="0"/>
              </a:rPr>
              <a:t>eight</a:t>
            </a:r>
            <a:r>
              <a:rPr lang="en-US" sz="1800" dirty="0">
                <a:solidFill>
                  <a:srgbClr val="333333"/>
                </a:solidFill>
                <a:latin typeface="arial" panose="020B0604020202020204" pitchFamily="34" charset="0"/>
              </a:rPr>
              <a:t> (7%, 8/123) required </a:t>
            </a:r>
            <a:r>
              <a:rPr lang="en-US" sz="1800" dirty="0">
                <a:solidFill>
                  <a:srgbClr val="C00000"/>
                </a:solidFill>
                <a:latin typeface="arial" panose="020B0604020202020204" pitchFamily="34" charset="0"/>
              </a:rPr>
              <a:t>payment</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All eight apps for a fee were </a:t>
            </a:r>
            <a:r>
              <a:rPr lang="en-US" sz="1800" dirty="0">
                <a:solidFill>
                  <a:srgbClr val="C00000"/>
                </a:solidFill>
                <a:latin typeface="arial" panose="020B0604020202020204" pitchFamily="34" charset="0"/>
              </a:rPr>
              <a:t>commercially available</a:t>
            </a:r>
            <a:r>
              <a:rPr lang="en-US" sz="1800" dirty="0">
                <a:solidFill>
                  <a:srgbClr val="333333"/>
                </a:solidFill>
                <a:latin typeface="arial" panose="020B0604020202020204" pitchFamily="34" charset="0"/>
              </a:rPr>
              <a:t>. The Apple iTunes store provided </a:t>
            </a:r>
            <a:r>
              <a:rPr lang="en-US" sz="1800" dirty="0">
                <a:solidFill>
                  <a:srgbClr val="C00000"/>
                </a:solidFill>
                <a:latin typeface="arial" panose="020B0604020202020204" pitchFamily="34" charset="0"/>
              </a:rPr>
              <a:t>35 apps for free </a:t>
            </a:r>
            <a:r>
              <a:rPr lang="en-US" sz="1800" dirty="0">
                <a:solidFill>
                  <a:srgbClr val="333333"/>
                </a:solidFill>
                <a:latin typeface="arial" panose="020B0604020202020204" pitchFamily="34" charset="0"/>
              </a:rPr>
              <a:t>and five apps had </a:t>
            </a:r>
            <a:r>
              <a:rPr lang="en-US" sz="1800" dirty="0">
                <a:solidFill>
                  <a:srgbClr val="C00000"/>
                </a:solidFill>
                <a:latin typeface="arial" panose="020B0604020202020204" pitchFamily="34" charset="0"/>
              </a:rPr>
              <a:t>a </a:t>
            </a:r>
            <a:r>
              <a:rPr lang="en-US" sz="1800" dirty="0" smtClean="0">
                <a:solidFill>
                  <a:srgbClr val="C00000"/>
                </a:solidFill>
                <a:latin typeface="arial" panose="020B0604020202020204" pitchFamily="34" charset="0"/>
              </a:rPr>
              <a:t>fee </a:t>
            </a:r>
            <a:r>
              <a:rPr lang="en-US" sz="1800" dirty="0" smtClean="0">
                <a:solidFill>
                  <a:srgbClr val="333333"/>
                </a:solidFill>
                <a:latin typeface="arial" panose="020B0604020202020204" pitchFamily="34" charset="0"/>
              </a:rPr>
              <a:t>(US$2.99–US$6.99). </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Likewise</a:t>
            </a:r>
            <a:r>
              <a:rPr lang="en-US" sz="1800" dirty="0">
                <a:solidFill>
                  <a:srgbClr val="333333"/>
                </a:solidFill>
                <a:latin typeface="arial" panose="020B0604020202020204" pitchFamily="34" charset="0"/>
              </a:rPr>
              <a:t>, the Google Play store had </a:t>
            </a:r>
            <a:r>
              <a:rPr lang="en-US" sz="1800" dirty="0">
                <a:solidFill>
                  <a:srgbClr val="C00000"/>
                </a:solidFill>
                <a:latin typeface="arial" panose="020B0604020202020204" pitchFamily="34" charset="0"/>
              </a:rPr>
              <a:t>80 apps available for free </a:t>
            </a:r>
            <a:r>
              <a:rPr lang="en-US" sz="1800" dirty="0">
                <a:solidFill>
                  <a:srgbClr val="333333"/>
                </a:solidFill>
                <a:latin typeface="arial" panose="020B0604020202020204" pitchFamily="34" charset="0"/>
              </a:rPr>
              <a:t>of charge and </a:t>
            </a:r>
            <a:r>
              <a:rPr lang="en-US" sz="1800" dirty="0">
                <a:solidFill>
                  <a:srgbClr val="C00000"/>
                </a:solidFill>
                <a:latin typeface="arial" panose="020B0604020202020204" pitchFamily="34" charset="0"/>
              </a:rPr>
              <a:t>three had costs </a:t>
            </a:r>
            <a:r>
              <a:rPr lang="en-US" sz="1800" dirty="0">
                <a:solidFill>
                  <a:srgbClr val="333333"/>
                </a:solidFill>
                <a:latin typeface="arial" panose="020B0604020202020204" pitchFamily="34" charset="0"/>
              </a:rPr>
              <a:t>ranging from US$3.99 to US$28.99.</a:t>
            </a:r>
          </a:p>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lstStyle/>
          <a:p>
            <a:pPr algn="ctr"/>
            <a:r>
              <a:rPr lang="en-US" dirty="0"/>
              <a:t>Cost (free vs. fee)</a:t>
            </a:r>
            <a:br>
              <a:rPr lang="en-US" dirty="0"/>
            </a:b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4041077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 y="0"/>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41543"/>
            <a:ext cx="8091488" cy="3338281"/>
          </a:xfrm>
        </p:spPr>
        <p:txBody>
          <a:bodyPr>
            <a:normAutofit lnSpcReduction="10000"/>
          </a:bodyPr>
          <a:lstStyle/>
          <a:p>
            <a:pPr marL="0" lvl="0" indent="0" algn="l" rtl="0">
              <a:lnSpc>
                <a:spcPct val="100000"/>
              </a:lnSpc>
              <a:spcBef>
                <a:spcPts val="0"/>
              </a:spcBef>
              <a:buClrTx/>
              <a:buNone/>
            </a:pPr>
            <a:r>
              <a:rPr lang="en-US" sz="1800" b="1" dirty="0">
                <a:solidFill>
                  <a:srgbClr val="555555"/>
                </a:solidFill>
                <a:latin typeface="arial" panose="020B0604020202020204" pitchFamily="34" charset="0"/>
              </a:rPr>
              <a:t>Date of last </a:t>
            </a:r>
            <a:r>
              <a:rPr lang="en-US" sz="1800" b="1" dirty="0" smtClean="0">
                <a:solidFill>
                  <a:srgbClr val="555555"/>
                </a:solidFill>
                <a:latin typeface="arial" panose="020B0604020202020204" pitchFamily="34" charset="0"/>
              </a:rPr>
              <a:t>update</a:t>
            </a:r>
            <a:endParaRPr lang="en-US" sz="1800" b="1" dirty="0">
              <a:solidFill>
                <a:srgbClr val="555555"/>
              </a:solidFill>
              <a:latin typeface="arial" panose="020B0604020202020204" pitchFamily="34" charset="0"/>
            </a:endParaRPr>
          </a:p>
          <a:p>
            <a:pPr marL="0" lvl="0" indent="0" algn="l" rtl="0">
              <a:lnSpc>
                <a:spcPct val="100000"/>
              </a:lnSpc>
              <a:spcBef>
                <a:spcPts val="0"/>
              </a:spcBef>
              <a:buClrTx/>
              <a:buNone/>
            </a:pPr>
            <a:r>
              <a:rPr lang="en-US" sz="1800" dirty="0">
                <a:solidFill>
                  <a:srgbClr val="333333"/>
                </a:solidFill>
                <a:latin typeface="arial" panose="020B0604020202020204" pitchFamily="34" charset="0"/>
              </a:rPr>
              <a:t>The study examined apps that had been updated over a 3-year period. App content was last updated in </a:t>
            </a:r>
            <a:r>
              <a:rPr lang="en-US" sz="1800" dirty="0">
                <a:solidFill>
                  <a:srgbClr val="C00000"/>
                </a:solidFill>
                <a:latin typeface="arial" panose="020B0604020202020204" pitchFamily="34" charset="0"/>
              </a:rPr>
              <a:t>2017</a:t>
            </a:r>
            <a:r>
              <a:rPr lang="en-US" sz="1800" dirty="0">
                <a:solidFill>
                  <a:srgbClr val="333333"/>
                </a:solidFill>
                <a:latin typeface="arial" panose="020B0604020202020204" pitchFamily="34" charset="0"/>
              </a:rPr>
              <a:t> (76%, 93/123), </a:t>
            </a:r>
            <a:r>
              <a:rPr lang="en-US" sz="1800" dirty="0">
                <a:solidFill>
                  <a:srgbClr val="C00000"/>
                </a:solidFill>
                <a:latin typeface="arial" panose="020B0604020202020204" pitchFamily="34" charset="0"/>
              </a:rPr>
              <a:t>2016</a:t>
            </a:r>
            <a:r>
              <a:rPr lang="en-US" sz="1800" dirty="0">
                <a:solidFill>
                  <a:srgbClr val="333333"/>
                </a:solidFill>
                <a:latin typeface="arial" panose="020B0604020202020204" pitchFamily="34" charset="0"/>
              </a:rPr>
              <a:t> (19%, 23/123), and </a:t>
            </a:r>
            <a:r>
              <a:rPr lang="en-US" sz="1800" dirty="0">
                <a:solidFill>
                  <a:srgbClr val="C00000"/>
                </a:solidFill>
                <a:latin typeface="arial" panose="020B0604020202020204" pitchFamily="34" charset="0"/>
              </a:rPr>
              <a:t>2015</a:t>
            </a:r>
            <a:r>
              <a:rPr lang="en-US" sz="1800" dirty="0">
                <a:solidFill>
                  <a:srgbClr val="333333"/>
                </a:solidFill>
                <a:latin typeface="arial" panose="020B0604020202020204" pitchFamily="34" charset="0"/>
              </a:rPr>
              <a:t> (6%, 7/123).</a:t>
            </a:r>
          </a:p>
          <a:p>
            <a:pPr marL="0" lvl="0" indent="0" algn="l" rtl="0">
              <a:lnSpc>
                <a:spcPct val="100000"/>
              </a:lnSpc>
              <a:spcBef>
                <a:spcPts val="0"/>
              </a:spcBef>
              <a:buClrTx/>
              <a:buNone/>
            </a:pPr>
            <a:endParaRPr lang="en-US" sz="1800" b="1" dirty="0">
              <a:solidFill>
                <a:srgbClr val="333333"/>
              </a:solidFill>
              <a:latin typeface="arial" panose="020B0604020202020204" pitchFamily="34" charset="0"/>
            </a:endParaRPr>
          </a:p>
          <a:p>
            <a:pPr marL="0" lvl="0" indent="0" algn="l" rtl="0">
              <a:lnSpc>
                <a:spcPct val="100000"/>
              </a:lnSpc>
              <a:spcBef>
                <a:spcPts val="0"/>
              </a:spcBef>
              <a:buClrTx/>
              <a:buNone/>
            </a:pPr>
            <a:r>
              <a:rPr lang="en-US" sz="1800" b="1" dirty="0">
                <a:solidFill>
                  <a:srgbClr val="555555"/>
                </a:solidFill>
                <a:latin typeface="arial" panose="020B0604020202020204" pitchFamily="34" charset="0"/>
              </a:rPr>
              <a:t>Primary </a:t>
            </a:r>
            <a:r>
              <a:rPr lang="en-US" sz="1800" b="1" dirty="0" smtClean="0">
                <a:solidFill>
                  <a:srgbClr val="555555"/>
                </a:solidFill>
                <a:latin typeface="arial" panose="020B0604020202020204" pitchFamily="34" charset="0"/>
              </a:rPr>
              <a:t>function</a:t>
            </a:r>
            <a:endParaRPr lang="en-US" sz="1800" b="1" dirty="0">
              <a:solidFill>
                <a:srgbClr val="555555"/>
              </a:solidFill>
              <a:latin typeface="arial" panose="020B0604020202020204" pitchFamily="34" charset="0"/>
            </a:endParaRPr>
          </a:p>
          <a:p>
            <a:pPr marL="0" lvl="0" indent="0" algn="l" rtl="0">
              <a:lnSpc>
                <a:spcPct val="100000"/>
              </a:lnSpc>
              <a:spcBef>
                <a:spcPts val="0"/>
              </a:spcBef>
              <a:buClrTx/>
              <a:buNone/>
            </a:pPr>
            <a:r>
              <a:rPr lang="en-US" sz="1800" dirty="0">
                <a:solidFill>
                  <a:srgbClr val="333333"/>
                </a:solidFill>
                <a:latin typeface="arial" panose="020B0604020202020204" pitchFamily="34" charset="0"/>
              </a:rPr>
              <a:t>The primary function of the cancer-focused apps could be summarized using seven key categories. Based on the classification scheme, </a:t>
            </a:r>
            <a:r>
              <a:rPr lang="en-US" sz="1800" dirty="0">
                <a:solidFill>
                  <a:srgbClr val="C00000"/>
                </a:solidFill>
                <a:latin typeface="arial" panose="020B0604020202020204" pitchFamily="34" charset="0"/>
              </a:rPr>
              <a:t>educational apps </a:t>
            </a:r>
            <a:r>
              <a:rPr lang="en-US" sz="1800" dirty="0">
                <a:solidFill>
                  <a:srgbClr val="333333"/>
                </a:solidFill>
                <a:latin typeface="arial" panose="020B0604020202020204" pitchFamily="34" charset="0"/>
              </a:rPr>
              <a:t>were the </a:t>
            </a:r>
            <a:r>
              <a:rPr lang="en-US" sz="1800" dirty="0">
                <a:solidFill>
                  <a:srgbClr val="C00000"/>
                </a:solidFill>
                <a:latin typeface="arial" panose="020B0604020202020204" pitchFamily="34" charset="0"/>
              </a:rPr>
              <a:t>most predominant </a:t>
            </a:r>
            <a:r>
              <a:rPr lang="en-US" sz="1800" dirty="0">
                <a:solidFill>
                  <a:srgbClr val="333333"/>
                </a:solidFill>
                <a:latin typeface="arial" panose="020B0604020202020204" pitchFamily="34" charset="0"/>
              </a:rPr>
              <a:t>(50%, 62/123). This was followed by apps for </a:t>
            </a:r>
            <a:r>
              <a:rPr lang="en-US" sz="1800" dirty="0">
                <a:solidFill>
                  <a:srgbClr val="C00000"/>
                </a:solidFill>
                <a:latin typeface="arial" panose="020B0604020202020204" pitchFamily="34" charset="0"/>
              </a:rPr>
              <a:t>disease management </a:t>
            </a:r>
            <a:r>
              <a:rPr lang="en-US" sz="1800" dirty="0">
                <a:solidFill>
                  <a:srgbClr val="333333"/>
                </a:solidFill>
                <a:latin typeface="arial" panose="020B0604020202020204" pitchFamily="34" charset="0"/>
              </a:rPr>
              <a:t>(12%, 15/123), </a:t>
            </a:r>
            <a:r>
              <a:rPr lang="en-US" sz="1800" dirty="0">
                <a:solidFill>
                  <a:srgbClr val="C00000"/>
                </a:solidFill>
                <a:latin typeface="arial" panose="020B0604020202020204" pitchFamily="34" charset="0"/>
              </a:rPr>
              <a:t>early detection </a:t>
            </a:r>
            <a:r>
              <a:rPr lang="en-US" sz="1800" dirty="0">
                <a:solidFill>
                  <a:srgbClr val="333333"/>
                </a:solidFill>
                <a:latin typeface="arial" panose="020B0604020202020204" pitchFamily="34" charset="0"/>
              </a:rPr>
              <a:t>(10%, 12/123), </a:t>
            </a:r>
            <a:r>
              <a:rPr lang="en-US" sz="1800" dirty="0">
                <a:solidFill>
                  <a:srgbClr val="C00000"/>
                </a:solidFill>
                <a:latin typeface="arial" panose="020B0604020202020204" pitchFamily="34" charset="0"/>
              </a:rPr>
              <a:t>treatment information</a:t>
            </a:r>
            <a:r>
              <a:rPr lang="en-US" sz="1800" dirty="0">
                <a:solidFill>
                  <a:srgbClr val="333333"/>
                </a:solidFill>
                <a:latin typeface="arial" panose="020B0604020202020204" pitchFamily="34" charset="0"/>
              </a:rPr>
              <a:t> (9%, 11/123), </a:t>
            </a:r>
            <a:r>
              <a:rPr lang="en-US" sz="1800" dirty="0">
                <a:solidFill>
                  <a:srgbClr val="C00000"/>
                </a:solidFill>
                <a:latin typeface="arial" panose="020B0604020202020204" pitchFamily="34" charset="0"/>
              </a:rPr>
              <a:t>support </a:t>
            </a:r>
            <a:r>
              <a:rPr lang="en-US" sz="1800" dirty="0">
                <a:solidFill>
                  <a:srgbClr val="333333"/>
                </a:solidFill>
                <a:latin typeface="arial" panose="020B0604020202020204" pitchFamily="34" charset="0"/>
              </a:rPr>
              <a:t>(7%, 9/123), </a:t>
            </a:r>
            <a:r>
              <a:rPr lang="en-US" sz="1800" dirty="0">
                <a:solidFill>
                  <a:srgbClr val="C00000"/>
                </a:solidFill>
                <a:latin typeface="arial" panose="020B0604020202020204" pitchFamily="34" charset="0"/>
              </a:rPr>
              <a:t>fundraising</a:t>
            </a:r>
            <a:r>
              <a:rPr lang="en-US" sz="1800" dirty="0">
                <a:solidFill>
                  <a:srgbClr val="333333"/>
                </a:solidFill>
                <a:latin typeface="arial" panose="020B0604020202020204" pitchFamily="34" charset="0"/>
              </a:rPr>
              <a:t> (6%, 7/123), and </a:t>
            </a:r>
            <a:r>
              <a:rPr lang="en-US" sz="1800" dirty="0">
                <a:solidFill>
                  <a:srgbClr val="C00000"/>
                </a:solidFill>
                <a:latin typeface="arial" panose="020B0604020202020204" pitchFamily="34" charset="0"/>
              </a:rPr>
              <a:t>prevention</a:t>
            </a:r>
            <a:r>
              <a:rPr lang="en-US" sz="1800" dirty="0">
                <a:solidFill>
                  <a:srgbClr val="333333"/>
                </a:solidFill>
                <a:latin typeface="arial" panose="020B0604020202020204" pitchFamily="34" charset="0"/>
              </a:rPr>
              <a:t> (6%, 7/123).</a:t>
            </a:r>
          </a:p>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normAutofit fontScale="90000"/>
          </a:bodyPr>
          <a:lstStyle/>
          <a:p>
            <a:pPr algn="ctr"/>
            <a:r>
              <a:rPr lang="fa-IR" dirty="0" smtClean="0"/>
              <a:t/>
            </a:r>
            <a:br>
              <a:rPr lang="fa-IR" dirty="0" smtClean="0"/>
            </a:br>
            <a:r>
              <a:rPr lang="fa-IR" dirty="0"/>
              <a:t/>
            </a:r>
            <a:br>
              <a:rPr lang="fa-IR" dirty="0"/>
            </a:br>
            <a:r>
              <a:rPr lang="en-US" dirty="0" smtClean="0"/>
              <a:t>Date </a:t>
            </a:r>
            <a:r>
              <a:rPr lang="en-US" dirty="0"/>
              <a:t>of last update</a:t>
            </a:r>
            <a:br>
              <a:rPr lang="en-US" dirty="0"/>
            </a:br>
            <a:r>
              <a:rPr lang="en-US" dirty="0"/>
              <a:t>and</a:t>
            </a:r>
            <a:br>
              <a:rPr lang="en-US" dirty="0"/>
            </a:br>
            <a:r>
              <a:rPr lang="en-US" dirty="0"/>
              <a:t>Primary function</a:t>
            </a:r>
            <a:br>
              <a:rPr lang="en-US" dirty="0"/>
            </a:br>
            <a:r>
              <a:rPr lang="en-US" dirty="0"/>
              <a:t/>
            </a:r>
            <a:br>
              <a:rPr lang="en-US" dirty="0"/>
            </a:br>
            <a:r>
              <a:rPr lang="en-US" dirty="0"/>
              <a:t/>
            </a:r>
            <a:br>
              <a:rPr lang="en-US" dirty="0"/>
            </a:b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16248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 y="0"/>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41543"/>
            <a:ext cx="8091488" cy="3338281"/>
          </a:xfrm>
        </p:spPr>
        <p:txBody>
          <a:bodyPr>
            <a:normAutofit lnSpcReduction="10000"/>
          </a:bodyPr>
          <a:lstStyle/>
          <a:p>
            <a:pPr marL="0" lvl="0" indent="0" algn="l" rtl="0">
              <a:lnSpc>
                <a:spcPct val="100000"/>
              </a:lnSpc>
              <a:spcBef>
                <a:spcPts val="0"/>
              </a:spcBef>
              <a:buClrTx/>
              <a:buNone/>
            </a:pPr>
            <a:r>
              <a:rPr lang="en-US" sz="1800" dirty="0">
                <a:solidFill>
                  <a:srgbClr val="555555"/>
                </a:solidFill>
                <a:latin typeface="arial" panose="020B0604020202020204" pitchFamily="34" charset="0"/>
              </a:rPr>
              <a:t>Interactive </a:t>
            </a:r>
            <a:r>
              <a:rPr lang="en-US" sz="1800" dirty="0" smtClean="0">
                <a:solidFill>
                  <a:srgbClr val="555555"/>
                </a:solidFill>
                <a:latin typeface="arial" panose="020B0604020202020204" pitchFamily="34" charset="0"/>
              </a:rPr>
              <a:t>features:</a:t>
            </a:r>
            <a:endParaRPr lang="en-US" sz="1800" dirty="0">
              <a:solidFill>
                <a:srgbClr val="555555"/>
              </a:solidFill>
              <a:latin typeface="arial" panose="020B0604020202020204" pitchFamily="34" charset="0"/>
            </a:endParaRPr>
          </a:p>
          <a:p>
            <a:pPr marL="0" lvl="0" indent="0" algn="l" rtl="0">
              <a:lnSpc>
                <a:spcPct val="100000"/>
              </a:lnSpc>
              <a:spcBef>
                <a:spcPts val="0"/>
              </a:spcBef>
              <a:buClrTx/>
              <a:buNone/>
            </a:pPr>
            <a:r>
              <a:rPr lang="en-US" sz="1800" dirty="0" smtClean="0">
                <a:solidFill>
                  <a:srgbClr val="333333"/>
                </a:solidFill>
                <a:latin typeface="arial" panose="020B0604020202020204" pitchFamily="34" charset="0"/>
              </a:rPr>
              <a:t>Cancer </a:t>
            </a:r>
            <a:r>
              <a:rPr lang="en-US" sz="1800" dirty="0">
                <a:solidFill>
                  <a:srgbClr val="333333"/>
                </a:solidFill>
                <a:latin typeface="arial" panose="020B0604020202020204" pitchFamily="34" charset="0"/>
              </a:rPr>
              <a:t>apps supported overall cancer management with the </a:t>
            </a:r>
            <a:r>
              <a:rPr lang="en-US" sz="1800" dirty="0">
                <a:solidFill>
                  <a:srgbClr val="C00000"/>
                </a:solidFill>
                <a:latin typeface="arial" panose="020B0604020202020204" pitchFamily="34" charset="0"/>
              </a:rPr>
              <a:t>ability to monitor symptoms, side effects, treatments, and chronic pain </a:t>
            </a:r>
            <a:r>
              <a:rPr lang="en-US" sz="1800" dirty="0">
                <a:solidFill>
                  <a:srgbClr val="333333"/>
                </a:solidFill>
                <a:latin typeface="arial" panose="020B0604020202020204" pitchFamily="34" charset="0"/>
              </a:rPr>
              <a:t>(20%, 25/123). </a:t>
            </a:r>
          </a:p>
          <a:p>
            <a:pPr marL="0" lvl="0" indent="0" algn="l"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r>
              <a:rPr lang="en-US" sz="1800" dirty="0" smtClean="0">
                <a:solidFill>
                  <a:srgbClr val="333333"/>
                </a:solidFill>
                <a:latin typeface="arial" panose="020B0604020202020204" pitchFamily="34" charset="0"/>
              </a:rPr>
              <a:t>A </a:t>
            </a:r>
            <a:r>
              <a:rPr lang="en-US" sz="1800" dirty="0">
                <a:solidFill>
                  <a:srgbClr val="333333"/>
                </a:solidFill>
                <a:latin typeface="arial" panose="020B0604020202020204" pitchFamily="34" charset="0"/>
              </a:rPr>
              <a:t>number of cancer apps had </a:t>
            </a:r>
            <a:r>
              <a:rPr lang="en-US" sz="1800" dirty="0">
                <a:solidFill>
                  <a:srgbClr val="C00000"/>
                </a:solidFill>
                <a:latin typeface="arial" panose="020B0604020202020204" pitchFamily="34" charset="0"/>
              </a:rPr>
              <a:t>self-examinatio</a:t>
            </a:r>
            <a:r>
              <a:rPr lang="en-US" sz="1800" dirty="0">
                <a:solidFill>
                  <a:srgbClr val="333333"/>
                </a:solidFill>
                <a:latin typeface="arial" panose="020B0604020202020204" pitchFamily="34" charset="0"/>
              </a:rPr>
              <a:t>ns and </a:t>
            </a:r>
            <a:r>
              <a:rPr lang="en-US" sz="1800" dirty="0">
                <a:solidFill>
                  <a:srgbClr val="C00000"/>
                </a:solidFill>
                <a:latin typeface="arial" panose="020B0604020202020204" pitchFamily="34" charset="0"/>
              </a:rPr>
              <a:t>skin/mole tracking abilities</a:t>
            </a:r>
            <a:r>
              <a:rPr lang="en-US" sz="1800" dirty="0">
                <a:solidFill>
                  <a:srgbClr val="333333"/>
                </a:solidFill>
                <a:latin typeface="arial" panose="020B0604020202020204" pitchFamily="34" charset="0"/>
              </a:rPr>
              <a:t> (10%, 12/123). Apps also supported treatment and aftercare with the ability to </a:t>
            </a:r>
            <a:r>
              <a:rPr lang="en-US" sz="1800" dirty="0">
                <a:solidFill>
                  <a:srgbClr val="FF0000"/>
                </a:solidFill>
                <a:latin typeface="arial" panose="020B0604020202020204" pitchFamily="34" charset="0"/>
              </a:rPr>
              <a:t>track appointments </a:t>
            </a:r>
            <a:r>
              <a:rPr lang="en-US" sz="1800" dirty="0">
                <a:solidFill>
                  <a:srgbClr val="333333"/>
                </a:solidFill>
                <a:latin typeface="arial" panose="020B0604020202020204" pitchFamily="34" charset="0"/>
              </a:rPr>
              <a:t>(9%, 11/123</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l" rtl="0">
              <a:lnSpc>
                <a:spcPct val="100000"/>
              </a:lnSpc>
              <a:spcBef>
                <a:spcPts val="0"/>
              </a:spcBef>
              <a:buClrTx/>
              <a:buNone/>
            </a:pPr>
            <a:r>
              <a:rPr lang="en-US" sz="1800" dirty="0">
                <a:solidFill>
                  <a:srgbClr val="333333"/>
                </a:solidFill>
                <a:latin typeface="arial" panose="020B0604020202020204" pitchFamily="34" charset="0"/>
              </a:rPr>
              <a:t> </a:t>
            </a: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few apps allowed mobile users to </a:t>
            </a:r>
            <a:r>
              <a:rPr lang="en-US" sz="1800" dirty="0">
                <a:solidFill>
                  <a:srgbClr val="C00000"/>
                </a:solidFill>
                <a:latin typeface="arial" panose="020B0604020202020204" pitchFamily="34" charset="0"/>
              </a:rPr>
              <a:t>upload and share photos </a:t>
            </a:r>
            <a:r>
              <a:rPr lang="en-US" sz="1800" dirty="0">
                <a:solidFill>
                  <a:srgbClr val="333333"/>
                </a:solidFill>
                <a:latin typeface="arial" panose="020B0604020202020204" pitchFamily="34" charset="0"/>
              </a:rPr>
              <a:t>(4%, 5/123). The capabilities to </a:t>
            </a:r>
            <a:r>
              <a:rPr lang="en-US" sz="1800" dirty="0">
                <a:solidFill>
                  <a:srgbClr val="C00000"/>
                </a:solidFill>
                <a:latin typeface="arial" panose="020B0604020202020204" pitchFamily="34" charset="0"/>
              </a:rPr>
              <a:t>share medical records via mobile devices </a:t>
            </a:r>
            <a:r>
              <a:rPr lang="en-US" sz="1800" dirty="0">
                <a:solidFill>
                  <a:srgbClr val="333333"/>
                </a:solidFill>
                <a:latin typeface="arial" panose="020B0604020202020204" pitchFamily="34" charset="0"/>
              </a:rPr>
              <a:t>(3%, 4/123) and to </a:t>
            </a:r>
            <a:r>
              <a:rPr lang="en-US" sz="1800" dirty="0" smtClean="0">
                <a:solidFill>
                  <a:srgbClr val="C00000"/>
                </a:solidFill>
                <a:latin typeface="arial" panose="020B0604020202020204" pitchFamily="34" charset="0"/>
              </a:rPr>
              <a:t>connect with health professionals </a:t>
            </a:r>
            <a:r>
              <a:rPr lang="en-US" sz="1800" dirty="0" smtClean="0">
                <a:solidFill>
                  <a:srgbClr val="333333"/>
                </a:solidFill>
                <a:latin typeface="arial" panose="020B0604020202020204" pitchFamily="34" charset="0"/>
              </a:rPr>
              <a:t>(</a:t>
            </a:r>
            <a:r>
              <a:rPr lang="en-US" sz="1800" dirty="0">
                <a:solidFill>
                  <a:srgbClr val="333333"/>
                </a:solidFill>
                <a:latin typeface="arial" panose="020B0604020202020204" pitchFamily="34" charset="0"/>
              </a:rPr>
              <a:t>4%, 5/123) were further minimally </a:t>
            </a:r>
            <a:r>
              <a:rPr lang="en-US" sz="1800" dirty="0" smtClean="0">
                <a:solidFill>
                  <a:srgbClr val="333333"/>
                </a:solidFill>
                <a:latin typeface="arial" panose="020B0604020202020204" pitchFamily="34" charset="0"/>
              </a:rPr>
              <a:t>supported</a:t>
            </a:r>
            <a:r>
              <a:rPr lang="en-US" sz="1800" dirty="0">
                <a:solidFill>
                  <a:srgbClr val="333333"/>
                </a:solidFill>
                <a:latin typeface="arial" panose="020B0604020202020204" pitchFamily="34" charset="0"/>
              </a:rPr>
              <a:t>.</a:t>
            </a:r>
          </a:p>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lstStyle/>
          <a:p>
            <a:pPr algn="ctr"/>
            <a:r>
              <a:rPr lang="en-US" dirty="0"/>
              <a:t>Interactive features:</a:t>
            </a:r>
            <a:br>
              <a:rPr lang="en-US" dirty="0"/>
            </a:b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69376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 y="0"/>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234331" y="134702"/>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41543"/>
            <a:ext cx="8091488" cy="3338281"/>
          </a:xfrm>
        </p:spPr>
        <p:txBody>
          <a:bodyPr>
            <a:normAutofit/>
          </a:bodyPr>
          <a:lstStyle/>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lstStyle/>
          <a:p>
            <a:pPr algn="ctr"/>
            <a:r>
              <a:rPr lang="en-US" dirty="0"/>
              <a:t>Interactive features:</a:t>
            </a:r>
            <a:br>
              <a:rPr lang="en-US" dirty="0"/>
            </a:b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1" name="Picture 2" descr="T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169" y="1928775"/>
            <a:ext cx="5240783" cy="461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890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 y="-10318"/>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919430"/>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41543"/>
            <a:ext cx="8091488" cy="3802800"/>
          </a:xfrm>
        </p:spPr>
        <p:txBody>
          <a:bodyPr>
            <a:normAutofit lnSpcReduction="10000"/>
          </a:bodyPr>
          <a:lstStyle/>
          <a:p>
            <a:pPr marL="0" lvl="0" indent="0" algn="l" rtl="0">
              <a:lnSpc>
                <a:spcPct val="100000"/>
              </a:lnSpc>
              <a:spcBef>
                <a:spcPts val="0"/>
              </a:spcBef>
              <a:buClrTx/>
              <a:buNone/>
            </a:pPr>
            <a:r>
              <a:rPr lang="en-US" sz="1800" dirty="0">
                <a:solidFill>
                  <a:srgbClr val="555555"/>
                </a:solidFill>
                <a:latin typeface="arial" panose="020B0604020202020204" pitchFamily="34" charset="0"/>
              </a:rPr>
              <a:t>Organizational affiliations and content sources</a:t>
            </a:r>
          </a:p>
          <a:p>
            <a:pPr marL="0" lvl="0" indent="0" algn="l" rtl="0">
              <a:lnSpc>
                <a:spcPct val="100000"/>
              </a:lnSpc>
              <a:spcBef>
                <a:spcPts val="0"/>
              </a:spcBef>
              <a:buClrTx/>
              <a:buNone/>
            </a:pPr>
            <a:endParaRPr lang="en-US" sz="1800" dirty="0">
              <a:solidFill>
                <a:srgbClr val="555555"/>
              </a:solidFill>
              <a:latin typeface="arial" panose="020B0604020202020204" pitchFamily="34" charset="0"/>
            </a:endParaRPr>
          </a:p>
          <a:p>
            <a:pPr marL="0" lvl="0" indent="0" algn="l" rtl="0">
              <a:lnSpc>
                <a:spcPct val="100000"/>
              </a:lnSpc>
              <a:spcBef>
                <a:spcPts val="0"/>
              </a:spcBef>
              <a:buClrTx/>
              <a:buNone/>
            </a:pPr>
            <a:r>
              <a:rPr lang="en-US" sz="1800" dirty="0">
                <a:solidFill>
                  <a:srgbClr val="333333"/>
                </a:solidFill>
                <a:latin typeface="arial" panose="020B0604020202020204" pitchFamily="34" charset="0"/>
              </a:rPr>
              <a:t>Regarding organizational affiliations, </a:t>
            </a:r>
            <a:r>
              <a:rPr lang="en-US" sz="1800" dirty="0">
                <a:solidFill>
                  <a:srgbClr val="C00000"/>
                </a:solidFill>
                <a:latin typeface="arial" panose="020B0604020202020204" pitchFamily="34" charset="0"/>
              </a:rPr>
              <a:t>most cancer apps were developed by commercial entities</a:t>
            </a:r>
            <a:r>
              <a:rPr lang="en-US" sz="1800" dirty="0">
                <a:solidFill>
                  <a:srgbClr val="333333"/>
                </a:solidFill>
                <a:latin typeface="arial" panose="020B0604020202020204" pitchFamily="34" charset="0"/>
              </a:rPr>
              <a:t> (90%, 111/123). </a:t>
            </a: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r>
              <a:rPr lang="en-US" sz="1800" dirty="0" smtClean="0">
                <a:solidFill>
                  <a:srgbClr val="C00000"/>
                </a:solidFill>
                <a:latin typeface="arial" panose="020B0604020202020204" pitchFamily="34" charset="0"/>
              </a:rPr>
              <a:t>Pharmaceutical </a:t>
            </a:r>
            <a:r>
              <a:rPr lang="en-US" sz="1800" dirty="0">
                <a:solidFill>
                  <a:srgbClr val="C00000"/>
                </a:solidFill>
                <a:latin typeface="arial" panose="020B0604020202020204" pitchFamily="34" charset="0"/>
              </a:rPr>
              <a:t>companies, private, and for-profit organizations </a:t>
            </a:r>
            <a:r>
              <a:rPr lang="en-US" sz="1800" dirty="0">
                <a:solidFill>
                  <a:srgbClr val="333333"/>
                </a:solidFill>
                <a:latin typeface="arial" panose="020B0604020202020204" pitchFamily="34" charset="0"/>
              </a:rPr>
              <a:t>were included in this group</a:t>
            </a:r>
            <a:r>
              <a:rPr lang="en-US" sz="1800" dirty="0" smtClean="0">
                <a:solidFill>
                  <a:srgbClr val="333333"/>
                </a:solidFill>
                <a:latin typeface="arial" panose="020B0604020202020204" pitchFamily="34" charset="0"/>
              </a:rPr>
              <a:t>.</a:t>
            </a:r>
          </a:p>
          <a:p>
            <a:pPr marL="0" lvl="0" indent="0" algn="l"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Only 10% of apps (12/123) identified organizational affiliations other than commercial companies. </a:t>
            </a: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r>
              <a:rPr lang="en-US" sz="1800" dirty="0" smtClean="0">
                <a:solidFill>
                  <a:srgbClr val="333333"/>
                </a:solidFill>
                <a:latin typeface="arial" panose="020B0604020202020204" pitchFamily="34" charset="0"/>
              </a:rPr>
              <a:t>Out </a:t>
            </a:r>
            <a:r>
              <a:rPr lang="en-US" sz="1800" dirty="0">
                <a:solidFill>
                  <a:srgbClr val="333333"/>
                </a:solidFill>
                <a:latin typeface="arial" panose="020B0604020202020204" pitchFamily="34" charset="0"/>
              </a:rPr>
              <a:t>of these, five apps (4%) </a:t>
            </a:r>
            <a:r>
              <a:rPr lang="en-US" sz="1800" dirty="0">
                <a:solidFill>
                  <a:srgbClr val="C00000"/>
                </a:solidFill>
                <a:latin typeface="arial" panose="020B0604020202020204" pitchFamily="34" charset="0"/>
              </a:rPr>
              <a:t>were associated with medical institutions</a:t>
            </a:r>
            <a:r>
              <a:rPr lang="en-US" sz="1800" dirty="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l"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Another 4% of the apps (5/123) noted that content was based on the opinion of </a:t>
            </a:r>
            <a:r>
              <a:rPr lang="en-US" sz="1800" dirty="0">
                <a:solidFill>
                  <a:srgbClr val="C00000"/>
                </a:solidFill>
                <a:latin typeface="arial" panose="020B0604020202020204" pitchFamily="34" charset="0"/>
              </a:rPr>
              <a:t>one individua</a:t>
            </a:r>
            <a:r>
              <a:rPr lang="en-US" sz="1800" dirty="0">
                <a:solidFill>
                  <a:srgbClr val="333333"/>
                </a:solidFill>
                <a:latin typeface="arial" panose="020B0604020202020204" pitchFamily="34" charset="0"/>
              </a:rPr>
              <a:t>l. Finally, </a:t>
            </a:r>
            <a:r>
              <a:rPr lang="en-US" sz="1800" dirty="0">
                <a:solidFill>
                  <a:srgbClr val="C00000"/>
                </a:solidFill>
                <a:latin typeface="arial" panose="020B0604020202020204" pitchFamily="34" charset="0"/>
              </a:rPr>
              <a:t>two apps </a:t>
            </a:r>
            <a:r>
              <a:rPr lang="en-US" sz="1800" dirty="0">
                <a:solidFill>
                  <a:srgbClr val="333333"/>
                </a:solidFill>
                <a:latin typeface="arial" panose="020B0604020202020204" pitchFamily="34" charset="0"/>
              </a:rPr>
              <a:t>(2%) were </a:t>
            </a:r>
            <a:r>
              <a:rPr lang="en-US" sz="1800" dirty="0">
                <a:solidFill>
                  <a:srgbClr val="C00000"/>
                </a:solidFill>
                <a:latin typeface="arial" panose="020B0604020202020204" pitchFamily="34" charset="0"/>
              </a:rPr>
              <a:t>affiliated with medical </a:t>
            </a:r>
            <a:r>
              <a:rPr lang="en-US" sz="1800" dirty="0" smtClean="0">
                <a:solidFill>
                  <a:srgbClr val="C00000"/>
                </a:solidFill>
                <a:latin typeface="arial" panose="020B0604020202020204" pitchFamily="34" charset="0"/>
              </a:rPr>
              <a:t>societies. </a:t>
            </a:r>
            <a:r>
              <a:rPr lang="en-US" sz="1800" dirty="0">
                <a:solidFill>
                  <a:srgbClr val="333333"/>
                </a:solidFill>
                <a:latin typeface="arial" panose="020B0604020202020204" pitchFamily="34" charset="0"/>
              </a:rPr>
              <a:t>(i.e. the American Cancer Society and American Society of Clinical Oncology).</a:t>
            </a:r>
          </a:p>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p:txBody>
          <a:bodyPr>
            <a:normAutofit fontScale="90000"/>
          </a:bodyPr>
          <a:lstStyle/>
          <a:p>
            <a:pPr algn="ctr"/>
            <a:r>
              <a:rPr lang="en-US" dirty="0"/>
              <a:t>Organizational affiliations and content sources</a:t>
            </a:r>
            <a:br>
              <a:rPr lang="en-US" dirty="0"/>
            </a:br>
            <a:r>
              <a:rPr lang="en-US" dirty="0" smtClean="0"/>
              <a:t>:</a:t>
            </a: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401982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 y="0"/>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41543"/>
            <a:ext cx="8091488" cy="3338281"/>
          </a:xfrm>
        </p:spPr>
        <p:txBody>
          <a:bodyPr>
            <a:normAutofit/>
          </a:bodyPr>
          <a:lstStyle/>
          <a:p>
            <a:pPr marL="0" lvl="0" indent="0" algn="ctr" rtl="0">
              <a:lnSpc>
                <a:spcPct val="100000"/>
              </a:lnSpc>
              <a:spcBef>
                <a:spcPts val="0"/>
              </a:spcBef>
              <a:buClrTx/>
              <a:buNone/>
            </a:pPr>
            <a:r>
              <a:rPr lang="en-US" dirty="0">
                <a:solidFill>
                  <a:srgbClr val="555555"/>
                </a:solidFill>
                <a:latin typeface="arial" panose="020B0604020202020204" pitchFamily="34" charset="0"/>
              </a:rPr>
              <a:t>Health provider involvement</a:t>
            </a:r>
          </a:p>
          <a:p>
            <a:pPr marL="0" lvl="0" indent="0" algn="ctr" rtl="0">
              <a:lnSpc>
                <a:spcPct val="100000"/>
              </a:lnSpc>
              <a:spcBef>
                <a:spcPts val="0"/>
              </a:spcBef>
              <a:buClrTx/>
              <a:buNone/>
            </a:pPr>
            <a:endParaRPr lang="en-US" sz="1800" dirty="0">
              <a:solidFill>
                <a:srgbClr val="555555"/>
              </a:solidFill>
              <a:latin typeface="arial" panose="020B0604020202020204" pitchFamily="34" charset="0"/>
            </a:endParaRPr>
          </a:p>
          <a:p>
            <a:pPr marL="0" lvl="0" indent="0" algn="ctr" rtl="0">
              <a:lnSpc>
                <a:spcPct val="100000"/>
              </a:lnSpc>
              <a:spcBef>
                <a:spcPts val="0"/>
              </a:spcBef>
              <a:buClrTx/>
              <a:buNone/>
            </a:pPr>
            <a:endParaRPr lang="en-US" sz="1800" dirty="0">
              <a:solidFill>
                <a:srgbClr val="555555"/>
              </a:solidFill>
              <a:latin typeface="arial" panose="020B0604020202020204" pitchFamily="34" charset="0"/>
            </a:endParaRPr>
          </a:p>
          <a:p>
            <a:pPr marL="0" lvl="0" indent="0" algn="ctr" rtl="0">
              <a:lnSpc>
                <a:spcPct val="100000"/>
              </a:lnSpc>
              <a:spcBef>
                <a:spcPts val="0"/>
              </a:spcBef>
              <a:buClrTx/>
              <a:buNone/>
            </a:pPr>
            <a:r>
              <a:rPr lang="en-US" sz="1800" dirty="0">
                <a:solidFill>
                  <a:srgbClr val="C00000"/>
                </a:solidFill>
                <a:latin typeface="arial" panose="020B0604020202020204" pitchFamily="34" charset="0"/>
              </a:rPr>
              <a:t>Few app descriptions stated if health providers were involved in screening or appraising app content</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Only </a:t>
            </a:r>
            <a:r>
              <a:rPr lang="en-US" sz="1800" dirty="0">
                <a:solidFill>
                  <a:srgbClr val="C00000"/>
                </a:solidFill>
                <a:latin typeface="arial" panose="020B0604020202020204" pitchFamily="34" charset="0"/>
              </a:rPr>
              <a:t>3% of the app </a:t>
            </a:r>
            <a:r>
              <a:rPr lang="en-US" sz="1800" dirty="0">
                <a:solidFill>
                  <a:srgbClr val="333333"/>
                </a:solidFill>
                <a:latin typeface="arial" panose="020B0604020202020204" pitchFamily="34" charset="0"/>
              </a:rPr>
              <a:t>descriptions (4/123) stated content had been </a:t>
            </a:r>
            <a:r>
              <a:rPr lang="en-US" sz="1800" dirty="0">
                <a:solidFill>
                  <a:schemeClr val="accent3">
                    <a:lumMod val="90000"/>
                    <a:lumOff val="10000"/>
                  </a:schemeClr>
                </a:solidFill>
                <a:latin typeface="arial" panose="020B0604020202020204" pitchFamily="34" charset="0"/>
              </a:rPr>
              <a:t>developed or evaluated by health providers</a:t>
            </a:r>
            <a:r>
              <a:rPr lang="en-US" sz="1800" dirty="0">
                <a:solidFill>
                  <a:srgbClr val="C00000"/>
                </a:solidFill>
                <a:latin typeface="arial" panose="020B0604020202020204" pitchFamily="34" charset="0"/>
              </a:rPr>
              <a:t> </a:t>
            </a:r>
            <a:r>
              <a:rPr lang="en-US" sz="1800" dirty="0">
                <a:solidFill>
                  <a:srgbClr val="333333"/>
                </a:solidFill>
                <a:latin typeface="arial" panose="020B0604020202020204" pitchFamily="34" charset="0"/>
              </a:rPr>
              <a:t>(i.e. working groups or multiple health providers).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a:xfrm>
            <a:off x="9425957" y="2641544"/>
            <a:ext cx="2635414" cy="3347055"/>
          </a:xfrm>
        </p:spPr>
        <p:txBody>
          <a:bodyPr>
            <a:normAutofit/>
          </a:bodyPr>
          <a:lstStyle/>
          <a:p>
            <a:pPr algn="ctr"/>
            <a:r>
              <a:rPr lang="en-US" dirty="0"/>
              <a:t>Health provider </a:t>
            </a:r>
            <a:r>
              <a:rPr lang="en-US" dirty="0" smtClean="0"/>
              <a:t>involvement</a:t>
            </a:r>
            <a:br>
              <a:rPr lang="en-US" dirty="0" smtClean="0"/>
            </a:br>
            <a:r>
              <a:rPr lang="en-US" dirty="0"/>
              <a:t>:</a:t>
            </a:r>
            <a:br>
              <a:rPr lang="en-US" dirty="0"/>
            </a:b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2144118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B46495-013C-46DC-81C8-17EAD10C4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 y="0"/>
            <a:ext cx="12187957" cy="6858000"/>
          </a:xfrm>
          <a:prstGeom prst="rect">
            <a:avLst/>
          </a:prstGeom>
        </p:spPr>
      </p:pic>
      <p:sp>
        <p:nvSpPr>
          <p:cNvPr id="8" name="Rectangle 7">
            <a:extLst>
              <a:ext uri="{FF2B5EF4-FFF2-40B4-BE49-F238E27FC236}">
                <a16:creationId xmlns:a16="http://schemas.microsoft.com/office/drawing/2014/main" id="{D01CDF87-5947-46B9-A981-52B94561B152}"/>
              </a:ext>
              <a:ext uri="{C183D7F6-B498-43B3-948B-1728B52AA6E4}">
                <adec:decorative xmlns="" xmlns:adec="http://schemas.microsoft.com/office/drawing/2017/decorative" val="1"/>
              </a:ext>
            </a:extLst>
          </p:cNvPr>
          <p:cNvSpPr/>
          <p:nvPr/>
        </p:nvSpPr>
        <p:spPr>
          <a:xfrm>
            <a:off x="4125149" y="693299"/>
            <a:ext cx="3068515" cy="1659371"/>
          </a:xfrm>
          <a:prstGeom prst="rect">
            <a:avLst/>
          </a:prstGeom>
          <a:solidFill>
            <a:schemeClr val="accent5">
              <a:alpha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smtClean="0"/>
              <a:t>Finding</a:t>
            </a:r>
            <a:endParaRPr lang="en-US" sz="360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3C089318-7463-4911-97A4-30D30D408A6C}"/>
              </a:ext>
              <a:ext uri="{C183D7F6-B498-43B3-948B-1728B52AA6E4}">
                <adec:decorative xmlns="" xmlns:adec="http://schemas.microsoft.com/office/drawing/2017/decorative" val="1"/>
              </a:ext>
            </a:extLst>
          </p:cNvPr>
          <p:cNvSpPr/>
          <p:nvPr/>
        </p:nvSpPr>
        <p:spPr>
          <a:xfrm>
            <a:off x="-2236" y="2522305"/>
            <a:ext cx="376134" cy="356795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C4755A4-C6F3-4F77-8594-E673AE6621C7}"/>
              </a:ext>
              <a:ext uri="{C183D7F6-B498-43B3-948B-1728B52AA6E4}">
                <adec:decorative xmlns="" xmlns:adec="http://schemas.microsoft.com/office/drawing/2017/decorative" val="1"/>
              </a:ext>
            </a:extLst>
          </p:cNvPr>
          <p:cNvSpPr/>
          <p:nvPr/>
        </p:nvSpPr>
        <p:spPr>
          <a:xfrm>
            <a:off x="527125" y="2524913"/>
            <a:ext cx="848164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DC9C604-71A9-4A75-AB45-E44E02F0D985}"/>
              </a:ext>
            </a:extLst>
          </p:cNvPr>
          <p:cNvSpPr>
            <a:spLocks noGrp="1"/>
          </p:cNvSpPr>
          <p:nvPr>
            <p:ph type="body" sz="quarter" idx="13"/>
          </p:nvPr>
        </p:nvSpPr>
        <p:spPr>
          <a:xfrm>
            <a:off x="722203" y="2641543"/>
            <a:ext cx="8091488" cy="3338281"/>
          </a:xfrm>
        </p:spPr>
        <p:txBody>
          <a:bodyPr>
            <a:normAutofit/>
          </a:bodyPr>
          <a:lstStyle/>
          <a:p>
            <a:pPr marL="0" lvl="0" indent="0" algn="l" rtl="0">
              <a:lnSpc>
                <a:spcPct val="100000"/>
              </a:lnSpc>
              <a:spcBef>
                <a:spcPts val="0"/>
              </a:spcBef>
              <a:buClrTx/>
              <a:buNone/>
            </a:pPr>
            <a:r>
              <a:rPr lang="en-US" sz="1800" dirty="0">
                <a:solidFill>
                  <a:srgbClr val="555555"/>
                </a:solidFill>
                <a:latin typeface="arial" panose="020B0604020202020204" pitchFamily="34" charset="0"/>
              </a:rPr>
              <a:t>Other features</a:t>
            </a:r>
          </a:p>
          <a:p>
            <a:pPr marL="0" lvl="0" indent="0" algn="l" rtl="0">
              <a:lnSpc>
                <a:spcPct val="100000"/>
              </a:lnSpc>
              <a:spcBef>
                <a:spcPts val="0"/>
              </a:spcBef>
              <a:buClrTx/>
              <a:buNone/>
            </a:pPr>
            <a:endParaRPr lang="en-US" sz="1800" dirty="0">
              <a:solidFill>
                <a:srgbClr val="555555"/>
              </a:solidFill>
              <a:latin typeface="arial" panose="020B0604020202020204" pitchFamily="34" charset="0"/>
            </a:endParaRPr>
          </a:p>
          <a:p>
            <a:pPr marL="0" lvl="0" indent="0" algn="l" rtl="0">
              <a:lnSpc>
                <a:spcPct val="100000"/>
              </a:lnSpc>
              <a:spcBef>
                <a:spcPts val="0"/>
              </a:spcBef>
              <a:buClrTx/>
              <a:buNone/>
            </a:pPr>
            <a:endParaRPr lang="en-US" sz="1800" dirty="0">
              <a:solidFill>
                <a:srgbClr val="555555"/>
              </a:solidFill>
              <a:latin typeface="arial" panose="020B0604020202020204" pitchFamily="34" charset="0"/>
            </a:endParaRPr>
          </a:p>
          <a:p>
            <a:pPr marL="0" lvl="0" indent="0" algn="l" rtl="0">
              <a:lnSpc>
                <a:spcPct val="100000"/>
              </a:lnSpc>
              <a:spcBef>
                <a:spcPts val="0"/>
              </a:spcBef>
              <a:buClrTx/>
              <a:buNone/>
            </a:pPr>
            <a:r>
              <a:rPr lang="en-US" sz="1800" dirty="0">
                <a:solidFill>
                  <a:srgbClr val="333333"/>
                </a:solidFill>
                <a:latin typeface="arial" panose="020B0604020202020204" pitchFamily="34" charset="0"/>
              </a:rPr>
              <a:t>Out of the 123 apps, 15% (19/123) claimed to offer advice about “</a:t>
            </a:r>
            <a:r>
              <a:rPr lang="en-US" sz="1800" dirty="0">
                <a:solidFill>
                  <a:srgbClr val="C00000"/>
                </a:solidFill>
                <a:latin typeface="arial" panose="020B0604020202020204" pitchFamily="34" charset="0"/>
              </a:rPr>
              <a:t>cancer fighting foods</a:t>
            </a:r>
            <a:r>
              <a:rPr lang="en-US" sz="1800" dirty="0">
                <a:solidFill>
                  <a:srgbClr val="333333"/>
                </a:solidFill>
                <a:latin typeface="arial" panose="020B0604020202020204" pitchFamily="34" charset="0"/>
              </a:rPr>
              <a:t>” and nutrition. Additionally, 7% (9/123) of the apps </a:t>
            </a:r>
            <a:r>
              <a:rPr lang="en-US" sz="1800" dirty="0">
                <a:solidFill>
                  <a:srgbClr val="C00000"/>
                </a:solidFill>
                <a:latin typeface="arial" panose="020B0604020202020204" pitchFamily="34" charset="0"/>
              </a:rPr>
              <a:t>furnished preventative tips</a:t>
            </a:r>
            <a:r>
              <a:rPr lang="en-US" sz="1800" dirty="0">
                <a:solidFill>
                  <a:srgbClr val="333333"/>
                </a:solidFill>
                <a:latin typeface="arial" panose="020B0604020202020204" pitchFamily="34" charset="0"/>
              </a:rPr>
              <a:t>. Another 3% of the apps (4/123) provided a </a:t>
            </a:r>
            <a:r>
              <a:rPr lang="en-US" sz="1800" dirty="0">
                <a:solidFill>
                  <a:srgbClr val="C00000"/>
                </a:solidFill>
                <a:latin typeface="arial" panose="020B0604020202020204" pitchFamily="34" charset="0"/>
              </a:rPr>
              <a:t>glossary of terms for mobile users.</a:t>
            </a:r>
          </a:p>
          <a:p>
            <a:pPr marL="0" lvl="0" indent="0" algn="ctr" rtl="0">
              <a:lnSpc>
                <a:spcPct val="100000"/>
              </a:lnSpc>
              <a:spcBef>
                <a:spcPts val="0"/>
              </a:spcBef>
              <a:buClrTx/>
              <a:buNone/>
            </a:pPr>
            <a:endParaRPr lang="en-US" dirty="0"/>
          </a:p>
        </p:txBody>
      </p:sp>
      <p:sp>
        <p:nvSpPr>
          <p:cNvPr id="7" name="Rectangle 6">
            <a:extLst>
              <a:ext uri="{FF2B5EF4-FFF2-40B4-BE49-F238E27FC236}">
                <a16:creationId xmlns:a16="http://schemas.microsoft.com/office/drawing/2014/main" id="{4CA9F0E1-FD08-4049-8F4B-43926E8ED6D0}"/>
              </a:ext>
              <a:ext uri="{C183D7F6-B498-43B3-948B-1728B52AA6E4}">
                <adec:decorative xmlns="" xmlns:adec="http://schemas.microsoft.com/office/drawing/2017/decorative" val="1"/>
              </a:ext>
            </a:extLst>
          </p:cNvPr>
          <p:cNvSpPr/>
          <p:nvPr/>
        </p:nvSpPr>
        <p:spPr>
          <a:xfrm>
            <a:off x="9180844" y="2522305"/>
            <a:ext cx="3068514" cy="3563377"/>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34FBDA-66C1-443E-A935-5C3C6B1F025C}"/>
              </a:ext>
            </a:extLst>
          </p:cNvPr>
          <p:cNvSpPr>
            <a:spLocks noGrp="1"/>
          </p:cNvSpPr>
          <p:nvPr>
            <p:ph type="title"/>
          </p:nvPr>
        </p:nvSpPr>
        <p:spPr>
          <a:xfrm>
            <a:off x="9425957" y="2641544"/>
            <a:ext cx="2635414" cy="3347055"/>
          </a:xfrm>
        </p:spPr>
        <p:txBody>
          <a:bodyPr>
            <a:normAutofit/>
          </a:bodyPr>
          <a:lstStyle/>
          <a:p>
            <a:pPr algn="ctr"/>
            <a:r>
              <a:rPr lang="en-US" dirty="0"/>
              <a:t>Other features</a:t>
            </a:r>
            <a:br>
              <a:rPr lang="en-US" dirty="0"/>
            </a:b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4262537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49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smtClean="0">
                <a:solidFill>
                  <a:srgbClr val="FFFFFF"/>
                </a:solidFill>
                <a:latin typeface="Corbel" panose="020B0503020204020204"/>
                <a:cs typeface="B Titr" panose="00000700000000000000" pitchFamily="2" charset="-78"/>
              </a:rPr>
              <a:t>Discussion</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1" y="2526525"/>
            <a:ext cx="1170462" cy="356337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287810" y="2526525"/>
            <a:ext cx="10905975" cy="3563377"/>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p:txBody>
          <a:bodyPr>
            <a:normAutofit/>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The aim of this study was to assess the state of </a:t>
            </a:r>
            <a:r>
              <a:rPr lang="en-US" sz="1800" dirty="0">
                <a:solidFill>
                  <a:srgbClr val="C00000"/>
                </a:solidFill>
                <a:latin typeface="arial" panose="020B0604020202020204" pitchFamily="34" charset="0"/>
              </a:rPr>
              <a:t>cancer-focused smartphone apps on the digital health market</a:t>
            </a:r>
            <a:r>
              <a:rPr lang="en-US" sz="1800" dirty="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The </a:t>
            </a:r>
            <a:r>
              <a:rPr lang="en-US" sz="1800" dirty="0">
                <a:solidFill>
                  <a:srgbClr val="333333"/>
                </a:solidFill>
                <a:latin typeface="arial" panose="020B0604020202020204" pitchFamily="34" charset="0"/>
              </a:rPr>
              <a:t>investigation focused attention on </a:t>
            </a:r>
            <a:r>
              <a:rPr lang="en-US" sz="1800" dirty="0" smtClean="0">
                <a:solidFill>
                  <a:srgbClr val="C00000"/>
                </a:solidFill>
                <a:latin typeface="arial" panose="020B0604020202020204" pitchFamily="34" charset="0"/>
              </a:rPr>
              <a:t>interactive </a:t>
            </a:r>
            <a:r>
              <a:rPr lang="en-US" sz="1800" dirty="0">
                <a:solidFill>
                  <a:srgbClr val="C00000"/>
                </a:solidFill>
                <a:latin typeface="arial" panose="020B0604020202020204" pitchFamily="34" charset="0"/>
              </a:rPr>
              <a:t>features</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content sources</a:t>
            </a: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developer affiliations</a:t>
            </a:r>
            <a:r>
              <a:rPr lang="en-US" sz="1800" dirty="0">
                <a:solidFill>
                  <a:srgbClr val="333333"/>
                </a:solidFill>
                <a:latin typeface="arial" panose="020B0604020202020204" pitchFamily="34" charset="0"/>
              </a:rPr>
              <a:t>, and </a:t>
            </a:r>
            <a:r>
              <a:rPr lang="en-US" sz="1800" dirty="0">
                <a:solidFill>
                  <a:srgbClr val="C00000"/>
                </a:solidFill>
                <a:latin typeface="arial" panose="020B0604020202020204" pitchFamily="34" charset="0"/>
              </a:rPr>
              <a:t>health </a:t>
            </a:r>
            <a:r>
              <a:rPr lang="en-US" sz="1800" dirty="0" smtClean="0">
                <a:solidFill>
                  <a:srgbClr val="C00000"/>
                </a:solidFill>
                <a:latin typeface="arial" panose="020B0604020202020204" pitchFamily="34" charset="0"/>
              </a:rPr>
              <a:t>provider oversight of app </a:t>
            </a:r>
            <a:r>
              <a:rPr lang="en-US" sz="1800" dirty="0">
                <a:solidFill>
                  <a:srgbClr val="333333"/>
                </a:solidFill>
                <a:latin typeface="arial" panose="020B0604020202020204" pitchFamily="34" charset="0"/>
              </a:rPr>
              <a:t>content. This study illuminated a number of important findings.</a:t>
            </a:r>
            <a:endParaRPr lang="fa-IR" sz="1800" dirty="0">
              <a:solidFill>
                <a:srgbClr val="2C2C2C"/>
              </a:solidFill>
              <a:latin typeface="Corbel" panose="020B0503020204020204"/>
              <a:cs typeface="Tahoma" panose="020B0604030504040204" pitchFamily="34" charset="0"/>
            </a:endParaRPr>
          </a:p>
          <a:p>
            <a:pPr lvl="0"/>
            <a:endParaRPr lang="en-US"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970939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marL="0" indent="0" algn="ctr" rtl="0">
              <a:buNone/>
            </a:pPr>
            <a:r>
              <a:rPr lang="en-US" sz="2000" dirty="0">
                <a:solidFill>
                  <a:srgbClr val="333333"/>
                </a:solidFill>
                <a:latin typeface="arial" panose="020B0604020202020204" pitchFamily="34" charset="0"/>
              </a:rPr>
              <a:t>Health applications (apps) are increasingly being used for patient care in oncology. With the growing popularity of mobile devices, healthcare consumers have instant access to information about </a:t>
            </a:r>
            <a:r>
              <a:rPr lang="en-US" sz="2000" dirty="0">
                <a:solidFill>
                  <a:srgbClr val="C00000"/>
                </a:solidFill>
                <a:latin typeface="arial" panose="020B0604020202020204" pitchFamily="34" charset="0"/>
              </a:rPr>
              <a:t>cancer prevention</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detection</a:t>
            </a:r>
            <a:r>
              <a:rPr lang="en-US" sz="2000" dirty="0">
                <a:solidFill>
                  <a:srgbClr val="333333"/>
                </a:solidFill>
                <a:latin typeface="arial" panose="020B0604020202020204" pitchFamily="34" charset="0"/>
              </a:rPr>
              <a:t>, and </a:t>
            </a:r>
            <a:r>
              <a:rPr lang="en-US" sz="2000" dirty="0">
                <a:solidFill>
                  <a:srgbClr val="C00000"/>
                </a:solidFill>
                <a:latin typeface="arial" panose="020B0604020202020204" pitchFamily="34" charset="0"/>
              </a:rPr>
              <a:t>treatment options </a:t>
            </a:r>
            <a:r>
              <a:rPr lang="en-US" sz="2000" dirty="0">
                <a:solidFill>
                  <a:srgbClr val="333333"/>
                </a:solidFill>
                <a:latin typeface="arial" panose="020B0604020202020204" pitchFamily="34" charset="0"/>
              </a:rPr>
              <a:t>on their handheld portable devices</a:t>
            </a:r>
            <a:r>
              <a:rPr lang="en-US" sz="2000" dirty="0" smtClean="0">
                <a:solidFill>
                  <a:srgbClr val="333333"/>
                </a:solidFill>
                <a:latin typeface="arial" panose="020B0604020202020204" pitchFamily="34" charset="0"/>
              </a:rPr>
              <a:t>.</a:t>
            </a:r>
          </a:p>
          <a:p>
            <a:pPr marL="0" indent="0" algn="ctr" rtl="0">
              <a:buNone/>
            </a:pPr>
            <a:endParaRPr lang="en-US" sz="2000" baseline="30000" dirty="0">
              <a:solidFill>
                <a:srgbClr val="333333"/>
              </a:solidFill>
              <a:latin typeface="arial" panose="020B0604020202020204" pitchFamily="34" charset="0"/>
            </a:endParaRPr>
          </a:p>
          <a:p>
            <a:pPr marL="0" indent="0" algn="ctr" rtl="0">
              <a:buNone/>
            </a:pPr>
            <a:endParaRPr lang="en-US" sz="2000" baseline="30000" dirty="0">
              <a:solidFill>
                <a:srgbClr val="006ACC"/>
              </a:solidFill>
              <a:latin typeface="arial" panose="020B0604020202020204" pitchFamily="34" charset="0"/>
            </a:endParaRPr>
          </a:p>
          <a:p>
            <a:pPr marL="0" indent="0" algn="ctr" rtl="0">
              <a:buNone/>
            </a:pPr>
            <a:r>
              <a:rPr lang="en-US" sz="2000" dirty="0">
                <a:solidFill>
                  <a:srgbClr val="333333"/>
                </a:solidFill>
                <a:latin typeface="arial" panose="020B0604020202020204" pitchFamily="34" charset="0"/>
              </a:rPr>
              <a:t> More specifically, health apps provide </a:t>
            </a:r>
            <a:r>
              <a:rPr lang="en-US" sz="2000" dirty="0">
                <a:solidFill>
                  <a:srgbClr val="C00000"/>
                </a:solidFill>
                <a:latin typeface="arial" panose="020B0604020202020204" pitchFamily="34" charset="0"/>
              </a:rPr>
              <a:t>health-related services</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interactive tools</a:t>
            </a:r>
            <a:r>
              <a:rPr lang="en-US" sz="2000" dirty="0">
                <a:solidFill>
                  <a:srgbClr val="333333"/>
                </a:solidFill>
                <a:latin typeface="arial" panose="020B0604020202020204" pitchFamily="34" charset="0"/>
              </a:rPr>
              <a:t>, and </a:t>
            </a:r>
            <a:r>
              <a:rPr lang="en-US" sz="2000" dirty="0">
                <a:solidFill>
                  <a:srgbClr val="C00000"/>
                </a:solidFill>
                <a:latin typeface="arial" panose="020B0604020202020204" pitchFamily="34" charset="0"/>
              </a:rPr>
              <a:t>support via smartphones </a:t>
            </a:r>
            <a:r>
              <a:rPr lang="en-US" sz="2000" dirty="0">
                <a:solidFill>
                  <a:srgbClr val="333333"/>
                </a:solidFill>
                <a:latin typeface="arial" panose="020B0604020202020204" pitchFamily="34" charset="0"/>
              </a:rPr>
              <a:t>or </a:t>
            </a:r>
            <a:r>
              <a:rPr lang="en-US" sz="2000" dirty="0">
                <a:solidFill>
                  <a:srgbClr val="C00000"/>
                </a:solidFill>
                <a:latin typeface="arial" panose="020B0604020202020204" pitchFamily="34" charset="0"/>
              </a:rPr>
              <a:t>tablet devices </a:t>
            </a:r>
            <a:r>
              <a:rPr lang="en-US" sz="2000" dirty="0">
                <a:solidFill>
                  <a:srgbClr val="333333"/>
                </a:solidFill>
                <a:latin typeface="arial" panose="020B0604020202020204" pitchFamily="34" charset="0"/>
              </a:rPr>
              <a:t>to </a:t>
            </a:r>
            <a:r>
              <a:rPr lang="en-US" sz="2000" dirty="0">
                <a:solidFill>
                  <a:srgbClr val="C00000"/>
                </a:solidFill>
                <a:latin typeface="arial" panose="020B0604020202020204" pitchFamily="34" charset="0"/>
              </a:rPr>
              <a:t>cancer patients</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their family members</a:t>
            </a:r>
            <a:r>
              <a:rPr lang="en-US" sz="2000" dirty="0">
                <a:solidFill>
                  <a:srgbClr val="333333"/>
                </a:solidFill>
                <a:latin typeface="arial" panose="020B0604020202020204" pitchFamily="34" charset="0"/>
              </a:rPr>
              <a:t>, and caregivers to </a:t>
            </a:r>
            <a:r>
              <a:rPr lang="en-US" sz="2000" dirty="0">
                <a:solidFill>
                  <a:srgbClr val="C00000"/>
                </a:solidFill>
                <a:latin typeface="arial" panose="020B0604020202020204" pitchFamily="34" charset="0"/>
              </a:rPr>
              <a:t>manage life-altering </a:t>
            </a:r>
            <a:r>
              <a:rPr lang="en-US" sz="2000" dirty="0">
                <a:solidFill>
                  <a:srgbClr val="333333"/>
                </a:solidFill>
                <a:latin typeface="arial" panose="020B0604020202020204" pitchFamily="34" charset="0"/>
              </a:rPr>
              <a:t>cancer experiences</a:t>
            </a:r>
            <a:r>
              <a:rPr lang="en-US" sz="2000" dirty="0" smtClean="0">
                <a:solidFill>
                  <a:srgbClr val="333333"/>
                </a:solidFill>
                <a:latin typeface="arial" panose="020B0604020202020204" pitchFamily="34" charset="0"/>
              </a:rPr>
              <a:t>.</a:t>
            </a:r>
            <a:endParaRPr lang="en-US" sz="2000" baseline="30000" dirty="0">
              <a:solidFill>
                <a:srgbClr val="006ACC"/>
              </a:solidFill>
              <a:latin typeface="arial" panose="020B0604020202020204" pitchFamily="34"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203671" y="112663"/>
            <a:ext cx="2329133" cy="1647646"/>
          </a:xfrm>
          <a:prstGeom prst="rect">
            <a:avLst/>
          </a:prstGeom>
        </p:spPr>
      </p:pic>
    </p:spTree>
    <p:extLst>
      <p:ext uri="{BB962C8B-B14F-4D97-AF65-F5344CB8AC3E}">
        <p14:creationId xmlns:p14="http://schemas.microsoft.com/office/powerpoint/2010/main" val="1255606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49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smtClean="0">
                <a:solidFill>
                  <a:srgbClr val="FFFFFF"/>
                </a:solidFill>
                <a:latin typeface="Corbel" panose="020B0503020204020204"/>
                <a:cs typeface="B Titr" panose="00000700000000000000" pitchFamily="2" charset="-78"/>
              </a:rPr>
              <a:t>Discussion:</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1" y="2526525"/>
            <a:ext cx="1170462" cy="433147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a:ea typeface="+mn-ea"/>
                <a:cs typeface="+mn-cs"/>
              </a:rPr>
              <a:t>First</a:t>
            </a: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287810" y="2526525"/>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buNone/>
            </a:pPr>
            <a:r>
              <a:rPr lang="en-US" sz="2000" dirty="0"/>
              <a:t> the </a:t>
            </a:r>
            <a:r>
              <a:rPr lang="en-US" sz="2000" dirty="0">
                <a:solidFill>
                  <a:srgbClr val="C00000"/>
                </a:solidFill>
              </a:rPr>
              <a:t>interactive nature </a:t>
            </a:r>
            <a:r>
              <a:rPr lang="en-US" sz="2000" dirty="0"/>
              <a:t>of </a:t>
            </a:r>
            <a:r>
              <a:rPr lang="en-US" sz="2000" dirty="0">
                <a:solidFill>
                  <a:srgbClr val="C00000"/>
                </a:solidFill>
              </a:rPr>
              <a:t>smartphone apps </a:t>
            </a:r>
            <a:r>
              <a:rPr lang="en-US" sz="2000" dirty="0"/>
              <a:t>offers the potential for users to </a:t>
            </a:r>
            <a:r>
              <a:rPr lang="en-US" sz="2000" dirty="0">
                <a:solidFill>
                  <a:srgbClr val="C00000"/>
                </a:solidFill>
              </a:rPr>
              <a:t>upload photos</a:t>
            </a:r>
            <a:r>
              <a:rPr lang="en-US" sz="2000" dirty="0"/>
              <a:t>, </a:t>
            </a:r>
            <a:r>
              <a:rPr lang="en-US" sz="2000" dirty="0">
                <a:solidFill>
                  <a:srgbClr val="C00000"/>
                </a:solidFill>
              </a:rPr>
              <a:t>post updates</a:t>
            </a:r>
            <a:r>
              <a:rPr lang="en-US" sz="2000" dirty="0"/>
              <a:t>, </a:t>
            </a:r>
            <a:r>
              <a:rPr lang="en-US" sz="2000" dirty="0">
                <a:solidFill>
                  <a:srgbClr val="C00000"/>
                </a:solidFill>
              </a:rPr>
              <a:t>exchange information with peers or family members</a:t>
            </a:r>
            <a:r>
              <a:rPr lang="en-US" sz="2000" dirty="0"/>
              <a:t>, and </a:t>
            </a:r>
            <a:r>
              <a:rPr lang="en-US" sz="2000" dirty="0">
                <a:solidFill>
                  <a:srgbClr val="C00000"/>
                </a:solidFill>
              </a:rPr>
              <a:t>monitor treatment side effects</a:t>
            </a:r>
            <a:r>
              <a:rPr lang="en-US" sz="2000" dirty="0" smtClean="0"/>
              <a:t>.</a:t>
            </a:r>
          </a:p>
          <a:p>
            <a:pPr marL="0" lvl="0" indent="0" algn="ctr" rtl="0">
              <a:buNone/>
            </a:pPr>
            <a:r>
              <a:rPr lang="en-US" sz="2000" dirty="0" smtClean="0"/>
              <a:t> </a:t>
            </a:r>
            <a:r>
              <a:rPr lang="en-US" sz="2000" dirty="0"/>
              <a:t>It was surprising that a </a:t>
            </a:r>
            <a:r>
              <a:rPr lang="en-US" sz="2000" u="sng" dirty="0">
                <a:solidFill>
                  <a:srgbClr val="FF0000"/>
                </a:solidFill>
              </a:rPr>
              <a:t>limited number of the cancer apps </a:t>
            </a:r>
            <a:r>
              <a:rPr lang="en-US" sz="2000" dirty="0"/>
              <a:t>supported </a:t>
            </a:r>
            <a:r>
              <a:rPr lang="en-US" sz="2000" dirty="0">
                <a:solidFill>
                  <a:srgbClr val="002060"/>
                </a:solidFill>
              </a:rPr>
              <a:t>tracking appointments</a:t>
            </a:r>
            <a:r>
              <a:rPr lang="en-US" sz="2000" dirty="0"/>
              <a:t>, </a:t>
            </a:r>
            <a:r>
              <a:rPr lang="en-US" sz="2000" dirty="0">
                <a:solidFill>
                  <a:srgbClr val="002060"/>
                </a:solidFill>
              </a:rPr>
              <a:t>medications</a:t>
            </a:r>
            <a:r>
              <a:rPr lang="en-US" sz="2000" dirty="0"/>
              <a:t>, </a:t>
            </a:r>
            <a:r>
              <a:rPr lang="en-US" sz="2000" dirty="0">
                <a:solidFill>
                  <a:srgbClr val="002060"/>
                </a:solidFill>
              </a:rPr>
              <a:t>treatments, side effects, and chronic pain</a:t>
            </a:r>
            <a:r>
              <a:rPr lang="en-US" sz="2000" dirty="0" smtClean="0">
                <a:solidFill>
                  <a:srgbClr val="002060"/>
                </a:solidFill>
              </a:rPr>
              <a:t>.</a:t>
            </a:r>
            <a:endParaRPr lang="en-US" sz="2000"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771851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9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smtClean="0">
                <a:solidFill>
                  <a:srgbClr val="FFFFFF"/>
                </a:solidFill>
                <a:latin typeface="Corbel" panose="020B0503020204020204"/>
                <a:cs typeface="B Titr" panose="00000700000000000000" pitchFamily="2" charset="-78"/>
              </a:rPr>
              <a:t>Discussion:</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1" y="2540173"/>
            <a:ext cx="1170462" cy="422911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a:ea typeface="+mn-ea"/>
                <a:cs typeface="+mn-cs"/>
              </a:rPr>
              <a:t>First</a:t>
            </a: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287810" y="2526525"/>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algn="ctr" rtl="0"/>
            <a:r>
              <a:rPr lang="en-US" sz="2000" dirty="0" smtClean="0"/>
              <a:t>Likewise</a:t>
            </a:r>
            <a:r>
              <a:rPr lang="en-US" sz="2000" dirty="0"/>
              <a:t>, the ability to </a:t>
            </a:r>
            <a:r>
              <a:rPr lang="en-US" sz="2000" dirty="0">
                <a:solidFill>
                  <a:schemeClr val="accent3">
                    <a:lumMod val="90000"/>
                    <a:lumOff val="10000"/>
                  </a:schemeClr>
                </a:solidFill>
              </a:rPr>
              <a:t>post photos </a:t>
            </a:r>
            <a:r>
              <a:rPr lang="en-US" sz="2000" dirty="0"/>
              <a:t>and </a:t>
            </a:r>
            <a:r>
              <a:rPr lang="en-US" sz="2000" dirty="0">
                <a:solidFill>
                  <a:schemeClr val="accent3">
                    <a:lumMod val="90000"/>
                    <a:lumOff val="10000"/>
                  </a:schemeClr>
                </a:solidFill>
              </a:rPr>
              <a:t>share status updates </a:t>
            </a:r>
            <a:r>
              <a:rPr lang="en-US" sz="2000" dirty="0"/>
              <a:t>on social media platforms was also limited</a:t>
            </a:r>
            <a:r>
              <a:rPr lang="en-US" sz="2000" dirty="0" smtClean="0"/>
              <a:t>.</a:t>
            </a:r>
          </a:p>
          <a:p>
            <a:pPr algn="ctr" rtl="0"/>
            <a:r>
              <a:rPr lang="en-US" sz="2000" dirty="0" smtClean="0"/>
              <a:t> </a:t>
            </a:r>
            <a:r>
              <a:rPr lang="en-US" sz="2000" dirty="0"/>
              <a:t>Moreover, there is a need for </a:t>
            </a:r>
            <a:r>
              <a:rPr lang="en-US" sz="2000" dirty="0">
                <a:solidFill>
                  <a:srgbClr val="C00000"/>
                </a:solidFill>
              </a:rPr>
              <a:t>more app features </a:t>
            </a:r>
            <a:r>
              <a:rPr lang="en-US" sz="2000" dirty="0"/>
              <a:t>to support </a:t>
            </a:r>
            <a:r>
              <a:rPr lang="en-US" sz="2000" dirty="0">
                <a:solidFill>
                  <a:srgbClr val="C00000"/>
                </a:solidFill>
              </a:rPr>
              <a:t>joint decision making </a:t>
            </a:r>
            <a:r>
              <a:rPr lang="en-US" sz="2000" dirty="0"/>
              <a:t>as very few cancer apps in the study </a:t>
            </a:r>
            <a:r>
              <a:rPr lang="en-US" sz="2000" dirty="0">
                <a:solidFill>
                  <a:srgbClr val="C00000"/>
                </a:solidFill>
              </a:rPr>
              <a:t>supported sharing medical records and connecting with a health provider</a:t>
            </a:r>
            <a:r>
              <a:rPr lang="en-US" sz="2000" dirty="0"/>
              <a:t>.</a:t>
            </a:r>
          </a:p>
          <a:p>
            <a:pPr lvl="0" algn="ctr" rtl="0"/>
            <a:endParaRPr lang="en-US"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524147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81" y="0"/>
            <a:ext cx="12294176"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smtClean="0">
                <a:solidFill>
                  <a:srgbClr val="FFFFFF"/>
                </a:solidFill>
                <a:latin typeface="Corbel" panose="020B0503020204020204"/>
                <a:cs typeface="B Titr" panose="00000700000000000000" pitchFamily="2" charset="-78"/>
              </a:rPr>
              <a:t>Discussion</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0" y="2526525"/>
            <a:ext cx="1513115" cy="433147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a:ea typeface="+mn-ea"/>
                <a:cs typeface="+mn-cs"/>
              </a:rPr>
              <a:t>second</a:t>
            </a: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514901" y="2526525"/>
            <a:ext cx="10678884"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C00000"/>
                </a:solidFill>
                <a:latin typeface="arial" panose="020B0604020202020204" pitchFamily="34" charset="0"/>
              </a:rPr>
              <a:t>very few cancer apps </a:t>
            </a:r>
            <a:r>
              <a:rPr lang="en-US" sz="1800" dirty="0">
                <a:solidFill>
                  <a:srgbClr val="333333"/>
                </a:solidFill>
                <a:latin typeface="arial" panose="020B0604020202020204" pitchFamily="34" charset="0"/>
              </a:rPr>
              <a:t>stated that a </a:t>
            </a:r>
            <a:r>
              <a:rPr lang="en-US" sz="1800" dirty="0">
                <a:solidFill>
                  <a:srgbClr val="C00000"/>
                </a:solidFill>
                <a:latin typeface="arial" panose="020B0604020202020204" pitchFamily="34" charset="0"/>
              </a:rPr>
              <a:t>glossary of terms </a:t>
            </a:r>
            <a:r>
              <a:rPr lang="en-US" sz="1800" dirty="0">
                <a:solidFill>
                  <a:srgbClr val="333333"/>
                </a:solidFill>
                <a:latin typeface="arial" panose="020B0604020202020204" pitchFamily="34" charset="0"/>
              </a:rPr>
              <a:t>was available </a:t>
            </a:r>
            <a:r>
              <a:rPr lang="en-US" sz="1800" dirty="0">
                <a:solidFill>
                  <a:srgbClr val="C00000"/>
                </a:solidFill>
                <a:latin typeface="arial" panose="020B0604020202020204" pitchFamily="34" charset="0"/>
              </a:rPr>
              <a:t>for mobile users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This feature can help </a:t>
            </a:r>
            <a:r>
              <a:rPr lang="en-US" sz="1800" dirty="0">
                <a:solidFill>
                  <a:srgbClr val="C00000"/>
                </a:solidFill>
                <a:latin typeface="arial" panose="020B0604020202020204" pitchFamily="34" charset="0"/>
              </a:rPr>
              <a:t>define key terms </a:t>
            </a:r>
            <a:r>
              <a:rPr lang="en-US" sz="1800" dirty="0">
                <a:solidFill>
                  <a:srgbClr val="333333"/>
                </a:solidFill>
                <a:latin typeface="arial" panose="020B0604020202020204" pitchFamily="34" charset="0"/>
              </a:rPr>
              <a:t>for </a:t>
            </a:r>
            <a:r>
              <a:rPr lang="en-US" sz="1800" dirty="0">
                <a:solidFill>
                  <a:srgbClr val="C00000"/>
                </a:solidFill>
                <a:latin typeface="arial" panose="020B0604020202020204" pitchFamily="34" charset="0"/>
              </a:rPr>
              <a:t>health consumers </a:t>
            </a:r>
            <a:r>
              <a:rPr lang="en-US" sz="1800" dirty="0">
                <a:solidFill>
                  <a:srgbClr val="333333"/>
                </a:solidFill>
                <a:latin typeface="arial" panose="020B0604020202020204" pitchFamily="34" charset="0"/>
              </a:rPr>
              <a:t>looking for cancer-related information and offers the potential to </a:t>
            </a:r>
            <a:r>
              <a:rPr lang="en-US" sz="1800" dirty="0">
                <a:solidFill>
                  <a:srgbClr val="C00000"/>
                </a:solidFill>
                <a:latin typeface="arial" panose="020B0604020202020204" pitchFamily="34" charset="0"/>
              </a:rPr>
              <a:t>help individuals build their medical vocabulary</a:t>
            </a:r>
            <a:r>
              <a:rPr lang="en-US" sz="1800" dirty="0">
                <a:solidFill>
                  <a:srgbClr val="333333"/>
                </a:solidFill>
                <a:latin typeface="arial" panose="020B0604020202020204" pitchFamily="34" charset="0"/>
              </a:rPr>
              <a:t>, yet </a:t>
            </a:r>
            <a:r>
              <a:rPr lang="en-US" sz="1800" b="1" dirty="0">
                <a:solidFill>
                  <a:srgbClr val="333333"/>
                </a:solidFill>
                <a:latin typeface="arial" panose="020B0604020202020204" pitchFamily="34" charset="0"/>
              </a:rPr>
              <a:t>very few cancer apps provided this feature</a:t>
            </a:r>
            <a:r>
              <a:rPr lang="en-US" sz="1800" dirty="0" smtClean="0">
                <a:solidFill>
                  <a:srgbClr val="333333"/>
                </a:solidFill>
                <a:latin typeface="arial" panose="020B0604020202020204" pitchFamily="34" charset="0"/>
              </a:rPr>
              <a:t>.</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a:t>
            </a: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A glossary of cancer terms can be an instrumental resource for </a:t>
            </a:r>
            <a:r>
              <a:rPr lang="en-US" sz="1800" dirty="0">
                <a:solidFill>
                  <a:srgbClr val="C00000"/>
                </a:solidFill>
                <a:latin typeface="arial" panose="020B0604020202020204" pitchFamily="34" charset="0"/>
              </a:rPr>
              <a:t>facilitating consistent information</a:t>
            </a:r>
            <a:r>
              <a:rPr lang="en-US" sz="1800" dirty="0">
                <a:solidFill>
                  <a:srgbClr val="333333"/>
                </a:solidFill>
                <a:latin typeface="arial" panose="020B0604020202020204" pitchFamily="34" charset="0"/>
              </a:rPr>
              <a:t> and for </a:t>
            </a:r>
            <a:r>
              <a:rPr lang="en-US" sz="1800" dirty="0">
                <a:solidFill>
                  <a:srgbClr val="C00000"/>
                </a:solidFill>
                <a:latin typeface="arial" panose="020B0604020202020204" pitchFamily="34" charset="0"/>
              </a:rPr>
              <a:t>clarifying the language </a:t>
            </a:r>
            <a:r>
              <a:rPr lang="en-US" sz="1800" dirty="0">
                <a:solidFill>
                  <a:srgbClr val="333333"/>
                </a:solidFill>
                <a:latin typeface="arial" panose="020B0604020202020204" pitchFamily="34" charset="0"/>
              </a:rPr>
              <a:t>used in cancer research and oncology </a:t>
            </a:r>
            <a:r>
              <a:rPr lang="en-US" sz="1800" dirty="0" smtClean="0">
                <a:solidFill>
                  <a:srgbClr val="333333"/>
                </a:solidFill>
                <a:latin typeface="arial" panose="020B0604020202020204" pitchFamily="34" charset="0"/>
              </a:rPr>
              <a:t>practice.</a:t>
            </a:r>
            <a:endParaRPr lang="fa-IR" sz="1800" dirty="0">
              <a:solidFill>
                <a:srgbClr val="2C2C2C"/>
              </a:solidFill>
              <a:latin typeface="Corbel" panose="020B0503020204020204"/>
              <a:cs typeface="Tahoma" panose="020B0604030504040204" pitchFamily="34" charset="0"/>
            </a:endParaRPr>
          </a:p>
          <a:p>
            <a:pPr lvl="0" algn="ctr" rtl="0"/>
            <a:endParaRPr lang="en-US"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071162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9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smtClean="0">
                <a:solidFill>
                  <a:srgbClr val="FFFFFF"/>
                </a:solidFill>
                <a:latin typeface="Corbel" panose="020B0503020204020204"/>
                <a:cs typeface="B Titr" panose="00000700000000000000" pitchFamily="2" charset="-78"/>
              </a:rPr>
              <a:t>Discussion</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1" y="2526525"/>
            <a:ext cx="1170462" cy="433147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a:ea typeface="+mn-ea"/>
                <a:cs typeface="+mn-cs"/>
              </a:rPr>
              <a:t>Third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287810" y="2526525"/>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69"/>
            <a:ext cx="9120216" cy="4439361"/>
          </a:xfrm>
        </p:spPr>
        <p:txBody>
          <a:bodyPr>
            <a:normAutofit/>
          </a:bodyPr>
          <a:lstStyle/>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b="1" dirty="0">
                <a:solidFill>
                  <a:srgbClr val="333333"/>
                </a:solidFill>
                <a:latin typeface="arial" panose="020B0604020202020204" pitchFamily="34" charset="0"/>
              </a:rPr>
              <a:t>most cancer apps did not identify organizational affiliations </a:t>
            </a:r>
            <a:r>
              <a:rPr lang="en-US" sz="1800" dirty="0">
                <a:solidFill>
                  <a:srgbClr val="333333"/>
                </a:solidFill>
                <a:latin typeface="arial" panose="020B0604020202020204" pitchFamily="34" charset="0"/>
              </a:rPr>
              <a:t>and </a:t>
            </a:r>
            <a:r>
              <a:rPr lang="en-US" sz="1800" b="1" dirty="0">
                <a:solidFill>
                  <a:srgbClr val="333333"/>
                </a:solidFill>
                <a:latin typeface="arial" panose="020B0604020202020204" pitchFamily="34" charset="0"/>
              </a:rPr>
              <a:t>content sources</a:t>
            </a:r>
            <a:r>
              <a:rPr lang="en-US" sz="1800" dirty="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The </a:t>
            </a:r>
            <a:r>
              <a:rPr lang="en-US" sz="1800" dirty="0">
                <a:solidFill>
                  <a:srgbClr val="FF0000"/>
                </a:solidFill>
                <a:latin typeface="arial" panose="020B0604020202020204" pitchFamily="34" charset="0"/>
              </a:rPr>
              <a:t>credentials</a:t>
            </a:r>
            <a:r>
              <a:rPr lang="en-US" sz="1800" dirty="0">
                <a:solidFill>
                  <a:srgbClr val="333333"/>
                </a:solidFill>
                <a:latin typeface="arial" panose="020B0604020202020204" pitchFamily="34" charset="0"/>
              </a:rPr>
              <a:t> and </a:t>
            </a:r>
            <a:r>
              <a:rPr lang="en-US" sz="1800" dirty="0">
                <a:solidFill>
                  <a:srgbClr val="FF0000"/>
                </a:solidFill>
                <a:latin typeface="arial" panose="020B0604020202020204" pitchFamily="34" charset="0"/>
              </a:rPr>
              <a:t>qualifications</a:t>
            </a:r>
            <a:r>
              <a:rPr lang="en-US" sz="1800" dirty="0">
                <a:solidFill>
                  <a:srgbClr val="333333"/>
                </a:solidFill>
                <a:latin typeface="arial" panose="020B0604020202020204" pitchFamily="34" charset="0"/>
              </a:rPr>
              <a:t> of </a:t>
            </a:r>
            <a:r>
              <a:rPr lang="en-US" sz="1800" dirty="0">
                <a:solidFill>
                  <a:srgbClr val="FF0000"/>
                </a:solidFill>
                <a:latin typeface="arial" panose="020B0604020202020204" pitchFamily="34" charset="0"/>
              </a:rPr>
              <a:t>authors or organizations </a:t>
            </a:r>
            <a:r>
              <a:rPr lang="en-US" sz="1800" dirty="0">
                <a:solidFill>
                  <a:srgbClr val="333333"/>
                </a:solidFill>
                <a:latin typeface="arial" panose="020B0604020202020204" pitchFamily="34" charset="0"/>
              </a:rPr>
              <a:t>providing </a:t>
            </a:r>
            <a:r>
              <a:rPr lang="en-US" sz="1800" dirty="0">
                <a:solidFill>
                  <a:srgbClr val="FF0000"/>
                </a:solidFill>
                <a:latin typeface="arial" panose="020B0604020202020204" pitchFamily="34" charset="0"/>
              </a:rPr>
              <a:t>content</a:t>
            </a:r>
            <a:r>
              <a:rPr lang="en-US" sz="1800" dirty="0">
                <a:solidFill>
                  <a:srgbClr val="333333"/>
                </a:solidFill>
                <a:latin typeface="arial" panose="020B0604020202020204" pitchFamily="34" charset="0"/>
              </a:rPr>
              <a:t> are needed to help health consumers </a:t>
            </a:r>
            <a:r>
              <a:rPr lang="en-US" sz="1800" dirty="0">
                <a:solidFill>
                  <a:srgbClr val="C00000"/>
                </a:solidFill>
                <a:latin typeface="arial" panose="020B0604020202020204" pitchFamily="34" charset="0"/>
              </a:rPr>
              <a:t>assess the reliability</a:t>
            </a:r>
            <a:r>
              <a:rPr lang="en-US" sz="1800" dirty="0">
                <a:solidFill>
                  <a:srgbClr val="333333"/>
                </a:solidFill>
                <a:latin typeface="arial" panose="020B0604020202020204" pitchFamily="34" charset="0"/>
              </a:rPr>
              <a:t> and </a:t>
            </a:r>
            <a:r>
              <a:rPr lang="en-US" sz="1800" dirty="0">
                <a:solidFill>
                  <a:srgbClr val="C00000"/>
                </a:solidFill>
                <a:latin typeface="arial" panose="020B0604020202020204" pitchFamily="34" charset="0"/>
              </a:rPr>
              <a:t>authority of information</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C00000"/>
                </a:solidFill>
                <a:latin typeface="arial" panose="020B0604020202020204" pitchFamily="34" charset="0"/>
              </a:rPr>
              <a:t>Health information </a:t>
            </a:r>
            <a:r>
              <a:rPr lang="en-US" sz="1800" dirty="0">
                <a:solidFill>
                  <a:srgbClr val="333333"/>
                </a:solidFill>
                <a:latin typeface="arial" panose="020B0604020202020204" pitchFamily="34" charset="0"/>
              </a:rPr>
              <a:t>should also have proper </a:t>
            </a:r>
            <a:r>
              <a:rPr lang="en-US" sz="1800" dirty="0">
                <a:solidFill>
                  <a:srgbClr val="C00000"/>
                </a:solidFill>
                <a:latin typeface="arial" panose="020B0604020202020204" pitchFamily="34" charset="0"/>
              </a:rPr>
              <a:t>attribution </a:t>
            </a:r>
            <a:r>
              <a:rPr lang="en-US" sz="1800" dirty="0">
                <a:solidFill>
                  <a:srgbClr val="333333"/>
                </a:solidFill>
                <a:latin typeface="arial" panose="020B0604020202020204" pitchFamily="34" charset="0"/>
              </a:rPr>
              <a:t>and be supported by </a:t>
            </a:r>
            <a:r>
              <a:rPr lang="en-US" sz="1800" dirty="0">
                <a:solidFill>
                  <a:srgbClr val="C00000"/>
                </a:solidFill>
                <a:latin typeface="arial" panose="020B0604020202020204" pitchFamily="34" charset="0"/>
              </a:rPr>
              <a:t>clear references </a:t>
            </a:r>
            <a:r>
              <a:rPr lang="en-US" sz="1800" dirty="0">
                <a:solidFill>
                  <a:srgbClr val="333333"/>
                </a:solidFill>
                <a:latin typeface="arial" panose="020B0604020202020204" pitchFamily="34" charset="0"/>
              </a:rPr>
              <a:t>to scientific evidence</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baseline="30000" dirty="0" smtClean="0">
                <a:solidFill>
                  <a:srgbClr val="006ACC"/>
                </a:solidFill>
                <a:latin typeface="arial" panose="020B0604020202020204" pitchFamily="34" charset="0"/>
              </a:rPr>
              <a:t> </a:t>
            </a:r>
            <a:r>
              <a:rPr lang="en-US" sz="1800" dirty="0">
                <a:solidFill>
                  <a:srgbClr val="333333"/>
                </a:solidFill>
                <a:latin typeface="arial" panose="020B0604020202020204" pitchFamily="34" charset="0"/>
              </a:rPr>
              <a:t> To illustrate this point, it was observed that </a:t>
            </a:r>
            <a:r>
              <a:rPr lang="en-US" sz="1800" dirty="0">
                <a:solidFill>
                  <a:srgbClr val="C00000"/>
                </a:solidFill>
                <a:latin typeface="arial" panose="020B0604020202020204" pitchFamily="34" charset="0"/>
              </a:rPr>
              <a:t>15% </a:t>
            </a:r>
            <a:r>
              <a:rPr lang="en-US" sz="1800" dirty="0">
                <a:solidFill>
                  <a:srgbClr val="333333"/>
                </a:solidFill>
                <a:latin typeface="arial" panose="020B0604020202020204" pitchFamily="34" charset="0"/>
              </a:rPr>
              <a:t>of the cancer apps claimed to provide information about </a:t>
            </a:r>
            <a:r>
              <a:rPr lang="en-US" sz="1800" dirty="0">
                <a:solidFill>
                  <a:srgbClr val="C00000"/>
                </a:solidFill>
                <a:latin typeface="arial" panose="020B0604020202020204" pitchFamily="34" charset="0"/>
              </a:rPr>
              <a:t>“cancer fighting foods</a:t>
            </a:r>
            <a:r>
              <a:rPr lang="en-US" sz="1800" dirty="0">
                <a:solidFill>
                  <a:srgbClr val="333333"/>
                </a:solidFill>
                <a:latin typeface="arial" panose="020B0604020202020204" pitchFamily="34" charset="0"/>
              </a:rPr>
              <a:t>” and nutrition, yet </a:t>
            </a:r>
            <a:r>
              <a:rPr lang="en-US" sz="1800" dirty="0">
                <a:solidFill>
                  <a:srgbClr val="C00000"/>
                </a:solidFill>
                <a:latin typeface="arial" panose="020B0604020202020204" pitchFamily="34" charset="0"/>
              </a:rPr>
              <a:t>none of these apps</a:t>
            </a:r>
            <a:r>
              <a:rPr lang="en-US" sz="1800" dirty="0">
                <a:solidFill>
                  <a:srgbClr val="333333"/>
                </a:solidFill>
                <a:latin typeface="arial" panose="020B0604020202020204" pitchFamily="34" charset="0"/>
              </a:rPr>
              <a:t> provided scientific evidence to support the efficacy of these claims.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smtClean="0">
              <a:solidFill>
                <a:srgbClr val="C00000"/>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C00000"/>
                </a:solidFill>
                <a:latin typeface="arial" panose="020B0604020202020204" pitchFamily="34" charset="0"/>
              </a:rPr>
              <a:t>More </a:t>
            </a:r>
            <a:r>
              <a:rPr lang="en-US" sz="1800" dirty="0">
                <a:solidFill>
                  <a:srgbClr val="C00000"/>
                </a:solidFill>
                <a:latin typeface="arial" panose="020B0604020202020204" pitchFamily="34" charset="0"/>
              </a:rPr>
              <a:t>transparency </a:t>
            </a:r>
            <a:r>
              <a:rPr lang="en-US" sz="1800" dirty="0">
                <a:solidFill>
                  <a:srgbClr val="333333"/>
                </a:solidFill>
                <a:latin typeface="arial" panose="020B0604020202020204" pitchFamily="34" charset="0"/>
              </a:rPr>
              <a:t>about </a:t>
            </a:r>
            <a:r>
              <a:rPr lang="en-US" sz="1800" dirty="0" smtClean="0">
                <a:solidFill>
                  <a:srgbClr val="C00000"/>
                </a:solidFill>
                <a:latin typeface="arial" panose="020B0604020202020204" pitchFamily="34" charset="0"/>
              </a:rPr>
              <a:t>content sources, organizational affiliations</a:t>
            </a:r>
            <a:r>
              <a:rPr lang="en-US" sz="1800" dirty="0">
                <a:solidFill>
                  <a:srgbClr val="333333"/>
                </a:solidFill>
                <a:latin typeface="arial" panose="020B0604020202020204" pitchFamily="34" charset="0"/>
              </a:rPr>
              <a:t>, and any financial support is needed to </a:t>
            </a:r>
            <a:r>
              <a:rPr lang="en-US" sz="1800" dirty="0">
                <a:solidFill>
                  <a:srgbClr val="C00000"/>
                </a:solidFill>
                <a:latin typeface="arial" panose="020B0604020202020204" pitchFamily="34" charset="0"/>
              </a:rPr>
              <a:t>help users assess the quality of app content</a:t>
            </a:r>
            <a:r>
              <a:rPr lang="en-US" sz="1800" dirty="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This </a:t>
            </a:r>
            <a:r>
              <a:rPr lang="en-US" sz="1800" dirty="0">
                <a:solidFill>
                  <a:srgbClr val="333333"/>
                </a:solidFill>
                <a:latin typeface="arial" panose="020B0604020202020204" pitchFamily="34" charset="0"/>
              </a:rPr>
              <a:t>raises a safety concern given that the </a:t>
            </a:r>
            <a:r>
              <a:rPr lang="en-US" sz="1800" dirty="0" smtClean="0">
                <a:solidFill>
                  <a:srgbClr val="333333"/>
                </a:solidFill>
                <a:latin typeface="arial" panose="020B0604020202020204" pitchFamily="34" charset="0"/>
              </a:rPr>
              <a:t>apps. </a:t>
            </a:r>
            <a:r>
              <a:rPr lang="en-US" sz="1800" dirty="0">
                <a:solidFill>
                  <a:srgbClr val="333333"/>
                </a:solidFill>
                <a:latin typeface="arial" panose="020B0604020202020204" pitchFamily="34" charset="0"/>
              </a:rPr>
              <a:t>also advertise information for cancer prevention, screening, and treatment</a:t>
            </a:r>
            <a:endParaRPr lang="fa-IR" sz="1800" dirty="0">
              <a:solidFill>
                <a:srgbClr val="2C2C2C"/>
              </a:solidFill>
              <a:latin typeface="Corbel" panose="020B0503020204020204"/>
              <a:cs typeface="Tahoma" panose="020B0604030504040204" pitchFamily="34" charset="0"/>
            </a:endParaRPr>
          </a:p>
          <a:p>
            <a:pPr lvl="0" algn="ctr" rtl="0"/>
            <a:endParaRPr lang="en-US"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458189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4996"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smtClean="0">
                <a:solidFill>
                  <a:srgbClr val="FFFFFF"/>
                </a:solidFill>
                <a:latin typeface="Corbel" panose="020B0503020204020204"/>
                <a:cs typeface="B Titr" panose="00000700000000000000" pitchFamily="2" charset="-78"/>
              </a:rPr>
              <a:t>Discussion</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36B8967-28A5-4319-9F45-A38F127BFACB}"/>
              </a:ext>
              <a:ext uri="{C183D7F6-B498-43B3-948B-1728B52AA6E4}">
                <adec:decorative xmlns="" xmlns:adec="http://schemas.microsoft.com/office/drawing/2017/decorative" val="1"/>
              </a:ext>
            </a:extLst>
          </p:cNvPr>
          <p:cNvSpPr/>
          <p:nvPr/>
        </p:nvSpPr>
        <p:spPr>
          <a:xfrm>
            <a:off x="-1" y="2526525"/>
            <a:ext cx="1286026" cy="4106287"/>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white"/>
                </a:solidFill>
                <a:effectLst/>
                <a:uLnTx/>
                <a:uFillTx/>
                <a:latin typeface="Arial"/>
                <a:ea typeface="+mn-ea"/>
                <a:cs typeface="+mn-cs"/>
              </a:rPr>
              <a:t>finally</a:t>
            </a:r>
            <a:endParaRPr kumimoji="0" lang="en-US" sz="28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287810" y="2526525"/>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757714"/>
            <a:ext cx="9120216" cy="4383315"/>
          </a:xfrm>
        </p:spPr>
        <p:txBody>
          <a:bodyPr>
            <a:normAutofit/>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Finally, there was a significant lack of critically </a:t>
            </a:r>
            <a:r>
              <a:rPr lang="en-US" sz="1800" dirty="0">
                <a:solidFill>
                  <a:srgbClr val="C00000"/>
                </a:solidFill>
                <a:latin typeface="arial" panose="020B0604020202020204" pitchFamily="34" charset="0"/>
              </a:rPr>
              <a:t>appraised app content</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Given that </a:t>
            </a:r>
            <a:r>
              <a:rPr lang="en-US" sz="1800" dirty="0">
                <a:solidFill>
                  <a:srgbClr val="C00000"/>
                </a:solidFill>
                <a:latin typeface="arial" panose="020B0604020202020204" pitchFamily="34" charset="0"/>
              </a:rPr>
              <a:t>very few app</a:t>
            </a:r>
            <a:r>
              <a:rPr lang="en-US" sz="1800" dirty="0">
                <a:solidFill>
                  <a:srgbClr val="333333"/>
                </a:solidFill>
                <a:latin typeface="arial" panose="020B0604020202020204" pitchFamily="34" charset="0"/>
              </a:rPr>
              <a:t> descriptions </a:t>
            </a:r>
            <a:r>
              <a:rPr lang="en-US" sz="1800" dirty="0">
                <a:solidFill>
                  <a:srgbClr val="C00000"/>
                </a:solidFill>
                <a:latin typeface="arial" panose="020B0604020202020204" pitchFamily="34" charset="0"/>
              </a:rPr>
              <a:t>stated the level of health provider involvement </a:t>
            </a:r>
            <a:r>
              <a:rPr lang="en-US" sz="1800" dirty="0">
                <a:solidFill>
                  <a:srgbClr val="333333"/>
                </a:solidFill>
                <a:latin typeface="arial" panose="020B0604020202020204" pitchFamily="34" charset="0"/>
              </a:rPr>
              <a:t>in </a:t>
            </a:r>
            <a:r>
              <a:rPr lang="en-US" sz="1800" dirty="0">
                <a:solidFill>
                  <a:srgbClr val="C00000"/>
                </a:solidFill>
                <a:latin typeface="arial" panose="020B0604020202020204" pitchFamily="34" charset="0"/>
              </a:rPr>
              <a:t>screening</a:t>
            </a:r>
            <a:r>
              <a:rPr lang="en-US" sz="1800" dirty="0">
                <a:solidFill>
                  <a:srgbClr val="333333"/>
                </a:solidFill>
                <a:latin typeface="arial" panose="020B0604020202020204" pitchFamily="34" charset="0"/>
              </a:rPr>
              <a:t> or </a:t>
            </a:r>
            <a:r>
              <a:rPr lang="en-US" sz="1800" dirty="0">
                <a:solidFill>
                  <a:srgbClr val="C00000"/>
                </a:solidFill>
                <a:latin typeface="arial" panose="020B0604020202020204" pitchFamily="34" charset="0"/>
              </a:rPr>
              <a:t>evaluating app content</a:t>
            </a:r>
            <a:r>
              <a:rPr lang="en-US" sz="1800" dirty="0">
                <a:solidFill>
                  <a:srgbClr val="333333"/>
                </a:solidFill>
                <a:latin typeface="arial" panose="020B0604020202020204" pitchFamily="34" charset="0"/>
              </a:rPr>
              <a:t>, this gap could potentially present a challenge for health consumers to identify </a:t>
            </a:r>
            <a:r>
              <a:rPr lang="en-US" sz="1800" dirty="0">
                <a:solidFill>
                  <a:srgbClr val="C00000"/>
                </a:solidFill>
                <a:latin typeface="arial" panose="020B0604020202020204" pitchFamily="34" charset="0"/>
              </a:rPr>
              <a:t>quality information from cancer apps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One approach </a:t>
            </a:r>
            <a:r>
              <a:rPr lang="en-US" sz="1800" dirty="0">
                <a:solidFill>
                  <a:srgbClr val="333333"/>
                </a:solidFill>
                <a:latin typeface="arial" panose="020B0604020202020204" pitchFamily="34" charset="0"/>
              </a:rPr>
              <a:t>to ensure </a:t>
            </a:r>
            <a:r>
              <a:rPr lang="en-US" sz="1800" dirty="0">
                <a:solidFill>
                  <a:srgbClr val="C00000"/>
                </a:solidFill>
                <a:latin typeface="arial" panose="020B0604020202020204" pitchFamily="34" charset="0"/>
              </a:rPr>
              <a:t>quality app content </a:t>
            </a:r>
            <a:r>
              <a:rPr lang="en-US" sz="1800" dirty="0">
                <a:solidFill>
                  <a:srgbClr val="333333"/>
                </a:solidFill>
                <a:latin typeface="arial" panose="020B0604020202020204" pitchFamily="34" charset="0"/>
              </a:rPr>
              <a:t>for healthcare consumers is to establish a </a:t>
            </a:r>
            <a:r>
              <a:rPr lang="en-US" sz="1800" dirty="0">
                <a:solidFill>
                  <a:srgbClr val="C00000"/>
                </a:solidFill>
                <a:latin typeface="arial" panose="020B0604020202020204" pitchFamily="34" charset="0"/>
              </a:rPr>
              <a:t>peer-review process </a:t>
            </a:r>
            <a:r>
              <a:rPr lang="en-US" sz="1800" dirty="0">
                <a:solidFill>
                  <a:srgbClr val="333333"/>
                </a:solidFill>
                <a:latin typeface="arial" panose="020B0604020202020204" pitchFamily="34" charset="0"/>
              </a:rPr>
              <a:t>for content such as instituting an </a:t>
            </a:r>
            <a:r>
              <a:rPr lang="en-US" sz="1800" dirty="0">
                <a:solidFill>
                  <a:srgbClr val="C00000"/>
                </a:solidFill>
                <a:latin typeface="arial" panose="020B0604020202020204" pitchFamily="34" charset="0"/>
              </a:rPr>
              <a:t>advisory board </a:t>
            </a:r>
            <a:r>
              <a:rPr lang="en-US" sz="1800" dirty="0">
                <a:solidFill>
                  <a:srgbClr val="333333"/>
                </a:solidFill>
                <a:latin typeface="arial" panose="020B0604020202020204" pitchFamily="34" charset="0"/>
              </a:rPr>
              <a:t>or </a:t>
            </a:r>
            <a:r>
              <a:rPr lang="en-US" sz="1800" dirty="0">
                <a:solidFill>
                  <a:srgbClr val="C00000"/>
                </a:solidFill>
                <a:latin typeface="arial" panose="020B0604020202020204" pitchFamily="34" charset="0"/>
              </a:rPr>
              <a:t>scientific panel </a:t>
            </a:r>
            <a:r>
              <a:rPr lang="en-US" sz="1800" dirty="0">
                <a:solidFill>
                  <a:srgbClr val="333333"/>
                </a:solidFill>
                <a:latin typeface="arial" panose="020B0604020202020204" pitchFamily="34" charset="0"/>
              </a:rPr>
              <a:t>to </a:t>
            </a:r>
            <a:r>
              <a:rPr lang="en-US" sz="1800" dirty="0">
                <a:solidFill>
                  <a:srgbClr val="C00000"/>
                </a:solidFill>
                <a:latin typeface="arial" panose="020B0604020202020204" pitchFamily="34" charset="0"/>
              </a:rPr>
              <a:t>evaluate app content</a:t>
            </a:r>
            <a:r>
              <a:rPr lang="en-US" sz="1800" dirty="0">
                <a:solidFill>
                  <a:srgbClr val="333333"/>
                </a:solidFill>
                <a:latin typeface="arial" panose="020B0604020202020204" pitchFamily="34" charset="0"/>
              </a:rPr>
              <a:t>. </a:t>
            </a:r>
            <a:r>
              <a:rPr lang="en-US" sz="1800" dirty="0" smtClean="0">
                <a:solidFill>
                  <a:srgbClr val="333333"/>
                </a:solidFill>
                <a:latin typeface="arial" panose="020B0604020202020204" pitchFamily="34" charset="0"/>
              </a:rPr>
              <a:t>.</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Overall</a:t>
            </a:r>
            <a:r>
              <a:rPr lang="en-US" sz="1800" dirty="0">
                <a:solidFill>
                  <a:srgbClr val="333333"/>
                </a:solidFill>
                <a:latin typeface="arial" panose="020B0604020202020204" pitchFamily="34" charset="0"/>
              </a:rPr>
              <a:t>, a </a:t>
            </a:r>
            <a:r>
              <a:rPr lang="en-US" sz="1800" dirty="0">
                <a:solidFill>
                  <a:srgbClr val="002060"/>
                </a:solidFill>
                <a:latin typeface="arial" panose="020B0604020202020204" pitchFamily="34" charset="0"/>
              </a:rPr>
              <a:t>greater focus </a:t>
            </a:r>
            <a:r>
              <a:rPr lang="en-US" sz="1800" dirty="0">
                <a:solidFill>
                  <a:srgbClr val="333333"/>
                </a:solidFill>
                <a:latin typeface="arial" panose="020B0604020202020204" pitchFamily="34" charset="0"/>
              </a:rPr>
              <a:t>on how </a:t>
            </a:r>
            <a:r>
              <a:rPr lang="en-US" sz="1800" dirty="0">
                <a:solidFill>
                  <a:srgbClr val="002060"/>
                </a:solidFill>
                <a:latin typeface="arial" panose="020B0604020202020204" pitchFamily="34" charset="0"/>
              </a:rPr>
              <a:t>apps are being used </a:t>
            </a:r>
            <a:r>
              <a:rPr lang="en-US" sz="1800" dirty="0">
                <a:solidFill>
                  <a:srgbClr val="333333"/>
                </a:solidFill>
                <a:latin typeface="arial" panose="020B0604020202020204" pitchFamily="34" charset="0"/>
              </a:rPr>
              <a:t>to promote </a:t>
            </a:r>
            <a:r>
              <a:rPr lang="en-US" sz="1800" dirty="0">
                <a:solidFill>
                  <a:srgbClr val="002060"/>
                </a:solidFill>
                <a:latin typeface="arial" panose="020B0604020202020204" pitchFamily="34" charset="0"/>
              </a:rPr>
              <a:t>cancer self-management</a:t>
            </a:r>
            <a:r>
              <a:rPr lang="en-US" sz="1800" dirty="0">
                <a:solidFill>
                  <a:srgbClr val="333333"/>
                </a:solidFill>
                <a:latin typeface="arial" panose="020B0604020202020204" pitchFamily="34" charset="0"/>
              </a:rPr>
              <a:t>, more indication about </a:t>
            </a:r>
            <a:r>
              <a:rPr lang="en-US" sz="1800" dirty="0">
                <a:solidFill>
                  <a:srgbClr val="002060"/>
                </a:solidFill>
                <a:latin typeface="arial" panose="020B0604020202020204" pitchFamily="34" charset="0"/>
              </a:rPr>
              <a:t>the reliability of information</a:t>
            </a:r>
            <a:r>
              <a:rPr lang="en-US" sz="1800" dirty="0">
                <a:solidFill>
                  <a:srgbClr val="333333"/>
                </a:solidFill>
                <a:latin typeface="arial" panose="020B0604020202020204" pitchFamily="34" charset="0"/>
              </a:rPr>
              <a:t>, and </a:t>
            </a:r>
            <a:r>
              <a:rPr lang="en-US" sz="1800" dirty="0">
                <a:solidFill>
                  <a:srgbClr val="FF0000"/>
                </a:solidFill>
                <a:latin typeface="arial" panose="020B0604020202020204" pitchFamily="34" charset="0"/>
              </a:rPr>
              <a:t>documentation about how app content is reviewed</a:t>
            </a:r>
            <a:r>
              <a:rPr lang="en-US" sz="1800" dirty="0">
                <a:solidFill>
                  <a:srgbClr val="333333"/>
                </a:solidFill>
                <a:latin typeface="arial" panose="020B0604020202020204" pitchFamily="34" charset="0"/>
              </a:rPr>
              <a:t> by health providers is needed.</a:t>
            </a:r>
            <a:endParaRPr lang="fa-IR" sz="1800" dirty="0">
              <a:solidFill>
                <a:srgbClr val="2C2C2C"/>
              </a:solidFill>
              <a:latin typeface="Corbel" panose="020B0503020204020204"/>
              <a:cs typeface="Tahoma" panose="020B0604030504040204" pitchFamily="34" charset="0"/>
            </a:endParaRPr>
          </a:p>
          <a:p>
            <a:pPr lvl="0" algn="ctr" rtl="0"/>
            <a:endParaRPr lang="en-US"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8142605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9" y="0"/>
            <a:ext cx="112324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a:solidFill>
                  <a:srgbClr val="FFFFFF"/>
                </a:solidFill>
                <a:latin typeface="Corbel" panose="020B0503020204020204"/>
                <a:cs typeface="B Titr" panose="00000700000000000000" pitchFamily="2" charset="-78"/>
              </a:rPr>
              <a:t>Recommendations</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952498" y="2470998"/>
            <a:ext cx="10647266"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algn="ctr" rtl="0"/>
            <a:r>
              <a:rPr lang="en-US" sz="2000" dirty="0"/>
              <a:t>t</a:t>
            </a:r>
            <a:r>
              <a:rPr lang="en-US" sz="2000" dirty="0" smtClean="0"/>
              <a:t>here </a:t>
            </a:r>
            <a:r>
              <a:rPr lang="en-US" sz="2000" dirty="0"/>
              <a:t>are a number of additional recommendations that could help enhance cancer smartphone </a:t>
            </a:r>
            <a:r>
              <a:rPr lang="en-US" sz="2000" dirty="0" smtClean="0"/>
              <a:t>apps</a:t>
            </a:r>
            <a:r>
              <a:rPr lang="en-US" sz="2000" dirty="0"/>
              <a:t>:</a:t>
            </a:r>
            <a:endParaRPr lang="en-US" sz="2000" dirty="0" smtClean="0"/>
          </a:p>
          <a:p>
            <a:pPr algn="ctr" rtl="0"/>
            <a:r>
              <a:rPr lang="en-US" sz="2000" dirty="0" smtClean="0"/>
              <a:t> </a:t>
            </a:r>
            <a:r>
              <a:rPr lang="en-US" sz="2000" dirty="0"/>
              <a:t>Inadequate or insufficient </a:t>
            </a:r>
            <a:r>
              <a:rPr lang="en-US" sz="2000" dirty="0">
                <a:solidFill>
                  <a:srgbClr val="C00000"/>
                </a:solidFill>
              </a:rPr>
              <a:t>online app store descriptions </a:t>
            </a:r>
            <a:r>
              <a:rPr lang="en-US" sz="2000" dirty="0"/>
              <a:t>continue to plague the health app </a:t>
            </a:r>
            <a:r>
              <a:rPr lang="en-US" sz="2000" dirty="0" smtClean="0"/>
              <a:t>marketplace.</a:t>
            </a:r>
            <a:endParaRPr lang="en-US" sz="2000" baseline="30000" dirty="0"/>
          </a:p>
          <a:p>
            <a:pPr marL="0" indent="0" algn="ctr" rtl="0">
              <a:buNone/>
            </a:pPr>
            <a:r>
              <a:rPr lang="en-US" sz="2000" dirty="0" smtClean="0"/>
              <a:t>Some </a:t>
            </a:r>
            <a:r>
              <a:rPr lang="en-US" sz="2000" dirty="0"/>
              <a:t>researchers have suggested that </a:t>
            </a:r>
            <a:r>
              <a:rPr lang="en-US" sz="2000" dirty="0">
                <a:solidFill>
                  <a:srgbClr val="C00000"/>
                </a:solidFill>
              </a:rPr>
              <a:t>categorizing apps under the legislation for medical products </a:t>
            </a:r>
            <a:r>
              <a:rPr lang="en-US" sz="2000" dirty="0"/>
              <a:t>may be one way to </a:t>
            </a:r>
            <a:r>
              <a:rPr lang="en-US" sz="2000" dirty="0">
                <a:solidFill>
                  <a:srgbClr val="C00000"/>
                </a:solidFill>
              </a:rPr>
              <a:t>regulate</a:t>
            </a:r>
            <a:r>
              <a:rPr lang="en-US" sz="2000" dirty="0"/>
              <a:t> and </a:t>
            </a:r>
            <a:r>
              <a:rPr lang="en-US" sz="2000" dirty="0">
                <a:solidFill>
                  <a:srgbClr val="C00000"/>
                </a:solidFill>
              </a:rPr>
              <a:t>control app </a:t>
            </a:r>
            <a:r>
              <a:rPr lang="en-US" sz="2000" dirty="0"/>
              <a:t>quality</a:t>
            </a:r>
            <a:r>
              <a:rPr lang="en-US" sz="2000" dirty="0" smtClean="0"/>
              <a:t>.</a:t>
            </a:r>
            <a:endParaRPr lang="en-US" sz="2000" baseline="30000" dirty="0" smtClean="0"/>
          </a:p>
          <a:p>
            <a:pPr algn="ctr" rtl="0"/>
            <a:r>
              <a:rPr lang="en-US" sz="2000" dirty="0"/>
              <a:t> Without </a:t>
            </a:r>
            <a:r>
              <a:rPr lang="en-US" sz="2000" dirty="0">
                <a:solidFill>
                  <a:srgbClr val="C00000"/>
                </a:solidFill>
              </a:rPr>
              <a:t>any regulations in place </a:t>
            </a:r>
            <a:r>
              <a:rPr lang="en-US" sz="2000" dirty="0"/>
              <a:t>at the present time for health apps that </a:t>
            </a:r>
            <a:r>
              <a:rPr lang="en-US" sz="2000" dirty="0">
                <a:solidFill>
                  <a:srgbClr val="C00000"/>
                </a:solidFill>
              </a:rPr>
              <a:t>provide education or monitor health</a:t>
            </a:r>
            <a:r>
              <a:rPr lang="en-US" sz="2000" dirty="0"/>
              <a:t>, one important step would be to improve </a:t>
            </a:r>
            <a:r>
              <a:rPr lang="en-US" sz="2000" dirty="0">
                <a:solidFill>
                  <a:srgbClr val="C00000"/>
                </a:solidFill>
              </a:rPr>
              <a:t>app store descriptions </a:t>
            </a:r>
            <a:r>
              <a:rPr lang="en-US" sz="2000" dirty="0"/>
              <a:t>by providing </a:t>
            </a:r>
            <a:r>
              <a:rPr lang="en-US" sz="2000" dirty="0">
                <a:solidFill>
                  <a:srgbClr val="C00000"/>
                </a:solidFill>
              </a:rPr>
              <a:t>better documentation </a:t>
            </a:r>
            <a:r>
              <a:rPr lang="en-US" sz="2000" dirty="0"/>
              <a:t>about how app content is compiled and evaluated. </a:t>
            </a:r>
            <a:endParaRPr lang="en-US" sz="2000" dirty="0" smtClean="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5355574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9" y="0"/>
            <a:ext cx="112324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a:solidFill>
                  <a:srgbClr val="FFFFFF"/>
                </a:solidFill>
                <a:latin typeface="Corbel" panose="020B0503020204020204"/>
                <a:cs typeface="B Titr" panose="00000700000000000000" pitchFamily="2" charset="-78"/>
              </a:rPr>
              <a:t>Recommendations</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952498" y="2413314"/>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 </a:t>
            </a:r>
            <a:r>
              <a:rPr lang="en-US" sz="1800" dirty="0">
                <a:solidFill>
                  <a:srgbClr val="C00000"/>
                </a:solidFill>
                <a:latin typeface="arial" panose="020B0604020202020204" pitchFamily="34" charset="0"/>
              </a:rPr>
              <a:t>Mobile app marketplace descriptions </a:t>
            </a:r>
            <a:r>
              <a:rPr lang="en-US" sz="1800" dirty="0">
                <a:solidFill>
                  <a:srgbClr val="333333"/>
                </a:solidFill>
                <a:latin typeface="arial" panose="020B0604020202020204" pitchFamily="34" charset="0"/>
              </a:rPr>
              <a:t>could incorporate this guidance to more clearly state if health app </a:t>
            </a:r>
            <a:r>
              <a:rPr lang="en-US" sz="1800" dirty="0">
                <a:solidFill>
                  <a:srgbClr val="C00000"/>
                </a:solidFill>
                <a:latin typeface="arial" panose="020B0604020202020204" pitchFamily="34" charset="0"/>
              </a:rPr>
              <a:t>content is based on research evidence </a:t>
            </a:r>
            <a:r>
              <a:rPr lang="en-US" sz="1800" dirty="0">
                <a:solidFill>
                  <a:srgbClr val="333333"/>
                </a:solidFill>
                <a:latin typeface="arial" panose="020B0604020202020204" pitchFamily="34" charset="0"/>
              </a:rPr>
              <a:t>and if content has been reviewed by health providers along with their credentials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As noted above, one approach likely to result in </a:t>
            </a:r>
            <a:r>
              <a:rPr lang="en-US" sz="1800" dirty="0">
                <a:solidFill>
                  <a:srgbClr val="C00000"/>
                </a:solidFill>
                <a:latin typeface="arial" panose="020B0604020202020204" pitchFamily="34" charset="0"/>
              </a:rPr>
              <a:t>more reliable and higher quality app </a:t>
            </a:r>
            <a:r>
              <a:rPr lang="en-US" sz="1800" dirty="0">
                <a:solidFill>
                  <a:srgbClr val="333333"/>
                </a:solidFill>
                <a:latin typeface="arial" panose="020B0604020202020204" pitchFamily="34" charset="0"/>
              </a:rPr>
              <a:t>content is to have a </a:t>
            </a:r>
            <a:r>
              <a:rPr lang="en-US" sz="1800" dirty="0">
                <a:solidFill>
                  <a:srgbClr val="C00000"/>
                </a:solidFill>
                <a:latin typeface="arial" panose="020B0604020202020204" pitchFamily="34" charset="0"/>
              </a:rPr>
              <a:t>scientific board </a:t>
            </a:r>
            <a:r>
              <a:rPr lang="en-US" sz="1800" dirty="0">
                <a:solidFill>
                  <a:srgbClr val="FF0000"/>
                </a:solidFill>
                <a:latin typeface="arial" panose="020B0604020202020204" pitchFamily="34" charset="0"/>
              </a:rPr>
              <a:t>evaluate the content</a:t>
            </a:r>
            <a:r>
              <a:rPr lang="en-US" sz="1800" dirty="0">
                <a:solidFill>
                  <a:srgbClr val="333333"/>
                </a:solidFill>
                <a:latin typeface="arial" panose="020B0604020202020204" pitchFamily="34" charset="0"/>
              </a:rPr>
              <a:t>.</a:t>
            </a:r>
            <a:endParaRPr lang="fa-IR" sz="1800" dirty="0">
              <a:solidFill>
                <a:srgbClr val="2C2C2C"/>
              </a:solidFill>
              <a:latin typeface="Corbel" panose="020B0503020204020204"/>
              <a:cs typeface="Tahoma" panose="020B0604030504040204" pitchFamily="34" charset="0"/>
            </a:endParaRPr>
          </a:p>
          <a:p>
            <a:pPr algn="ctr" rtl="0"/>
            <a:endParaRPr lang="fa-IR"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199125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1239500"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a:solidFill>
                  <a:srgbClr val="FFFFFF"/>
                </a:solidFill>
                <a:latin typeface="Corbel" panose="020B0503020204020204"/>
                <a:cs typeface="B Titr" panose="00000700000000000000" pitchFamily="2" charset="-78"/>
              </a:rPr>
              <a:t>Recommendations</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952500" y="2472147"/>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lnSpc>
                <a:spcPct val="100000"/>
              </a:lnSpc>
              <a:spcBef>
                <a:spcPts val="0"/>
              </a:spcBef>
              <a:buClrTx/>
              <a:buNone/>
            </a:pPr>
            <a:r>
              <a:rPr lang="en-US" sz="1800" dirty="0">
                <a:solidFill>
                  <a:srgbClr val="333333"/>
                </a:solidFill>
                <a:latin typeface="arial" panose="020B0604020202020204" pitchFamily="34" charset="0"/>
              </a:rPr>
              <a:t>Further, cancer-related knowledge contributes to how individuals understand, appraise, and apply health information to make decisions regarding their </a:t>
            </a:r>
            <a:r>
              <a:rPr lang="en-US" sz="1800" dirty="0" smtClean="0">
                <a:solidFill>
                  <a:srgbClr val="333333"/>
                </a:solidFill>
                <a:latin typeface="arial" panose="020B0604020202020204" pitchFamily="34" charset="0"/>
              </a:rPr>
              <a:t>healthcare.</a:t>
            </a:r>
          </a:p>
          <a:p>
            <a:pPr marL="0" lvl="0" indent="0" algn="ctr" rtl="0">
              <a:lnSpc>
                <a:spcPct val="100000"/>
              </a:lnSpc>
              <a:spcBef>
                <a:spcPts val="0"/>
              </a:spcBef>
              <a:buClrTx/>
              <a:buNone/>
            </a:pPr>
            <a:endParaRPr lang="en-US" sz="1800" baseline="30000" dirty="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baseline="30000" dirty="0">
              <a:solidFill>
                <a:srgbClr val="006ACC"/>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Mobile apps that include a </a:t>
            </a:r>
            <a:r>
              <a:rPr lang="en-US" sz="1800" dirty="0">
                <a:solidFill>
                  <a:schemeClr val="accent2"/>
                </a:solidFill>
                <a:latin typeface="arial" panose="020B0604020202020204" pitchFamily="34" charset="0"/>
              </a:rPr>
              <a:t>glossary of clearly defined cancer terms </a:t>
            </a:r>
            <a:r>
              <a:rPr lang="en-US" sz="1800" dirty="0">
                <a:solidFill>
                  <a:srgbClr val="333333"/>
                </a:solidFill>
                <a:latin typeface="arial" panose="020B0604020202020204" pitchFamily="34" charset="0"/>
              </a:rPr>
              <a:t>have the potential to </a:t>
            </a:r>
            <a:r>
              <a:rPr lang="en-US" sz="1800" dirty="0">
                <a:solidFill>
                  <a:schemeClr val="accent2"/>
                </a:solidFill>
                <a:latin typeface="arial" panose="020B0604020202020204" pitchFamily="34" charset="0"/>
              </a:rPr>
              <a:t>help healthcare consumers build knowledge </a:t>
            </a:r>
            <a:r>
              <a:rPr lang="en-US" sz="1800" dirty="0">
                <a:solidFill>
                  <a:srgbClr val="333333"/>
                </a:solidFill>
                <a:latin typeface="arial" panose="020B0604020202020204" pitchFamily="34" charset="0"/>
              </a:rPr>
              <a:t>of new concepts and terminologies often used within the oncology community</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baseline="300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baseline="30000" dirty="0" smtClean="0">
                <a:solidFill>
                  <a:srgbClr val="006ACC"/>
                </a:solidFill>
                <a:latin typeface="arial" panose="020B0604020202020204" pitchFamily="34" charset="0"/>
              </a:rPr>
              <a:t> </a:t>
            </a:r>
            <a:r>
              <a:rPr lang="en-US" sz="1800" dirty="0">
                <a:solidFill>
                  <a:srgbClr val="333333"/>
                </a:solidFill>
                <a:latin typeface="arial" panose="020B0604020202020204" pitchFamily="34" charset="0"/>
              </a:rPr>
              <a:t> A final recommendation for app improvement includes </a:t>
            </a:r>
            <a:r>
              <a:rPr lang="en-US" sz="1800" dirty="0">
                <a:solidFill>
                  <a:srgbClr val="FF0000"/>
                </a:solidFill>
                <a:latin typeface="arial" panose="020B0604020202020204" pitchFamily="34" charset="0"/>
              </a:rPr>
              <a:t>more fully utilizing social networking </a:t>
            </a:r>
            <a:r>
              <a:rPr lang="en-US" sz="1800" dirty="0">
                <a:solidFill>
                  <a:srgbClr val="333333"/>
                </a:solidFill>
                <a:latin typeface="arial" panose="020B0604020202020204" pitchFamily="34" charset="0"/>
              </a:rPr>
              <a:t>and </a:t>
            </a:r>
            <a:r>
              <a:rPr lang="en-US" sz="1800" dirty="0">
                <a:solidFill>
                  <a:srgbClr val="FF0000"/>
                </a:solidFill>
                <a:latin typeface="arial" panose="020B0604020202020204" pitchFamily="34" charset="0"/>
              </a:rPr>
              <a:t>self-monitoring capabilities</a:t>
            </a:r>
            <a:r>
              <a:rPr lang="en-US" sz="1800" dirty="0">
                <a:solidFill>
                  <a:srgbClr val="333333"/>
                </a:solidFill>
                <a:latin typeface="arial" panose="020B0604020202020204" pitchFamily="34" charset="0"/>
              </a:rPr>
              <a:t>.</a:t>
            </a:r>
            <a:endParaRPr lang="fa-IR" sz="1800" dirty="0">
              <a:solidFill>
                <a:srgbClr val="2C2C2C"/>
              </a:solidFill>
              <a:latin typeface="Corbel" panose="020B0503020204020204"/>
              <a:cs typeface="Tahoma" panose="020B0604030504040204" pitchFamily="34" charset="0"/>
            </a:endParaRPr>
          </a:p>
          <a:p>
            <a:pPr algn="ctr" rtl="0"/>
            <a:endParaRPr lang="fa-IR"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101566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99" y="0"/>
            <a:ext cx="112324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a:solidFill>
                  <a:srgbClr val="FFFFFF"/>
                </a:solidFill>
                <a:latin typeface="Corbel" panose="020B0503020204020204"/>
                <a:cs typeface="B Titr" panose="00000700000000000000" pitchFamily="2" charset="-78"/>
              </a:rPr>
              <a:t>Recommendations</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115758" y="2472147"/>
            <a:ext cx="10905975"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lnSpc>
                <a:spcPct val="100000"/>
              </a:lnSpc>
              <a:spcBef>
                <a:spcPts val="0"/>
              </a:spcBef>
              <a:buClrTx/>
              <a:buNone/>
            </a:pPr>
            <a:r>
              <a:rPr lang="en-US" sz="1800" dirty="0">
                <a:solidFill>
                  <a:srgbClr val="2C2C2C"/>
                </a:solidFill>
                <a:latin typeface="Corbel" panose="020B0503020204020204"/>
              </a:rPr>
              <a:t> Smartphone apps that leverage </a:t>
            </a:r>
            <a:r>
              <a:rPr lang="en-US" sz="1800" dirty="0">
                <a:solidFill>
                  <a:schemeClr val="accent2"/>
                </a:solidFill>
                <a:latin typeface="Corbel" panose="020B0503020204020204"/>
              </a:rPr>
              <a:t>social media </a:t>
            </a:r>
            <a:r>
              <a:rPr lang="en-US" sz="1800" dirty="0">
                <a:solidFill>
                  <a:srgbClr val="2C2C2C"/>
                </a:solidFill>
                <a:latin typeface="Corbel" panose="020B0503020204020204"/>
              </a:rPr>
              <a:t>to </a:t>
            </a:r>
            <a:r>
              <a:rPr lang="en-US" sz="1800" dirty="0">
                <a:solidFill>
                  <a:schemeClr val="accent2"/>
                </a:solidFill>
                <a:latin typeface="Corbel" panose="020B0503020204020204"/>
              </a:rPr>
              <a:t>provide real-time social support </a:t>
            </a:r>
            <a:r>
              <a:rPr lang="en-US" sz="1800" dirty="0">
                <a:solidFill>
                  <a:srgbClr val="2C2C2C"/>
                </a:solidFill>
                <a:latin typeface="Corbel" panose="020B0503020204020204"/>
              </a:rPr>
              <a:t>and facilitate the </a:t>
            </a:r>
            <a:r>
              <a:rPr lang="en-US" sz="1800" dirty="0">
                <a:solidFill>
                  <a:schemeClr val="accent2"/>
                </a:solidFill>
                <a:latin typeface="Corbel" panose="020B0503020204020204"/>
              </a:rPr>
              <a:t>sharing of health-related </a:t>
            </a:r>
            <a:r>
              <a:rPr lang="en-US" sz="1800" dirty="0">
                <a:solidFill>
                  <a:srgbClr val="2C2C2C"/>
                </a:solidFill>
                <a:latin typeface="Corbel" panose="020B0503020204020204"/>
              </a:rPr>
              <a:t>data with </a:t>
            </a:r>
            <a:r>
              <a:rPr lang="en-US" sz="1800" dirty="0">
                <a:solidFill>
                  <a:schemeClr val="accent2"/>
                </a:solidFill>
                <a:latin typeface="Corbel" panose="020B0503020204020204"/>
              </a:rPr>
              <a:t>health providers </a:t>
            </a:r>
            <a:r>
              <a:rPr lang="en-US" sz="1800" dirty="0">
                <a:solidFill>
                  <a:srgbClr val="2C2C2C"/>
                </a:solidFill>
                <a:latin typeface="Corbel" panose="020B0503020204020204"/>
              </a:rPr>
              <a:t>or </a:t>
            </a:r>
            <a:r>
              <a:rPr lang="en-US" sz="1800" dirty="0">
                <a:solidFill>
                  <a:schemeClr val="accent2"/>
                </a:solidFill>
                <a:latin typeface="Corbel" panose="020B0503020204020204"/>
              </a:rPr>
              <a:t>peers have been reported </a:t>
            </a:r>
            <a:r>
              <a:rPr lang="en-US" sz="1800" dirty="0">
                <a:solidFill>
                  <a:srgbClr val="2C2C2C"/>
                </a:solidFill>
                <a:latin typeface="Corbel" panose="020B0503020204020204"/>
              </a:rPr>
              <a:t>as key benefits of health apps by mobile users in previous </a:t>
            </a:r>
            <a:r>
              <a:rPr lang="en-US" sz="1800" dirty="0" smtClean="0">
                <a:solidFill>
                  <a:srgbClr val="2C2C2C"/>
                </a:solidFill>
                <a:latin typeface="Corbel" panose="020B0503020204020204"/>
              </a:rPr>
              <a:t>studies.</a:t>
            </a:r>
          </a:p>
          <a:p>
            <a:pPr marL="0" lvl="0" indent="0" algn="ctr" rtl="0">
              <a:lnSpc>
                <a:spcPct val="100000"/>
              </a:lnSpc>
              <a:spcBef>
                <a:spcPts val="0"/>
              </a:spcBef>
              <a:buClrTx/>
              <a:buNone/>
            </a:pPr>
            <a:endParaRPr lang="en-US" sz="1800" dirty="0">
              <a:solidFill>
                <a:srgbClr val="2C2C2C"/>
              </a:solidFill>
              <a:latin typeface="Corbel" panose="020B0503020204020204"/>
            </a:endParaRPr>
          </a:p>
          <a:p>
            <a:pPr marL="0" lvl="0" indent="0" algn="ctr" rtl="0">
              <a:lnSpc>
                <a:spcPct val="100000"/>
              </a:lnSpc>
              <a:spcBef>
                <a:spcPts val="0"/>
              </a:spcBef>
              <a:buClrTx/>
              <a:buNone/>
            </a:pPr>
            <a:r>
              <a:rPr lang="en-US" sz="1800" dirty="0">
                <a:solidFill>
                  <a:srgbClr val="2C2C2C"/>
                </a:solidFill>
                <a:latin typeface="Corbel" panose="020B0503020204020204"/>
              </a:rPr>
              <a:t> Users have also reported that apps providing convenient tools to set goals found these self-tracking features interesting and insightful to monitor their progress</a:t>
            </a:r>
            <a:endParaRPr lang="fa-IR" sz="1800" dirty="0">
              <a:solidFill>
                <a:srgbClr val="2C2C2C"/>
              </a:solidFill>
              <a:latin typeface="Corbel" panose="020B0503020204020204"/>
              <a:cs typeface="Tahoma" panose="020B0604030504040204" pitchFamily="34" charset="0"/>
            </a:endParaRPr>
          </a:p>
          <a:p>
            <a:pPr algn="ctr" rtl="0"/>
            <a:endParaRPr lang="fa-IR"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545456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4995"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a:solidFill>
                  <a:srgbClr val="FFFFFF"/>
                </a:solidFill>
                <a:latin typeface="Corbel" panose="020B0503020204020204"/>
                <a:cs typeface="B Titr" panose="00000700000000000000" pitchFamily="2" charset="-78"/>
              </a:rPr>
              <a:t>Limitations and future directions</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914400" y="2485308"/>
            <a:ext cx="10351008"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lnSpc>
                <a:spcPct val="100000"/>
              </a:lnSpc>
              <a:spcBef>
                <a:spcPts val="0"/>
              </a:spcBef>
              <a:buClrTx/>
              <a:buNone/>
            </a:pPr>
            <a:r>
              <a:rPr lang="en-US" sz="1800" dirty="0">
                <a:solidFill>
                  <a:srgbClr val="2C2C2C"/>
                </a:solidFill>
                <a:latin typeface="Corbel" panose="020B0503020204020204"/>
              </a:rPr>
              <a:t>This study had </a:t>
            </a:r>
            <a:r>
              <a:rPr lang="en-US" sz="1800" dirty="0">
                <a:solidFill>
                  <a:schemeClr val="accent2"/>
                </a:solidFill>
                <a:latin typeface="Corbel" panose="020B0503020204020204"/>
              </a:rPr>
              <a:t>a few limitations</a:t>
            </a:r>
            <a:r>
              <a:rPr lang="en-US" sz="1800" dirty="0">
                <a:solidFill>
                  <a:srgbClr val="2C2C2C"/>
                </a:solidFill>
                <a:latin typeface="Corbel" panose="020B0503020204020204"/>
              </a:rPr>
              <a:t>. First</a:t>
            </a:r>
            <a:r>
              <a:rPr lang="en-US" sz="1800" dirty="0">
                <a:solidFill>
                  <a:schemeClr val="accent2"/>
                </a:solidFill>
                <a:latin typeface="Corbel" panose="020B0503020204020204"/>
              </a:rPr>
              <a:t>, keyword </a:t>
            </a:r>
            <a:r>
              <a:rPr lang="en-US" sz="1800" dirty="0">
                <a:solidFill>
                  <a:srgbClr val="2C2C2C"/>
                </a:solidFill>
                <a:latin typeface="Corbel" panose="020B0503020204020204"/>
              </a:rPr>
              <a:t>searches for “cancer” and “oncology” were used to identify relevant apps for study inclusion. It is possible that </a:t>
            </a:r>
            <a:r>
              <a:rPr lang="en-US" sz="1800" dirty="0">
                <a:solidFill>
                  <a:schemeClr val="accent2"/>
                </a:solidFill>
                <a:latin typeface="Corbel" panose="020B0503020204020204"/>
              </a:rPr>
              <a:t>other apps may be useful to individuals with cancer </a:t>
            </a:r>
            <a:r>
              <a:rPr lang="en-US" sz="1800" dirty="0">
                <a:solidFill>
                  <a:srgbClr val="2C2C2C"/>
                </a:solidFill>
                <a:latin typeface="Corbel" panose="020B0503020204020204"/>
              </a:rPr>
              <a:t>but </a:t>
            </a:r>
            <a:r>
              <a:rPr lang="en-US" sz="1800" dirty="0">
                <a:solidFill>
                  <a:schemeClr val="accent2"/>
                </a:solidFill>
                <a:latin typeface="Corbel" panose="020B0503020204020204"/>
              </a:rPr>
              <a:t>were not located </a:t>
            </a:r>
            <a:r>
              <a:rPr lang="en-US" sz="1800" dirty="0">
                <a:solidFill>
                  <a:srgbClr val="2C2C2C"/>
                </a:solidFill>
                <a:latin typeface="Corbel" panose="020B0503020204020204"/>
              </a:rPr>
              <a:t>easily by using these search terms</a:t>
            </a:r>
            <a:r>
              <a:rPr lang="en-US" sz="1800" dirty="0" smtClean="0">
                <a:solidFill>
                  <a:srgbClr val="2C2C2C"/>
                </a:solidFill>
                <a:latin typeface="Corbel" panose="020B0503020204020204"/>
              </a:rPr>
              <a:t>.</a:t>
            </a:r>
          </a:p>
          <a:p>
            <a:pPr marL="0" lvl="0" indent="0" algn="ctr" rtl="0">
              <a:lnSpc>
                <a:spcPct val="100000"/>
              </a:lnSpc>
              <a:spcBef>
                <a:spcPts val="0"/>
              </a:spcBef>
              <a:buClrTx/>
              <a:buNone/>
            </a:pPr>
            <a:r>
              <a:rPr lang="en-US" sz="1800" dirty="0" smtClean="0">
                <a:solidFill>
                  <a:srgbClr val="2C2C2C"/>
                </a:solidFill>
                <a:latin typeface="Corbel" panose="020B0503020204020204"/>
              </a:rPr>
              <a:t> </a:t>
            </a:r>
            <a:r>
              <a:rPr lang="en-US" sz="1800" dirty="0">
                <a:solidFill>
                  <a:srgbClr val="2C2C2C"/>
                </a:solidFill>
                <a:latin typeface="Corbel" panose="020B0503020204020204"/>
              </a:rPr>
              <a:t>Analysis was also based on app marketplace descriptions and the study was restricted to the app descriptions provided in the two stores. In addition, the </a:t>
            </a:r>
            <a:r>
              <a:rPr lang="en-US" sz="1800" dirty="0">
                <a:solidFill>
                  <a:schemeClr val="accent2"/>
                </a:solidFill>
                <a:latin typeface="Corbel" panose="020B0503020204020204"/>
              </a:rPr>
              <a:t>cancer apps were not downloaded</a:t>
            </a:r>
            <a:r>
              <a:rPr lang="en-US" sz="1800" dirty="0">
                <a:solidFill>
                  <a:srgbClr val="2C2C2C"/>
                </a:solidFill>
                <a:latin typeface="Corbel" panose="020B0503020204020204"/>
              </a:rPr>
              <a:t> and tested</a:t>
            </a:r>
            <a:endParaRPr lang="fa-IR" sz="1800" dirty="0">
              <a:solidFill>
                <a:srgbClr val="2C2C2C"/>
              </a:solidFill>
              <a:latin typeface="Corbel" panose="020B0503020204020204"/>
              <a:cs typeface="Tahoma" panose="020B0604030504040204" pitchFamily="34" charset="0"/>
            </a:endParaRPr>
          </a:p>
          <a:p>
            <a:pPr algn="ctr" rtl="0"/>
            <a:endParaRPr lang="fa-IR"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684660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lvl="0" algn="ctr" rtl="0">
              <a:buClr>
                <a:srgbClr val="586EA6"/>
              </a:buClr>
            </a:pPr>
            <a:r>
              <a:rPr lang="en-US" sz="2000" dirty="0">
                <a:solidFill>
                  <a:srgbClr val="333333"/>
                </a:solidFill>
                <a:latin typeface="arial" panose="020B0604020202020204" pitchFamily="34" charset="0"/>
              </a:rPr>
              <a:t>For instance, patients can </a:t>
            </a:r>
            <a:r>
              <a:rPr lang="en-US" sz="2000" dirty="0">
                <a:solidFill>
                  <a:srgbClr val="C00000"/>
                </a:solidFill>
                <a:latin typeface="arial" panose="020B0604020202020204" pitchFamily="34" charset="0"/>
              </a:rPr>
              <a:t>play a more active role </a:t>
            </a:r>
            <a:r>
              <a:rPr lang="en-US" sz="2000" dirty="0">
                <a:solidFill>
                  <a:srgbClr val="333333"/>
                </a:solidFill>
                <a:latin typeface="arial" panose="020B0604020202020204" pitchFamily="34" charset="0"/>
              </a:rPr>
              <a:t>in </a:t>
            </a:r>
            <a:r>
              <a:rPr lang="en-US" sz="2000" dirty="0">
                <a:solidFill>
                  <a:srgbClr val="C00000"/>
                </a:solidFill>
                <a:latin typeface="arial" panose="020B0604020202020204" pitchFamily="34" charset="0"/>
              </a:rPr>
              <a:t>managing their cancer care </a:t>
            </a:r>
            <a:r>
              <a:rPr lang="en-US" sz="2000" dirty="0">
                <a:solidFill>
                  <a:srgbClr val="333333"/>
                </a:solidFill>
                <a:latin typeface="arial" panose="020B0604020202020204" pitchFamily="34" charset="0"/>
              </a:rPr>
              <a:t>by using smartphone health apps </a:t>
            </a:r>
            <a:r>
              <a:rPr lang="en-US" sz="2000" dirty="0">
                <a:solidFill>
                  <a:srgbClr val="C00000"/>
                </a:solidFill>
                <a:latin typeface="arial" panose="020B0604020202020204" pitchFamily="34" charset="0"/>
              </a:rPr>
              <a:t>to log medications</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track treatments</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monitor side effects</a:t>
            </a:r>
            <a:r>
              <a:rPr lang="en-US" sz="2000" dirty="0">
                <a:solidFill>
                  <a:srgbClr val="333333"/>
                </a:solidFill>
                <a:latin typeface="arial" panose="020B0604020202020204" pitchFamily="34" charset="0"/>
              </a:rPr>
              <a:t>, and schedule </a:t>
            </a:r>
            <a:r>
              <a:rPr lang="en-US" sz="2000" dirty="0">
                <a:solidFill>
                  <a:srgbClr val="C00000"/>
                </a:solidFill>
                <a:latin typeface="arial" panose="020B0604020202020204" pitchFamily="34" charset="0"/>
              </a:rPr>
              <a:t>follow-up </a:t>
            </a:r>
            <a:r>
              <a:rPr lang="en-US" sz="2000" dirty="0" smtClean="0">
                <a:solidFill>
                  <a:srgbClr val="333333"/>
                </a:solidFill>
                <a:latin typeface="arial" panose="020B0604020202020204" pitchFamily="34" charset="0"/>
              </a:rPr>
              <a:t>appointments.</a:t>
            </a:r>
            <a:endParaRPr lang="en-US" sz="2000" dirty="0">
              <a:solidFill>
                <a:srgbClr val="595959"/>
              </a:solidFill>
            </a:endParaRPr>
          </a:p>
          <a:p>
            <a:pPr algn="ctr" rtl="0"/>
            <a:endParaRPr lang="en-US" sz="2000" dirty="0" smtClean="0"/>
          </a:p>
          <a:p>
            <a:pPr algn="ctr" rtl="0"/>
            <a:endParaRPr lang="en-US" sz="20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241771" y="112663"/>
            <a:ext cx="2329133" cy="1647646"/>
          </a:xfrm>
          <a:prstGeom prst="rect">
            <a:avLst/>
          </a:prstGeom>
        </p:spPr>
      </p:pic>
    </p:spTree>
    <p:extLst>
      <p:ext uri="{BB962C8B-B14F-4D97-AF65-F5344CB8AC3E}">
        <p14:creationId xmlns:p14="http://schemas.microsoft.com/office/powerpoint/2010/main" val="17241905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bwMode="blackGray">
      <p:bgPr>
        <a:solidFill>
          <a:schemeClr val="accent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DA6D5-81A3-49F8-A1CC-7E21524A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8" name="Rectangle 7">
            <a:extLst>
              <a:ext uri="{FF2B5EF4-FFF2-40B4-BE49-F238E27FC236}">
                <a16:creationId xmlns:a16="http://schemas.microsoft.com/office/drawing/2014/main" id="{7B73DA8D-B695-4EAF-90BA-F594F0523CBB}"/>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E9A95D57-AB2C-4C3E-9C97-3875158561FB}"/>
              </a:ext>
            </a:extLst>
          </p:cNvPr>
          <p:cNvSpPr>
            <a:spLocks noGrp="1"/>
          </p:cNvSpPr>
          <p:nvPr>
            <p:ph type="title"/>
          </p:nvPr>
        </p:nvSpPr>
        <p:spPr/>
        <p:txBody>
          <a:bodyPr/>
          <a:lstStyle/>
          <a:p>
            <a:pPr algn="ctr"/>
            <a:r>
              <a:rPr lang="en-US" sz="4000" cap="all" spc="0" dirty="0">
                <a:solidFill>
                  <a:srgbClr val="FFFFFF"/>
                </a:solidFill>
                <a:latin typeface="Corbel" panose="020B0503020204020204"/>
                <a:cs typeface="B Titr" panose="00000700000000000000" pitchFamily="2" charset="-78"/>
              </a:rPr>
              <a:t>Limitations and future directions</a:t>
            </a:r>
            <a:endParaRPr lang="en-US" dirty="0"/>
          </a:p>
        </p:txBody>
      </p:sp>
      <p:sp>
        <p:nvSpPr>
          <p:cNvPr id="9" name="Rectangle 8">
            <a:extLst>
              <a:ext uri="{FF2B5EF4-FFF2-40B4-BE49-F238E27FC236}">
                <a16:creationId xmlns:a16="http://schemas.microsoft.com/office/drawing/2014/main" id="{ABDD00D4-CC73-44C6-A7EF-AF738460C76B}"/>
              </a:ext>
              <a:ext uri="{C183D7F6-B498-43B3-948B-1728B52AA6E4}">
                <adec:decorative xmlns="" xmlns:adec="http://schemas.microsoft.com/office/drawing/2017/decorative" val="1"/>
              </a:ext>
            </a:extLst>
          </p:cNvPr>
          <p:cNvSpPr/>
          <p:nvPr/>
        </p:nvSpPr>
        <p:spPr>
          <a:xfrm>
            <a:off x="11014533" y="759506"/>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C6C4027-4F93-4CBA-AC44-97487184CFB6}"/>
              </a:ext>
              <a:ext uri="{C183D7F6-B498-43B3-948B-1728B52AA6E4}">
                <adec:decorative xmlns="" xmlns:adec="http://schemas.microsoft.com/office/drawing/2017/decorative" val="1"/>
              </a:ext>
            </a:extLst>
          </p:cNvPr>
          <p:cNvSpPr/>
          <p:nvPr/>
        </p:nvSpPr>
        <p:spPr>
          <a:xfrm>
            <a:off x="1132764" y="2472147"/>
            <a:ext cx="10031044" cy="4331475"/>
          </a:xfrm>
          <a:prstGeom prst="rect">
            <a:avLst/>
          </a:prstGeom>
          <a:solidFill>
            <a:schemeClr val="tx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9EE4824A-EE70-4F98-842D-0849F56F35E2}"/>
              </a:ext>
            </a:extLst>
          </p:cNvPr>
          <p:cNvSpPr>
            <a:spLocks noGrp="1"/>
          </p:cNvSpPr>
          <p:nvPr>
            <p:ph type="body" idx="1"/>
          </p:nvPr>
        </p:nvSpPr>
        <p:spPr>
          <a:xfrm>
            <a:off x="1783974" y="2684770"/>
            <a:ext cx="9120216" cy="4173230"/>
          </a:xfrm>
        </p:spPr>
        <p:txBody>
          <a:bodyPr>
            <a:normAutofit/>
          </a:bodyPr>
          <a:lstStyle/>
          <a:p>
            <a:pPr marL="0" lvl="0" indent="0" algn="ctr" rtl="0">
              <a:lnSpc>
                <a:spcPct val="100000"/>
              </a:lnSpc>
              <a:spcBef>
                <a:spcPts val="0"/>
              </a:spcBef>
              <a:buClrTx/>
              <a:buNone/>
            </a:pPr>
            <a:r>
              <a:rPr lang="en-US" sz="2000" dirty="0" smtClean="0">
                <a:solidFill>
                  <a:srgbClr val="2C2C2C"/>
                </a:solidFill>
                <a:latin typeface="Corbel" panose="020B0503020204020204"/>
              </a:rPr>
              <a:t>Future </a:t>
            </a:r>
            <a:r>
              <a:rPr lang="en-US" sz="2000" dirty="0">
                <a:solidFill>
                  <a:srgbClr val="2C2C2C"/>
                </a:solidFill>
                <a:latin typeface="Corbel" panose="020B0503020204020204"/>
              </a:rPr>
              <a:t>research could </a:t>
            </a:r>
            <a:r>
              <a:rPr lang="en-US" sz="2000" dirty="0">
                <a:solidFill>
                  <a:schemeClr val="accent2"/>
                </a:solidFill>
                <a:latin typeface="Corbel" panose="020B0503020204020204"/>
              </a:rPr>
              <a:t>examine the usability of the apps </a:t>
            </a:r>
            <a:r>
              <a:rPr lang="en-US" sz="2000" dirty="0">
                <a:solidFill>
                  <a:srgbClr val="2C2C2C"/>
                </a:solidFill>
                <a:latin typeface="Corbel" panose="020B0503020204020204"/>
              </a:rPr>
              <a:t>and </a:t>
            </a:r>
            <a:r>
              <a:rPr lang="en-US" sz="2000" dirty="0">
                <a:solidFill>
                  <a:schemeClr val="accent2"/>
                </a:solidFill>
                <a:latin typeface="Corbel" panose="020B0503020204020204"/>
              </a:rPr>
              <a:t>accuracy of medical content</a:t>
            </a:r>
            <a:r>
              <a:rPr lang="en-US" sz="2000" dirty="0">
                <a:solidFill>
                  <a:srgbClr val="2C2C2C"/>
                </a:solidFill>
                <a:latin typeface="Corbel" panose="020B0503020204020204"/>
              </a:rPr>
              <a:t>. </a:t>
            </a:r>
            <a:endParaRPr lang="en-US" sz="2000" dirty="0" smtClean="0">
              <a:solidFill>
                <a:srgbClr val="2C2C2C"/>
              </a:solidFill>
              <a:latin typeface="Corbel" panose="020B0503020204020204"/>
            </a:endParaRPr>
          </a:p>
          <a:p>
            <a:pPr marL="0" lvl="0" indent="0" algn="ctr" rtl="0">
              <a:lnSpc>
                <a:spcPct val="100000"/>
              </a:lnSpc>
              <a:spcBef>
                <a:spcPts val="0"/>
              </a:spcBef>
              <a:buClrTx/>
              <a:buNone/>
            </a:pPr>
            <a:endParaRPr lang="en-US" sz="2000" dirty="0">
              <a:solidFill>
                <a:srgbClr val="2C2C2C"/>
              </a:solidFill>
              <a:latin typeface="Corbel" panose="020B0503020204020204"/>
            </a:endParaRPr>
          </a:p>
          <a:p>
            <a:pPr marL="0" lvl="0" indent="0" algn="ctr" rtl="0">
              <a:lnSpc>
                <a:spcPct val="100000"/>
              </a:lnSpc>
              <a:spcBef>
                <a:spcPts val="0"/>
              </a:spcBef>
              <a:buClrTx/>
              <a:buNone/>
            </a:pPr>
            <a:r>
              <a:rPr lang="en-US" sz="2000" dirty="0" smtClean="0">
                <a:solidFill>
                  <a:srgbClr val="2C2C2C"/>
                </a:solidFill>
                <a:latin typeface="Corbel" panose="020B0503020204020204"/>
              </a:rPr>
              <a:t>Focus </a:t>
            </a:r>
            <a:r>
              <a:rPr lang="en-US" sz="2000" dirty="0">
                <a:solidFill>
                  <a:srgbClr val="2C2C2C"/>
                </a:solidFill>
                <a:latin typeface="Corbel" panose="020B0503020204020204"/>
              </a:rPr>
              <a:t>groups could provide </a:t>
            </a:r>
            <a:r>
              <a:rPr lang="en-US" sz="2000" dirty="0">
                <a:solidFill>
                  <a:schemeClr val="accent2"/>
                </a:solidFill>
                <a:latin typeface="Corbel" panose="020B0503020204020204"/>
              </a:rPr>
              <a:t>insight into navigation </a:t>
            </a:r>
            <a:r>
              <a:rPr lang="en-US" sz="2000" dirty="0">
                <a:solidFill>
                  <a:srgbClr val="2C2C2C"/>
                </a:solidFill>
                <a:latin typeface="Corbel" panose="020B0503020204020204"/>
              </a:rPr>
              <a:t>and </a:t>
            </a:r>
            <a:r>
              <a:rPr lang="en-US" sz="2000" dirty="0">
                <a:solidFill>
                  <a:schemeClr val="accent2"/>
                </a:solidFill>
                <a:latin typeface="Corbel" panose="020B0503020204020204"/>
              </a:rPr>
              <a:t>other usability features </a:t>
            </a:r>
            <a:r>
              <a:rPr lang="en-US" sz="2000" dirty="0">
                <a:solidFill>
                  <a:srgbClr val="2C2C2C"/>
                </a:solidFill>
                <a:latin typeface="Corbel" panose="020B0503020204020204"/>
              </a:rPr>
              <a:t>of the cancer apps. Likewise, a </a:t>
            </a:r>
            <a:r>
              <a:rPr lang="en-US" sz="2000" dirty="0">
                <a:solidFill>
                  <a:schemeClr val="accent2"/>
                </a:solidFill>
                <a:latin typeface="Corbel" panose="020B0503020204020204"/>
              </a:rPr>
              <a:t>panel of health experts </a:t>
            </a:r>
            <a:r>
              <a:rPr lang="en-US" sz="2000" dirty="0">
                <a:solidFill>
                  <a:srgbClr val="2C2C2C"/>
                </a:solidFill>
                <a:latin typeface="Corbel" panose="020B0503020204020204"/>
              </a:rPr>
              <a:t>could assess the quality of medical content for apps based on the best available clinical evidence.</a:t>
            </a:r>
            <a:endParaRPr lang="fa-IR" sz="2000" dirty="0">
              <a:solidFill>
                <a:srgbClr val="2C2C2C"/>
              </a:solidFill>
              <a:latin typeface="Corbel" panose="020B0503020204020204"/>
              <a:cs typeface="Tahoma" panose="020B0604030504040204" pitchFamily="34" charset="0"/>
            </a:endParaRPr>
          </a:p>
          <a:p>
            <a:pPr algn="ctr" rtl="0"/>
            <a:endParaRPr lang="fa-IR" sz="200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18052554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8C3BF66-9CD4-482A-BB4C-A0D9E1AED6F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60861"/>
            <a:ext cx="12192000" cy="6858000"/>
          </a:xfrm>
        </p:spPr>
      </p:pic>
      <p:sp>
        <p:nvSpPr>
          <p:cNvPr id="9" name="Rectangle 8">
            <a:extLst>
              <a:ext uri="{FF2B5EF4-FFF2-40B4-BE49-F238E27FC236}">
                <a16:creationId xmlns:a16="http://schemas.microsoft.com/office/drawing/2014/main" id="{EB5D7FCC-6784-4309-A6DA-FB93FC39944C}"/>
              </a:ext>
              <a:ext uri="{C183D7F6-B498-43B3-948B-1728B52AA6E4}">
                <adec:decorative xmlns="" xmlns:adec="http://schemas.microsoft.com/office/drawing/2017/decorative" val="1"/>
              </a:ext>
            </a:extLst>
          </p:cNvPr>
          <p:cNvSpPr/>
          <p:nvPr/>
        </p:nvSpPr>
        <p:spPr>
          <a:xfrm>
            <a:off x="3884731" y="0"/>
            <a:ext cx="4044465" cy="1478849"/>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cap="all">
                <a:solidFill>
                  <a:srgbClr val="FFFFFF"/>
                </a:solidFill>
                <a:latin typeface="Corbel" panose="020B0503020204020204"/>
                <a:ea typeface="+mj-ea"/>
                <a:cs typeface="B Titr" panose="00000700000000000000" pitchFamily="2" charset="-78"/>
              </a:rPr>
              <a:t>Conclusions</a:t>
            </a:r>
            <a:endParaRPr lang="en-US" dirty="0"/>
          </a:p>
        </p:txBody>
      </p:sp>
      <p:sp>
        <p:nvSpPr>
          <p:cNvPr id="7" name="Rectangle 6">
            <a:extLst>
              <a:ext uri="{FF2B5EF4-FFF2-40B4-BE49-F238E27FC236}">
                <a16:creationId xmlns:a16="http://schemas.microsoft.com/office/drawing/2014/main" id="{DA7D7ED5-BC69-4567-82E2-DB14956ED719}"/>
              </a:ext>
              <a:ext uri="{C183D7F6-B498-43B3-948B-1728B52AA6E4}">
                <adec:decorative xmlns="" xmlns:adec="http://schemas.microsoft.com/office/drawing/2017/decorative" val="1"/>
              </a:ext>
            </a:extLst>
          </p:cNvPr>
          <p:cNvSpPr/>
          <p:nvPr/>
        </p:nvSpPr>
        <p:spPr>
          <a:xfrm>
            <a:off x="-1" y="1539710"/>
            <a:ext cx="5675087" cy="491568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0FE91DC-10A5-43FD-B16D-6E5471B51535}"/>
              </a:ext>
            </a:extLst>
          </p:cNvPr>
          <p:cNvSpPr>
            <a:spLocks noGrp="1"/>
          </p:cNvSpPr>
          <p:nvPr>
            <p:ph type="title"/>
          </p:nvPr>
        </p:nvSpPr>
        <p:spPr>
          <a:xfrm>
            <a:off x="0" y="1789602"/>
            <a:ext cx="5675085" cy="5068397"/>
          </a:xfrm>
        </p:spPr>
        <p:txBody>
          <a:bodyPr>
            <a:normAutofit/>
          </a:bodyPr>
          <a:lstStyle/>
          <a:p>
            <a:pPr lvl="0" algn="ctr" rtl="0">
              <a:lnSpc>
                <a:spcPct val="100000"/>
              </a:lnSpc>
              <a:spcBef>
                <a:spcPts val="0"/>
              </a:spcBef>
            </a:pPr>
            <a:r>
              <a:rPr lang="en-US" sz="1800" spc="0" dirty="0">
                <a:solidFill>
                  <a:srgbClr val="333333"/>
                </a:solidFill>
                <a:latin typeface="arial" panose="020B0604020202020204" pitchFamily="34" charset="0"/>
                <a:ea typeface="+mn-ea"/>
                <a:cs typeface="+mn-cs"/>
              </a:rPr>
              <a:t>The aim of this review was to </a:t>
            </a:r>
            <a:r>
              <a:rPr lang="en-US" sz="1800" spc="0" dirty="0">
                <a:solidFill>
                  <a:schemeClr val="accent2"/>
                </a:solidFill>
                <a:latin typeface="arial" panose="020B0604020202020204" pitchFamily="34" charset="0"/>
                <a:ea typeface="+mn-ea"/>
                <a:cs typeface="+mn-cs"/>
              </a:rPr>
              <a:t>characterize the state of cancer-focused smartphone apps for healthcare consumers</a:t>
            </a:r>
            <a:r>
              <a:rPr lang="en-US" sz="1800" spc="0" dirty="0" smtClean="0">
                <a:solidFill>
                  <a:srgbClr val="333333"/>
                </a:solidFill>
                <a:latin typeface="arial" panose="020B0604020202020204" pitchFamily="34" charset="0"/>
                <a:ea typeface="+mn-ea"/>
                <a:cs typeface="+mn-cs"/>
              </a:rPr>
              <a:t>.</a:t>
            </a:r>
            <a:br>
              <a:rPr lang="en-US" sz="1800" spc="0" dirty="0" smtClean="0">
                <a:solidFill>
                  <a:srgbClr val="333333"/>
                </a:solidFill>
                <a:latin typeface="arial" panose="020B0604020202020204" pitchFamily="34" charset="0"/>
                <a:ea typeface="+mn-ea"/>
                <a:cs typeface="+mn-cs"/>
              </a:rPr>
            </a:br>
            <a:r>
              <a:rPr lang="en-US" sz="1800" spc="0" dirty="0" smtClean="0">
                <a:solidFill>
                  <a:srgbClr val="333333"/>
                </a:solidFill>
                <a:latin typeface="arial" panose="020B0604020202020204" pitchFamily="34" charset="0"/>
                <a:ea typeface="+mn-ea"/>
                <a:cs typeface="+mn-cs"/>
              </a:rPr>
              <a:t> </a:t>
            </a:r>
            <a:r>
              <a:rPr lang="en-US" sz="1800" spc="0" dirty="0">
                <a:solidFill>
                  <a:srgbClr val="333333"/>
                </a:solidFill>
                <a:latin typeface="arial" panose="020B0604020202020204" pitchFamily="34" charset="0"/>
                <a:ea typeface="+mn-ea"/>
                <a:cs typeface="+mn-cs"/>
              </a:rPr>
              <a:t>Among the 123 apps for cancer, </a:t>
            </a:r>
            <a:r>
              <a:rPr lang="en-US" sz="1800" spc="0" dirty="0">
                <a:solidFill>
                  <a:schemeClr val="accent2"/>
                </a:solidFill>
                <a:latin typeface="arial" panose="020B0604020202020204" pitchFamily="34" charset="0"/>
                <a:ea typeface="+mn-ea"/>
                <a:cs typeface="+mn-cs"/>
              </a:rPr>
              <a:t>education</a:t>
            </a:r>
            <a:r>
              <a:rPr lang="en-US" sz="1800" spc="0" dirty="0">
                <a:solidFill>
                  <a:srgbClr val="333333"/>
                </a:solidFill>
                <a:latin typeface="arial" panose="020B0604020202020204" pitchFamily="34" charset="0"/>
                <a:ea typeface="+mn-ea"/>
                <a:cs typeface="+mn-cs"/>
              </a:rPr>
              <a:t> was the </a:t>
            </a:r>
            <a:r>
              <a:rPr lang="en-US" sz="1800" spc="0" dirty="0">
                <a:solidFill>
                  <a:schemeClr val="accent2"/>
                </a:solidFill>
                <a:latin typeface="arial" panose="020B0604020202020204" pitchFamily="34" charset="0"/>
                <a:ea typeface="+mn-ea"/>
                <a:cs typeface="+mn-cs"/>
              </a:rPr>
              <a:t>largest category </a:t>
            </a:r>
            <a:r>
              <a:rPr lang="en-US" sz="1800" spc="0" dirty="0">
                <a:solidFill>
                  <a:srgbClr val="333333"/>
                </a:solidFill>
                <a:latin typeface="arial" panose="020B0604020202020204" pitchFamily="34" charset="0"/>
                <a:ea typeface="+mn-ea"/>
                <a:cs typeface="+mn-cs"/>
              </a:rPr>
              <a:t>for the primary function of the targeted apps followed by </a:t>
            </a:r>
            <a:r>
              <a:rPr lang="en-US" sz="1800" spc="0" dirty="0">
                <a:solidFill>
                  <a:schemeClr val="accent2"/>
                </a:solidFill>
                <a:latin typeface="arial" panose="020B0604020202020204" pitchFamily="34" charset="0"/>
                <a:ea typeface="+mn-ea"/>
                <a:cs typeface="+mn-cs"/>
              </a:rPr>
              <a:t>disease management</a:t>
            </a:r>
            <a:r>
              <a:rPr lang="en-US" sz="1800" spc="0" dirty="0" smtClean="0">
                <a:solidFill>
                  <a:srgbClr val="333333"/>
                </a:solidFill>
                <a:latin typeface="arial" panose="020B0604020202020204" pitchFamily="34" charset="0"/>
                <a:ea typeface="+mn-ea"/>
                <a:cs typeface="+mn-cs"/>
              </a:rPr>
              <a:t>.</a:t>
            </a:r>
            <a:br>
              <a:rPr lang="en-US" sz="1800" spc="0" dirty="0" smtClean="0">
                <a:solidFill>
                  <a:srgbClr val="333333"/>
                </a:solidFill>
                <a:latin typeface="arial" panose="020B0604020202020204" pitchFamily="34" charset="0"/>
                <a:ea typeface="+mn-ea"/>
                <a:cs typeface="+mn-cs"/>
              </a:rPr>
            </a:br>
            <a:r>
              <a:rPr lang="en-US" sz="1800" spc="0" dirty="0" smtClean="0">
                <a:solidFill>
                  <a:srgbClr val="333333"/>
                </a:solidFill>
                <a:latin typeface="arial" panose="020B0604020202020204" pitchFamily="34" charset="0"/>
                <a:ea typeface="+mn-ea"/>
                <a:cs typeface="+mn-cs"/>
              </a:rPr>
              <a:t/>
            </a:r>
            <a:br>
              <a:rPr lang="en-US" sz="1800" spc="0" dirty="0" smtClean="0">
                <a:solidFill>
                  <a:srgbClr val="333333"/>
                </a:solidFill>
                <a:latin typeface="arial" panose="020B0604020202020204" pitchFamily="34" charset="0"/>
                <a:ea typeface="+mn-ea"/>
                <a:cs typeface="+mn-cs"/>
              </a:rPr>
            </a:br>
            <a:r>
              <a:rPr lang="en-US" sz="1800" spc="0" dirty="0" smtClean="0">
                <a:solidFill>
                  <a:srgbClr val="333333"/>
                </a:solidFill>
                <a:latin typeface="arial" panose="020B0604020202020204" pitchFamily="34" charset="0"/>
                <a:ea typeface="+mn-ea"/>
                <a:cs typeface="+mn-cs"/>
              </a:rPr>
              <a:t> </a:t>
            </a:r>
            <a:r>
              <a:rPr lang="en-US" sz="1800" spc="0" dirty="0">
                <a:solidFill>
                  <a:schemeClr val="accent2"/>
                </a:solidFill>
                <a:latin typeface="arial" panose="020B0604020202020204" pitchFamily="34" charset="0"/>
                <a:ea typeface="+mn-ea"/>
                <a:cs typeface="+mn-cs"/>
              </a:rPr>
              <a:t>Interactive features </a:t>
            </a:r>
            <a:r>
              <a:rPr lang="en-US" sz="1800" spc="0" dirty="0">
                <a:solidFill>
                  <a:srgbClr val="333333"/>
                </a:solidFill>
                <a:latin typeface="arial" panose="020B0604020202020204" pitchFamily="34" charset="0"/>
                <a:ea typeface="+mn-ea"/>
                <a:cs typeface="+mn-cs"/>
              </a:rPr>
              <a:t>of cancer apps included the </a:t>
            </a:r>
            <a:r>
              <a:rPr lang="en-US" sz="1800" spc="0" dirty="0">
                <a:solidFill>
                  <a:schemeClr val="accent2"/>
                </a:solidFill>
                <a:latin typeface="arial" panose="020B0604020202020204" pitchFamily="34" charset="0"/>
                <a:ea typeface="+mn-ea"/>
                <a:cs typeface="+mn-cs"/>
              </a:rPr>
              <a:t>ability to track appointments</a:t>
            </a:r>
            <a:r>
              <a:rPr lang="en-US" sz="1800" spc="0" dirty="0">
                <a:solidFill>
                  <a:srgbClr val="333333"/>
                </a:solidFill>
                <a:latin typeface="arial" panose="020B0604020202020204" pitchFamily="34" charset="0"/>
                <a:ea typeface="+mn-ea"/>
                <a:cs typeface="+mn-cs"/>
              </a:rPr>
              <a:t>, </a:t>
            </a:r>
            <a:r>
              <a:rPr lang="en-US" sz="1800" spc="0" dirty="0">
                <a:solidFill>
                  <a:schemeClr val="accent2"/>
                </a:solidFill>
                <a:latin typeface="arial" panose="020B0604020202020204" pitchFamily="34" charset="0"/>
                <a:ea typeface="+mn-ea"/>
                <a:cs typeface="+mn-cs"/>
              </a:rPr>
              <a:t>share medical records</a:t>
            </a:r>
            <a:r>
              <a:rPr lang="en-US" sz="1800" spc="0" dirty="0">
                <a:solidFill>
                  <a:srgbClr val="333333"/>
                </a:solidFill>
                <a:latin typeface="arial" panose="020B0604020202020204" pitchFamily="34" charset="0"/>
                <a:ea typeface="+mn-ea"/>
                <a:cs typeface="+mn-cs"/>
              </a:rPr>
              <a:t>, or </a:t>
            </a:r>
            <a:r>
              <a:rPr lang="en-US" sz="1800" spc="0" dirty="0">
                <a:solidFill>
                  <a:schemeClr val="accent2"/>
                </a:solidFill>
                <a:latin typeface="arial" panose="020B0604020202020204" pitchFamily="34" charset="0"/>
                <a:ea typeface="+mn-ea"/>
                <a:cs typeface="+mn-cs"/>
              </a:rPr>
              <a:t>connect with a health provider</a:t>
            </a:r>
            <a:r>
              <a:rPr lang="en-US" sz="1800" spc="0" dirty="0" smtClean="0">
                <a:solidFill>
                  <a:srgbClr val="333333"/>
                </a:solidFill>
                <a:latin typeface="arial" panose="020B0604020202020204" pitchFamily="34" charset="0"/>
                <a:ea typeface="+mn-ea"/>
                <a:cs typeface="+mn-cs"/>
              </a:rPr>
              <a:t>.</a:t>
            </a:r>
            <a:br>
              <a:rPr lang="en-US" sz="1800" spc="0" dirty="0" smtClean="0">
                <a:solidFill>
                  <a:srgbClr val="333333"/>
                </a:solidFill>
                <a:latin typeface="arial" panose="020B0604020202020204" pitchFamily="34" charset="0"/>
                <a:ea typeface="+mn-ea"/>
                <a:cs typeface="+mn-cs"/>
              </a:rPr>
            </a:br>
            <a:r>
              <a:rPr lang="en-US" sz="1800" spc="0" dirty="0" smtClean="0">
                <a:solidFill>
                  <a:srgbClr val="333333"/>
                </a:solidFill>
                <a:latin typeface="arial" panose="020B0604020202020204" pitchFamily="34" charset="0"/>
                <a:ea typeface="+mn-ea"/>
                <a:cs typeface="+mn-cs"/>
              </a:rPr>
              <a:t> </a:t>
            </a:r>
            <a:r>
              <a:rPr lang="en-US" sz="1800" spc="0" dirty="0">
                <a:solidFill>
                  <a:srgbClr val="333333"/>
                </a:solidFill>
                <a:latin typeface="arial" panose="020B0604020202020204" pitchFamily="34" charset="0"/>
                <a:ea typeface="+mn-ea"/>
                <a:cs typeface="+mn-cs"/>
              </a:rPr>
              <a:t>However, these interactive features </a:t>
            </a:r>
            <a:r>
              <a:rPr lang="en-US" sz="1800" spc="0" dirty="0">
                <a:solidFill>
                  <a:schemeClr val="accent2"/>
                </a:solidFill>
                <a:latin typeface="arial" panose="020B0604020202020204" pitchFamily="34" charset="0"/>
                <a:ea typeface="+mn-ea"/>
                <a:cs typeface="+mn-cs"/>
              </a:rPr>
              <a:t>were not fully utilized </a:t>
            </a:r>
            <a:r>
              <a:rPr lang="en-US" sz="1800" spc="0" dirty="0">
                <a:solidFill>
                  <a:srgbClr val="333333"/>
                </a:solidFill>
                <a:latin typeface="arial" panose="020B0604020202020204" pitchFamily="34" charset="0"/>
                <a:ea typeface="+mn-ea"/>
                <a:cs typeface="+mn-cs"/>
              </a:rPr>
              <a:t>and there is room for more improvement in this regard to </a:t>
            </a:r>
            <a:r>
              <a:rPr lang="en-US" sz="1800" spc="0" dirty="0">
                <a:solidFill>
                  <a:schemeClr val="accent2"/>
                </a:solidFill>
                <a:latin typeface="arial" panose="020B0604020202020204" pitchFamily="34" charset="0"/>
                <a:ea typeface="+mn-ea"/>
                <a:cs typeface="+mn-cs"/>
              </a:rPr>
              <a:t>support self-monitoring functions</a:t>
            </a:r>
            <a:r>
              <a:rPr lang="en-US" sz="1800" spc="0" dirty="0">
                <a:solidFill>
                  <a:srgbClr val="333333"/>
                </a:solidFill>
                <a:latin typeface="arial" panose="020B0604020202020204" pitchFamily="34" charset="0"/>
                <a:ea typeface="+mn-ea"/>
                <a:cs typeface="+mn-cs"/>
              </a:rPr>
              <a:t>.</a:t>
            </a:r>
            <a:r>
              <a:rPr lang="fa-IR" sz="1800" spc="0" dirty="0">
                <a:solidFill>
                  <a:srgbClr val="2C2C2C"/>
                </a:solidFill>
                <a:latin typeface="Corbel" panose="020B0503020204020204"/>
                <a:ea typeface="+mn-ea"/>
                <a:cs typeface="Tahoma" panose="020B0604030504040204" pitchFamily="34" charset="0"/>
              </a:rPr>
              <a:t/>
            </a:r>
            <a:br>
              <a:rPr lang="fa-IR" sz="1800" spc="0" dirty="0">
                <a:solidFill>
                  <a:srgbClr val="2C2C2C"/>
                </a:solidFill>
                <a:latin typeface="Corbel" panose="020B0503020204020204"/>
                <a:ea typeface="+mn-ea"/>
                <a:cs typeface="Tahoma" panose="020B0604030504040204" pitchFamily="34" charset="0"/>
              </a:rPr>
            </a:br>
            <a:endParaRPr lang="en-US" dirty="0"/>
          </a:p>
        </p:txBody>
      </p:sp>
      <p:sp>
        <p:nvSpPr>
          <p:cNvPr id="8" name="Rectangle 7">
            <a:extLst>
              <a:ext uri="{FF2B5EF4-FFF2-40B4-BE49-F238E27FC236}">
                <a16:creationId xmlns:a16="http://schemas.microsoft.com/office/drawing/2014/main" id="{2B60A726-F56F-4317-A567-B40D40A116A0}"/>
              </a:ext>
              <a:ext uri="{C183D7F6-B498-43B3-948B-1728B52AA6E4}">
                <adec:decorative xmlns="" xmlns:adec="http://schemas.microsoft.com/office/drawing/2017/decorative" val="1"/>
              </a:ext>
            </a:extLst>
          </p:cNvPr>
          <p:cNvSpPr/>
          <p:nvPr/>
        </p:nvSpPr>
        <p:spPr>
          <a:xfrm>
            <a:off x="6778171" y="1539710"/>
            <a:ext cx="5413831" cy="4915681"/>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FD0DEE54-ADE0-4E7E-A56E-22CBED38C763}"/>
              </a:ext>
            </a:extLst>
          </p:cNvPr>
          <p:cNvSpPr>
            <a:spLocks noGrp="1"/>
          </p:cNvSpPr>
          <p:nvPr>
            <p:ph idx="1"/>
          </p:nvPr>
        </p:nvSpPr>
        <p:spPr>
          <a:xfrm>
            <a:off x="6778170" y="1665027"/>
            <a:ext cx="5230659" cy="4653886"/>
          </a:xfrm>
        </p:spPr>
        <p:txBody>
          <a:bodyPr/>
          <a:lstStyle/>
          <a:p>
            <a:pPr marL="0" lvl="0" indent="0" algn="ctr" rtl="0">
              <a:lnSpc>
                <a:spcPct val="100000"/>
              </a:lnSpc>
              <a:spcBef>
                <a:spcPts val="0"/>
              </a:spcBef>
              <a:buClrTx/>
              <a:buNone/>
            </a:pPr>
            <a:r>
              <a:rPr lang="en-US" sz="1800" dirty="0">
                <a:solidFill>
                  <a:schemeClr val="accent2"/>
                </a:solidFill>
                <a:latin typeface="arial" panose="020B0604020202020204" pitchFamily="34" charset="0"/>
              </a:rPr>
              <a:t>Content sources </a:t>
            </a:r>
            <a:r>
              <a:rPr lang="en-US" sz="1800" dirty="0">
                <a:solidFill>
                  <a:srgbClr val="333333"/>
                </a:solidFill>
                <a:latin typeface="arial" panose="020B0604020202020204" pitchFamily="34" charset="0"/>
              </a:rPr>
              <a:t>were </a:t>
            </a:r>
            <a:r>
              <a:rPr lang="en-US" sz="1800" dirty="0">
                <a:solidFill>
                  <a:schemeClr val="accent2"/>
                </a:solidFill>
                <a:latin typeface="arial" panose="020B0604020202020204" pitchFamily="34" charset="0"/>
              </a:rPr>
              <a:t>not consistently identified </a:t>
            </a:r>
            <a:r>
              <a:rPr lang="en-US" sz="1800" dirty="0">
                <a:solidFill>
                  <a:srgbClr val="333333"/>
                </a:solidFill>
                <a:latin typeface="arial" panose="020B0604020202020204" pitchFamily="34" charset="0"/>
              </a:rPr>
              <a:t>and </a:t>
            </a:r>
            <a:r>
              <a:rPr lang="en-US" sz="1800" dirty="0">
                <a:solidFill>
                  <a:srgbClr val="FF0000"/>
                </a:solidFill>
                <a:latin typeface="arial" panose="020B0604020202020204" pitchFamily="34" charset="0"/>
              </a:rPr>
              <a:t>very few cancer apps </a:t>
            </a:r>
            <a:r>
              <a:rPr lang="en-US" sz="1800" dirty="0">
                <a:solidFill>
                  <a:srgbClr val="333333"/>
                </a:solidFill>
                <a:latin typeface="arial" panose="020B0604020202020204" pitchFamily="34" charset="0"/>
              </a:rPr>
              <a:t>on the marketplace indicated </a:t>
            </a:r>
            <a:r>
              <a:rPr lang="en-US" sz="1800" dirty="0">
                <a:solidFill>
                  <a:srgbClr val="FF0000"/>
                </a:solidFill>
                <a:latin typeface="arial" panose="020B0604020202020204" pitchFamily="34" charset="0"/>
              </a:rPr>
              <a:t>health provider oversight </a:t>
            </a:r>
            <a:r>
              <a:rPr lang="en-US" sz="1800" dirty="0">
                <a:solidFill>
                  <a:srgbClr val="333333"/>
                </a:solidFill>
                <a:latin typeface="arial" panose="020B0604020202020204" pitchFamily="34" charset="0"/>
              </a:rPr>
              <a:t>of app content. </a:t>
            </a: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These </a:t>
            </a:r>
            <a:r>
              <a:rPr lang="en-US" sz="1800" dirty="0">
                <a:solidFill>
                  <a:srgbClr val="333333"/>
                </a:solidFill>
                <a:latin typeface="arial" panose="020B0604020202020204" pitchFamily="34" charset="0"/>
              </a:rPr>
              <a:t>findings have implications for information quality and supportive resources for cancer care</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endParaRPr lang="en-US" sz="1800" dirty="0" smtClean="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 </a:t>
            </a:r>
            <a:r>
              <a:rPr lang="en-US" sz="1800" dirty="0">
                <a:solidFill>
                  <a:srgbClr val="333333"/>
                </a:solidFill>
                <a:latin typeface="arial" panose="020B0604020202020204" pitchFamily="34" charset="0"/>
              </a:rPr>
              <a:t>To improve </a:t>
            </a:r>
            <a:r>
              <a:rPr lang="en-US" sz="1800" dirty="0">
                <a:solidFill>
                  <a:srgbClr val="FF0000"/>
                </a:solidFill>
                <a:latin typeface="arial" panose="020B0604020202020204" pitchFamily="34" charset="0"/>
              </a:rPr>
              <a:t>resources for smartphone users</a:t>
            </a:r>
            <a:r>
              <a:rPr lang="en-US" sz="1800" dirty="0">
                <a:solidFill>
                  <a:srgbClr val="333333"/>
                </a:solidFill>
                <a:latin typeface="arial" panose="020B0604020202020204" pitchFamily="34" charset="0"/>
              </a:rPr>
              <a:t>, more comprehensive information about both </a:t>
            </a:r>
            <a:r>
              <a:rPr lang="en-US" sz="1800" dirty="0">
                <a:solidFill>
                  <a:srgbClr val="FF0000"/>
                </a:solidFill>
                <a:latin typeface="arial" panose="020B0604020202020204" pitchFamily="34" charset="0"/>
              </a:rPr>
              <a:t>organizational affiliations </a:t>
            </a:r>
            <a:r>
              <a:rPr lang="en-US" sz="1800" dirty="0">
                <a:solidFill>
                  <a:srgbClr val="333333"/>
                </a:solidFill>
                <a:latin typeface="arial" panose="020B0604020202020204" pitchFamily="34" charset="0"/>
              </a:rPr>
              <a:t>and the </a:t>
            </a:r>
            <a:r>
              <a:rPr lang="en-US" sz="1800" dirty="0">
                <a:solidFill>
                  <a:srgbClr val="FF0000"/>
                </a:solidFill>
                <a:latin typeface="arial" panose="020B0604020202020204" pitchFamily="34" charset="0"/>
              </a:rPr>
              <a:t>level of health provider involvement </a:t>
            </a:r>
            <a:r>
              <a:rPr lang="en-US" sz="1800" dirty="0">
                <a:solidFill>
                  <a:srgbClr val="333333"/>
                </a:solidFill>
                <a:latin typeface="arial" panose="020B0604020202020204" pitchFamily="34" charset="0"/>
              </a:rPr>
              <a:t>or oversight would be enhancements to the digital health marketplace.</a:t>
            </a:r>
            <a:endParaRPr lang="fa-IR" sz="1800" dirty="0">
              <a:solidFill>
                <a:srgbClr val="2C2C2C"/>
              </a:solidFill>
              <a:latin typeface="Corbel" panose="020B0503020204020204"/>
              <a:cs typeface="Tahoma" panose="020B0604030504040204" pitchFamily="34" charset="0"/>
            </a:endParaRPr>
          </a:p>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178481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hlinkClick r:id="rId2"/>
            <a:extLst>
              <a:ext uri="{FF2B5EF4-FFF2-40B4-BE49-F238E27FC236}">
                <a16:creationId xmlns:a16="http://schemas.microsoft.com/office/drawing/2014/main" id="{5FC6C278-4035-446A-A94B-030E792FDDF5}"/>
              </a:ext>
            </a:extLst>
          </p:cNvPr>
          <p:cNvSpPr txBox="1"/>
          <p:nvPr/>
        </p:nvSpPr>
        <p:spPr>
          <a:xfrm>
            <a:off x="1547813" y="2459504"/>
            <a:ext cx="9096374" cy="1938992"/>
          </a:xfrm>
          <a:prstGeom prst="rect">
            <a:avLst/>
          </a:prstGeom>
          <a:noFill/>
        </p:spPr>
        <p:txBody>
          <a:bodyPr wrap="square" rtlCol="0">
            <a:noAutofit/>
          </a:bodyPr>
          <a:lstStyle/>
          <a:p>
            <a:pPr algn="ctr"/>
            <a:endParaRPr lang="en-US" sz="6000" u="sng" dirty="0" smtClean="0">
              <a:solidFill>
                <a:srgbClr val="0070C0"/>
              </a:solidFill>
            </a:endParaRPr>
          </a:p>
          <a:p>
            <a:pPr algn="ctr"/>
            <a:r>
              <a:rPr lang="en-US" sz="6000" u="sng" dirty="0" smtClean="0">
                <a:solidFill>
                  <a:srgbClr val="0070C0"/>
                </a:solidFill>
              </a:rPr>
              <a:t>Thank you</a:t>
            </a:r>
            <a:endParaRPr lang="en-US" sz="6000" u="sng" dirty="0">
              <a:solidFill>
                <a:srgbClr val="0070C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marL="0" indent="0" algn="ctr" rtl="0">
              <a:buNone/>
            </a:pPr>
            <a:r>
              <a:rPr lang="en-US" sz="2000" dirty="0">
                <a:solidFill>
                  <a:srgbClr val="333333"/>
                </a:solidFill>
                <a:latin typeface="arial" panose="020B0604020202020204" pitchFamily="34" charset="0"/>
              </a:rPr>
              <a:t>Indeed, health apps have the potential to positively </a:t>
            </a:r>
            <a:r>
              <a:rPr lang="en-US" sz="2000" dirty="0">
                <a:solidFill>
                  <a:srgbClr val="C00000"/>
                </a:solidFill>
                <a:latin typeface="arial" panose="020B0604020202020204" pitchFamily="34" charset="0"/>
              </a:rPr>
              <a:t>influence self-efficacy</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empowerment</a:t>
            </a:r>
            <a:r>
              <a:rPr lang="en-US" sz="2000" dirty="0">
                <a:solidFill>
                  <a:srgbClr val="333333"/>
                </a:solidFill>
                <a:latin typeface="arial" panose="020B0604020202020204" pitchFamily="34" charset="0"/>
              </a:rPr>
              <a:t>, and the</a:t>
            </a:r>
            <a:r>
              <a:rPr lang="en-US" sz="2000" dirty="0">
                <a:solidFill>
                  <a:srgbClr val="C00000"/>
                </a:solidFill>
                <a:latin typeface="arial" panose="020B0604020202020204" pitchFamily="34" charset="0"/>
              </a:rPr>
              <a:t> self-management activities</a:t>
            </a:r>
            <a:r>
              <a:rPr lang="en-US" sz="2000" dirty="0">
                <a:solidFill>
                  <a:srgbClr val="333333"/>
                </a:solidFill>
                <a:latin typeface="arial" panose="020B0604020202020204" pitchFamily="34" charset="0"/>
              </a:rPr>
              <a:t> of patients.</a:t>
            </a:r>
            <a:endParaRPr lang="en-US" sz="2000" baseline="30000" dirty="0">
              <a:solidFill>
                <a:srgbClr val="006ACC"/>
              </a:solidFill>
              <a:latin typeface="arial" panose="020B0604020202020204" pitchFamily="34" charset="0"/>
            </a:endParaRPr>
          </a:p>
          <a:p>
            <a:pPr marL="0" indent="0" algn="ctr" rtl="0">
              <a:buNone/>
            </a:pPr>
            <a:endParaRPr lang="en-US" sz="2000" dirty="0" smtClean="0">
              <a:solidFill>
                <a:srgbClr val="333333"/>
              </a:solidFill>
              <a:latin typeface="arial" panose="020B0604020202020204" pitchFamily="34" charset="0"/>
            </a:endParaRPr>
          </a:p>
          <a:p>
            <a:pPr marL="0" indent="0" algn="ctr" rtl="0">
              <a:buNone/>
            </a:pPr>
            <a:r>
              <a:rPr lang="en-US" sz="2000" dirty="0" smtClean="0">
                <a:solidFill>
                  <a:srgbClr val="333333"/>
                </a:solidFill>
                <a:latin typeface="arial" panose="020B0604020202020204" pitchFamily="34" charset="0"/>
              </a:rPr>
              <a:t>In </a:t>
            </a:r>
            <a:r>
              <a:rPr lang="en-US" sz="2000" dirty="0">
                <a:solidFill>
                  <a:srgbClr val="333333"/>
                </a:solidFill>
                <a:latin typeface="arial" panose="020B0604020202020204" pitchFamily="34" charset="0"/>
              </a:rPr>
              <a:t>one study, </a:t>
            </a:r>
            <a:r>
              <a:rPr lang="en-US" sz="2000" dirty="0">
                <a:solidFill>
                  <a:srgbClr val="C00000"/>
                </a:solidFill>
                <a:latin typeface="arial" panose="020B0604020202020204" pitchFamily="34" charset="0"/>
              </a:rPr>
              <a:t>half of the patients</a:t>
            </a:r>
            <a:r>
              <a:rPr lang="en-US" sz="2000" dirty="0">
                <a:solidFill>
                  <a:srgbClr val="333333"/>
                </a:solidFill>
                <a:latin typeface="arial" panose="020B0604020202020204" pitchFamily="34" charset="0"/>
              </a:rPr>
              <a:t> reported being </a:t>
            </a:r>
            <a:r>
              <a:rPr lang="en-US" sz="2000" dirty="0">
                <a:solidFill>
                  <a:srgbClr val="C00000"/>
                </a:solidFill>
                <a:latin typeface="arial" panose="020B0604020202020204" pitchFamily="34" charset="0"/>
              </a:rPr>
              <a:t>willing to send data </a:t>
            </a:r>
            <a:r>
              <a:rPr lang="en-US" sz="2000" dirty="0">
                <a:solidFill>
                  <a:srgbClr val="333333"/>
                </a:solidFill>
                <a:latin typeface="arial" panose="020B0604020202020204" pitchFamily="34" charset="0"/>
              </a:rPr>
              <a:t>to their treating clinician </a:t>
            </a:r>
            <a:r>
              <a:rPr lang="en-US" sz="2000" dirty="0">
                <a:solidFill>
                  <a:srgbClr val="C00000"/>
                </a:solidFill>
                <a:latin typeface="arial" panose="020B0604020202020204" pitchFamily="34" charset="0"/>
              </a:rPr>
              <a:t>via an app</a:t>
            </a:r>
            <a:r>
              <a:rPr lang="en-US" sz="2000" dirty="0" smtClean="0">
                <a:solidFill>
                  <a:srgbClr val="333333"/>
                </a:solidFill>
                <a:latin typeface="arial" panose="020B0604020202020204" pitchFamily="34" charset="0"/>
              </a:rPr>
              <a:t>.</a:t>
            </a:r>
            <a:endParaRPr lang="en-US" sz="20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161725" y="112663"/>
            <a:ext cx="2329133" cy="1647646"/>
          </a:xfrm>
          <a:prstGeom prst="rect">
            <a:avLst/>
          </a:prstGeom>
        </p:spPr>
      </p:pic>
    </p:spTree>
    <p:extLst>
      <p:ext uri="{BB962C8B-B14F-4D97-AF65-F5344CB8AC3E}">
        <p14:creationId xmlns:p14="http://schemas.microsoft.com/office/powerpoint/2010/main" val="2794359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marL="0" indent="0" algn="ctr" rtl="0">
              <a:buNone/>
            </a:pPr>
            <a:r>
              <a:rPr lang="en-US" sz="2000" dirty="0">
                <a:solidFill>
                  <a:srgbClr val="333333"/>
                </a:solidFill>
                <a:latin typeface="arial" panose="020B0604020202020204" pitchFamily="34" charset="0"/>
              </a:rPr>
              <a:t>Despite the promising advantages of health apps, consumers </a:t>
            </a:r>
            <a:r>
              <a:rPr lang="en-US" sz="2000" dirty="0">
                <a:solidFill>
                  <a:srgbClr val="C00000"/>
                </a:solidFill>
                <a:latin typeface="arial" panose="020B0604020202020204" pitchFamily="34" charset="0"/>
              </a:rPr>
              <a:t>might have trouble identifying a trustworthy app </a:t>
            </a:r>
            <a:r>
              <a:rPr lang="en-US" sz="2000" dirty="0">
                <a:solidFill>
                  <a:srgbClr val="333333"/>
                </a:solidFill>
                <a:latin typeface="arial" panose="020B0604020202020204" pitchFamily="34" charset="0"/>
              </a:rPr>
              <a:t>and end up relying </a:t>
            </a:r>
            <a:r>
              <a:rPr lang="en-US" sz="2000" u="sng" dirty="0">
                <a:solidFill>
                  <a:srgbClr val="C00000"/>
                </a:solidFill>
                <a:latin typeface="arial" panose="020B0604020202020204" pitchFamily="34" charset="0"/>
              </a:rPr>
              <a:t>on faulty information</a:t>
            </a:r>
            <a:r>
              <a:rPr lang="en-US" sz="2000" u="sng" dirty="0" smtClean="0">
                <a:solidFill>
                  <a:srgbClr val="C00000"/>
                </a:solidFill>
                <a:latin typeface="arial" panose="020B0604020202020204" pitchFamily="34" charset="0"/>
              </a:rPr>
              <a:t>.</a:t>
            </a:r>
          </a:p>
          <a:p>
            <a:pPr marL="0" indent="0" algn="ctr" rtl="0">
              <a:buNone/>
            </a:pPr>
            <a:endParaRPr lang="en-US" sz="2000" u="sng" dirty="0">
              <a:solidFill>
                <a:srgbClr val="C00000"/>
              </a:solidFill>
              <a:latin typeface="arial" panose="020B0604020202020204" pitchFamily="34" charset="0"/>
            </a:endParaRPr>
          </a:p>
          <a:p>
            <a:pPr marL="0" lvl="0" indent="0" algn="ctr" rtl="0">
              <a:buClr>
                <a:srgbClr val="586EA6"/>
              </a:buClr>
              <a:buNone/>
            </a:pPr>
            <a:r>
              <a:rPr lang="en-US" sz="2000" dirty="0">
                <a:solidFill>
                  <a:srgbClr val="333333"/>
                </a:solidFill>
                <a:latin typeface="arial" panose="020B0604020202020204" pitchFamily="34" charset="0"/>
              </a:rPr>
              <a:t>Currently there are “</a:t>
            </a:r>
            <a:r>
              <a:rPr lang="en-US" sz="2000" b="1" dirty="0">
                <a:solidFill>
                  <a:srgbClr val="C00000"/>
                </a:solidFill>
                <a:latin typeface="arial" panose="020B0604020202020204" pitchFamily="34" charset="0"/>
              </a:rPr>
              <a:t>no tools for cancer patients available </a:t>
            </a:r>
            <a:r>
              <a:rPr lang="en-US" sz="2000" dirty="0">
                <a:solidFill>
                  <a:srgbClr val="C00000"/>
                </a:solidFill>
                <a:latin typeface="arial" panose="020B0604020202020204" pitchFamily="34" charset="0"/>
              </a:rPr>
              <a:t>to facilitate targeted searching of high-quality cancer apps</a:t>
            </a:r>
            <a:r>
              <a:rPr lang="en-US" sz="2000" dirty="0">
                <a:solidFill>
                  <a:srgbClr val="333333"/>
                </a:solidFill>
                <a:latin typeface="arial" panose="020B0604020202020204" pitchFamily="34" charset="0"/>
              </a:rPr>
              <a:t>.”</a:t>
            </a:r>
          </a:p>
          <a:p>
            <a:pPr marL="0" lvl="0" indent="0" algn="ctr" rtl="0">
              <a:buClr>
                <a:srgbClr val="586EA6"/>
              </a:buClr>
              <a:buNone/>
            </a:pPr>
            <a:endParaRPr lang="en-US" sz="2000" baseline="30000" dirty="0">
              <a:solidFill>
                <a:srgbClr val="006ACC"/>
              </a:solidFill>
              <a:latin typeface="arial" panose="020B0604020202020204" pitchFamily="34" charset="0"/>
            </a:endParaRPr>
          </a:p>
          <a:p>
            <a:pPr marL="0" indent="0" algn="ctr" rtl="0">
              <a:buNone/>
            </a:pPr>
            <a:endParaRPr lang="en-US" sz="2000" u="sng" baseline="30000" dirty="0">
              <a:solidFill>
                <a:srgbClr val="C00000"/>
              </a:solidFill>
              <a:latin typeface="arial" panose="020B0604020202020204" pitchFamily="34" charset="0"/>
            </a:endParaRPr>
          </a:p>
          <a:p>
            <a:pPr marL="0" indent="0" algn="ctr" rtl="0">
              <a:buNone/>
            </a:pPr>
            <a:endParaRPr lang="en-US" sz="20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2946757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algn="ctr" rtl="0"/>
            <a:r>
              <a:rPr lang="en-US" sz="2000" dirty="0" smtClean="0">
                <a:solidFill>
                  <a:srgbClr val="333333"/>
                </a:solidFill>
                <a:latin typeface="arial" panose="020B0604020202020204" pitchFamily="34" charset="0"/>
              </a:rPr>
              <a:t>To </a:t>
            </a:r>
            <a:r>
              <a:rPr lang="en-US" sz="2000" dirty="0">
                <a:solidFill>
                  <a:srgbClr val="333333"/>
                </a:solidFill>
                <a:latin typeface="arial" panose="020B0604020202020204" pitchFamily="34" charset="0"/>
              </a:rPr>
              <a:t>help address this gap, this study examined the state of cancer smartphone apps for the general public with a </a:t>
            </a:r>
            <a:r>
              <a:rPr lang="en-US" sz="2000" dirty="0">
                <a:solidFill>
                  <a:srgbClr val="C00000"/>
                </a:solidFill>
                <a:latin typeface="arial" panose="020B0604020202020204" pitchFamily="34" charset="0"/>
              </a:rPr>
              <a:t>focus on their interactive features</a:t>
            </a:r>
            <a:r>
              <a:rPr lang="en-US" sz="2000" dirty="0">
                <a:solidFill>
                  <a:srgbClr val="333333"/>
                </a:solidFill>
                <a:latin typeface="arial" panose="020B0604020202020204" pitchFamily="34" charset="0"/>
              </a:rPr>
              <a:t>, </a:t>
            </a:r>
            <a:r>
              <a:rPr lang="en-US" sz="2000" dirty="0">
                <a:solidFill>
                  <a:srgbClr val="C00000"/>
                </a:solidFill>
                <a:latin typeface="arial" panose="020B0604020202020204" pitchFamily="34" charset="0"/>
              </a:rPr>
              <a:t>content sources, app developer affiliations, and the level of health provider oversight</a:t>
            </a:r>
            <a:r>
              <a:rPr lang="en-US" sz="2000" dirty="0">
                <a:solidFill>
                  <a:srgbClr val="333333"/>
                </a:solidFill>
                <a:latin typeface="arial" panose="020B0604020202020204" pitchFamily="34" charset="0"/>
              </a:rPr>
              <a:t> of app content</a:t>
            </a:r>
            <a:r>
              <a:rPr lang="en-US" sz="2000" dirty="0" smtClean="0">
                <a:solidFill>
                  <a:srgbClr val="333333"/>
                </a:solidFill>
                <a:latin typeface="arial" panose="020B0604020202020204" pitchFamily="34" charset="0"/>
              </a:rPr>
              <a:t>.</a:t>
            </a:r>
          </a:p>
          <a:p>
            <a:pPr marL="0" indent="0" algn="ctr" rtl="0">
              <a:buNone/>
            </a:pPr>
            <a:endParaRPr lang="en-US" sz="2000" dirty="0">
              <a:solidFill>
                <a:srgbClr val="333333"/>
              </a:solidFill>
              <a:latin typeface="arial" panose="020B0604020202020204" pitchFamily="34" charset="0"/>
            </a:endParaRPr>
          </a:p>
          <a:p>
            <a:pPr algn="ctr" rtl="0"/>
            <a:r>
              <a:rPr lang="en-US" sz="2000" dirty="0">
                <a:solidFill>
                  <a:srgbClr val="333333"/>
                </a:solidFill>
                <a:latin typeface="arial" panose="020B0604020202020204" pitchFamily="34" charset="0"/>
              </a:rPr>
              <a:t> The present study contributes an</a:t>
            </a:r>
            <a:r>
              <a:rPr lang="en-US" sz="2000" dirty="0">
                <a:solidFill>
                  <a:srgbClr val="C00000"/>
                </a:solidFill>
                <a:latin typeface="arial" panose="020B0604020202020204" pitchFamily="34" charset="0"/>
              </a:rPr>
              <a:t> updated analysis </a:t>
            </a:r>
            <a:r>
              <a:rPr lang="en-US" sz="2000" dirty="0">
                <a:solidFill>
                  <a:srgbClr val="333333"/>
                </a:solidFill>
                <a:latin typeface="arial" panose="020B0604020202020204" pitchFamily="34" charset="0"/>
              </a:rPr>
              <a:t>of the </a:t>
            </a:r>
            <a:r>
              <a:rPr lang="en-US" sz="2000" dirty="0">
                <a:solidFill>
                  <a:srgbClr val="C00000"/>
                </a:solidFill>
                <a:latin typeface="arial" panose="020B0604020202020204" pitchFamily="34" charset="0"/>
              </a:rPr>
              <a:t>digital health marketplace </a:t>
            </a:r>
            <a:r>
              <a:rPr lang="en-US" sz="2000" dirty="0">
                <a:solidFill>
                  <a:srgbClr val="333333"/>
                </a:solidFill>
                <a:latin typeface="arial" panose="020B0604020202020204" pitchFamily="34" charset="0"/>
              </a:rPr>
              <a:t>to the existing </a:t>
            </a:r>
            <a:r>
              <a:rPr lang="en-US" sz="2000" dirty="0" smtClean="0">
                <a:solidFill>
                  <a:srgbClr val="333333"/>
                </a:solidFill>
                <a:latin typeface="arial" panose="020B0604020202020204" pitchFamily="34" charset="0"/>
              </a:rPr>
              <a:t>literature.</a:t>
            </a:r>
          </a:p>
          <a:p>
            <a:pPr algn="ctr" rtl="0"/>
            <a:endParaRPr lang="en-US" sz="20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554357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marL="182880" lvl="0" indent="-182880" algn="l" rtl="0">
              <a:spcAft>
                <a:spcPts val="200"/>
              </a:spcAft>
              <a:buClr>
                <a:srgbClr val="3B748D"/>
              </a:buClr>
              <a:buFont typeface="Wingdings" pitchFamily="2" charset="2"/>
              <a:buChar char=""/>
            </a:pPr>
            <a:r>
              <a:rPr lang="en-US" dirty="0">
                <a:solidFill>
                  <a:srgbClr val="555555"/>
                </a:solidFill>
                <a:latin typeface="arial" panose="020B0604020202020204" pitchFamily="34" charset="0"/>
                <a:cs typeface="B Nazanin" panose="00000400000000000000" pitchFamily="2" charset="-78"/>
              </a:rPr>
              <a:t>Previous reviews of cancer-focused </a:t>
            </a:r>
            <a:r>
              <a:rPr lang="en-US" dirty="0" smtClean="0">
                <a:solidFill>
                  <a:srgbClr val="555555"/>
                </a:solidFill>
                <a:latin typeface="arial" panose="020B0604020202020204" pitchFamily="34" charset="0"/>
                <a:cs typeface="B Nazanin" panose="00000400000000000000" pitchFamily="2" charset="-78"/>
              </a:rPr>
              <a:t>apps</a:t>
            </a:r>
          </a:p>
          <a:p>
            <a:pPr marL="0" lvl="0" indent="0" algn="ctr" rtl="0">
              <a:lnSpc>
                <a:spcPct val="100000"/>
              </a:lnSpc>
              <a:spcBef>
                <a:spcPts val="0"/>
              </a:spcBef>
              <a:buClrTx/>
              <a:buNone/>
            </a:pPr>
            <a:r>
              <a:rPr lang="en-US" sz="1800" dirty="0">
                <a:solidFill>
                  <a:srgbClr val="333333"/>
                </a:solidFill>
                <a:latin typeface="arial" panose="020B0604020202020204" pitchFamily="34" charset="0"/>
              </a:rPr>
              <a:t>Previous reviews have characterized mobile apps for </a:t>
            </a:r>
            <a:r>
              <a:rPr lang="en-US" sz="1800" dirty="0">
                <a:solidFill>
                  <a:srgbClr val="FF0000"/>
                </a:solidFill>
                <a:latin typeface="arial" panose="020B0604020202020204" pitchFamily="34" charset="0"/>
              </a:rPr>
              <a:t>breast cancer</a:t>
            </a:r>
            <a:r>
              <a:rPr lang="en-US" sz="1800" dirty="0" smtClean="0">
                <a:solidFill>
                  <a:schemeClr val="accent2">
                    <a:lumMod val="50000"/>
                  </a:schemeClr>
                </a:solidFill>
                <a:latin typeface="arial" panose="020B0604020202020204" pitchFamily="34" charset="0"/>
              </a:rPr>
              <a:t>, </a:t>
            </a:r>
            <a:r>
              <a:rPr lang="en-US" sz="1800" dirty="0" smtClean="0">
                <a:solidFill>
                  <a:srgbClr val="FF0000"/>
                </a:solidFill>
                <a:latin typeface="arial" panose="020B0604020202020204" pitchFamily="34" charset="0"/>
              </a:rPr>
              <a:t>prostate </a:t>
            </a:r>
            <a:r>
              <a:rPr lang="en-US" sz="1800" dirty="0">
                <a:solidFill>
                  <a:srgbClr val="FF0000"/>
                </a:solidFill>
                <a:latin typeface="arial" panose="020B0604020202020204" pitchFamily="34" charset="0"/>
              </a:rPr>
              <a:t>cancer</a:t>
            </a:r>
            <a:r>
              <a:rPr lang="en-US" sz="1800" dirty="0" smtClean="0">
                <a:solidFill>
                  <a:schemeClr val="accent2">
                    <a:lumMod val="50000"/>
                  </a:schemeClr>
                </a:solidFill>
                <a:latin typeface="arial" panose="020B0604020202020204" pitchFamily="34" charset="0"/>
              </a:rPr>
              <a:t>, </a:t>
            </a:r>
            <a:r>
              <a:rPr lang="en-US" sz="1800" dirty="0" smtClean="0">
                <a:solidFill>
                  <a:srgbClr val="FF0000"/>
                </a:solidFill>
                <a:latin typeface="arial" panose="020B0604020202020204" pitchFamily="34" charset="0"/>
              </a:rPr>
              <a:t>skin </a:t>
            </a:r>
            <a:r>
              <a:rPr lang="en-US" sz="1800" dirty="0">
                <a:solidFill>
                  <a:srgbClr val="FF0000"/>
                </a:solidFill>
                <a:latin typeface="arial" panose="020B0604020202020204" pitchFamily="34" charset="0"/>
              </a:rPr>
              <a:t>monitoring and melanoma </a:t>
            </a:r>
            <a:r>
              <a:rPr lang="en-US" sz="1800" dirty="0" err="1" smtClean="0">
                <a:solidFill>
                  <a:srgbClr val="FF0000"/>
                </a:solidFill>
                <a:latin typeface="arial" panose="020B0604020202020204" pitchFamily="34" charset="0"/>
              </a:rPr>
              <a:t>detection,and</a:t>
            </a:r>
            <a:r>
              <a:rPr lang="en-US" sz="1800" dirty="0" smtClean="0">
                <a:solidFill>
                  <a:srgbClr val="FF0000"/>
                </a:solidFill>
                <a:latin typeface="arial" panose="020B0604020202020204" pitchFamily="34" charset="0"/>
              </a:rPr>
              <a:t> </a:t>
            </a:r>
            <a:r>
              <a:rPr lang="en-US" sz="1800" dirty="0">
                <a:solidFill>
                  <a:srgbClr val="FF0000"/>
                </a:solidFill>
                <a:latin typeface="arial" panose="020B0604020202020204" pitchFamily="34" charset="0"/>
              </a:rPr>
              <a:t>oncology patients’ medication </a:t>
            </a:r>
            <a:r>
              <a:rPr lang="en-US" sz="1800" dirty="0" smtClean="0">
                <a:solidFill>
                  <a:srgbClr val="FF0000"/>
                </a:solidFill>
                <a:latin typeface="arial" panose="020B0604020202020204" pitchFamily="34" charset="0"/>
              </a:rPr>
              <a:t>adherence</a:t>
            </a:r>
          </a:p>
          <a:p>
            <a:pPr marL="0" lvl="0" indent="0" algn="ctr" rtl="0">
              <a:lnSpc>
                <a:spcPct val="100000"/>
              </a:lnSpc>
              <a:spcBef>
                <a:spcPts val="0"/>
              </a:spcBef>
              <a:buClrTx/>
              <a:buNone/>
            </a:pP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r>
              <a:rPr lang="en-US" sz="2000" dirty="0">
                <a:solidFill>
                  <a:srgbClr val="C00000"/>
                </a:solidFill>
                <a:latin typeface="arial" panose="020B0604020202020204" pitchFamily="34" charset="0"/>
              </a:rPr>
              <a:t> In particular, studies show that cancer apps are not meeting patients’ needs</a:t>
            </a:r>
            <a:r>
              <a:rPr lang="en-US" sz="2000" dirty="0" smtClean="0">
                <a:solidFill>
                  <a:srgbClr val="C00000"/>
                </a:solidFill>
                <a:latin typeface="arial" panose="020B0604020202020204" pitchFamily="34" charset="0"/>
              </a:rPr>
              <a:t>.</a:t>
            </a:r>
          </a:p>
          <a:p>
            <a:pPr marL="0" lvl="0" indent="0" algn="ctr" rtl="0">
              <a:lnSpc>
                <a:spcPct val="100000"/>
              </a:lnSpc>
              <a:spcBef>
                <a:spcPts val="0"/>
              </a:spcBef>
              <a:buClrTx/>
              <a:buNone/>
            </a:pPr>
            <a:r>
              <a:rPr lang="en-US" sz="2000" dirty="0" smtClean="0">
                <a:solidFill>
                  <a:srgbClr val="C00000"/>
                </a:solidFill>
                <a:latin typeface="arial" panose="020B0604020202020204" pitchFamily="34" charset="0"/>
              </a:rPr>
              <a:t> </a:t>
            </a:r>
            <a:endParaRPr lang="en-US" sz="2000" dirty="0">
              <a:solidFill>
                <a:srgbClr val="C00000"/>
              </a:solidFill>
              <a:latin typeface="arial" panose="020B0604020202020204" pitchFamily="34" charset="0"/>
            </a:endParaRPr>
          </a:p>
          <a:p>
            <a:pPr marL="0" lvl="0" indent="0" algn="ctr" rtl="0">
              <a:lnSpc>
                <a:spcPct val="100000"/>
              </a:lnSpc>
              <a:spcBef>
                <a:spcPts val="0"/>
              </a:spcBef>
              <a:buClrTx/>
              <a:buNone/>
            </a:pPr>
            <a:r>
              <a:rPr lang="en-US" sz="1800" dirty="0" err="1">
                <a:solidFill>
                  <a:srgbClr val="333333"/>
                </a:solidFill>
                <a:latin typeface="arial" panose="020B0604020202020204" pitchFamily="34" charset="0"/>
              </a:rPr>
              <a:t>Jupp</a:t>
            </a:r>
            <a:r>
              <a:rPr lang="en-US" sz="1800" dirty="0">
                <a:solidFill>
                  <a:srgbClr val="333333"/>
                </a:solidFill>
                <a:latin typeface="arial" panose="020B0604020202020204" pitchFamily="34" charset="0"/>
              </a:rPr>
              <a:t> et al. found that </a:t>
            </a:r>
            <a:r>
              <a:rPr lang="en-US" sz="1800" dirty="0">
                <a:solidFill>
                  <a:srgbClr val="C00000"/>
                </a:solidFill>
                <a:latin typeface="arial" panose="020B0604020202020204" pitchFamily="34" charset="0"/>
              </a:rPr>
              <a:t>facilitating connections to support groups </a:t>
            </a:r>
            <a:r>
              <a:rPr lang="en-US" sz="1800" dirty="0">
                <a:solidFill>
                  <a:srgbClr val="333333"/>
                </a:solidFill>
                <a:latin typeface="arial" panose="020B0604020202020204" pitchFamily="34" charset="0"/>
              </a:rPr>
              <a:t>was not a common function of medication management apps</a:t>
            </a:r>
            <a:r>
              <a:rPr lang="en-US" sz="1800" dirty="0" smtClean="0">
                <a:solidFill>
                  <a:srgbClr val="333333"/>
                </a:solidFill>
                <a:latin typeface="arial" panose="020B0604020202020204" pitchFamily="34" charset="0"/>
              </a:rPr>
              <a:t>.</a:t>
            </a:r>
          </a:p>
          <a:p>
            <a:pPr marL="0" lvl="0" indent="0" algn="ctr" rtl="0">
              <a:lnSpc>
                <a:spcPct val="100000"/>
              </a:lnSpc>
              <a:spcBef>
                <a:spcPts val="0"/>
              </a:spcBef>
              <a:buClrTx/>
              <a:buNone/>
            </a:pPr>
            <a:endParaRPr lang="en-US" sz="1800" dirty="0">
              <a:solidFill>
                <a:srgbClr val="333333"/>
              </a:solidFill>
              <a:latin typeface="arial" panose="020B0604020202020204" pitchFamily="34" charset="0"/>
            </a:endParaRPr>
          </a:p>
          <a:p>
            <a:pPr marL="0" lvl="0" indent="0" algn="ctr" rtl="0">
              <a:lnSpc>
                <a:spcPct val="100000"/>
              </a:lnSpc>
              <a:spcBef>
                <a:spcPts val="0"/>
              </a:spcBef>
              <a:buClrTx/>
              <a:buNone/>
            </a:pPr>
            <a:r>
              <a:rPr lang="en-US" sz="1800" dirty="0">
                <a:solidFill>
                  <a:srgbClr val="333333"/>
                </a:solidFill>
                <a:latin typeface="arial" panose="020B0604020202020204" pitchFamily="34" charset="0"/>
              </a:rPr>
              <a:t> In addition, many breast cancer apps did not define </a:t>
            </a:r>
            <a:r>
              <a:rPr lang="en-US" sz="1800" dirty="0">
                <a:solidFill>
                  <a:srgbClr val="C00000"/>
                </a:solidFill>
                <a:latin typeface="arial" panose="020B0604020202020204" pitchFamily="34" charset="0"/>
              </a:rPr>
              <a:t>key terms </a:t>
            </a:r>
            <a:r>
              <a:rPr lang="en-US" sz="1800" dirty="0">
                <a:solidFill>
                  <a:srgbClr val="333333"/>
                </a:solidFill>
                <a:latin typeface="arial" panose="020B0604020202020204" pitchFamily="34" charset="0"/>
              </a:rPr>
              <a:t>for mobile users</a:t>
            </a:r>
            <a:r>
              <a:rPr lang="en-US" sz="1800" dirty="0" smtClean="0">
                <a:solidFill>
                  <a:srgbClr val="333333"/>
                </a:solidFill>
                <a:latin typeface="arial" panose="020B0604020202020204" pitchFamily="34" charset="0"/>
              </a:rPr>
              <a:t>.</a:t>
            </a:r>
            <a:r>
              <a:rPr lang="en-US" sz="1800" dirty="0">
                <a:solidFill>
                  <a:srgbClr val="333333"/>
                </a:solidFill>
                <a:latin typeface="arial" panose="020B0604020202020204" pitchFamily="34" charset="0"/>
              </a:rPr>
              <a:t> </a:t>
            </a:r>
            <a:r>
              <a:rPr lang="en-US" sz="1800" dirty="0" smtClean="0">
                <a:solidFill>
                  <a:srgbClr val="333333"/>
                </a:solidFill>
                <a:latin typeface="arial" panose="020B0604020202020204" pitchFamily="34" charset="0"/>
              </a:rPr>
              <a:t>. </a:t>
            </a:r>
            <a:endParaRPr lang="en-US" dirty="0" smtClean="0">
              <a:solidFill>
                <a:srgbClr val="555555"/>
              </a:solidFill>
              <a:latin typeface="arial" panose="020B0604020202020204" pitchFamily="34" charset="0"/>
              <a:cs typeface="B Nazanin" panose="00000400000000000000" pitchFamily="2" charset="-78"/>
            </a:endParaRPr>
          </a:p>
          <a:p>
            <a:pPr marL="0" indent="0" algn="l" rtl="0">
              <a:buNone/>
            </a:pPr>
            <a:endParaRPr lang="en-US" sz="20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508251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blackGray">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185C0-DBCC-4DE6-A63E-AB724A380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a:blipFill>
            <a:blip r:embed="rId2"/>
            <a:stretch>
              <a:fillRect/>
            </a:stretch>
          </a:blipFill>
        </p:spPr>
      </p:pic>
      <p:sp>
        <p:nvSpPr>
          <p:cNvPr id="10" name="Rectangle 9">
            <a:extLst>
              <a:ext uri="{FF2B5EF4-FFF2-40B4-BE49-F238E27FC236}">
                <a16:creationId xmlns:a16="http://schemas.microsoft.com/office/drawing/2014/main" id="{7EF5689E-A2C8-44A6-AD5C-615D7DB0C77C}"/>
              </a:ext>
              <a:ext uri="{C183D7F6-B498-43B3-948B-1728B52AA6E4}">
                <adec:decorative xmlns="" xmlns:adec="http://schemas.microsoft.com/office/drawing/2017/decorative" val="1"/>
              </a:ext>
            </a:extLst>
          </p:cNvPr>
          <p:cNvSpPr/>
          <p:nvPr/>
        </p:nvSpPr>
        <p:spPr>
          <a:xfrm>
            <a:off x="0" y="758952"/>
            <a:ext cx="10905976" cy="165937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4390DD-75CF-41BA-AA03-813FD55BF748}"/>
              </a:ext>
            </a:extLst>
          </p:cNvPr>
          <p:cNvSpPr>
            <a:spLocks noGrp="1"/>
          </p:cNvSpPr>
          <p:nvPr>
            <p:ph type="title"/>
          </p:nvPr>
        </p:nvSpPr>
        <p:spPr/>
        <p:txBody>
          <a:bodyPr/>
          <a:lstStyle/>
          <a:p>
            <a:pPr algn="ctr"/>
            <a:r>
              <a:rPr lang="en-US" dirty="0"/>
              <a:t>Introduction</a:t>
            </a:r>
            <a:br>
              <a:rPr lang="en-US" dirty="0"/>
            </a:br>
            <a:endParaRPr lang="en-US" dirty="0"/>
          </a:p>
        </p:txBody>
      </p:sp>
      <p:sp>
        <p:nvSpPr>
          <p:cNvPr id="11" name="Rectangle 10">
            <a:extLst>
              <a:ext uri="{FF2B5EF4-FFF2-40B4-BE49-F238E27FC236}">
                <a16:creationId xmlns:a16="http://schemas.microsoft.com/office/drawing/2014/main" id="{99C77D2E-3E79-4AAE-90F1-AFD7CBEBF037}"/>
              </a:ext>
              <a:ext uri="{C183D7F6-B498-43B3-948B-1728B52AA6E4}">
                <adec:decorative xmlns="" xmlns:adec="http://schemas.microsoft.com/office/drawing/2017/decorative" val="1"/>
              </a:ext>
            </a:extLst>
          </p:cNvPr>
          <p:cNvSpPr/>
          <p:nvPr/>
        </p:nvSpPr>
        <p:spPr>
          <a:xfrm>
            <a:off x="11014533" y="748748"/>
            <a:ext cx="1170462" cy="1659371"/>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5672BB-0EC4-4BB1-85FA-3C94DFAEA16D}"/>
              </a:ext>
              <a:ext uri="{C183D7F6-B498-43B3-948B-1728B52AA6E4}">
                <adec:decorative xmlns="" xmlns:adec="http://schemas.microsoft.com/office/drawing/2017/decorative" val="1"/>
              </a:ext>
            </a:extLst>
          </p:cNvPr>
          <p:cNvSpPr/>
          <p:nvPr/>
        </p:nvSpPr>
        <p:spPr>
          <a:xfrm>
            <a:off x="-1" y="2505009"/>
            <a:ext cx="1170462" cy="4113505"/>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B570B85-11CA-4C90-9E8B-150CB8FE5A03}"/>
              </a:ext>
              <a:ext uri="{C183D7F6-B498-43B3-948B-1728B52AA6E4}">
                <adec:decorative xmlns="" xmlns:adec="http://schemas.microsoft.com/office/drawing/2017/decorative" val="1"/>
              </a:ext>
            </a:extLst>
          </p:cNvPr>
          <p:cNvSpPr/>
          <p:nvPr/>
        </p:nvSpPr>
        <p:spPr>
          <a:xfrm>
            <a:off x="1287810" y="2505009"/>
            <a:ext cx="10905975" cy="4113505"/>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C6C76433-70AC-461F-87D0-7DEF2F393BD4}"/>
              </a:ext>
            </a:extLst>
          </p:cNvPr>
          <p:cNvSpPr>
            <a:spLocks noGrp="1"/>
          </p:cNvSpPr>
          <p:nvPr>
            <p:ph type="body" idx="1"/>
          </p:nvPr>
        </p:nvSpPr>
        <p:spPr>
          <a:xfrm>
            <a:off x="1783974" y="2663254"/>
            <a:ext cx="9120216" cy="3955260"/>
          </a:xfrm>
        </p:spPr>
        <p:txBody>
          <a:bodyPr anchor="ctr" anchorCtr="0">
            <a:normAutofit/>
          </a:bodyPr>
          <a:lstStyle/>
          <a:p>
            <a:pPr marL="0" lvl="0" indent="0" algn="ctr" rtl="0">
              <a:lnSpc>
                <a:spcPct val="100000"/>
              </a:lnSpc>
              <a:spcBef>
                <a:spcPts val="0"/>
              </a:spcBef>
              <a:buClrTx/>
              <a:buNone/>
            </a:pPr>
            <a:r>
              <a:rPr lang="en-US" sz="2000" dirty="0">
                <a:solidFill>
                  <a:srgbClr val="333333"/>
                </a:solidFill>
                <a:latin typeface="arial" panose="020B0604020202020204" pitchFamily="34" charset="0"/>
              </a:rPr>
              <a:t> </a:t>
            </a:r>
            <a:r>
              <a:rPr lang="en-US" sz="2000" dirty="0" err="1">
                <a:solidFill>
                  <a:srgbClr val="333333"/>
                </a:solidFill>
                <a:latin typeface="arial" panose="020B0604020202020204" pitchFamily="34" charset="0"/>
              </a:rPr>
              <a:t>Collado-Borrell</a:t>
            </a:r>
            <a:r>
              <a:rPr lang="en-US" sz="2000" dirty="0">
                <a:solidFill>
                  <a:srgbClr val="333333"/>
                </a:solidFill>
                <a:latin typeface="arial" panose="020B0604020202020204" pitchFamily="34" charset="0"/>
              </a:rPr>
              <a:t> et al. </a:t>
            </a:r>
            <a:r>
              <a:rPr lang="en-US" sz="2000" dirty="0" smtClean="0">
                <a:solidFill>
                  <a:srgbClr val="333333"/>
                </a:solidFill>
                <a:latin typeface="arial" panose="020B0604020202020204" pitchFamily="34" charset="0"/>
              </a:rPr>
              <a:t>also </a:t>
            </a:r>
            <a:r>
              <a:rPr lang="en-US" sz="2000" dirty="0">
                <a:solidFill>
                  <a:srgbClr val="333333"/>
                </a:solidFill>
                <a:latin typeface="arial" panose="020B0604020202020204" pitchFamily="34" charset="0"/>
              </a:rPr>
              <a:t>summarized </a:t>
            </a:r>
            <a:r>
              <a:rPr lang="en-US" sz="2000" dirty="0">
                <a:solidFill>
                  <a:srgbClr val="C00000"/>
                </a:solidFill>
                <a:latin typeface="arial" panose="020B0604020202020204" pitchFamily="34" charset="0"/>
              </a:rPr>
              <a:t>166 cancer apps </a:t>
            </a:r>
            <a:r>
              <a:rPr lang="en-US" sz="2000" dirty="0">
                <a:solidFill>
                  <a:srgbClr val="333333"/>
                </a:solidFill>
                <a:latin typeface="arial" panose="020B0604020202020204" pitchFamily="34" charset="0"/>
              </a:rPr>
              <a:t>for patients concluding that individual </a:t>
            </a:r>
            <a:r>
              <a:rPr lang="en-US" sz="2000" dirty="0">
                <a:solidFill>
                  <a:srgbClr val="C00000"/>
                </a:solidFill>
                <a:latin typeface="arial" panose="020B0604020202020204" pitchFamily="34" charset="0"/>
              </a:rPr>
              <a:t>self-monitoring tools were limited</a:t>
            </a:r>
            <a:r>
              <a:rPr lang="en-US" sz="2000" dirty="0">
                <a:solidFill>
                  <a:srgbClr val="333333"/>
                </a:solidFill>
                <a:latin typeface="arial" panose="020B0604020202020204" pitchFamily="34" charset="0"/>
              </a:rPr>
              <a:t>, such as </a:t>
            </a:r>
            <a:r>
              <a:rPr lang="en-US" sz="2000" dirty="0">
                <a:solidFill>
                  <a:srgbClr val="C00000"/>
                </a:solidFill>
                <a:latin typeface="arial" panose="020B0604020202020204" pitchFamily="34" charset="0"/>
              </a:rPr>
              <a:t>diaries</a:t>
            </a:r>
            <a:r>
              <a:rPr lang="en-US" sz="2000" dirty="0">
                <a:solidFill>
                  <a:srgbClr val="333333"/>
                </a:solidFill>
                <a:latin typeface="arial" panose="020B0604020202020204" pitchFamily="34" charset="0"/>
              </a:rPr>
              <a:t> or </a:t>
            </a:r>
            <a:r>
              <a:rPr lang="en-US" sz="2000" dirty="0">
                <a:solidFill>
                  <a:srgbClr val="C00000"/>
                </a:solidFill>
                <a:latin typeface="arial" panose="020B0604020202020204" pitchFamily="34" charset="0"/>
              </a:rPr>
              <a:t>ways to track adverse effects</a:t>
            </a:r>
            <a:r>
              <a:rPr lang="en-US" sz="2000" dirty="0">
                <a:solidFill>
                  <a:srgbClr val="333333"/>
                </a:solidFill>
                <a:latin typeface="arial" panose="020B0604020202020204" pitchFamily="34" charset="0"/>
              </a:rPr>
              <a:t> and </a:t>
            </a:r>
            <a:r>
              <a:rPr lang="en-US" sz="2000" dirty="0" smtClean="0">
                <a:solidFill>
                  <a:srgbClr val="C00000"/>
                </a:solidFill>
                <a:latin typeface="arial" panose="020B0604020202020204" pitchFamily="34" charset="0"/>
              </a:rPr>
              <a:t>treatments</a:t>
            </a:r>
            <a:r>
              <a:rPr lang="en-US" sz="2000" dirty="0" smtClean="0">
                <a:solidFill>
                  <a:srgbClr val="333333"/>
                </a:solidFill>
                <a:latin typeface="arial" panose="020B0604020202020204" pitchFamily="34" charset="0"/>
              </a:rPr>
              <a:t>.</a:t>
            </a:r>
            <a:endParaRPr lang="en-US" sz="2000" baseline="30000" dirty="0">
              <a:solidFill>
                <a:srgbClr val="006ACC"/>
              </a:solidFill>
              <a:latin typeface="arial" panose="020B0604020202020204" pitchFamily="34" charset="0"/>
            </a:endParaRPr>
          </a:p>
          <a:p>
            <a:pPr marL="0" indent="0" algn="l" rtl="0">
              <a:buNone/>
            </a:pPr>
            <a:endParaRPr lang="en-US" sz="2400" dirty="0"/>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Tree>
    <p:extLst>
      <p:ext uri="{BB962C8B-B14F-4D97-AF65-F5344CB8AC3E}">
        <p14:creationId xmlns:p14="http://schemas.microsoft.com/office/powerpoint/2010/main" val="3465358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Custom 18">
      <a:dk1>
        <a:srgbClr val="FFFFFF"/>
      </a:dk1>
      <a:lt1>
        <a:sysClr val="window" lastClr="FFFFFF"/>
      </a:lt1>
      <a:dk2>
        <a:srgbClr val="454545"/>
      </a:dk2>
      <a:lt2>
        <a:srgbClr val="595959"/>
      </a:lt2>
      <a:accent1>
        <a:srgbClr val="586EA6"/>
      </a:accent1>
      <a:accent2>
        <a:srgbClr val="B71E42"/>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Arial"/>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00915908_Getting to know your classmate_RVA_v3.potx" id="{3AB90CC0-EE9A-4719-A10E-2B9C37D95451}" vid="{F0D04700-138B-4F65-8F40-43A8301C62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C3F4922-B139-402E-9C20-CC7FB72E5B59}">
  <ds:schemaRefs>
    <ds:schemaRef ds:uri="http://schemas.microsoft.com/sharepoint/v3/contenttype/forms"/>
  </ds:schemaRefs>
</ds:datastoreItem>
</file>

<file path=customXml/itemProps2.xml><?xml version="1.0" encoding="utf-8"?>
<ds:datastoreItem xmlns:ds="http://schemas.openxmlformats.org/officeDocument/2006/customXml" ds:itemID="{01A50BC3-FC9F-491A-A65B-E638982E3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225736-1374-4CAC-8B19-47C9871FFC7D}">
  <ds:schemaRefs>
    <ds:schemaRef ds:uri="http://schemas.microsoft.com/office/infopath/2007/PartnerControls"/>
    <ds:schemaRef ds:uri="16c05727-aa75-4e4a-9b5f-8a80a1165891"/>
    <ds:schemaRef ds:uri="http://schemas.microsoft.com/office/2006/documentManagement/types"/>
    <ds:schemaRef ds:uri="http://purl.org/dc/dcmitype/"/>
    <ds:schemaRef ds:uri="http://schemas.openxmlformats.org/package/2006/metadata/core-properties"/>
    <ds:schemaRef ds:uri="71af3243-3dd4-4a8d-8c0d-dd76da1f02a5"/>
    <ds:schemaRef ds:uri="http://schemas.microsoft.com/office/2006/metadata/properties"/>
    <ds:schemaRef ds:uri="http://purl.org/dc/elements/1.1/"/>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Getting to know your classmate</Template>
  <TotalTime>0</TotalTime>
  <Words>2215</Words>
  <Application>Microsoft Office PowerPoint</Application>
  <PresentationFormat>Widescreen</PresentationFormat>
  <Paragraphs>248</Paragraphs>
  <Slides>42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Arial</vt:lpstr>
      <vt:lpstr>B Nazanin</vt:lpstr>
      <vt:lpstr>B Titr</vt:lpstr>
      <vt:lpstr>Calibri</vt:lpstr>
      <vt:lpstr>Corbel</vt:lpstr>
      <vt:lpstr>Tahoma</vt:lpstr>
      <vt:lpstr>Wingdings</vt:lpstr>
      <vt:lpstr>Wingdings 2</vt:lpstr>
      <vt:lpstr>Frame</vt:lpstr>
      <vt:lpstr>Smartphone apps for cancer: A content analysis of the digital health marketplace   </vt:lpstr>
      <vt:lpstr>Digital Health</vt:lpstr>
      <vt:lpstr>Introduction </vt:lpstr>
      <vt:lpstr>Introduction </vt:lpstr>
      <vt:lpstr>Introduction </vt:lpstr>
      <vt:lpstr>Introduction </vt:lpstr>
      <vt:lpstr>Introduction </vt:lpstr>
      <vt:lpstr>Introduction </vt:lpstr>
      <vt:lpstr>Introduction </vt:lpstr>
      <vt:lpstr>Introduction </vt:lpstr>
      <vt:lpstr>Introduction</vt:lpstr>
      <vt:lpstr>Mobile app search :</vt:lpstr>
      <vt:lpstr>Selection criteria :</vt:lpstr>
      <vt:lpstr>Selection criteria :</vt:lpstr>
      <vt:lpstr>Data collection and analysis :</vt:lpstr>
      <vt:lpstr>Data collection and analysis :</vt:lpstr>
      <vt:lpstr>Data collection and analysis :</vt:lpstr>
      <vt:lpstr>Data collection and analysis :</vt:lpstr>
      <vt:lpstr>Data collection and analysis :</vt:lpstr>
      <vt:lpstr>Data collection and analysis :</vt:lpstr>
      <vt:lpstr>PowerPoint Presentation</vt:lpstr>
      <vt:lpstr>Cost (free vs. fee) </vt:lpstr>
      <vt:lpstr>  Date of last update and Primary function   </vt:lpstr>
      <vt:lpstr>Interactive features: </vt:lpstr>
      <vt:lpstr>Interactive features: </vt:lpstr>
      <vt:lpstr>Organizational affiliations and content sources :</vt:lpstr>
      <vt:lpstr>Health provider involvement : </vt:lpstr>
      <vt:lpstr>Other features </vt:lpstr>
      <vt:lpstr>Discussion</vt:lpstr>
      <vt:lpstr>Discussion:</vt:lpstr>
      <vt:lpstr>Discussion:</vt:lpstr>
      <vt:lpstr>Discussion</vt:lpstr>
      <vt:lpstr>Discussion</vt:lpstr>
      <vt:lpstr>Discussion</vt:lpstr>
      <vt:lpstr>Recommendations</vt:lpstr>
      <vt:lpstr>Recommendations</vt:lpstr>
      <vt:lpstr>Recommendations</vt:lpstr>
      <vt:lpstr>Recommendations</vt:lpstr>
      <vt:lpstr>Limitations and future directions</vt:lpstr>
      <vt:lpstr>Limitations and future directions</vt:lpstr>
      <vt:lpstr>The aim of this review was to characterize the state of cancer-focused smartphone apps for healthcare consumers.  Among the 123 apps for cancer, education was the largest category for the primary function of the targeted apps followed by disease management.   Interactive features of cancer apps included the ability to track appointments, share medical records, or connect with a health provider.  However, these interactive features were not fully utilized and there is room for more improvement in this regard to support self-monitoring functions.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2021-11-22T10:25:49Z</dcterms:created>
  <dcterms:modified xsi:type="dcterms:W3CDTF">2021-11-26T17:26:28Z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