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34"/>
  </p:notesMasterIdLst>
  <p:sldIdLst>
    <p:sldId id="256" r:id="rId2"/>
    <p:sldId id="264" r:id="rId3"/>
    <p:sldId id="271" r:id="rId4"/>
    <p:sldId id="272" r:id="rId5"/>
    <p:sldId id="273" r:id="rId6"/>
    <p:sldId id="278" r:id="rId7"/>
    <p:sldId id="274" r:id="rId8"/>
    <p:sldId id="275" r:id="rId9"/>
    <p:sldId id="276" r:id="rId10"/>
    <p:sldId id="279" r:id="rId11"/>
    <p:sldId id="280" r:id="rId12"/>
    <p:sldId id="281" r:id="rId13"/>
    <p:sldId id="282" r:id="rId14"/>
    <p:sldId id="283" r:id="rId15"/>
    <p:sldId id="284" r:id="rId16"/>
    <p:sldId id="285" r:id="rId17"/>
    <p:sldId id="300"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27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297"/>
    <a:srgbClr val="2BA9AF"/>
    <a:srgbClr val="1F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4" autoAdjust="0"/>
    <p:restoredTop sz="94660"/>
  </p:normalViewPr>
  <p:slideViewPr>
    <p:cSldViewPr snapToGrid="0">
      <p:cViewPr varScale="1">
        <p:scale>
          <a:sx n="113" d="100"/>
          <a:sy n="113" d="100"/>
        </p:scale>
        <p:origin x="58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4/18/2022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1</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32</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err="1"/>
              <a:t>اسلاید</a:t>
            </a:r>
            <a:r>
              <a:rPr lang="en-US" dirty="0"/>
              <a:t> </a:t>
            </a:r>
            <a:r>
              <a:rPr lang="en-US" dirty="0" err="1"/>
              <a:t>شماره</a:t>
            </a:r>
            <a:r>
              <a:rPr lang="en-US" dirty="0"/>
              <a:t>  9</a:t>
            </a:r>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a:t>اسلاید شماره  9</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fa-IR"/>
              <a:t>موضوع ارائه</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r" rtl="1">
              <a:defRPr b="0" baseline="0">
                <a:cs typeface="B Titr" panose="00000700000000000000" pitchFamily="2" charset="-78"/>
              </a:defRPr>
            </a:lvl1pPr>
          </a:lstStyle>
          <a:p>
            <a:r>
              <a:rPr lang="fa-IR" dirty="0"/>
              <a:t>برای اضافه کردن عنوان کلیک کنید</a:t>
            </a:r>
            <a:endParaRPr lang="en-US" dirty="0"/>
          </a:p>
        </p:txBody>
      </p:sp>
      <p:sp>
        <p:nvSpPr>
          <p:cNvPr id="3" name="Content Placeholder 2"/>
          <p:cNvSpPr>
            <a:spLocks noGrp="1"/>
          </p:cNvSpPr>
          <p:nvPr>
            <p:ph idx="1" hasCustomPrompt="1"/>
          </p:nvPr>
        </p:nvSpPr>
        <p:spPr/>
        <p:txBody>
          <a:bodyPr/>
          <a:lstStyle>
            <a:lvl1pPr algn="r" rtl="1">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fa-IR" dirty="0"/>
              <a:t>برای افزودن متن کلیک کنید</a:t>
            </a:r>
          </a:p>
          <a:p>
            <a:pPr lvl="0"/>
            <a:endParaRPr lang="en-US" dirty="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fa-IR"/>
              <a:t>اسلاید شماره </a:t>
            </a:r>
            <a:fld id="{623B8C6E-8ADC-45B6-B8AE-E579583F451D}" type="slidenum">
              <a:rPr lang="fa-IR" smtClean="0"/>
              <a:pPr/>
              <a:t>‹#›</a:t>
            </a:fld>
            <a:r>
              <a:rPr lang="en-US"/>
              <a:t>  </a:t>
            </a:r>
            <a:r>
              <a:rPr lang="fa-IR"/>
              <a:t> </a:t>
            </a:r>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fa-IR"/>
              <a:t>موضوع ارائه</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fa-IR"/>
              <a:t>ارائه دهنده</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146651" y="277575"/>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a:t>اسلاید شماره  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a:t>موضوع ارائه</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اسلاید شماره  9</a:t>
            </a:r>
            <a:endParaRPr lang="en-US" dirty="0"/>
          </a:p>
        </p:txBody>
      </p:sp>
      <p:sp>
        <p:nvSpPr>
          <p:cNvPr id="8" name="Footer Placeholder 7"/>
          <p:cNvSpPr>
            <a:spLocks noGrp="1"/>
          </p:cNvSpPr>
          <p:nvPr>
            <p:ph type="ftr" sz="quarter" idx="11"/>
          </p:nvPr>
        </p:nvSpPr>
        <p:spPr/>
        <p:txBody>
          <a:bodyPr/>
          <a:lstStyle/>
          <a:p>
            <a:r>
              <a:rPr lang="fa-IR"/>
              <a:t>موضوع ارائه</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err="1"/>
              <a:t>اسلاید</a:t>
            </a:r>
            <a:r>
              <a:rPr lang="en-US" dirty="0"/>
              <a:t> </a:t>
            </a:r>
            <a:r>
              <a:rPr lang="en-US" dirty="0" err="1"/>
              <a:t>شماره</a:t>
            </a:r>
            <a:r>
              <a:rPr lang="en-US" dirty="0"/>
              <a:t>  9</a:t>
            </a:r>
          </a:p>
        </p:txBody>
      </p:sp>
      <p:sp>
        <p:nvSpPr>
          <p:cNvPr id="4" name="Footer Placeholder 3"/>
          <p:cNvSpPr>
            <a:spLocks noGrp="1"/>
          </p:cNvSpPr>
          <p:nvPr>
            <p:ph type="ftr" sz="quarter" idx="11"/>
          </p:nvPr>
        </p:nvSpPr>
        <p:spPr/>
        <p:txBody>
          <a:bodyPr/>
          <a:lstStyle/>
          <a:p>
            <a:r>
              <a:rPr lang="fa-IR"/>
              <a:t>موضوع ارائه</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err="1"/>
              <a:t>اسلاید</a:t>
            </a:r>
            <a:r>
              <a:rPr lang="en-US" dirty="0"/>
              <a:t> </a:t>
            </a:r>
            <a:r>
              <a:rPr lang="en-US" dirty="0" err="1"/>
              <a:t>شماره</a:t>
            </a:r>
            <a:r>
              <a:rPr lang="en-US" dirty="0"/>
              <a:t>  9</a:t>
            </a:r>
          </a:p>
        </p:txBody>
      </p:sp>
      <p:sp>
        <p:nvSpPr>
          <p:cNvPr id="3" name="Footer Placeholder 2"/>
          <p:cNvSpPr>
            <a:spLocks noGrp="1"/>
          </p:cNvSpPr>
          <p:nvPr>
            <p:ph type="ftr" sz="quarter" idx="11"/>
          </p:nvPr>
        </p:nvSpPr>
        <p:spPr/>
        <p:txBody>
          <a:bodyPr/>
          <a:lstStyle/>
          <a:p>
            <a:r>
              <a:rPr lang="fa-IR"/>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err="1"/>
              <a:t>اسلاید</a:t>
            </a:r>
            <a:r>
              <a:rPr lang="en-US" dirty="0"/>
              <a:t> </a:t>
            </a:r>
            <a:r>
              <a:rPr lang="en-US" dirty="0" err="1"/>
              <a:t>شماره</a:t>
            </a:r>
            <a:r>
              <a:rPr lang="en-US" dirty="0"/>
              <a:t>  9</a:t>
            </a:r>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a:t>اسلاید شماره  9</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a:t>موضوع ارائه</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ctrTitle"/>
          </p:nvPr>
        </p:nvSpPr>
        <p:spPr/>
        <p:txBody>
          <a:bodyPr>
            <a:normAutofit/>
          </a:bodyPr>
          <a:lstStyle/>
          <a:p>
            <a:r>
              <a:rPr lang="en-US" sz="4000" dirty="0">
                <a:cs typeface="B Titr" panose="00000700000000000000" pitchFamily="2" charset="-78"/>
              </a:rPr>
              <a:t>Optimized hybrid machine learning approach for smartphone based diabetic retinopathy detection</a:t>
            </a:r>
          </a:p>
        </p:txBody>
      </p:sp>
      <p:sp>
        <p:nvSpPr>
          <p:cNvPr id="3" name="Subtitle 2"/>
          <p:cNvSpPr>
            <a:spLocks noGrp="1"/>
          </p:cNvSpPr>
          <p:nvPr>
            <p:ph type="subTitle" idx="1"/>
          </p:nvPr>
        </p:nvSpPr>
        <p:spPr>
          <a:xfrm>
            <a:off x="1524000" y="3996250"/>
            <a:ext cx="9144000" cy="1947350"/>
          </a:xfrm>
        </p:spPr>
        <p:txBody>
          <a:bodyPr>
            <a:noAutofit/>
          </a:bodyPr>
          <a:lstStyle/>
          <a:p>
            <a:r>
              <a:rPr lang="fa-IR" dirty="0">
                <a:cs typeface="B Nazanin" panose="00000400000000000000" pitchFamily="2" charset="-78"/>
              </a:rPr>
              <a:t>امیر احمدی</a:t>
            </a:r>
          </a:p>
          <a:p>
            <a:r>
              <a:rPr lang="fa-IR" dirty="0">
                <a:cs typeface="B Nazanin" panose="00000400000000000000" pitchFamily="2" charset="-78"/>
              </a:rPr>
              <a:t>دکتر خلیل </a:t>
            </a:r>
            <a:r>
              <a:rPr lang="fa-IR" dirty="0" err="1">
                <a:cs typeface="B Nazanin" panose="00000400000000000000" pitchFamily="2" charset="-78"/>
              </a:rPr>
              <a:t>کیمیافر</a:t>
            </a:r>
            <a:endParaRPr lang="fa-IR" dirty="0">
              <a:cs typeface="B Nazanin" panose="00000400000000000000" pitchFamily="2" charset="-78"/>
            </a:endParaRPr>
          </a:p>
          <a:p>
            <a:r>
              <a:rPr lang="en-US" dirty="0">
                <a:cs typeface="B Nazanin" panose="00000400000000000000" pitchFamily="2" charset="-78"/>
              </a:rPr>
              <a:t>amir4002@mums.ac.ir</a:t>
            </a:r>
            <a:endParaRPr lang="fa-IR" dirty="0">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pic>
        <p:nvPicPr>
          <p:cNvPr id="10" name="Picture 9"/>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b="19937"/>
          <a:stretch/>
        </p:blipFill>
        <p:spPr>
          <a:xfrm>
            <a:off x="10058400" y="257137"/>
            <a:ext cx="1778925" cy="1389918"/>
          </a:xfrm>
          <a:prstGeom prst="rect">
            <a:avLst/>
          </a:prstGeom>
        </p:spPr>
      </p:pic>
      <p:sp>
        <p:nvSpPr>
          <p:cNvPr id="5" name="Rectangle 4"/>
          <p:cNvSpPr/>
          <p:nvPr/>
        </p:nvSpPr>
        <p:spPr>
          <a:xfrm>
            <a:off x="5669139" y="596582"/>
            <a:ext cx="1107996" cy="400110"/>
          </a:xfrm>
          <a:prstGeom prst="rect">
            <a:avLst/>
          </a:prstGeom>
          <a:noFill/>
        </p:spPr>
        <p:txBody>
          <a:bodyPr wrap="none" lIns="91440" tIns="45720" rIns="91440" bIns="45720">
            <a:spAutoFit/>
          </a:bodyPr>
          <a:lstStyle/>
          <a:p>
            <a:pPr algn="ctr"/>
            <a:r>
              <a:rPr lang="fa-IR" sz="2000" dirty="0">
                <a:ln w="0"/>
                <a:effectLst>
                  <a:outerShdw blurRad="38100" dist="19050" dir="2700000" algn="tl" rotWithShape="0">
                    <a:schemeClr val="dk1">
                      <a:alpha val="40000"/>
                    </a:schemeClr>
                  </a:outerShdw>
                </a:effectLst>
                <a:cs typeface="B Nazanin" panose="00000400000000000000" pitchFamily="2" charset="-78"/>
              </a:rPr>
              <a:t>باسمه تعالی</a:t>
            </a:r>
            <a:endParaRPr lang="en-US" sz="20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9068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4AE9FC4D-4837-391E-CE80-7FC549E92BD2}"/>
              </a:ext>
            </a:extLst>
          </p:cNvPr>
          <p:cNvPicPr>
            <a:picLocks noChangeAspect="1"/>
          </p:cNvPicPr>
          <p:nvPr/>
        </p:nvPicPr>
        <p:blipFill>
          <a:blip r:embed="rId2"/>
          <a:stretch>
            <a:fillRect/>
          </a:stretch>
        </p:blipFill>
        <p:spPr>
          <a:xfrm>
            <a:off x="3615857" y="412372"/>
            <a:ext cx="4460505" cy="5701739"/>
          </a:xfrm>
          <a:prstGeom prst="rect">
            <a:avLst/>
          </a:prstGeom>
        </p:spPr>
      </p:pic>
      <p:sp>
        <p:nvSpPr>
          <p:cNvPr id="5" name="Slide Number Placeholder 5">
            <a:extLst>
              <a:ext uri="{FF2B5EF4-FFF2-40B4-BE49-F238E27FC236}">
                <a16:creationId xmlns:a16="http://schemas.microsoft.com/office/drawing/2014/main" id="{9F702EF1-394D-F675-A92D-9390B2948A44}"/>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a-IR" dirty="0"/>
              <a:t>ارائه دهنده: امیر احمدی</a:t>
            </a:r>
            <a:endParaRPr lang="en-US" dirty="0"/>
          </a:p>
        </p:txBody>
      </p:sp>
      <p:sp>
        <p:nvSpPr>
          <p:cNvPr id="3" name="Date Placeholder 3">
            <a:extLst>
              <a:ext uri="{FF2B5EF4-FFF2-40B4-BE49-F238E27FC236}">
                <a16:creationId xmlns:a16="http://schemas.microsoft.com/office/drawing/2014/main" id="{4DB2AC3D-6FF2-2660-EEFF-A79F70CCACEE}"/>
              </a:ext>
            </a:extLst>
          </p:cNvPr>
          <p:cNvSpPr>
            <a:spLocks noGrp="1"/>
          </p:cNvSpPr>
          <p:nvPr>
            <p:ph type="dt" sz="half" idx="10"/>
          </p:nvPr>
        </p:nvSpPr>
        <p:spPr>
          <a:xfrm>
            <a:off x="1202265" y="6333954"/>
            <a:ext cx="1972733" cy="365125"/>
          </a:xfrm>
        </p:spPr>
        <p:txBody>
          <a:bodyPr/>
          <a:lstStyle/>
          <a:p>
            <a:r>
              <a:rPr lang="fa-IR" dirty="0"/>
              <a:t>اسلاید شماره </a:t>
            </a:r>
            <a:fld id="{623B8C6E-8ADC-45B6-B8AE-E579583F451D}" type="slidenum">
              <a:rPr lang="fa-IR" smtClean="0"/>
              <a:pPr/>
              <a:t>10</a:t>
            </a:fld>
            <a:r>
              <a:rPr lang="en-US" dirty="0"/>
              <a:t>  </a:t>
            </a:r>
            <a:r>
              <a:rPr lang="fa-IR" dirty="0"/>
              <a:t> </a:t>
            </a:r>
            <a:endParaRPr lang="en-US" dirty="0"/>
          </a:p>
        </p:txBody>
      </p:sp>
    </p:spTree>
    <p:extLst>
      <p:ext uri="{BB962C8B-B14F-4D97-AF65-F5344CB8AC3E}">
        <p14:creationId xmlns:p14="http://schemas.microsoft.com/office/powerpoint/2010/main" val="2396634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6E98-03C0-F0E7-7BA6-8D866AFEDAC5}"/>
              </a:ext>
            </a:extLst>
          </p:cNvPr>
          <p:cNvSpPr>
            <a:spLocks noGrp="1"/>
          </p:cNvSpPr>
          <p:nvPr>
            <p:ph type="title"/>
          </p:nvPr>
        </p:nvSpPr>
        <p:spPr/>
        <p:txBody>
          <a:bodyPr/>
          <a:lstStyle/>
          <a:p>
            <a:r>
              <a:rPr lang="en-US" dirty="0"/>
              <a:t>Preprocessing</a:t>
            </a:r>
          </a:p>
        </p:txBody>
      </p:sp>
      <p:sp>
        <p:nvSpPr>
          <p:cNvPr id="3" name="Content Placeholder 2">
            <a:extLst>
              <a:ext uri="{FF2B5EF4-FFF2-40B4-BE49-F238E27FC236}">
                <a16:creationId xmlns:a16="http://schemas.microsoft.com/office/drawing/2014/main" id="{2B1399A0-D4D6-5C75-6A68-0E38EF3C1F22}"/>
              </a:ext>
            </a:extLst>
          </p:cNvPr>
          <p:cNvSpPr>
            <a:spLocks noGrp="1"/>
          </p:cNvSpPr>
          <p:nvPr>
            <p:ph idx="1"/>
          </p:nvPr>
        </p:nvSpPr>
        <p:spPr/>
        <p:txBody>
          <a:bodyPr/>
          <a:lstStyle/>
          <a:p>
            <a:pPr algn="l" rtl="0"/>
            <a:r>
              <a:rPr lang="en-US" dirty="0"/>
              <a:t>Green Channel conversion</a:t>
            </a:r>
          </a:p>
          <a:p>
            <a:pPr algn="l" rtl="0"/>
            <a:r>
              <a:rPr lang="en-US" dirty="0"/>
              <a:t>CLAHE</a:t>
            </a:r>
          </a:p>
          <a:p>
            <a:pPr marL="0" indent="0" algn="l" rtl="0">
              <a:buNone/>
            </a:pPr>
            <a:endParaRPr lang="en-US" dirty="0"/>
          </a:p>
        </p:txBody>
      </p:sp>
      <p:sp>
        <p:nvSpPr>
          <p:cNvPr id="4" name="Date Placeholder 3">
            <a:extLst>
              <a:ext uri="{FF2B5EF4-FFF2-40B4-BE49-F238E27FC236}">
                <a16:creationId xmlns:a16="http://schemas.microsoft.com/office/drawing/2014/main" id="{4F933A75-5307-7FAD-9CB7-ABDF431F2CFE}"/>
              </a:ext>
            </a:extLst>
          </p:cNvPr>
          <p:cNvSpPr>
            <a:spLocks noGrp="1"/>
          </p:cNvSpPr>
          <p:nvPr>
            <p:ph type="dt" sz="half" idx="10"/>
          </p:nvPr>
        </p:nvSpPr>
        <p:spPr/>
        <p:txBody>
          <a:bodyPr/>
          <a:lstStyle/>
          <a:p>
            <a:r>
              <a:rPr lang="fa-IR" dirty="0"/>
              <a:t>اسلاید شماره </a:t>
            </a:r>
            <a:fld id="{623B8C6E-8ADC-45B6-B8AE-E579583F451D}" type="slidenum">
              <a:rPr lang="fa-IR" smtClean="0"/>
              <a:pPr/>
              <a:t>11</a:t>
            </a:fld>
            <a:r>
              <a:rPr lang="en-US" dirty="0"/>
              <a:t>  </a:t>
            </a:r>
            <a:r>
              <a:rPr lang="fa-IR" dirty="0"/>
              <a:t> </a:t>
            </a:r>
            <a:endParaRPr lang="en-US" dirty="0"/>
          </a:p>
        </p:txBody>
      </p:sp>
      <p:pic>
        <p:nvPicPr>
          <p:cNvPr id="10" name="Picture 9">
            <a:extLst>
              <a:ext uri="{FF2B5EF4-FFF2-40B4-BE49-F238E27FC236}">
                <a16:creationId xmlns:a16="http://schemas.microsoft.com/office/drawing/2014/main" id="{772416E0-8DCD-7AF0-8CFB-16B9464E92F6}"/>
              </a:ext>
            </a:extLst>
          </p:cNvPr>
          <p:cNvPicPr>
            <a:picLocks noChangeAspect="1"/>
          </p:cNvPicPr>
          <p:nvPr/>
        </p:nvPicPr>
        <p:blipFill>
          <a:blip r:embed="rId2"/>
          <a:stretch>
            <a:fillRect/>
          </a:stretch>
        </p:blipFill>
        <p:spPr>
          <a:xfrm>
            <a:off x="5448300" y="2256292"/>
            <a:ext cx="6451600" cy="3352027"/>
          </a:xfrm>
          <a:prstGeom prst="rect">
            <a:avLst/>
          </a:prstGeom>
        </p:spPr>
      </p:pic>
      <p:sp>
        <p:nvSpPr>
          <p:cNvPr id="7" name="Slide Number Placeholder 5">
            <a:extLst>
              <a:ext uri="{FF2B5EF4-FFF2-40B4-BE49-F238E27FC236}">
                <a16:creationId xmlns:a16="http://schemas.microsoft.com/office/drawing/2014/main" id="{795D0B3B-DB09-6542-19E5-31EC99719CEC}"/>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241815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6C117A-22DD-7761-A4F3-C8F318DB063D}"/>
              </a:ext>
            </a:extLst>
          </p:cNvPr>
          <p:cNvSpPr>
            <a:spLocks noGrp="1"/>
          </p:cNvSpPr>
          <p:nvPr>
            <p:ph type="dt" sz="half" idx="10"/>
          </p:nvPr>
        </p:nvSpPr>
        <p:spPr/>
        <p:txBody>
          <a:bodyPr/>
          <a:lstStyle/>
          <a:p>
            <a:r>
              <a:rPr lang="fa-IR"/>
              <a:t>اسلاید شماره </a:t>
            </a:r>
            <a:fld id="{623B8C6E-8ADC-45B6-B8AE-E579583F451D}" type="slidenum">
              <a:rPr lang="fa-IR" smtClean="0"/>
              <a:pPr/>
              <a:t>12</a:t>
            </a:fld>
            <a:r>
              <a:rPr lang="en-US"/>
              <a:t>  </a:t>
            </a:r>
            <a:r>
              <a:rPr lang="fa-IR"/>
              <a:t> </a:t>
            </a:r>
            <a:endParaRPr lang="en-US" dirty="0"/>
          </a:p>
        </p:txBody>
      </p:sp>
      <p:pic>
        <p:nvPicPr>
          <p:cNvPr id="8" name="Picture 7">
            <a:extLst>
              <a:ext uri="{FF2B5EF4-FFF2-40B4-BE49-F238E27FC236}">
                <a16:creationId xmlns:a16="http://schemas.microsoft.com/office/drawing/2014/main" id="{7D2F1717-07A6-2541-8E85-EB8DB298EC76}"/>
              </a:ext>
            </a:extLst>
          </p:cNvPr>
          <p:cNvPicPr>
            <a:picLocks noChangeAspect="1"/>
          </p:cNvPicPr>
          <p:nvPr/>
        </p:nvPicPr>
        <p:blipFill>
          <a:blip r:embed="rId2"/>
          <a:stretch>
            <a:fillRect/>
          </a:stretch>
        </p:blipFill>
        <p:spPr>
          <a:xfrm>
            <a:off x="3479799" y="380699"/>
            <a:ext cx="5232401" cy="5786421"/>
          </a:xfrm>
          <a:prstGeom prst="rect">
            <a:avLst/>
          </a:prstGeom>
        </p:spPr>
      </p:pic>
      <p:sp>
        <p:nvSpPr>
          <p:cNvPr id="2" name="Slide Number Placeholder 5">
            <a:extLst>
              <a:ext uri="{FF2B5EF4-FFF2-40B4-BE49-F238E27FC236}">
                <a16:creationId xmlns:a16="http://schemas.microsoft.com/office/drawing/2014/main" id="{CDC2AA1B-791E-C75E-DC62-41FE1C832C8B}"/>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3050971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4B03-3C2C-D86C-453A-8C44D14410A3}"/>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BCB6495F-9459-C3C5-83AC-ADF585610A60}"/>
              </a:ext>
            </a:extLst>
          </p:cNvPr>
          <p:cNvSpPr>
            <a:spLocks noGrp="1"/>
          </p:cNvSpPr>
          <p:nvPr>
            <p:ph idx="1"/>
          </p:nvPr>
        </p:nvSpPr>
        <p:spPr/>
        <p:txBody>
          <a:bodyPr/>
          <a:lstStyle/>
          <a:p>
            <a:pPr algn="l" rtl="0"/>
            <a:r>
              <a:rPr lang="en-US" dirty="0"/>
              <a:t>Different elements like blood vessels, optic disc, fovea and macula are included in the retinal image</a:t>
            </a:r>
          </a:p>
          <a:p>
            <a:pPr algn="l" rtl="0"/>
            <a:r>
              <a:rPr lang="en-US" dirty="0"/>
              <a:t>Optic disc segmentation using watershed transform</a:t>
            </a:r>
          </a:p>
          <a:p>
            <a:pPr algn="l" rtl="0"/>
            <a:r>
              <a:rPr lang="en-US" dirty="0"/>
              <a:t>Abnormality segmentation using THFB</a:t>
            </a:r>
          </a:p>
        </p:txBody>
      </p:sp>
      <p:sp>
        <p:nvSpPr>
          <p:cNvPr id="4" name="Date Placeholder 3">
            <a:extLst>
              <a:ext uri="{FF2B5EF4-FFF2-40B4-BE49-F238E27FC236}">
                <a16:creationId xmlns:a16="http://schemas.microsoft.com/office/drawing/2014/main" id="{823001BD-57A9-6A1E-FDD0-121724499FF6}"/>
              </a:ext>
            </a:extLst>
          </p:cNvPr>
          <p:cNvSpPr>
            <a:spLocks noGrp="1"/>
          </p:cNvSpPr>
          <p:nvPr>
            <p:ph type="dt" sz="half" idx="10"/>
          </p:nvPr>
        </p:nvSpPr>
        <p:spPr/>
        <p:txBody>
          <a:bodyPr/>
          <a:lstStyle/>
          <a:p>
            <a:r>
              <a:rPr lang="fa-IR" dirty="0"/>
              <a:t>اسلاید شماره </a:t>
            </a:r>
            <a:fld id="{623B8C6E-8ADC-45B6-B8AE-E579583F451D}" type="slidenum">
              <a:rPr lang="fa-IR" smtClean="0"/>
              <a:pPr/>
              <a:t>13</a:t>
            </a:fld>
            <a:r>
              <a:rPr lang="en-US" dirty="0"/>
              <a:t>  </a:t>
            </a:r>
            <a:r>
              <a:rPr lang="fa-IR" dirty="0"/>
              <a:t> </a:t>
            </a:r>
            <a:endParaRPr lang="en-US" dirty="0"/>
          </a:p>
        </p:txBody>
      </p:sp>
      <p:sp>
        <p:nvSpPr>
          <p:cNvPr id="8" name="Slide Number Placeholder 5">
            <a:extLst>
              <a:ext uri="{FF2B5EF4-FFF2-40B4-BE49-F238E27FC236}">
                <a16:creationId xmlns:a16="http://schemas.microsoft.com/office/drawing/2014/main" id="{51F1FF35-0A6F-20F3-AD36-D503ECD0582D}"/>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61333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1CAEF-AEA0-BBA0-79CB-8C79CC6C06C0}"/>
              </a:ext>
            </a:extLst>
          </p:cNvPr>
          <p:cNvSpPr>
            <a:spLocks noGrp="1"/>
          </p:cNvSpPr>
          <p:nvPr>
            <p:ph type="title"/>
          </p:nvPr>
        </p:nvSpPr>
        <p:spPr>
          <a:xfrm>
            <a:off x="2539999" y="284176"/>
            <a:ext cx="8446999" cy="1508760"/>
          </a:xfrm>
        </p:spPr>
        <p:txBody>
          <a:bodyPr>
            <a:normAutofit fontScale="90000"/>
          </a:bodyPr>
          <a:lstStyle/>
          <a:p>
            <a:r>
              <a:rPr lang="en-US" dirty="0"/>
              <a:t>Optic disc segmentation using watershed transform</a:t>
            </a:r>
            <a:br>
              <a:rPr lang="en-US" dirty="0"/>
            </a:br>
            <a:endParaRPr lang="en-US" dirty="0"/>
          </a:p>
        </p:txBody>
      </p:sp>
      <p:sp>
        <p:nvSpPr>
          <p:cNvPr id="3" name="Content Placeholder 2">
            <a:extLst>
              <a:ext uri="{FF2B5EF4-FFF2-40B4-BE49-F238E27FC236}">
                <a16:creationId xmlns:a16="http://schemas.microsoft.com/office/drawing/2014/main" id="{A1B77FBF-FE59-5206-D6E6-1B6348DF165F}"/>
              </a:ext>
            </a:extLst>
          </p:cNvPr>
          <p:cNvSpPr>
            <a:spLocks noGrp="1"/>
          </p:cNvSpPr>
          <p:nvPr>
            <p:ph idx="1"/>
          </p:nvPr>
        </p:nvSpPr>
        <p:spPr/>
        <p:txBody>
          <a:bodyPr/>
          <a:lstStyle/>
          <a:p>
            <a:pPr algn="l" rtl="0"/>
            <a:r>
              <a:rPr lang="en-US" dirty="0"/>
              <a:t>Morphological gradient</a:t>
            </a:r>
          </a:p>
          <a:p>
            <a:pPr algn="l" rtl="0"/>
            <a:r>
              <a:rPr lang="en-US" dirty="0"/>
              <a:t>Marker-controlled watershed segmentation</a:t>
            </a:r>
          </a:p>
          <a:p>
            <a:pPr algn="l" rtl="0"/>
            <a:r>
              <a:rPr lang="en-US" dirty="0"/>
              <a:t>Erosion-based gray-scale image reconstruction</a:t>
            </a:r>
          </a:p>
          <a:p>
            <a:pPr algn="l" rtl="0"/>
            <a:r>
              <a:rPr lang="en-US" dirty="0"/>
              <a:t>Dilation-based gray scale reconstruction</a:t>
            </a:r>
          </a:p>
        </p:txBody>
      </p:sp>
      <p:sp>
        <p:nvSpPr>
          <p:cNvPr id="4" name="Date Placeholder 3">
            <a:extLst>
              <a:ext uri="{FF2B5EF4-FFF2-40B4-BE49-F238E27FC236}">
                <a16:creationId xmlns:a16="http://schemas.microsoft.com/office/drawing/2014/main" id="{116E3667-13F0-B28D-AE56-7FE9D5E6D595}"/>
              </a:ext>
            </a:extLst>
          </p:cNvPr>
          <p:cNvSpPr>
            <a:spLocks noGrp="1"/>
          </p:cNvSpPr>
          <p:nvPr>
            <p:ph type="dt" sz="half" idx="10"/>
          </p:nvPr>
        </p:nvSpPr>
        <p:spPr/>
        <p:txBody>
          <a:bodyPr/>
          <a:lstStyle/>
          <a:p>
            <a:r>
              <a:rPr lang="fa-IR"/>
              <a:t>اسلاید شماره </a:t>
            </a:r>
            <a:fld id="{623B8C6E-8ADC-45B6-B8AE-E579583F451D}" type="slidenum">
              <a:rPr lang="fa-IR" smtClean="0"/>
              <a:pPr/>
              <a:t>14</a:t>
            </a:fld>
            <a:r>
              <a:rPr lang="en-US"/>
              <a:t>  </a:t>
            </a:r>
            <a:r>
              <a:rPr lang="fa-IR"/>
              <a:t> </a:t>
            </a:r>
            <a:endParaRPr lang="en-US" dirty="0"/>
          </a:p>
        </p:txBody>
      </p:sp>
      <p:sp>
        <p:nvSpPr>
          <p:cNvPr id="5" name="Footer Placeholder 4">
            <a:extLst>
              <a:ext uri="{FF2B5EF4-FFF2-40B4-BE49-F238E27FC236}">
                <a16:creationId xmlns:a16="http://schemas.microsoft.com/office/drawing/2014/main" id="{0B9BA272-21EC-9D9D-511B-E8716E9656D3}"/>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CA145A57-6A6D-452C-6DF9-677659CF7BC8}"/>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243493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F3E64E-A9DB-145B-21F5-33C9C1E0E4BA}"/>
              </a:ext>
            </a:extLst>
          </p:cNvPr>
          <p:cNvSpPr>
            <a:spLocks noGrp="1"/>
          </p:cNvSpPr>
          <p:nvPr>
            <p:ph type="dt" sz="half" idx="10"/>
          </p:nvPr>
        </p:nvSpPr>
        <p:spPr/>
        <p:txBody>
          <a:bodyPr/>
          <a:lstStyle/>
          <a:p>
            <a:r>
              <a:rPr lang="fa-IR" dirty="0"/>
              <a:t>اسلاید شماره </a:t>
            </a:r>
            <a:fld id="{623B8C6E-8ADC-45B6-B8AE-E579583F451D}" type="slidenum">
              <a:rPr lang="fa-IR" smtClean="0"/>
              <a:pPr/>
              <a:t>15</a:t>
            </a:fld>
            <a:r>
              <a:rPr lang="en-US" dirty="0"/>
              <a:t>  </a:t>
            </a:r>
            <a:r>
              <a:rPr lang="fa-IR" dirty="0"/>
              <a:t> </a:t>
            </a:r>
            <a:endParaRPr lang="en-US" dirty="0"/>
          </a:p>
        </p:txBody>
      </p:sp>
      <p:pic>
        <p:nvPicPr>
          <p:cNvPr id="8" name="Picture 7">
            <a:extLst>
              <a:ext uri="{FF2B5EF4-FFF2-40B4-BE49-F238E27FC236}">
                <a16:creationId xmlns:a16="http://schemas.microsoft.com/office/drawing/2014/main" id="{D4346717-7089-3D20-5434-849E57E517C7}"/>
              </a:ext>
            </a:extLst>
          </p:cNvPr>
          <p:cNvPicPr>
            <a:picLocks noChangeAspect="1"/>
          </p:cNvPicPr>
          <p:nvPr/>
        </p:nvPicPr>
        <p:blipFill>
          <a:blip r:embed="rId2"/>
          <a:stretch>
            <a:fillRect/>
          </a:stretch>
        </p:blipFill>
        <p:spPr>
          <a:xfrm>
            <a:off x="7461250" y="206375"/>
            <a:ext cx="3848100" cy="3124200"/>
          </a:xfrm>
          <a:prstGeom prst="rect">
            <a:avLst/>
          </a:prstGeom>
        </p:spPr>
      </p:pic>
      <p:pic>
        <p:nvPicPr>
          <p:cNvPr id="10" name="Picture 9">
            <a:extLst>
              <a:ext uri="{FF2B5EF4-FFF2-40B4-BE49-F238E27FC236}">
                <a16:creationId xmlns:a16="http://schemas.microsoft.com/office/drawing/2014/main" id="{F5794FA9-1D0A-208F-F703-308D9B6CFD2F}"/>
              </a:ext>
            </a:extLst>
          </p:cNvPr>
          <p:cNvPicPr>
            <a:picLocks noChangeAspect="1"/>
          </p:cNvPicPr>
          <p:nvPr/>
        </p:nvPicPr>
        <p:blipFill>
          <a:blip r:embed="rId3"/>
          <a:stretch>
            <a:fillRect/>
          </a:stretch>
        </p:blipFill>
        <p:spPr>
          <a:xfrm>
            <a:off x="560387" y="206375"/>
            <a:ext cx="6753225" cy="3209925"/>
          </a:xfrm>
          <a:prstGeom prst="rect">
            <a:avLst/>
          </a:prstGeom>
        </p:spPr>
      </p:pic>
      <p:pic>
        <p:nvPicPr>
          <p:cNvPr id="12" name="Picture 11">
            <a:extLst>
              <a:ext uri="{FF2B5EF4-FFF2-40B4-BE49-F238E27FC236}">
                <a16:creationId xmlns:a16="http://schemas.microsoft.com/office/drawing/2014/main" id="{CCE684C2-E62D-34AF-3A6F-C5176822C064}"/>
              </a:ext>
            </a:extLst>
          </p:cNvPr>
          <p:cNvPicPr>
            <a:picLocks noChangeAspect="1"/>
          </p:cNvPicPr>
          <p:nvPr/>
        </p:nvPicPr>
        <p:blipFill>
          <a:blip r:embed="rId4"/>
          <a:stretch>
            <a:fillRect/>
          </a:stretch>
        </p:blipFill>
        <p:spPr>
          <a:xfrm>
            <a:off x="4221176" y="3514373"/>
            <a:ext cx="3251201" cy="3091043"/>
          </a:xfrm>
          <a:prstGeom prst="rect">
            <a:avLst/>
          </a:prstGeom>
        </p:spPr>
      </p:pic>
      <p:sp>
        <p:nvSpPr>
          <p:cNvPr id="2" name="Slide Number Placeholder 5">
            <a:extLst>
              <a:ext uri="{FF2B5EF4-FFF2-40B4-BE49-F238E27FC236}">
                <a16:creationId xmlns:a16="http://schemas.microsoft.com/office/drawing/2014/main" id="{753BE325-5A4D-A173-8EBB-A1B59CD161FB}"/>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321450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EAD981-6D5D-7663-1903-F7E00CC1D7EA}"/>
              </a:ext>
            </a:extLst>
          </p:cNvPr>
          <p:cNvSpPr>
            <a:spLocks noGrp="1"/>
          </p:cNvSpPr>
          <p:nvPr>
            <p:ph type="title"/>
          </p:nvPr>
        </p:nvSpPr>
        <p:spPr/>
        <p:txBody>
          <a:bodyPr/>
          <a:lstStyle/>
          <a:p>
            <a:r>
              <a:rPr lang="en-US" dirty="0"/>
              <a:t>Feature extraction</a:t>
            </a:r>
          </a:p>
        </p:txBody>
      </p:sp>
      <p:sp>
        <p:nvSpPr>
          <p:cNvPr id="6" name="Content Placeholder 5">
            <a:extLst>
              <a:ext uri="{FF2B5EF4-FFF2-40B4-BE49-F238E27FC236}">
                <a16:creationId xmlns:a16="http://schemas.microsoft.com/office/drawing/2014/main" id="{51889A06-C7B1-6C1E-CD7B-5603FA9DB8AE}"/>
              </a:ext>
            </a:extLst>
          </p:cNvPr>
          <p:cNvSpPr>
            <a:spLocks noGrp="1"/>
          </p:cNvSpPr>
          <p:nvPr>
            <p:ph idx="1"/>
          </p:nvPr>
        </p:nvSpPr>
        <p:spPr/>
        <p:txBody>
          <a:bodyPr/>
          <a:lstStyle/>
          <a:p>
            <a:pPr algn="l" rtl="0"/>
            <a:r>
              <a:rPr lang="en-US" dirty="0" err="1"/>
              <a:t>Haralick</a:t>
            </a:r>
            <a:r>
              <a:rPr lang="en-US" dirty="0"/>
              <a:t> features</a:t>
            </a:r>
          </a:p>
          <a:p>
            <a:pPr algn="l" rtl="0"/>
            <a:r>
              <a:rPr lang="en-US" dirty="0"/>
              <a:t>ADTCWT features</a:t>
            </a:r>
          </a:p>
        </p:txBody>
      </p:sp>
      <p:pic>
        <p:nvPicPr>
          <p:cNvPr id="8" name="Picture 7">
            <a:extLst>
              <a:ext uri="{FF2B5EF4-FFF2-40B4-BE49-F238E27FC236}">
                <a16:creationId xmlns:a16="http://schemas.microsoft.com/office/drawing/2014/main" id="{70FAABF9-CF74-D2AE-9F92-A0921F60BB3A}"/>
              </a:ext>
            </a:extLst>
          </p:cNvPr>
          <p:cNvPicPr>
            <a:picLocks noChangeAspect="1"/>
          </p:cNvPicPr>
          <p:nvPr/>
        </p:nvPicPr>
        <p:blipFill>
          <a:blip r:embed="rId2"/>
          <a:stretch>
            <a:fillRect/>
          </a:stretch>
        </p:blipFill>
        <p:spPr>
          <a:xfrm>
            <a:off x="8026195" y="1858898"/>
            <a:ext cx="3909399" cy="4412362"/>
          </a:xfrm>
          <a:prstGeom prst="rect">
            <a:avLst/>
          </a:prstGeom>
        </p:spPr>
      </p:pic>
      <p:pic>
        <p:nvPicPr>
          <p:cNvPr id="12" name="Picture 11">
            <a:extLst>
              <a:ext uri="{FF2B5EF4-FFF2-40B4-BE49-F238E27FC236}">
                <a16:creationId xmlns:a16="http://schemas.microsoft.com/office/drawing/2014/main" id="{87965F3E-4FA3-748C-88FE-672EBE73284D}"/>
              </a:ext>
            </a:extLst>
          </p:cNvPr>
          <p:cNvPicPr>
            <a:picLocks noChangeAspect="1"/>
          </p:cNvPicPr>
          <p:nvPr/>
        </p:nvPicPr>
        <p:blipFill>
          <a:blip r:embed="rId3"/>
          <a:stretch>
            <a:fillRect/>
          </a:stretch>
        </p:blipFill>
        <p:spPr>
          <a:xfrm>
            <a:off x="2616501" y="3279292"/>
            <a:ext cx="5023037" cy="2938628"/>
          </a:xfrm>
          <a:prstGeom prst="rect">
            <a:avLst/>
          </a:prstGeom>
        </p:spPr>
      </p:pic>
      <p:sp>
        <p:nvSpPr>
          <p:cNvPr id="7" name="Slide Number Placeholder 5">
            <a:extLst>
              <a:ext uri="{FF2B5EF4-FFF2-40B4-BE49-F238E27FC236}">
                <a16:creationId xmlns:a16="http://schemas.microsoft.com/office/drawing/2014/main" id="{9AF6B109-64B6-5DD9-F1C9-6B5D03E3BAE3}"/>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
        <p:nvSpPr>
          <p:cNvPr id="10" name="Date Placeholder 3">
            <a:extLst>
              <a:ext uri="{FF2B5EF4-FFF2-40B4-BE49-F238E27FC236}">
                <a16:creationId xmlns:a16="http://schemas.microsoft.com/office/drawing/2014/main" id="{F733930A-1FBF-20E0-91B4-441D0F35E8B2}"/>
              </a:ext>
            </a:extLst>
          </p:cNvPr>
          <p:cNvSpPr>
            <a:spLocks noGrp="1"/>
          </p:cNvSpPr>
          <p:nvPr>
            <p:ph type="dt" sz="half" idx="10"/>
          </p:nvPr>
        </p:nvSpPr>
        <p:spPr>
          <a:xfrm>
            <a:off x="1202266" y="6378894"/>
            <a:ext cx="3000894" cy="365125"/>
          </a:xfrm>
        </p:spPr>
        <p:txBody>
          <a:bodyPr/>
          <a:lstStyle/>
          <a:p>
            <a:r>
              <a:rPr lang="fa-IR" dirty="0"/>
              <a:t>اسلاید شماره </a:t>
            </a:r>
            <a:fld id="{623B8C6E-8ADC-45B6-B8AE-E579583F451D}" type="slidenum">
              <a:rPr lang="fa-IR" smtClean="0"/>
              <a:pPr/>
              <a:t>16</a:t>
            </a:fld>
            <a:r>
              <a:rPr lang="en-US" dirty="0"/>
              <a:t>  </a:t>
            </a:r>
            <a:r>
              <a:rPr lang="fa-IR" dirty="0"/>
              <a:t> </a:t>
            </a:r>
            <a:endParaRPr lang="en-US" dirty="0"/>
          </a:p>
        </p:txBody>
      </p:sp>
    </p:spTree>
    <p:extLst>
      <p:ext uri="{BB962C8B-B14F-4D97-AF65-F5344CB8AC3E}">
        <p14:creationId xmlns:p14="http://schemas.microsoft.com/office/powerpoint/2010/main" val="55315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8EE5-D708-091C-84DB-652CD3EBBEA5}"/>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C217ECBA-247B-6ECE-880D-C7816822897D}"/>
              </a:ext>
            </a:extLst>
          </p:cNvPr>
          <p:cNvPicPr>
            <a:picLocks noGrp="1" noChangeAspect="1"/>
          </p:cNvPicPr>
          <p:nvPr>
            <p:ph idx="1"/>
          </p:nvPr>
        </p:nvPicPr>
        <p:blipFill>
          <a:blip r:embed="rId2"/>
          <a:stretch>
            <a:fillRect/>
          </a:stretch>
        </p:blipFill>
        <p:spPr>
          <a:xfrm>
            <a:off x="2818885" y="364067"/>
            <a:ext cx="6837601" cy="5498571"/>
          </a:xfrm>
        </p:spPr>
      </p:pic>
      <p:sp>
        <p:nvSpPr>
          <p:cNvPr id="4" name="Date Placeholder 3">
            <a:extLst>
              <a:ext uri="{FF2B5EF4-FFF2-40B4-BE49-F238E27FC236}">
                <a16:creationId xmlns:a16="http://schemas.microsoft.com/office/drawing/2014/main" id="{CD711411-A5E4-8689-C1AF-9B4B96AEE6BE}"/>
              </a:ext>
            </a:extLst>
          </p:cNvPr>
          <p:cNvSpPr>
            <a:spLocks noGrp="1"/>
          </p:cNvSpPr>
          <p:nvPr>
            <p:ph type="dt" sz="half" idx="10"/>
          </p:nvPr>
        </p:nvSpPr>
        <p:spPr/>
        <p:txBody>
          <a:bodyPr/>
          <a:lstStyle/>
          <a:p>
            <a:r>
              <a:rPr lang="fa-IR"/>
              <a:t>اسلاید شماره </a:t>
            </a:r>
            <a:fld id="{623B8C6E-8ADC-45B6-B8AE-E579583F451D}" type="slidenum">
              <a:rPr lang="fa-IR" smtClean="0"/>
              <a:pPr/>
              <a:t>17</a:t>
            </a:fld>
            <a:r>
              <a:rPr lang="en-US"/>
              <a:t>  </a:t>
            </a:r>
            <a:r>
              <a:rPr lang="fa-IR"/>
              <a:t> </a:t>
            </a:r>
            <a:endParaRPr lang="en-US" dirty="0"/>
          </a:p>
        </p:txBody>
      </p:sp>
      <p:sp>
        <p:nvSpPr>
          <p:cNvPr id="10" name="Slide Number Placeholder 5">
            <a:extLst>
              <a:ext uri="{FF2B5EF4-FFF2-40B4-BE49-F238E27FC236}">
                <a16:creationId xmlns:a16="http://schemas.microsoft.com/office/drawing/2014/main" id="{8238E552-A755-05A6-1637-33113B05EBBA}"/>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1954207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EABF-3A68-373C-40D0-875FC874CAFF}"/>
              </a:ext>
            </a:extLst>
          </p:cNvPr>
          <p:cNvSpPr>
            <a:spLocks noGrp="1"/>
          </p:cNvSpPr>
          <p:nvPr>
            <p:ph type="title"/>
          </p:nvPr>
        </p:nvSpPr>
        <p:spPr>
          <a:xfrm>
            <a:off x="2298699" y="284176"/>
            <a:ext cx="8688299" cy="1508760"/>
          </a:xfrm>
        </p:spPr>
        <p:txBody>
          <a:bodyPr/>
          <a:lstStyle/>
          <a:p>
            <a:r>
              <a:rPr lang="en-US" dirty="0"/>
              <a:t>Feature selection using life choice-based optimizer</a:t>
            </a:r>
          </a:p>
        </p:txBody>
      </p:sp>
      <p:sp>
        <p:nvSpPr>
          <p:cNvPr id="3" name="Content Placeholder 2">
            <a:extLst>
              <a:ext uri="{FF2B5EF4-FFF2-40B4-BE49-F238E27FC236}">
                <a16:creationId xmlns:a16="http://schemas.microsoft.com/office/drawing/2014/main" id="{395CA7E5-3D1C-25FF-A10C-445DE2CB24D9}"/>
              </a:ext>
            </a:extLst>
          </p:cNvPr>
          <p:cNvSpPr>
            <a:spLocks noGrp="1"/>
          </p:cNvSpPr>
          <p:nvPr>
            <p:ph idx="1"/>
          </p:nvPr>
        </p:nvSpPr>
        <p:spPr/>
        <p:txBody>
          <a:bodyPr/>
          <a:lstStyle/>
          <a:p>
            <a:pPr algn="l" rtl="0"/>
            <a:r>
              <a:rPr lang="en-US" dirty="0"/>
              <a:t>Learning from the common best group</a:t>
            </a:r>
          </a:p>
          <a:p>
            <a:pPr algn="l" rtl="0"/>
            <a:r>
              <a:rPr lang="en-US" dirty="0"/>
              <a:t>Knowing very next best</a:t>
            </a:r>
          </a:p>
          <a:p>
            <a:pPr algn="l" rtl="0"/>
            <a:r>
              <a:rPr lang="en-US" dirty="0"/>
              <a:t>Reviewing mistakes</a:t>
            </a:r>
          </a:p>
          <a:p>
            <a:pPr algn="l" rtl="0"/>
            <a:endParaRPr lang="en-US" dirty="0"/>
          </a:p>
        </p:txBody>
      </p:sp>
      <p:sp>
        <p:nvSpPr>
          <p:cNvPr id="4" name="Date Placeholder 3">
            <a:extLst>
              <a:ext uri="{FF2B5EF4-FFF2-40B4-BE49-F238E27FC236}">
                <a16:creationId xmlns:a16="http://schemas.microsoft.com/office/drawing/2014/main" id="{1D38DE53-77A6-0153-F24F-53E190DCF151}"/>
              </a:ext>
            </a:extLst>
          </p:cNvPr>
          <p:cNvSpPr>
            <a:spLocks noGrp="1"/>
          </p:cNvSpPr>
          <p:nvPr>
            <p:ph type="dt" sz="half" idx="10"/>
          </p:nvPr>
        </p:nvSpPr>
        <p:spPr/>
        <p:txBody>
          <a:bodyPr/>
          <a:lstStyle/>
          <a:p>
            <a:r>
              <a:rPr lang="fa-IR"/>
              <a:t>اسلاید شماره </a:t>
            </a:r>
            <a:fld id="{623B8C6E-8ADC-45B6-B8AE-E579583F451D}" type="slidenum">
              <a:rPr lang="fa-IR" smtClean="0"/>
              <a:pPr/>
              <a:t>18</a:t>
            </a:fld>
            <a:r>
              <a:rPr lang="en-US"/>
              <a:t>  </a:t>
            </a:r>
            <a:r>
              <a:rPr lang="fa-IR"/>
              <a:t> </a:t>
            </a:r>
            <a:endParaRPr lang="en-US" dirty="0"/>
          </a:p>
        </p:txBody>
      </p:sp>
      <p:sp>
        <p:nvSpPr>
          <p:cNvPr id="8" name="Slide Number Placeholder 5">
            <a:extLst>
              <a:ext uri="{FF2B5EF4-FFF2-40B4-BE49-F238E27FC236}">
                <a16:creationId xmlns:a16="http://schemas.microsoft.com/office/drawing/2014/main" id="{3A108CE8-AA04-D58F-A619-8F5D78BBC4F3}"/>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398955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7A878-F7A2-5931-2AD3-C8465B2957A0}"/>
              </a:ext>
            </a:extLst>
          </p:cNvPr>
          <p:cNvSpPr>
            <a:spLocks noGrp="1"/>
          </p:cNvSpPr>
          <p:nvPr>
            <p:ph type="title"/>
          </p:nvPr>
        </p:nvSpPr>
        <p:spPr>
          <a:xfrm>
            <a:off x="2412999" y="284176"/>
            <a:ext cx="8573999" cy="1508760"/>
          </a:xfrm>
        </p:spPr>
        <p:txBody>
          <a:bodyPr/>
          <a:lstStyle/>
          <a:p>
            <a:r>
              <a:rPr lang="en-US" dirty="0"/>
              <a:t>Hybrid NN-DCNN with SSD based DR classification</a:t>
            </a:r>
          </a:p>
        </p:txBody>
      </p:sp>
      <p:sp>
        <p:nvSpPr>
          <p:cNvPr id="3" name="Content Placeholder 2">
            <a:extLst>
              <a:ext uri="{FF2B5EF4-FFF2-40B4-BE49-F238E27FC236}">
                <a16:creationId xmlns:a16="http://schemas.microsoft.com/office/drawing/2014/main" id="{9E6DBBCA-655C-83C5-F69E-92FE301710B6}"/>
              </a:ext>
            </a:extLst>
          </p:cNvPr>
          <p:cNvSpPr>
            <a:spLocks noGrp="1"/>
          </p:cNvSpPr>
          <p:nvPr>
            <p:ph idx="1"/>
          </p:nvPr>
        </p:nvSpPr>
        <p:spPr/>
        <p:txBody>
          <a:bodyPr/>
          <a:lstStyle/>
          <a:p>
            <a:pPr algn="l" rtl="0"/>
            <a:r>
              <a:rPr lang="en-US" dirty="0"/>
              <a:t>Deep Convolutional Neural Network</a:t>
            </a:r>
          </a:p>
          <a:p>
            <a:pPr algn="l" rtl="0"/>
            <a:r>
              <a:rPr lang="en-US" dirty="0"/>
              <a:t>Neural Network</a:t>
            </a:r>
          </a:p>
          <a:p>
            <a:pPr algn="l" rtl="0"/>
            <a:r>
              <a:rPr lang="en-US" dirty="0"/>
              <a:t>Social Ski-Driver</a:t>
            </a:r>
          </a:p>
        </p:txBody>
      </p:sp>
      <p:sp>
        <p:nvSpPr>
          <p:cNvPr id="4" name="Date Placeholder 3">
            <a:extLst>
              <a:ext uri="{FF2B5EF4-FFF2-40B4-BE49-F238E27FC236}">
                <a16:creationId xmlns:a16="http://schemas.microsoft.com/office/drawing/2014/main" id="{8AA0FFB2-DD18-FACB-6C41-667628FC0E2A}"/>
              </a:ext>
            </a:extLst>
          </p:cNvPr>
          <p:cNvSpPr>
            <a:spLocks noGrp="1"/>
          </p:cNvSpPr>
          <p:nvPr>
            <p:ph type="dt" sz="half" idx="10"/>
          </p:nvPr>
        </p:nvSpPr>
        <p:spPr/>
        <p:txBody>
          <a:bodyPr/>
          <a:lstStyle/>
          <a:p>
            <a:r>
              <a:rPr lang="fa-IR"/>
              <a:t>اسلاید شماره </a:t>
            </a:r>
            <a:fld id="{623B8C6E-8ADC-45B6-B8AE-E579583F451D}" type="slidenum">
              <a:rPr lang="fa-IR" smtClean="0"/>
              <a:pPr/>
              <a:t>19</a:t>
            </a:fld>
            <a:r>
              <a:rPr lang="en-US"/>
              <a:t>  </a:t>
            </a:r>
            <a:r>
              <a:rPr lang="fa-IR"/>
              <a:t> </a:t>
            </a:r>
            <a:endParaRPr lang="en-US" dirty="0"/>
          </a:p>
        </p:txBody>
      </p:sp>
      <p:sp>
        <p:nvSpPr>
          <p:cNvPr id="8" name="Slide Number Placeholder 5">
            <a:extLst>
              <a:ext uri="{FF2B5EF4-FFF2-40B4-BE49-F238E27FC236}">
                <a16:creationId xmlns:a16="http://schemas.microsoft.com/office/drawing/2014/main" id="{D82BDF29-4AA1-C7AD-86F4-6A300F09FA9B}"/>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42439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Nazanin" panose="00000400000000000000" pitchFamily="2" charset="-78"/>
              </a:rPr>
              <a:t>معرفی مجله</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l" rtl="0"/>
            <a:r>
              <a:rPr lang="en-US" dirty="0"/>
              <a:t>Multimedia Tools and Applications</a:t>
            </a:r>
            <a:endParaRPr lang="fa-IR" dirty="0"/>
          </a:p>
          <a:p>
            <a:pPr algn="l" rtl="0"/>
            <a:r>
              <a:rPr lang="en-US" dirty="0"/>
              <a:t>Impact Facto : 2.757</a:t>
            </a:r>
            <a:endParaRPr lang="fa-IR" dirty="0"/>
          </a:p>
          <a:p>
            <a:pPr algn="l" rtl="0"/>
            <a:r>
              <a:rPr lang="en-US" dirty="0"/>
              <a:t>H-Index: 70</a:t>
            </a:r>
          </a:p>
          <a:p>
            <a:pPr algn="l" rtl="0"/>
            <a:r>
              <a:rPr lang="en-US" dirty="0"/>
              <a:t>Indexed in: ISI, Scopus</a:t>
            </a:r>
          </a:p>
          <a:p>
            <a:pPr algn="l" rtl="0"/>
            <a:r>
              <a:rPr lang="en-US" dirty="0"/>
              <a:t>3 January 2022</a:t>
            </a:r>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a:t>
            </a:fld>
            <a:r>
              <a:rPr lang="en-US" dirty="0"/>
              <a:t>  </a:t>
            </a:r>
            <a:r>
              <a:rPr lang="fa-IR" dirty="0"/>
              <a:t> </a:t>
            </a:r>
            <a:endParaRPr lang="en-US" dirty="0"/>
          </a:p>
        </p:txBody>
      </p:sp>
      <p:pic>
        <p:nvPicPr>
          <p:cNvPr id="10" name="Picture 9">
            <a:extLst>
              <a:ext uri="{FF2B5EF4-FFF2-40B4-BE49-F238E27FC236}">
                <a16:creationId xmlns:a16="http://schemas.microsoft.com/office/drawing/2014/main" id="{93E3E158-C144-4A62-716A-626A82DDAA46}"/>
              </a:ext>
            </a:extLst>
          </p:cNvPr>
          <p:cNvPicPr>
            <a:picLocks noChangeAspect="1"/>
          </p:cNvPicPr>
          <p:nvPr/>
        </p:nvPicPr>
        <p:blipFill>
          <a:blip r:embed="rId2"/>
          <a:stretch>
            <a:fillRect/>
          </a:stretch>
        </p:blipFill>
        <p:spPr>
          <a:xfrm>
            <a:off x="8940800" y="2109787"/>
            <a:ext cx="1733550" cy="2638425"/>
          </a:xfrm>
          <a:prstGeom prst="rect">
            <a:avLst/>
          </a:prstGeom>
        </p:spPr>
      </p:pic>
      <p:sp>
        <p:nvSpPr>
          <p:cNvPr id="7" name="Slide Number Placeholder 5">
            <a:extLst>
              <a:ext uri="{FF2B5EF4-FFF2-40B4-BE49-F238E27FC236}">
                <a16:creationId xmlns:a16="http://schemas.microsoft.com/office/drawing/2014/main" id="{F554045D-B63C-6111-1A29-9A23101E1E8D}"/>
              </a:ext>
            </a:extLst>
          </p:cNvPr>
          <p:cNvSpPr>
            <a:spLocks noGrp="1"/>
          </p:cNvSpPr>
          <p:nvPr>
            <p:ph type="sldNum" sz="quarter" idx="12"/>
          </p:nvPr>
        </p:nvSpPr>
        <p:spPr>
          <a:xfrm>
            <a:off x="8940800" y="6352100"/>
            <a:ext cx="2080191" cy="365125"/>
          </a:xfrm>
        </p:spPr>
        <p:txBody>
          <a:bodyPr/>
          <a:lstStyle/>
          <a:p>
            <a:r>
              <a:rPr lang="fa-IR" dirty="0"/>
              <a:t>ارائه دهنده: امیر احمدی</a:t>
            </a:r>
            <a:endParaRPr lang="en-US" dirty="0"/>
          </a:p>
        </p:txBody>
      </p:sp>
    </p:spTree>
    <p:extLst>
      <p:ext uri="{BB962C8B-B14F-4D97-AF65-F5344CB8AC3E}">
        <p14:creationId xmlns:p14="http://schemas.microsoft.com/office/powerpoint/2010/main" val="1901935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759F31-0B66-D8EC-FFBE-12D069EB2583}"/>
              </a:ext>
            </a:extLst>
          </p:cNvPr>
          <p:cNvSpPr>
            <a:spLocks noGrp="1"/>
          </p:cNvSpPr>
          <p:nvPr>
            <p:ph type="ctrTitle"/>
          </p:nvPr>
        </p:nvSpPr>
        <p:spPr/>
        <p:txBody>
          <a:bodyPr/>
          <a:lstStyle/>
          <a:p>
            <a:r>
              <a:rPr lang="en-US" dirty="0"/>
              <a:t>Results &amp; discussions</a:t>
            </a:r>
          </a:p>
        </p:txBody>
      </p:sp>
      <p:sp>
        <p:nvSpPr>
          <p:cNvPr id="8" name="Subtitle 7">
            <a:extLst>
              <a:ext uri="{FF2B5EF4-FFF2-40B4-BE49-F238E27FC236}">
                <a16:creationId xmlns:a16="http://schemas.microsoft.com/office/drawing/2014/main" id="{BE386C63-E92D-5AC0-D44D-6217A003225F}"/>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F3765AFD-4FCD-FEF9-AFDD-5F86CF1AC587}"/>
              </a:ext>
            </a:extLst>
          </p:cNvPr>
          <p:cNvSpPr>
            <a:spLocks noGrp="1"/>
          </p:cNvSpPr>
          <p:nvPr>
            <p:ph type="dt" sz="half" idx="10"/>
          </p:nvPr>
        </p:nvSpPr>
        <p:spPr/>
        <p:txBody>
          <a:bodyPr/>
          <a:lstStyle/>
          <a:p>
            <a:r>
              <a:rPr lang="fa-IR"/>
              <a:t>اسلاید شماره </a:t>
            </a:r>
            <a:fld id="{623B8C6E-8ADC-45B6-B8AE-E579583F451D}" type="slidenum">
              <a:rPr lang="fa-IR" smtClean="0"/>
              <a:pPr/>
              <a:t>20</a:t>
            </a:fld>
            <a:r>
              <a:rPr lang="en-US"/>
              <a:t>  </a:t>
            </a:r>
            <a:r>
              <a:rPr lang="fa-IR"/>
              <a:t> </a:t>
            </a:r>
            <a:endParaRPr lang="en-US" dirty="0"/>
          </a:p>
        </p:txBody>
      </p:sp>
      <p:sp>
        <p:nvSpPr>
          <p:cNvPr id="2" name="Slide Number Placeholder 5">
            <a:extLst>
              <a:ext uri="{FF2B5EF4-FFF2-40B4-BE49-F238E27FC236}">
                <a16:creationId xmlns:a16="http://schemas.microsoft.com/office/drawing/2014/main" id="{BAB4955D-8C8C-B45E-CF3A-3DFCEF7EC164}"/>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133296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BE118-6A2F-CF63-4254-5FD8491DD7BE}"/>
              </a:ext>
            </a:extLst>
          </p:cNvPr>
          <p:cNvSpPr>
            <a:spLocks noGrp="1"/>
          </p:cNvSpPr>
          <p:nvPr>
            <p:ph type="title"/>
          </p:nvPr>
        </p:nvSpPr>
        <p:spPr/>
        <p:txBody>
          <a:bodyPr/>
          <a:lstStyle/>
          <a:p>
            <a:r>
              <a:rPr lang="en-US" dirty="0"/>
              <a:t>Dataset description</a:t>
            </a:r>
          </a:p>
        </p:txBody>
      </p:sp>
      <p:sp>
        <p:nvSpPr>
          <p:cNvPr id="3" name="Content Placeholder 2">
            <a:extLst>
              <a:ext uri="{FF2B5EF4-FFF2-40B4-BE49-F238E27FC236}">
                <a16:creationId xmlns:a16="http://schemas.microsoft.com/office/drawing/2014/main" id="{CA642AED-C49C-1635-29A6-3EDE1B976A7E}"/>
              </a:ext>
            </a:extLst>
          </p:cNvPr>
          <p:cNvSpPr>
            <a:spLocks noGrp="1"/>
          </p:cNvSpPr>
          <p:nvPr>
            <p:ph idx="1"/>
          </p:nvPr>
        </p:nvSpPr>
        <p:spPr/>
        <p:txBody>
          <a:bodyPr/>
          <a:lstStyle/>
          <a:p>
            <a:pPr algn="l" rtl="0"/>
            <a:r>
              <a:rPr lang="en-US" dirty="0" err="1"/>
              <a:t>EyePacs</a:t>
            </a:r>
            <a:r>
              <a:rPr lang="en-US" dirty="0"/>
              <a:t> and APTOS-2019-Blindness-Detection</a:t>
            </a:r>
          </a:p>
          <a:p>
            <a:pPr algn="l" rtl="0"/>
            <a:r>
              <a:rPr lang="en-US" dirty="0"/>
              <a:t>70% images are employed for training process and 30% images for testing process</a:t>
            </a:r>
          </a:p>
          <a:p>
            <a:pPr algn="l" rtl="0"/>
            <a:r>
              <a:rPr lang="en-US" dirty="0"/>
              <a:t>35,126 retina images </a:t>
            </a:r>
            <a:r>
              <a:rPr lang="en-US" dirty="0" err="1"/>
              <a:t>EyePacs</a:t>
            </a:r>
            <a:r>
              <a:rPr lang="en-US" dirty="0"/>
              <a:t> dataset</a:t>
            </a:r>
          </a:p>
          <a:p>
            <a:pPr algn="l" rtl="0"/>
            <a:r>
              <a:rPr lang="en-US" dirty="0"/>
              <a:t>3648 high resolution fundus images APTOS-2019-Blindness-Detection</a:t>
            </a:r>
          </a:p>
          <a:p>
            <a:pPr algn="l" rtl="0"/>
            <a:r>
              <a:rPr lang="en-US" dirty="0"/>
              <a:t>Five stages of DR or the severity</a:t>
            </a:r>
          </a:p>
          <a:p>
            <a:pPr lvl="1" algn="l" rtl="0"/>
            <a:r>
              <a:rPr lang="en-US" dirty="0"/>
              <a:t>no DR indicated by 0</a:t>
            </a:r>
          </a:p>
          <a:p>
            <a:pPr lvl="1" algn="l" rtl="0"/>
            <a:r>
              <a:rPr lang="en-US" dirty="0"/>
              <a:t>mild DR represented by 1</a:t>
            </a:r>
          </a:p>
          <a:p>
            <a:pPr lvl="1" algn="l" rtl="0"/>
            <a:r>
              <a:rPr lang="en-US" dirty="0"/>
              <a:t>moderate DR is represented as label 2</a:t>
            </a:r>
          </a:p>
          <a:p>
            <a:pPr lvl="1" algn="l" rtl="0"/>
            <a:r>
              <a:rPr lang="en-US" dirty="0"/>
              <a:t>severe DR is denoted by label 3</a:t>
            </a:r>
          </a:p>
          <a:p>
            <a:pPr lvl="1" algn="l" rtl="0"/>
            <a:r>
              <a:rPr lang="en-US" dirty="0"/>
              <a:t>proliferate DR is represented as label 4</a:t>
            </a:r>
          </a:p>
        </p:txBody>
      </p:sp>
      <p:sp>
        <p:nvSpPr>
          <p:cNvPr id="4" name="Date Placeholder 3">
            <a:extLst>
              <a:ext uri="{FF2B5EF4-FFF2-40B4-BE49-F238E27FC236}">
                <a16:creationId xmlns:a16="http://schemas.microsoft.com/office/drawing/2014/main" id="{494DBB3C-4E50-0FA6-2063-C473B75E8D1A}"/>
              </a:ext>
            </a:extLst>
          </p:cNvPr>
          <p:cNvSpPr>
            <a:spLocks noGrp="1"/>
          </p:cNvSpPr>
          <p:nvPr>
            <p:ph type="dt" sz="half" idx="10"/>
          </p:nvPr>
        </p:nvSpPr>
        <p:spPr/>
        <p:txBody>
          <a:bodyPr/>
          <a:lstStyle/>
          <a:p>
            <a:r>
              <a:rPr lang="fa-IR"/>
              <a:t>اسلاید شماره </a:t>
            </a:r>
            <a:fld id="{623B8C6E-8ADC-45B6-B8AE-E579583F451D}" type="slidenum">
              <a:rPr lang="fa-IR" smtClean="0"/>
              <a:pPr/>
              <a:t>21</a:t>
            </a:fld>
            <a:r>
              <a:rPr lang="en-US"/>
              <a:t>  </a:t>
            </a:r>
            <a:r>
              <a:rPr lang="fa-IR"/>
              <a:t> </a:t>
            </a:r>
            <a:endParaRPr lang="en-US" dirty="0"/>
          </a:p>
        </p:txBody>
      </p:sp>
      <p:pic>
        <p:nvPicPr>
          <p:cNvPr id="8" name="Picture 7">
            <a:extLst>
              <a:ext uri="{FF2B5EF4-FFF2-40B4-BE49-F238E27FC236}">
                <a16:creationId xmlns:a16="http://schemas.microsoft.com/office/drawing/2014/main" id="{E36A5ED3-F216-1B8C-2B3A-F858CA2F4E8C}"/>
              </a:ext>
            </a:extLst>
          </p:cNvPr>
          <p:cNvPicPr>
            <a:picLocks noChangeAspect="1"/>
          </p:cNvPicPr>
          <p:nvPr/>
        </p:nvPicPr>
        <p:blipFill>
          <a:blip r:embed="rId2"/>
          <a:stretch>
            <a:fillRect/>
          </a:stretch>
        </p:blipFill>
        <p:spPr>
          <a:xfrm>
            <a:off x="8940800" y="3922463"/>
            <a:ext cx="2955925" cy="2285203"/>
          </a:xfrm>
          <a:prstGeom prst="rect">
            <a:avLst/>
          </a:prstGeom>
        </p:spPr>
      </p:pic>
      <p:sp>
        <p:nvSpPr>
          <p:cNvPr id="7" name="Slide Number Placeholder 5">
            <a:extLst>
              <a:ext uri="{FF2B5EF4-FFF2-40B4-BE49-F238E27FC236}">
                <a16:creationId xmlns:a16="http://schemas.microsoft.com/office/drawing/2014/main" id="{BFC0C518-6E66-478D-27FA-3307837E6D70}"/>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342944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1702-A470-EC93-799B-0CF96D036A01}"/>
              </a:ext>
            </a:extLst>
          </p:cNvPr>
          <p:cNvSpPr>
            <a:spLocks noGrp="1"/>
          </p:cNvSpPr>
          <p:nvPr>
            <p:ph type="title"/>
          </p:nvPr>
        </p:nvSpPr>
        <p:spPr/>
        <p:txBody>
          <a:bodyPr/>
          <a:lstStyle/>
          <a:p>
            <a:r>
              <a:rPr lang="en-US" dirty="0"/>
              <a:t>Performance metrics</a:t>
            </a:r>
          </a:p>
        </p:txBody>
      </p:sp>
      <p:pic>
        <p:nvPicPr>
          <p:cNvPr id="8" name="Content Placeholder 7">
            <a:extLst>
              <a:ext uri="{FF2B5EF4-FFF2-40B4-BE49-F238E27FC236}">
                <a16:creationId xmlns:a16="http://schemas.microsoft.com/office/drawing/2014/main" id="{E8E94E81-3F54-F964-33E4-F88EB6D6B6AF}"/>
              </a:ext>
            </a:extLst>
          </p:cNvPr>
          <p:cNvPicPr>
            <a:picLocks noGrp="1" noChangeAspect="1"/>
          </p:cNvPicPr>
          <p:nvPr>
            <p:ph idx="1"/>
          </p:nvPr>
        </p:nvPicPr>
        <p:blipFill>
          <a:blip r:embed="rId2"/>
          <a:stretch>
            <a:fillRect/>
          </a:stretch>
        </p:blipFill>
        <p:spPr>
          <a:xfrm>
            <a:off x="0" y="1792936"/>
            <a:ext cx="7181850" cy="4048125"/>
          </a:xfrm>
        </p:spPr>
      </p:pic>
      <p:sp>
        <p:nvSpPr>
          <p:cNvPr id="4" name="Date Placeholder 3">
            <a:extLst>
              <a:ext uri="{FF2B5EF4-FFF2-40B4-BE49-F238E27FC236}">
                <a16:creationId xmlns:a16="http://schemas.microsoft.com/office/drawing/2014/main" id="{D62E9607-6745-FAB4-C57D-B25A2699B4AB}"/>
              </a:ext>
            </a:extLst>
          </p:cNvPr>
          <p:cNvSpPr>
            <a:spLocks noGrp="1"/>
          </p:cNvSpPr>
          <p:nvPr>
            <p:ph type="dt" sz="half" idx="10"/>
          </p:nvPr>
        </p:nvSpPr>
        <p:spPr/>
        <p:txBody>
          <a:bodyPr/>
          <a:lstStyle/>
          <a:p>
            <a:r>
              <a:rPr lang="fa-IR"/>
              <a:t>اسلاید شماره </a:t>
            </a:r>
            <a:fld id="{623B8C6E-8ADC-45B6-B8AE-E579583F451D}" type="slidenum">
              <a:rPr lang="fa-IR" smtClean="0"/>
              <a:pPr/>
              <a:t>22</a:t>
            </a:fld>
            <a:r>
              <a:rPr lang="en-US"/>
              <a:t>  </a:t>
            </a:r>
            <a:r>
              <a:rPr lang="fa-IR"/>
              <a:t> </a:t>
            </a:r>
            <a:endParaRPr lang="en-US" dirty="0"/>
          </a:p>
        </p:txBody>
      </p:sp>
      <p:pic>
        <p:nvPicPr>
          <p:cNvPr id="3" name="Picture 2">
            <a:extLst>
              <a:ext uri="{FF2B5EF4-FFF2-40B4-BE49-F238E27FC236}">
                <a16:creationId xmlns:a16="http://schemas.microsoft.com/office/drawing/2014/main" id="{16253B0B-36E2-8E96-AF8B-D39A569525A9}"/>
              </a:ext>
            </a:extLst>
          </p:cNvPr>
          <p:cNvPicPr>
            <a:picLocks noChangeAspect="1"/>
          </p:cNvPicPr>
          <p:nvPr/>
        </p:nvPicPr>
        <p:blipFill>
          <a:blip r:embed="rId3"/>
          <a:stretch>
            <a:fillRect/>
          </a:stretch>
        </p:blipFill>
        <p:spPr>
          <a:xfrm>
            <a:off x="8118757" y="1861966"/>
            <a:ext cx="3724275" cy="847725"/>
          </a:xfrm>
          <a:prstGeom prst="rect">
            <a:avLst/>
          </a:prstGeom>
        </p:spPr>
      </p:pic>
      <p:sp>
        <p:nvSpPr>
          <p:cNvPr id="7" name="Slide Number Placeholder 5">
            <a:extLst>
              <a:ext uri="{FF2B5EF4-FFF2-40B4-BE49-F238E27FC236}">
                <a16:creationId xmlns:a16="http://schemas.microsoft.com/office/drawing/2014/main" id="{12D43213-6B00-8C47-0840-CA63EB3FCE22}"/>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249677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6138-5844-9419-8F55-2154D8C90785}"/>
              </a:ext>
            </a:extLst>
          </p:cNvPr>
          <p:cNvSpPr>
            <a:spLocks noGrp="1"/>
          </p:cNvSpPr>
          <p:nvPr>
            <p:ph type="title"/>
          </p:nvPr>
        </p:nvSpPr>
        <p:spPr/>
        <p:txBody>
          <a:bodyPr/>
          <a:lstStyle/>
          <a:p>
            <a:r>
              <a:rPr lang="en-US" dirty="0"/>
              <a:t>Performance analysis</a:t>
            </a:r>
          </a:p>
        </p:txBody>
      </p:sp>
      <p:pic>
        <p:nvPicPr>
          <p:cNvPr id="8" name="Content Placeholder 7">
            <a:extLst>
              <a:ext uri="{FF2B5EF4-FFF2-40B4-BE49-F238E27FC236}">
                <a16:creationId xmlns:a16="http://schemas.microsoft.com/office/drawing/2014/main" id="{978AC938-B9A4-78DF-8A27-3F336FC9CBCA}"/>
              </a:ext>
            </a:extLst>
          </p:cNvPr>
          <p:cNvPicPr>
            <a:picLocks noGrp="1" noChangeAspect="1"/>
          </p:cNvPicPr>
          <p:nvPr>
            <p:ph idx="1"/>
          </p:nvPr>
        </p:nvPicPr>
        <p:blipFill>
          <a:blip r:embed="rId2"/>
          <a:stretch>
            <a:fillRect/>
          </a:stretch>
        </p:blipFill>
        <p:spPr>
          <a:xfrm>
            <a:off x="2088753" y="2076728"/>
            <a:ext cx="8014494" cy="3606522"/>
          </a:xfrm>
        </p:spPr>
      </p:pic>
      <p:sp>
        <p:nvSpPr>
          <p:cNvPr id="4" name="Date Placeholder 3">
            <a:extLst>
              <a:ext uri="{FF2B5EF4-FFF2-40B4-BE49-F238E27FC236}">
                <a16:creationId xmlns:a16="http://schemas.microsoft.com/office/drawing/2014/main" id="{03E29713-0D68-D0F9-0D2B-B187F00F88AA}"/>
              </a:ext>
            </a:extLst>
          </p:cNvPr>
          <p:cNvSpPr>
            <a:spLocks noGrp="1"/>
          </p:cNvSpPr>
          <p:nvPr>
            <p:ph type="dt" sz="half" idx="10"/>
          </p:nvPr>
        </p:nvSpPr>
        <p:spPr/>
        <p:txBody>
          <a:bodyPr/>
          <a:lstStyle/>
          <a:p>
            <a:r>
              <a:rPr lang="fa-IR"/>
              <a:t>اسلاید شماره </a:t>
            </a:r>
            <a:fld id="{623B8C6E-8ADC-45B6-B8AE-E579583F451D}" type="slidenum">
              <a:rPr lang="fa-IR" smtClean="0"/>
              <a:pPr/>
              <a:t>23</a:t>
            </a:fld>
            <a:r>
              <a:rPr lang="en-US"/>
              <a:t>  </a:t>
            </a:r>
            <a:r>
              <a:rPr lang="fa-IR"/>
              <a:t> </a:t>
            </a:r>
            <a:endParaRPr lang="en-US" dirty="0"/>
          </a:p>
        </p:txBody>
      </p:sp>
      <p:sp>
        <p:nvSpPr>
          <p:cNvPr id="3" name="Slide Number Placeholder 5">
            <a:extLst>
              <a:ext uri="{FF2B5EF4-FFF2-40B4-BE49-F238E27FC236}">
                <a16:creationId xmlns:a16="http://schemas.microsoft.com/office/drawing/2014/main" id="{DD9740F3-0E9A-C394-01FE-2A46FB468E97}"/>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2749247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6138-5844-9419-8F55-2154D8C90785}"/>
              </a:ext>
            </a:extLst>
          </p:cNvPr>
          <p:cNvSpPr>
            <a:spLocks noGrp="1"/>
          </p:cNvSpPr>
          <p:nvPr>
            <p:ph type="title"/>
          </p:nvPr>
        </p:nvSpPr>
        <p:spPr/>
        <p:txBody>
          <a:bodyPr/>
          <a:lstStyle/>
          <a:p>
            <a:r>
              <a:rPr lang="en-US" dirty="0"/>
              <a:t>Performance analysis</a:t>
            </a:r>
          </a:p>
        </p:txBody>
      </p:sp>
      <p:sp>
        <p:nvSpPr>
          <p:cNvPr id="4" name="Date Placeholder 3">
            <a:extLst>
              <a:ext uri="{FF2B5EF4-FFF2-40B4-BE49-F238E27FC236}">
                <a16:creationId xmlns:a16="http://schemas.microsoft.com/office/drawing/2014/main" id="{03E29713-0D68-D0F9-0D2B-B187F00F88AA}"/>
              </a:ext>
            </a:extLst>
          </p:cNvPr>
          <p:cNvSpPr>
            <a:spLocks noGrp="1"/>
          </p:cNvSpPr>
          <p:nvPr>
            <p:ph type="dt" sz="half" idx="10"/>
          </p:nvPr>
        </p:nvSpPr>
        <p:spPr/>
        <p:txBody>
          <a:bodyPr/>
          <a:lstStyle/>
          <a:p>
            <a:r>
              <a:rPr lang="fa-IR"/>
              <a:t>اسلاید شماره </a:t>
            </a:r>
            <a:fld id="{623B8C6E-8ADC-45B6-B8AE-E579583F451D}" type="slidenum">
              <a:rPr lang="fa-IR" smtClean="0"/>
              <a:pPr/>
              <a:t>24</a:t>
            </a:fld>
            <a:r>
              <a:rPr lang="en-US"/>
              <a:t>  </a:t>
            </a:r>
            <a:r>
              <a:rPr lang="fa-IR"/>
              <a:t> </a:t>
            </a:r>
            <a:endParaRPr lang="en-US" dirty="0"/>
          </a:p>
        </p:txBody>
      </p:sp>
      <p:pic>
        <p:nvPicPr>
          <p:cNvPr id="10" name="Content Placeholder 9">
            <a:extLst>
              <a:ext uri="{FF2B5EF4-FFF2-40B4-BE49-F238E27FC236}">
                <a16:creationId xmlns:a16="http://schemas.microsoft.com/office/drawing/2014/main" id="{D8CE73F3-D3E0-6B2B-9B80-94B1CEEDDC21}"/>
              </a:ext>
            </a:extLst>
          </p:cNvPr>
          <p:cNvPicPr>
            <a:picLocks noGrp="1" noChangeAspect="1"/>
          </p:cNvPicPr>
          <p:nvPr>
            <p:ph idx="1"/>
          </p:nvPr>
        </p:nvPicPr>
        <p:blipFill>
          <a:blip r:embed="rId2"/>
          <a:stretch>
            <a:fillRect/>
          </a:stretch>
        </p:blipFill>
        <p:spPr>
          <a:xfrm>
            <a:off x="2188631" y="2311400"/>
            <a:ext cx="8017043" cy="3173413"/>
          </a:xfrm>
        </p:spPr>
      </p:pic>
      <p:sp>
        <p:nvSpPr>
          <p:cNvPr id="3" name="Slide Number Placeholder 5">
            <a:extLst>
              <a:ext uri="{FF2B5EF4-FFF2-40B4-BE49-F238E27FC236}">
                <a16:creationId xmlns:a16="http://schemas.microsoft.com/office/drawing/2014/main" id="{4D9C236B-6AAF-056B-C810-A39827043284}"/>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3360299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6138-5844-9419-8F55-2154D8C90785}"/>
              </a:ext>
            </a:extLst>
          </p:cNvPr>
          <p:cNvSpPr>
            <a:spLocks noGrp="1"/>
          </p:cNvSpPr>
          <p:nvPr>
            <p:ph type="title"/>
          </p:nvPr>
        </p:nvSpPr>
        <p:spPr/>
        <p:txBody>
          <a:bodyPr/>
          <a:lstStyle/>
          <a:p>
            <a:r>
              <a:rPr lang="en-US" dirty="0"/>
              <a:t>Performance analysis</a:t>
            </a:r>
          </a:p>
        </p:txBody>
      </p:sp>
      <p:sp>
        <p:nvSpPr>
          <p:cNvPr id="4" name="Date Placeholder 3">
            <a:extLst>
              <a:ext uri="{FF2B5EF4-FFF2-40B4-BE49-F238E27FC236}">
                <a16:creationId xmlns:a16="http://schemas.microsoft.com/office/drawing/2014/main" id="{03E29713-0D68-D0F9-0D2B-B187F00F88AA}"/>
              </a:ext>
            </a:extLst>
          </p:cNvPr>
          <p:cNvSpPr>
            <a:spLocks noGrp="1"/>
          </p:cNvSpPr>
          <p:nvPr>
            <p:ph type="dt" sz="half" idx="10"/>
          </p:nvPr>
        </p:nvSpPr>
        <p:spPr/>
        <p:txBody>
          <a:bodyPr/>
          <a:lstStyle/>
          <a:p>
            <a:r>
              <a:rPr lang="fa-IR" dirty="0"/>
              <a:t>اسلاید شماره </a:t>
            </a:r>
            <a:fld id="{623B8C6E-8ADC-45B6-B8AE-E579583F451D}" type="slidenum">
              <a:rPr lang="fa-IR" smtClean="0"/>
              <a:pPr/>
              <a:t>25</a:t>
            </a:fld>
            <a:r>
              <a:rPr lang="en-US" dirty="0"/>
              <a:t>  </a:t>
            </a:r>
            <a:r>
              <a:rPr lang="fa-IR" dirty="0"/>
              <a:t> </a:t>
            </a:r>
            <a:endParaRPr lang="en-US" dirty="0"/>
          </a:p>
        </p:txBody>
      </p:sp>
      <p:pic>
        <p:nvPicPr>
          <p:cNvPr id="9" name="Content Placeholder 8">
            <a:extLst>
              <a:ext uri="{FF2B5EF4-FFF2-40B4-BE49-F238E27FC236}">
                <a16:creationId xmlns:a16="http://schemas.microsoft.com/office/drawing/2014/main" id="{A77EC20E-3F86-9474-AA67-904B92564BA7}"/>
              </a:ext>
            </a:extLst>
          </p:cNvPr>
          <p:cNvPicPr>
            <a:picLocks noGrp="1" noChangeAspect="1"/>
          </p:cNvPicPr>
          <p:nvPr>
            <p:ph idx="1"/>
          </p:nvPr>
        </p:nvPicPr>
        <p:blipFill>
          <a:blip r:embed="rId2"/>
          <a:stretch>
            <a:fillRect/>
          </a:stretch>
        </p:blipFill>
        <p:spPr>
          <a:xfrm>
            <a:off x="1737850" y="2444903"/>
            <a:ext cx="8640098" cy="3348038"/>
          </a:xfrm>
        </p:spPr>
      </p:pic>
      <p:sp>
        <p:nvSpPr>
          <p:cNvPr id="3" name="Slide Number Placeholder 5">
            <a:extLst>
              <a:ext uri="{FF2B5EF4-FFF2-40B4-BE49-F238E27FC236}">
                <a16:creationId xmlns:a16="http://schemas.microsoft.com/office/drawing/2014/main" id="{78A46CE8-C502-1902-C8AA-3E582BC5DBC1}"/>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2497195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E29713-0D68-D0F9-0D2B-B187F00F88AA}"/>
              </a:ext>
            </a:extLst>
          </p:cNvPr>
          <p:cNvSpPr>
            <a:spLocks noGrp="1"/>
          </p:cNvSpPr>
          <p:nvPr>
            <p:ph type="dt" sz="half" idx="10"/>
          </p:nvPr>
        </p:nvSpPr>
        <p:spPr/>
        <p:txBody>
          <a:bodyPr/>
          <a:lstStyle/>
          <a:p>
            <a:r>
              <a:rPr lang="fa-IR"/>
              <a:t>اسلاید شماره </a:t>
            </a:r>
            <a:fld id="{623B8C6E-8ADC-45B6-B8AE-E579583F451D}" type="slidenum">
              <a:rPr lang="fa-IR" smtClean="0"/>
              <a:pPr/>
              <a:t>26</a:t>
            </a:fld>
            <a:r>
              <a:rPr lang="en-US"/>
              <a:t>  </a:t>
            </a:r>
            <a:r>
              <a:rPr lang="fa-IR"/>
              <a:t> </a:t>
            </a:r>
            <a:endParaRPr lang="en-US" dirty="0"/>
          </a:p>
        </p:txBody>
      </p:sp>
      <p:sp>
        <p:nvSpPr>
          <p:cNvPr id="2" name="Title 1">
            <a:extLst>
              <a:ext uri="{FF2B5EF4-FFF2-40B4-BE49-F238E27FC236}">
                <a16:creationId xmlns:a16="http://schemas.microsoft.com/office/drawing/2014/main" id="{6D4B6138-5844-9419-8F55-2154D8C90785}"/>
              </a:ext>
            </a:extLst>
          </p:cNvPr>
          <p:cNvSpPr>
            <a:spLocks noGrp="1"/>
          </p:cNvSpPr>
          <p:nvPr>
            <p:ph type="title" idx="4294967295"/>
          </p:nvPr>
        </p:nvSpPr>
        <p:spPr>
          <a:xfrm>
            <a:off x="0" y="284163"/>
            <a:ext cx="9783763" cy="1508125"/>
          </a:xfrm>
        </p:spPr>
        <p:txBody>
          <a:bodyPr/>
          <a:lstStyle/>
          <a:p>
            <a:r>
              <a:rPr lang="en-US" dirty="0"/>
              <a:t>Performance analysis</a:t>
            </a:r>
          </a:p>
        </p:txBody>
      </p:sp>
      <p:pic>
        <p:nvPicPr>
          <p:cNvPr id="14" name="Picture 13">
            <a:extLst>
              <a:ext uri="{FF2B5EF4-FFF2-40B4-BE49-F238E27FC236}">
                <a16:creationId xmlns:a16="http://schemas.microsoft.com/office/drawing/2014/main" id="{D5E598BE-72D7-BA10-86FE-740E412147A4}"/>
              </a:ext>
            </a:extLst>
          </p:cNvPr>
          <p:cNvPicPr>
            <a:picLocks noChangeAspect="1"/>
          </p:cNvPicPr>
          <p:nvPr/>
        </p:nvPicPr>
        <p:blipFill>
          <a:blip r:embed="rId2"/>
          <a:stretch>
            <a:fillRect/>
          </a:stretch>
        </p:blipFill>
        <p:spPr>
          <a:xfrm>
            <a:off x="823383" y="768205"/>
            <a:ext cx="10545234" cy="5321589"/>
          </a:xfrm>
          <a:prstGeom prst="rect">
            <a:avLst/>
          </a:prstGeom>
        </p:spPr>
      </p:pic>
      <p:cxnSp>
        <p:nvCxnSpPr>
          <p:cNvPr id="7" name="Straight Connector 6">
            <a:extLst>
              <a:ext uri="{FF2B5EF4-FFF2-40B4-BE49-F238E27FC236}">
                <a16:creationId xmlns:a16="http://schemas.microsoft.com/office/drawing/2014/main" id="{7D5404A7-33E7-FF05-4D84-84389E0A0969}"/>
              </a:ext>
            </a:extLst>
          </p:cNvPr>
          <p:cNvCxnSpPr/>
          <p:nvPr/>
        </p:nvCxnSpPr>
        <p:spPr>
          <a:xfrm>
            <a:off x="1055077" y="3244362"/>
            <a:ext cx="10067192" cy="0"/>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F5C986D4-33BF-2758-4C0E-29CFB7B18885}"/>
              </a:ext>
            </a:extLst>
          </p:cNvPr>
          <p:cNvCxnSpPr/>
          <p:nvPr/>
        </p:nvCxnSpPr>
        <p:spPr>
          <a:xfrm>
            <a:off x="1062404" y="3552093"/>
            <a:ext cx="10067192" cy="0"/>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A8FA0EAE-6E03-B753-5B16-4CAE534C5DA2}"/>
              </a:ext>
            </a:extLst>
          </p:cNvPr>
          <p:cNvCxnSpPr/>
          <p:nvPr/>
        </p:nvCxnSpPr>
        <p:spPr>
          <a:xfrm>
            <a:off x="1062404" y="3833447"/>
            <a:ext cx="10067192" cy="0"/>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2C6DB66E-22C2-D830-40F2-D18A424B46B2}"/>
              </a:ext>
            </a:extLst>
          </p:cNvPr>
          <p:cNvCxnSpPr/>
          <p:nvPr/>
        </p:nvCxnSpPr>
        <p:spPr>
          <a:xfrm>
            <a:off x="1062404" y="4343401"/>
            <a:ext cx="10067192"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8" name="Slide Number Placeholder 5">
            <a:extLst>
              <a:ext uri="{FF2B5EF4-FFF2-40B4-BE49-F238E27FC236}">
                <a16:creationId xmlns:a16="http://schemas.microsoft.com/office/drawing/2014/main" id="{83578517-4B8A-2BD2-5485-2F0026FD0D39}"/>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188020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7BB8B1-841F-3AC2-4EC6-BEEE7563B305}"/>
              </a:ext>
            </a:extLst>
          </p:cNvPr>
          <p:cNvPicPr>
            <a:picLocks noChangeAspect="1"/>
          </p:cNvPicPr>
          <p:nvPr/>
        </p:nvPicPr>
        <p:blipFill>
          <a:blip r:embed="rId2"/>
          <a:stretch>
            <a:fillRect/>
          </a:stretch>
        </p:blipFill>
        <p:spPr>
          <a:xfrm>
            <a:off x="914183" y="1066800"/>
            <a:ext cx="10363634" cy="4207129"/>
          </a:xfrm>
          <a:prstGeom prst="rect">
            <a:avLst/>
          </a:prstGeom>
        </p:spPr>
      </p:pic>
      <p:cxnSp>
        <p:nvCxnSpPr>
          <p:cNvPr id="7" name="Straight Connector 6">
            <a:extLst>
              <a:ext uri="{FF2B5EF4-FFF2-40B4-BE49-F238E27FC236}">
                <a16:creationId xmlns:a16="http://schemas.microsoft.com/office/drawing/2014/main" id="{369B0DEB-4C7F-7BA3-D027-98E8C1C0CB5E}"/>
              </a:ext>
            </a:extLst>
          </p:cNvPr>
          <p:cNvCxnSpPr/>
          <p:nvPr/>
        </p:nvCxnSpPr>
        <p:spPr>
          <a:xfrm>
            <a:off x="1037493" y="2602525"/>
            <a:ext cx="10067192" cy="0"/>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8" name="Straight Connector 7">
            <a:extLst>
              <a:ext uri="{FF2B5EF4-FFF2-40B4-BE49-F238E27FC236}">
                <a16:creationId xmlns:a16="http://schemas.microsoft.com/office/drawing/2014/main" id="{07CC3A10-A826-4471-7F6F-5F609F804C0E}"/>
              </a:ext>
            </a:extLst>
          </p:cNvPr>
          <p:cNvCxnSpPr/>
          <p:nvPr/>
        </p:nvCxnSpPr>
        <p:spPr>
          <a:xfrm>
            <a:off x="1062404" y="2883882"/>
            <a:ext cx="10067192" cy="0"/>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318ACA49-F3B5-985B-EB45-3FE046A2F139}"/>
              </a:ext>
            </a:extLst>
          </p:cNvPr>
          <p:cNvCxnSpPr/>
          <p:nvPr/>
        </p:nvCxnSpPr>
        <p:spPr>
          <a:xfrm>
            <a:off x="1062404" y="3165236"/>
            <a:ext cx="10067192" cy="0"/>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D99AC072-3906-9DC8-F26D-03AEA77AE04F}"/>
              </a:ext>
            </a:extLst>
          </p:cNvPr>
          <p:cNvCxnSpPr/>
          <p:nvPr/>
        </p:nvCxnSpPr>
        <p:spPr>
          <a:xfrm>
            <a:off x="1062404" y="3675190"/>
            <a:ext cx="10067192"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3" name="Date Placeholder 3">
            <a:extLst>
              <a:ext uri="{FF2B5EF4-FFF2-40B4-BE49-F238E27FC236}">
                <a16:creationId xmlns:a16="http://schemas.microsoft.com/office/drawing/2014/main" id="{CE659CB0-67E7-96E9-0E9A-76700AA1543C}"/>
              </a:ext>
            </a:extLst>
          </p:cNvPr>
          <p:cNvSpPr txBox="1">
            <a:spLocks/>
          </p:cNvSpPr>
          <p:nvPr/>
        </p:nvSpPr>
        <p:spPr>
          <a:xfrm>
            <a:off x="1202265" y="6333954"/>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a-IR"/>
              <a:t>اسلاید شماره </a:t>
            </a:r>
            <a:fld id="{623B8C6E-8ADC-45B6-B8AE-E579583F451D}" type="slidenum">
              <a:rPr lang="fa-IR" smtClean="0"/>
              <a:pPr/>
              <a:t>27</a:t>
            </a:fld>
            <a:r>
              <a:rPr lang="en-US" dirty="0"/>
              <a:t>  </a:t>
            </a:r>
            <a:r>
              <a:rPr lang="fa-IR" dirty="0"/>
              <a:t> </a:t>
            </a:r>
            <a:endParaRPr lang="en-US" dirty="0"/>
          </a:p>
        </p:txBody>
      </p:sp>
      <p:sp>
        <p:nvSpPr>
          <p:cNvPr id="15" name="Slide Number Placeholder 5">
            <a:extLst>
              <a:ext uri="{FF2B5EF4-FFF2-40B4-BE49-F238E27FC236}">
                <a16:creationId xmlns:a16="http://schemas.microsoft.com/office/drawing/2014/main" id="{8C44EDE4-73B5-D127-E090-A454EA98814B}"/>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309528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3E126-8774-7970-F6E7-69C22B9CF767}"/>
              </a:ext>
            </a:extLst>
          </p:cNvPr>
          <p:cNvSpPr>
            <a:spLocks noGrp="1"/>
          </p:cNvSpPr>
          <p:nvPr>
            <p:ph type="dt" sz="half" idx="10"/>
          </p:nvPr>
        </p:nvSpPr>
        <p:spPr/>
        <p:txBody>
          <a:bodyPr/>
          <a:lstStyle/>
          <a:p>
            <a:r>
              <a:rPr lang="en-US" dirty="0" err="1"/>
              <a:t>اسلاید</a:t>
            </a:r>
            <a:r>
              <a:rPr lang="en-US" dirty="0"/>
              <a:t> </a:t>
            </a:r>
            <a:r>
              <a:rPr lang="en-US" dirty="0" err="1"/>
              <a:t>شماره</a:t>
            </a:r>
            <a:r>
              <a:rPr lang="en-US" dirty="0"/>
              <a:t>  9</a:t>
            </a:r>
          </a:p>
        </p:txBody>
      </p:sp>
      <p:pic>
        <p:nvPicPr>
          <p:cNvPr id="6" name="Picture 5">
            <a:extLst>
              <a:ext uri="{FF2B5EF4-FFF2-40B4-BE49-F238E27FC236}">
                <a16:creationId xmlns:a16="http://schemas.microsoft.com/office/drawing/2014/main" id="{D26F6541-49D3-6DC6-84AC-886F8815D5CC}"/>
              </a:ext>
            </a:extLst>
          </p:cNvPr>
          <p:cNvPicPr>
            <a:picLocks noChangeAspect="1"/>
          </p:cNvPicPr>
          <p:nvPr/>
        </p:nvPicPr>
        <p:blipFill>
          <a:blip r:embed="rId2"/>
          <a:stretch>
            <a:fillRect/>
          </a:stretch>
        </p:blipFill>
        <p:spPr>
          <a:xfrm>
            <a:off x="1011186" y="1041254"/>
            <a:ext cx="10169628" cy="4775492"/>
          </a:xfrm>
          <a:prstGeom prst="rect">
            <a:avLst/>
          </a:prstGeom>
        </p:spPr>
      </p:pic>
      <p:sp>
        <p:nvSpPr>
          <p:cNvPr id="5" name="Rectangle 4">
            <a:extLst>
              <a:ext uri="{FF2B5EF4-FFF2-40B4-BE49-F238E27FC236}">
                <a16:creationId xmlns:a16="http://schemas.microsoft.com/office/drawing/2014/main" id="{081D7C28-1D87-141B-098C-86FE4EFA5802}"/>
              </a:ext>
            </a:extLst>
          </p:cNvPr>
          <p:cNvSpPr/>
          <p:nvPr/>
        </p:nvSpPr>
        <p:spPr>
          <a:xfrm>
            <a:off x="9900138" y="1441937"/>
            <a:ext cx="1204547" cy="42466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EF90339E-648E-4B1C-0F9D-0513C5201FC0}"/>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98115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55FB97-ADD7-DB5F-216B-5783F4F97494}"/>
              </a:ext>
            </a:extLst>
          </p:cNvPr>
          <p:cNvSpPr>
            <a:spLocks noGrp="1"/>
          </p:cNvSpPr>
          <p:nvPr>
            <p:ph type="ctrTitle"/>
          </p:nvPr>
        </p:nvSpPr>
        <p:spPr/>
        <p:txBody>
          <a:bodyPr/>
          <a:lstStyle/>
          <a:p>
            <a:r>
              <a:rPr lang="en-US" dirty="0"/>
              <a:t>Conclusion</a:t>
            </a:r>
          </a:p>
        </p:txBody>
      </p:sp>
      <p:sp>
        <p:nvSpPr>
          <p:cNvPr id="6" name="Subtitle 5">
            <a:extLst>
              <a:ext uri="{FF2B5EF4-FFF2-40B4-BE49-F238E27FC236}">
                <a16:creationId xmlns:a16="http://schemas.microsoft.com/office/drawing/2014/main" id="{5D062AB5-EDE0-7352-097B-18236B6DBBD3}"/>
              </a:ext>
            </a:extLst>
          </p:cNvPr>
          <p:cNvSpPr>
            <a:spLocks noGrp="1"/>
          </p:cNvSpPr>
          <p:nvPr>
            <p:ph type="subTitle" idx="1"/>
          </p:nvPr>
        </p:nvSpPr>
        <p:spPr/>
        <p:txBody>
          <a:bodyPr/>
          <a:lstStyle/>
          <a:p>
            <a:endParaRPr lang="en-US"/>
          </a:p>
        </p:txBody>
      </p:sp>
      <p:sp>
        <p:nvSpPr>
          <p:cNvPr id="8" name="Slide Number Placeholder 5">
            <a:extLst>
              <a:ext uri="{FF2B5EF4-FFF2-40B4-BE49-F238E27FC236}">
                <a16:creationId xmlns:a16="http://schemas.microsoft.com/office/drawing/2014/main" id="{B8AB4D02-5D6B-131E-1F91-66B5D9E30237}"/>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380575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Nazanin" panose="00000400000000000000" pitchFamily="2" charset="-78"/>
              </a:rPr>
              <a:t>فهرست</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l" rtl="0"/>
            <a:r>
              <a:rPr lang="en-US" dirty="0"/>
              <a:t>Introduction</a:t>
            </a:r>
          </a:p>
          <a:p>
            <a:pPr algn="l" rtl="0"/>
            <a:r>
              <a:rPr lang="en-US" dirty="0"/>
              <a:t>Methodology</a:t>
            </a:r>
          </a:p>
          <a:p>
            <a:pPr algn="l" rtl="0"/>
            <a:r>
              <a:rPr lang="en-US" dirty="0"/>
              <a:t>Results &amp; discussions</a:t>
            </a:r>
            <a:endParaRPr lang="fa-IR" dirty="0"/>
          </a:p>
          <a:p>
            <a:pPr algn="l" rtl="0"/>
            <a:r>
              <a:rPr lang="en-US" dirty="0"/>
              <a:t>Conclusion</a:t>
            </a:r>
          </a:p>
          <a:p>
            <a:pPr algn="l" rtl="0"/>
            <a:r>
              <a:rPr lang="en-US" dirty="0"/>
              <a:t>My view</a:t>
            </a:r>
          </a:p>
          <a:p>
            <a:pPr marL="0" indent="0" algn="l" rtl="0">
              <a:buNone/>
            </a:pP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a:t>
            </a:fld>
            <a:r>
              <a:rPr lang="en-US" dirty="0"/>
              <a:t>  </a:t>
            </a:r>
            <a:r>
              <a:rPr lang="fa-IR" dirty="0"/>
              <a:t> </a:t>
            </a:r>
            <a:endParaRPr lang="en-US" dirty="0"/>
          </a:p>
        </p:txBody>
      </p:sp>
      <p:sp>
        <p:nvSpPr>
          <p:cNvPr id="6" name="Slide Number Placeholder 5"/>
          <p:cNvSpPr>
            <a:spLocks noGrp="1"/>
          </p:cNvSpPr>
          <p:nvPr>
            <p:ph type="sldNum" sz="quarter" idx="12"/>
          </p:nvPr>
        </p:nvSpPr>
        <p:spPr>
          <a:xfrm>
            <a:off x="8940800" y="6352100"/>
            <a:ext cx="2080191" cy="365125"/>
          </a:xfrm>
        </p:spPr>
        <p:txBody>
          <a:bodyPr/>
          <a:lstStyle/>
          <a:p>
            <a:r>
              <a:rPr lang="fa-IR" dirty="0"/>
              <a:t>ارائه دهنده: امیر احمدی</a:t>
            </a:r>
            <a:endParaRPr lang="en-US" dirty="0"/>
          </a:p>
        </p:txBody>
      </p:sp>
    </p:spTree>
    <p:extLst>
      <p:ext uri="{BB962C8B-B14F-4D97-AF65-F5344CB8AC3E}">
        <p14:creationId xmlns:p14="http://schemas.microsoft.com/office/powerpoint/2010/main" val="3067339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577B-D009-ECAE-E259-4228E48033F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AA048B0-0FE7-32A3-6427-7DF42816F45B}"/>
              </a:ext>
            </a:extLst>
          </p:cNvPr>
          <p:cNvSpPr>
            <a:spLocks noGrp="1"/>
          </p:cNvSpPr>
          <p:nvPr>
            <p:ph idx="1"/>
          </p:nvPr>
        </p:nvSpPr>
        <p:spPr/>
        <p:txBody>
          <a:bodyPr/>
          <a:lstStyle/>
          <a:p>
            <a:pPr algn="l" rtl="0"/>
            <a:r>
              <a:rPr lang="en-US" dirty="0"/>
              <a:t>The simulation outcomes proved that the proposed system offers better performances for each dataset as related to other existing approaches</a:t>
            </a:r>
          </a:p>
        </p:txBody>
      </p:sp>
      <p:sp>
        <p:nvSpPr>
          <p:cNvPr id="4" name="Date Placeholder 3">
            <a:extLst>
              <a:ext uri="{FF2B5EF4-FFF2-40B4-BE49-F238E27FC236}">
                <a16:creationId xmlns:a16="http://schemas.microsoft.com/office/drawing/2014/main" id="{DF15B85F-CFEC-69CB-0D01-94277ADD3C22}"/>
              </a:ext>
            </a:extLst>
          </p:cNvPr>
          <p:cNvSpPr>
            <a:spLocks noGrp="1"/>
          </p:cNvSpPr>
          <p:nvPr>
            <p:ph type="dt" sz="half" idx="10"/>
          </p:nvPr>
        </p:nvSpPr>
        <p:spPr/>
        <p:txBody>
          <a:bodyPr/>
          <a:lstStyle/>
          <a:p>
            <a:r>
              <a:rPr lang="fa-IR"/>
              <a:t>اسلاید شماره </a:t>
            </a:r>
            <a:fld id="{623B8C6E-8ADC-45B6-B8AE-E579583F451D}" type="slidenum">
              <a:rPr lang="fa-IR" smtClean="0"/>
              <a:pPr/>
              <a:t>30</a:t>
            </a:fld>
            <a:r>
              <a:rPr lang="en-US"/>
              <a:t>  </a:t>
            </a:r>
            <a:r>
              <a:rPr lang="fa-IR"/>
              <a:t> </a:t>
            </a:r>
            <a:endParaRPr lang="en-US" dirty="0"/>
          </a:p>
        </p:txBody>
      </p:sp>
      <p:sp>
        <p:nvSpPr>
          <p:cNvPr id="8" name="Slide Number Placeholder 5">
            <a:extLst>
              <a:ext uri="{FF2B5EF4-FFF2-40B4-BE49-F238E27FC236}">
                <a16:creationId xmlns:a16="http://schemas.microsoft.com/office/drawing/2014/main" id="{7697F040-263C-1A77-7A4C-1682C3D2B23A}"/>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1341109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7B802C-C6E1-0F6F-458A-0C89078FE587}"/>
              </a:ext>
            </a:extLst>
          </p:cNvPr>
          <p:cNvSpPr>
            <a:spLocks noGrp="1"/>
          </p:cNvSpPr>
          <p:nvPr>
            <p:ph type="ctrTitle"/>
          </p:nvPr>
        </p:nvSpPr>
        <p:spPr/>
        <p:txBody>
          <a:bodyPr/>
          <a:lstStyle/>
          <a:p>
            <a:r>
              <a:rPr lang="en-US" dirty="0"/>
              <a:t>My view</a:t>
            </a:r>
          </a:p>
        </p:txBody>
      </p:sp>
      <p:sp>
        <p:nvSpPr>
          <p:cNvPr id="8" name="Subtitle 7">
            <a:extLst>
              <a:ext uri="{FF2B5EF4-FFF2-40B4-BE49-F238E27FC236}">
                <a16:creationId xmlns:a16="http://schemas.microsoft.com/office/drawing/2014/main" id="{DCB8E72C-C139-E732-7B6A-42660ECD5EF0}"/>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C17129B7-DB7B-1321-929B-EA5630E6E192}"/>
              </a:ext>
            </a:extLst>
          </p:cNvPr>
          <p:cNvSpPr>
            <a:spLocks noGrp="1"/>
          </p:cNvSpPr>
          <p:nvPr>
            <p:ph type="dt" sz="half" idx="10"/>
          </p:nvPr>
        </p:nvSpPr>
        <p:spPr/>
        <p:txBody>
          <a:bodyPr/>
          <a:lstStyle/>
          <a:p>
            <a:r>
              <a:rPr lang="fa-IR"/>
              <a:t>اسلاید شماره </a:t>
            </a:r>
            <a:fld id="{623B8C6E-8ADC-45B6-B8AE-E579583F451D}" type="slidenum">
              <a:rPr lang="fa-IR" smtClean="0"/>
              <a:pPr/>
              <a:t>31</a:t>
            </a:fld>
            <a:r>
              <a:rPr lang="en-US"/>
              <a:t>  </a:t>
            </a:r>
            <a:r>
              <a:rPr lang="fa-IR"/>
              <a:t> </a:t>
            </a:r>
            <a:endParaRPr lang="en-US" dirty="0"/>
          </a:p>
        </p:txBody>
      </p:sp>
      <p:sp>
        <p:nvSpPr>
          <p:cNvPr id="2" name="Slide Number Placeholder 5">
            <a:extLst>
              <a:ext uri="{FF2B5EF4-FFF2-40B4-BE49-F238E27FC236}">
                <a16:creationId xmlns:a16="http://schemas.microsoft.com/office/drawing/2014/main" id="{EF6CD5FE-59AC-60C2-652E-FF36D85EF1CE}"/>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1534677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a:cs typeface="B Nazanin" panose="00000400000000000000" pitchFamily="2" charset="-78"/>
              </a:rPr>
              <a:t>عنوان ارائه</a:t>
            </a:r>
            <a:endParaRPr lang="en-US" sz="4000" dirty="0">
              <a:cs typeface="B Nazanin" panose="00000400000000000000" pitchFamily="2" charset="-78"/>
            </a:endParaRPr>
          </a:p>
        </p:txBody>
      </p:sp>
      <p:sp>
        <p:nvSpPr>
          <p:cNvPr id="3" name="Subtitle 2"/>
          <p:cNvSpPr>
            <a:spLocks noGrp="1"/>
          </p:cNvSpPr>
          <p:nvPr>
            <p:ph type="subTitle" idx="1"/>
          </p:nvPr>
        </p:nvSpPr>
        <p:spPr>
          <a:xfrm>
            <a:off x="1524000" y="5206864"/>
            <a:ext cx="9144000" cy="434082"/>
          </a:xfrm>
        </p:spPr>
        <p:txBody>
          <a:bodyPr>
            <a:noAutofit/>
          </a:bodyPr>
          <a:lstStyle/>
          <a:p>
            <a:r>
              <a:rPr lang="fa-IR" dirty="0">
                <a:cs typeface="B Nazanin" panose="00000400000000000000" pitchFamily="2" charset="-78"/>
              </a:rPr>
              <a:t>امیر احمدی</a:t>
            </a:r>
          </a:p>
          <a:p>
            <a:r>
              <a:rPr lang="en-US" dirty="0">
                <a:cs typeface="B Nazanin" panose="00000400000000000000" pitchFamily="2" charset="-78"/>
              </a:rPr>
              <a:t>ahmadia4002@mums.ac.ir</a:t>
            </a:r>
            <a:endParaRPr lang="fa-IR" dirty="0">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206837" y="1300767"/>
            <a:ext cx="5986799" cy="3412901"/>
          </a:xfrm>
          <a:prstGeom prst="rect">
            <a:avLst/>
          </a:prstGeom>
        </p:spPr>
      </p:pic>
      <p:sp>
        <p:nvSpPr>
          <p:cNvPr id="5" name="Rectangle 4"/>
          <p:cNvSpPr/>
          <p:nvPr/>
        </p:nvSpPr>
        <p:spPr>
          <a:xfrm>
            <a:off x="4754937" y="596582"/>
            <a:ext cx="2704587" cy="584775"/>
          </a:xfrm>
          <a:prstGeom prst="rect">
            <a:avLst/>
          </a:prstGeom>
          <a:noFill/>
        </p:spPr>
        <p:txBody>
          <a:bodyPr wrap="none" lIns="91440" tIns="45720" rIns="91440" bIns="45720">
            <a:spAutoFit/>
          </a:bodyPr>
          <a:lstStyle/>
          <a:p>
            <a:pPr algn="ctr"/>
            <a:r>
              <a:rPr lang="fa-IR" sz="3200" dirty="0">
                <a:ln w="0"/>
                <a:effectLst>
                  <a:outerShdw blurRad="38100" dist="19050" dir="2700000" algn="tl" rotWithShape="0">
                    <a:schemeClr val="dk1">
                      <a:alpha val="40000"/>
                    </a:schemeClr>
                  </a:outerShdw>
                </a:effectLst>
                <a:cs typeface="B Nazanin" panose="00000400000000000000" pitchFamily="2" charset="-78"/>
              </a:rPr>
              <a:t>با تشکر از توجه شما</a:t>
            </a:r>
            <a:endParaRPr lang="en-US" sz="32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209182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219A14F-6D09-5EC8-AD94-14F31F568B45}"/>
              </a:ext>
            </a:extLst>
          </p:cNvPr>
          <p:cNvSpPr>
            <a:spLocks noGrp="1"/>
          </p:cNvSpPr>
          <p:nvPr>
            <p:ph idx="1"/>
          </p:nvPr>
        </p:nvSpPr>
        <p:spPr/>
        <p:txBody>
          <a:bodyPr/>
          <a:lstStyle/>
          <a:p>
            <a:pPr algn="l" rtl="0"/>
            <a:r>
              <a:rPr lang="en-US" dirty="0"/>
              <a:t>Nearly 10% of adult peoples are suffering from diabetics</a:t>
            </a:r>
          </a:p>
          <a:p>
            <a:pPr algn="l" rtl="0"/>
            <a:r>
              <a:rPr lang="en-US" dirty="0"/>
              <a:t>After cancer and heart disorder, diabetics is the third most deadly disease</a:t>
            </a:r>
          </a:p>
          <a:p>
            <a:pPr algn="l" rtl="0"/>
            <a:r>
              <a:rPr lang="en-US" dirty="0"/>
              <a:t>Diabetic Retinopathy (DR) is defined as the Diabetes Mellitus difficulty that harms the blood vessels in the retina</a:t>
            </a:r>
          </a:p>
          <a:p>
            <a:pPr algn="l" rtl="0"/>
            <a:r>
              <a:rPr lang="en-US" dirty="0"/>
              <a:t>It is also known as a silent disease and cause mild vision issues or no symptoms</a:t>
            </a:r>
          </a:p>
          <a:p>
            <a:pPr algn="l" rtl="0"/>
            <a:r>
              <a:rPr lang="en-US" dirty="0"/>
              <a:t>It uses fundus cameras for capturing retinal images, but due to its size and cost, it is a troublesome for extensive screening</a:t>
            </a:r>
          </a:p>
          <a:p>
            <a:pPr algn="l" rtl="0"/>
            <a:r>
              <a:rPr lang="en-US" dirty="0"/>
              <a:t>Automated system for detecting the DR will help the ophthalmologist to diagnose the patient easily in time rather than manual screening which takes enormous amount of time for screening and detection of DR</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4</a:t>
            </a:fld>
            <a:r>
              <a:rPr lang="en-US"/>
              <a:t>  </a:t>
            </a:r>
            <a:r>
              <a:rPr lang="fa-IR"/>
              <a:t> </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امیر احمدی</a:t>
            </a:r>
            <a:endParaRPr lang="en-US" dirty="0"/>
          </a:p>
        </p:txBody>
      </p:sp>
    </p:spTree>
    <p:extLst>
      <p:ext uri="{BB962C8B-B14F-4D97-AF65-F5344CB8AC3E}">
        <p14:creationId xmlns:p14="http://schemas.microsoft.com/office/powerpoint/2010/main" val="188711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664F-9349-6AE8-E109-A312BA7CC18B}"/>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D670DAFE-CE6C-06E2-42C1-83954CE606AB}"/>
              </a:ext>
            </a:extLst>
          </p:cNvPr>
          <p:cNvSpPr>
            <a:spLocks noGrp="1"/>
          </p:cNvSpPr>
          <p:nvPr>
            <p:ph idx="1"/>
          </p:nvPr>
        </p:nvSpPr>
        <p:spPr/>
        <p:txBody>
          <a:bodyPr/>
          <a:lstStyle/>
          <a:p>
            <a:pPr algn="l" rtl="0"/>
            <a:r>
              <a:rPr lang="en-US" dirty="0"/>
              <a:t>Design the new DIY smartphone enabled camera using available materials for smartphone based DR detection</a:t>
            </a:r>
          </a:p>
          <a:p>
            <a:pPr algn="l" rtl="0"/>
            <a:r>
              <a:rPr lang="en-US" dirty="0"/>
              <a:t>Design new optimized hybrid machine learning architecture for smartphone based DR classification</a:t>
            </a:r>
          </a:p>
        </p:txBody>
      </p:sp>
      <p:sp>
        <p:nvSpPr>
          <p:cNvPr id="4" name="Date Placeholder 3">
            <a:extLst>
              <a:ext uri="{FF2B5EF4-FFF2-40B4-BE49-F238E27FC236}">
                <a16:creationId xmlns:a16="http://schemas.microsoft.com/office/drawing/2014/main" id="{AA37B96B-2C64-813C-CC94-2203CBB0C206}"/>
              </a:ext>
            </a:extLst>
          </p:cNvPr>
          <p:cNvSpPr>
            <a:spLocks noGrp="1"/>
          </p:cNvSpPr>
          <p:nvPr>
            <p:ph type="dt" sz="half" idx="10"/>
          </p:nvPr>
        </p:nvSpPr>
        <p:spPr/>
        <p:txBody>
          <a:bodyPr/>
          <a:lstStyle/>
          <a:p>
            <a:r>
              <a:rPr lang="fa-IR"/>
              <a:t>اسلاید شماره </a:t>
            </a:r>
            <a:fld id="{623B8C6E-8ADC-45B6-B8AE-E579583F451D}" type="slidenum">
              <a:rPr lang="fa-IR" smtClean="0"/>
              <a:pPr/>
              <a:t>5</a:t>
            </a:fld>
            <a:r>
              <a:rPr lang="en-US"/>
              <a:t>  </a:t>
            </a:r>
            <a:r>
              <a:rPr lang="fa-IR"/>
              <a:t> </a:t>
            </a:r>
            <a:endParaRPr lang="en-US" dirty="0"/>
          </a:p>
        </p:txBody>
      </p:sp>
      <p:sp>
        <p:nvSpPr>
          <p:cNvPr id="8" name="Slide Number Placeholder 5">
            <a:extLst>
              <a:ext uri="{FF2B5EF4-FFF2-40B4-BE49-F238E27FC236}">
                <a16:creationId xmlns:a16="http://schemas.microsoft.com/office/drawing/2014/main" id="{937EFA17-05FF-CAA1-272B-96844DBC1BC3}"/>
              </a:ext>
            </a:extLst>
          </p:cNvPr>
          <p:cNvSpPr>
            <a:spLocks noGrp="1"/>
          </p:cNvSpPr>
          <p:nvPr>
            <p:ph type="sldNum" sz="quarter" idx="12"/>
          </p:nvPr>
        </p:nvSpPr>
        <p:spPr>
          <a:xfrm>
            <a:off x="8940800" y="6343308"/>
            <a:ext cx="2080191" cy="365125"/>
          </a:xfrm>
        </p:spPr>
        <p:txBody>
          <a:bodyPr/>
          <a:lstStyle/>
          <a:p>
            <a:r>
              <a:rPr lang="fa-IR" dirty="0"/>
              <a:t>ارائه دهنده: امیر احمدی</a:t>
            </a:r>
            <a:endParaRPr lang="en-US" dirty="0"/>
          </a:p>
        </p:txBody>
      </p:sp>
    </p:spTree>
    <p:extLst>
      <p:ext uri="{BB962C8B-B14F-4D97-AF65-F5344CB8AC3E}">
        <p14:creationId xmlns:p14="http://schemas.microsoft.com/office/powerpoint/2010/main" val="140962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D9AE9-C143-7F87-79D7-E471D9607774}"/>
              </a:ext>
            </a:extLst>
          </p:cNvPr>
          <p:cNvSpPr>
            <a:spLocks noGrp="1"/>
          </p:cNvSpPr>
          <p:nvPr>
            <p:ph type="ctrTitle"/>
          </p:nvPr>
        </p:nvSpPr>
        <p:spPr/>
        <p:txBody>
          <a:bodyPr/>
          <a:lstStyle/>
          <a:p>
            <a:r>
              <a:rPr lang="en-US" dirty="0"/>
              <a:t>Proposed methodology</a:t>
            </a:r>
          </a:p>
        </p:txBody>
      </p:sp>
      <p:sp>
        <p:nvSpPr>
          <p:cNvPr id="3" name="Subtitle 2">
            <a:extLst>
              <a:ext uri="{FF2B5EF4-FFF2-40B4-BE49-F238E27FC236}">
                <a16:creationId xmlns:a16="http://schemas.microsoft.com/office/drawing/2014/main" id="{9082EBC9-B4D0-6421-6408-BE93ACB5904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3569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0E47-707D-D0C4-05BA-1BA1ECF6D32C}"/>
              </a:ext>
            </a:extLst>
          </p:cNvPr>
          <p:cNvSpPr>
            <a:spLocks noGrp="1"/>
          </p:cNvSpPr>
          <p:nvPr>
            <p:ph type="title"/>
          </p:nvPr>
        </p:nvSpPr>
        <p:spPr/>
        <p:txBody>
          <a:bodyPr/>
          <a:lstStyle/>
          <a:p>
            <a:r>
              <a:rPr lang="en-US" dirty="0"/>
              <a:t>Proposed methodology</a:t>
            </a:r>
          </a:p>
        </p:txBody>
      </p:sp>
      <p:sp>
        <p:nvSpPr>
          <p:cNvPr id="3" name="Content Placeholder 2">
            <a:extLst>
              <a:ext uri="{FF2B5EF4-FFF2-40B4-BE49-F238E27FC236}">
                <a16:creationId xmlns:a16="http://schemas.microsoft.com/office/drawing/2014/main" id="{1C13EA43-71E4-9DF1-6398-1560E65718BA}"/>
              </a:ext>
            </a:extLst>
          </p:cNvPr>
          <p:cNvSpPr>
            <a:spLocks noGrp="1"/>
          </p:cNvSpPr>
          <p:nvPr>
            <p:ph idx="1"/>
          </p:nvPr>
        </p:nvSpPr>
        <p:spPr/>
        <p:txBody>
          <a:bodyPr/>
          <a:lstStyle/>
          <a:p>
            <a:pPr marL="457200" indent="-457200" algn="l" rtl="0">
              <a:buFont typeface="+mj-lt"/>
              <a:buAutoNum type="arabicPeriod"/>
            </a:pPr>
            <a:r>
              <a:rPr lang="en-US" dirty="0"/>
              <a:t>DIY smartphone enabled camera based retinal imaging systems</a:t>
            </a:r>
          </a:p>
          <a:p>
            <a:pPr marL="457200" indent="-457200" algn="l" rtl="0">
              <a:buFont typeface="+mj-lt"/>
              <a:buAutoNum type="arabicPeriod"/>
            </a:pPr>
            <a:r>
              <a:rPr lang="en-US" dirty="0"/>
              <a:t>Preprocessing Data</a:t>
            </a:r>
          </a:p>
          <a:p>
            <a:pPr marL="457200" indent="-457200" algn="l" rtl="0">
              <a:buFont typeface="+mj-lt"/>
              <a:buAutoNum type="arabicPeriod"/>
            </a:pPr>
            <a:r>
              <a:rPr lang="en-US" dirty="0"/>
              <a:t>Segmentation</a:t>
            </a:r>
          </a:p>
          <a:p>
            <a:pPr marL="457200" indent="-457200" algn="l" rtl="0">
              <a:buFont typeface="+mj-lt"/>
              <a:buAutoNum type="arabicPeriod"/>
            </a:pPr>
            <a:r>
              <a:rPr lang="en-US" dirty="0"/>
              <a:t>Feature extraction</a:t>
            </a:r>
          </a:p>
          <a:p>
            <a:pPr marL="457200" indent="-457200" algn="l" rtl="0">
              <a:buFont typeface="+mj-lt"/>
              <a:buAutoNum type="arabicPeriod"/>
            </a:pPr>
            <a:r>
              <a:rPr lang="en-US" dirty="0"/>
              <a:t>Feature selection using life choice-based optimizer</a:t>
            </a:r>
          </a:p>
          <a:p>
            <a:pPr marL="457200" indent="-457200" algn="l" rtl="0">
              <a:buFont typeface="+mj-lt"/>
              <a:buAutoNum type="arabicPeriod"/>
            </a:pPr>
            <a:r>
              <a:rPr lang="en-US" dirty="0"/>
              <a:t>Hybrid NN-DCNN with SSD based DR classification</a:t>
            </a:r>
          </a:p>
        </p:txBody>
      </p:sp>
      <p:sp>
        <p:nvSpPr>
          <p:cNvPr id="4" name="Date Placeholder 3">
            <a:extLst>
              <a:ext uri="{FF2B5EF4-FFF2-40B4-BE49-F238E27FC236}">
                <a16:creationId xmlns:a16="http://schemas.microsoft.com/office/drawing/2014/main" id="{4472F8A5-576E-6EB9-2366-15E9EED082CB}"/>
              </a:ext>
            </a:extLst>
          </p:cNvPr>
          <p:cNvSpPr>
            <a:spLocks noGrp="1"/>
          </p:cNvSpPr>
          <p:nvPr>
            <p:ph type="dt" sz="half" idx="10"/>
          </p:nvPr>
        </p:nvSpPr>
        <p:spPr/>
        <p:txBody>
          <a:bodyPr/>
          <a:lstStyle/>
          <a:p>
            <a:r>
              <a:rPr lang="fa-IR"/>
              <a:t>اسلاید شماره </a:t>
            </a:r>
            <a:fld id="{623B8C6E-8ADC-45B6-B8AE-E579583F451D}" type="slidenum">
              <a:rPr lang="fa-IR" smtClean="0"/>
              <a:pPr/>
              <a:t>7</a:t>
            </a:fld>
            <a:r>
              <a:rPr lang="en-US"/>
              <a:t>  </a:t>
            </a:r>
            <a:r>
              <a:rPr lang="fa-IR"/>
              <a:t> </a:t>
            </a:r>
            <a:endParaRPr lang="en-US" dirty="0"/>
          </a:p>
        </p:txBody>
      </p:sp>
      <p:sp>
        <p:nvSpPr>
          <p:cNvPr id="8" name="Slide Number Placeholder 5">
            <a:extLst>
              <a:ext uri="{FF2B5EF4-FFF2-40B4-BE49-F238E27FC236}">
                <a16:creationId xmlns:a16="http://schemas.microsoft.com/office/drawing/2014/main" id="{3D0D005D-AA4B-E8CF-4984-E543A6DAD0F2}"/>
              </a:ext>
            </a:extLst>
          </p:cNvPr>
          <p:cNvSpPr>
            <a:spLocks noGrp="1"/>
          </p:cNvSpPr>
          <p:nvPr>
            <p:ph type="sldNum" sz="quarter" idx="12"/>
          </p:nvPr>
        </p:nvSpPr>
        <p:spPr>
          <a:xfrm>
            <a:off x="8940800" y="6343308"/>
            <a:ext cx="2080191" cy="365125"/>
          </a:xfrm>
        </p:spPr>
        <p:txBody>
          <a:bodyPr/>
          <a:lstStyle/>
          <a:p>
            <a:r>
              <a:rPr lang="fa-IR" dirty="0"/>
              <a:t>ارائه دهنده: امیر احمدی</a:t>
            </a:r>
            <a:endParaRPr lang="en-US" dirty="0"/>
          </a:p>
        </p:txBody>
      </p:sp>
    </p:spTree>
    <p:extLst>
      <p:ext uri="{BB962C8B-B14F-4D97-AF65-F5344CB8AC3E}">
        <p14:creationId xmlns:p14="http://schemas.microsoft.com/office/powerpoint/2010/main" val="15162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D669-FC1D-DBC2-E2DB-5696B4D6ABFE}"/>
              </a:ext>
            </a:extLst>
          </p:cNvPr>
          <p:cNvSpPr>
            <a:spLocks noGrp="1"/>
          </p:cNvSpPr>
          <p:nvPr>
            <p:ph type="title"/>
          </p:nvPr>
        </p:nvSpPr>
        <p:spPr>
          <a:xfrm>
            <a:off x="2336799" y="284176"/>
            <a:ext cx="8650199" cy="1508760"/>
          </a:xfrm>
        </p:spPr>
        <p:txBody>
          <a:bodyPr>
            <a:normAutofit fontScale="90000"/>
          </a:bodyPr>
          <a:lstStyle/>
          <a:p>
            <a:r>
              <a:rPr lang="en-US" dirty="0"/>
              <a:t>DIY smartphone enabled camera based retinal imaging systems</a:t>
            </a:r>
            <a:br>
              <a:rPr lang="en-US" dirty="0"/>
            </a:br>
            <a:endParaRPr lang="en-US" dirty="0"/>
          </a:p>
        </p:txBody>
      </p:sp>
      <p:sp>
        <p:nvSpPr>
          <p:cNvPr id="3" name="Content Placeholder 2">
            <a:extLst>
              <a:ext uri="{FF2B5EF4-FFF2-40B4-BE49-F238E27FC236}">
                <a16:creationId xmlns:a16="http://schemas.microsoft.com/office/drawing/2014/main" id="{41A69777-7349-8E0E-5071-508A6060E8B1}"/>
              </a:ext>
            </a:extLst>
          </p:cNvPr>
          <p:cNvSpPr>
            <a:spLocks noGrp="1"/>
          </p:cNvSpPr>
          <p:nvPr>
            <p:ph idx="1"/>
          </p:nvPr>
        </p:nvSpPr>
        <p:spPr/>
        <p:txBody>
          <a:bodyPr/>
          <a:lstStyle/>
          <a:p>
            <a:pPr algn="l" rtl="0"/>
            <a:r>
              <a:rPr lang="en-US" dirty="0"/>
              <a:t>Assembling the DIY smartphone enabled camera</a:t>
            </a:r>
          </a:p>
          <a:p>
            <a:pPr algn="l" rtl="0"/>
            <a:r>
              <a:rPr lang="en-US" dirty="0"/>
              <a:t>Assembling the slit lamp mount</a:t>
            </a:r>
          </a:p>
          <a:p>
            <a:pPr algn="l" rtl="0"/>
            <a:r>
              <a:rPr lang="en-US" dirty="0"/>
              <a:t>Using the DIY smartphone enabled camera</a:t>
            </a:r>
          </a:p>
        </p:txBody>
      </p:sp>
      <p:sp>
        <p:nvSpPr>
          <p:cNvPr id="4" name="Date Placeholder 3">
            <a:extLst>
              <a:ext uri="{FF2B5EF4-FFF2-40B4-BE49-F238E27FC236}">
                <a16:creationId xmlns:a16="http://schemas.microsoft.com/office/drawing/2014/main" id="{8957F0ED-95EA-F3AD-6AB3-9F244E312E14}"/>
              </a:ext>
            </a:extLst>
          </p:cNvPr>
          <p:cNvSpPr>
            <a:spLocks noGrp="1"/>
          </p:cNvSpPr>
          <p:nvPr>
            <p:ph type="dt" sz="half" idx="10"/>
          </p:nvPr>
        </p:nvSpPr>
        <p:spPr/>
        <p:txBody>
          <a:bodyPr/>
          <a:lstStyle/>
          <a:p>
            <a:r>
              <a:rPr lang="fa-IR"/>
              <a:t>اسلاید شماره </a:t>
            </a:r>
            <a:fld id="{623B8C6E-8ADC-45B6-B8AE-E579583F451D}" type="slidenum">
              <a:rPr lang="fa-IR" smtClean="0"/>
              <a:pPr/>
              <a:t>8</a:t>
            </a:fld>
            <a:r>
              <a:rPr lang="en-US"/>
              <a:t>  </a:t>
            </a:r>
            <a:r>
              <a:rPr lang="fa-IR"/>
              <a:t> </a:t>
            </a:r>
            <a:endParaRPr lang="en-US" dirty="0"/>
          </a:p>
        </p:txBody>
      </p:sp>
      <p:pic>
        <p:nvPicPr>
          <p:cNvPr id="8" name="Picture 7">
            <a:extLst>
              <a:ext uri="{FF2B5EF4-FFF2-40B4-BE49-F238E27FC236}">
                <a16:creationId xmlns:a16="http://schemas.microsoft.com/office/drawing/2014/main" id="{BD745BF6-B06D-0DC2-E71F-522C7F275262}"/>
              </a:ext>
            </a:extLst>
          </p:cNvPr>
          <p:cNvPicPr>
            <a:picLocks noChangeAspect="1"/>
          </p:cNvPicPr>
          <p:nvPr/>
        </p:nvPicPr>
        <p:blipFill>
          <a:blip r:embed="rId2"/>
          <a:stretch>
            <a:fillRect/>
          </a:stretch>
        </p:blipFill>
        <p:spPr>
          <a:xfrm>
            <a:off x="7372350" y="2011680"/>
            <a:ext cx="4819650" cy="3940686"/>
          </a:xfrm>
          <a:prstGeom prst="rect">
            <a:avLst/>
          </a:prstGeom>
        </p:spPr>
      </p:pic>
      <p:pic>
        <p:nvPicPr>
          <p:cNvPr id="10" name="Picture 9">
            <a:extLst>
              <a:ext uri="{FF2B5EF4-FFF2-40B4-BE49-F238E27FC236}">
                <a16:creationId xmlns:a16="http://schemas.microsoft.com/office/drawing/2014/main" id="{30B821C2-F4BA-11C4-4C83-F9A0991DBCDB}"/>
              </a:ext>
            </a:extLst>
          </p:cNvPr>
          <p:cNvPicPr>
            <a:picLocks noChangeAspect="1"/>
          </p:cNvPicPr>
          <p:nvPr/>
        </p:nvPicPr>
        <p:blipFill>
          <a:blip r:embed="rId3"/>
          <a:stretch>
            <a:fillRect/>
          </a:stretch>
        </p:blipFill>
        <p:spPr>
          <a:xfrm>
            <a:off x="7372350" y="2409763"/>
            <a:ext cx="4762134" cy="3144520"/>
          </a:xfrm>
          <a:prstGeom prst="rect">
            <a:avLst/>
          </a:prstGeom>
        </p:spPr>
      </p:pic>
      <p:sp>
        <p:nvSpPr>
          <p:cNvPr id="7" name="Slide Number Placeholder 5">
            <a:extLst>
              <a:ext uri="{FF2B5EF4-FFF2-40B4-BE49-F238E27FC236}">
                <a16:creationId xmlns:a16="http://schemas.microsoft.com/office/drawing/2014/main" id="{C1DBAD62-46EB-109E-9D49-B79AD7E5F635}"/>
              </a:ext>
            </a:extLst>
          </p:cNvPr>
          <p:cNvSpPr>
            <a:spLocks noGrp="1"/>
          </p:cNvSpPr>
          <p:nvPr>
            <p:ph type="sldNum" sz="quarter" idx="12"/>
          </p:nvPr>
        </p:nvSpPr>
        <p:spPr>
          <a:xfrm>
            <a:off x="8940800" y="6343308"/>
            <a:ext cx="2080191" cy="365125"/>
          </a:xfrm>
        </p:spPr>
        <p:txBody>
          <a:bodyPr/>
          <a:lstStyle/>
          <a:p>
            <a:r>
              <a:rPr lang="fa-IR" dirty="0"/>
              <a:t>ارائه دهنده: امیر احمدی</a:t>
            </a:r>
            <a:endParaRPr lang="en-US" dirty="0"/>
          </a:p>
        </p:txBody>
      </p:sp>
    </p:spTree>
    <p:extLst>
      <p:ext uri="{BB962C8B-B14F-4D97-AF65-F5344CB8AC3E}">
        <p14:creationId xmlns:p14="http://schemas.microsoft.com/office/powerpoint/2010/main" val="204629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nodeType="clickEffect">
                                  <p:stCondLst>
                                    <p:cond delay="0"/>
                                  </p:stCondLst>
                                  <p:childTnLst>
                                    <p:animEffect transition="out" filter="wipe(down)">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789C9-4F45-DA5F-81A1-3271AE449426}"/>
              </a:ext>
            </a:extLst>
          </p:cNvPr>
          <p:cNvSpPr>
            <a:spLocks noGrp="1"/>
          </p:cNvSpPr>
          <p:nvPr>
            <p:ph idx="1"/>
          </p:nvPr>
        </p:nvSpPr>
        <p:spPr>
          <a:xfrm>
            <a:off x="1202919" y="2887980"/>
            <a:ext cx="9784080" cy="1508760"/>
          </a:xfrm>
        </p:spPr>
        <p:txBody>
          <a:bodyPr/>
          <a:lstStyle/>
          <a:p>
            <a:pPr algn="l" rtl="0"/>
            <a:r>
              <a:rPr lang="en-US" dirty="0"/>
              <a:t>However, there is no accessible real data captured by the DIY smartphone enabled camera device in the literature. Therefore, we generate retina images by simulating the field of view for a device using the retina images from APTOS-2019-Blindness-Detection, and </a:t>
            </a:r>
            <a:r>
              <a:rPr lang="en-US" dirty="0" err="1"/>
              <a:t>EyePacs</a:t>
            </a:r>
            <a:r>
              <a:rPr lang="en-US" dirty="0"/>
              <a:t> datasets.</a:t>
            </a:r>
          </a:p>
        </p:txBody>
      </p:sp>
      <p:sp>
        <p:nvSpPr>
          <p:cNvPr id="4" name="Date Placeholder 3">
            <a:extLst>
              <a:ext uri="{FF2B5EF4-FFF2-40B4-BE49-F238E27FC236}">
                <a16:creationId xmlns:a16="http://schemas.microsoft.com/office/drawing/2014/main" id="{55BC29F4-CF73-8245-D987-858DC141AFA6}"/>
              </a:ext>
            </a:extLst>
          </p:cNvPr>
          <p:cNvSpPr>
            <a:spLocks noGrp="1"/>
          </p:cNvSpPr>
          <p:nvPr>
            <p:ph type="dt" sz="half" idx="10"/>
          </p:nvPr>
        </p:nvSpPr>
        <p:spPr/>
        <p:txBody>
          <a:bodyPr/>
          <a:lstStyle/>
          <a:p>
            <a:r>
              <a:rPr lang="fa-IR" dirty="0"/>
              <a:t>اسلاید شماره </a:t>
            </a:r>
            <a:fld id="{623B8C6E-8ADC-45B6-B8AE-E579583F451D}" type="slidenum">
              <a:rPr lang="fa-IR" smtClean="0"/>
              <a:pPr/>
              <a:t>9</a:t>
            </a:fld>
            <a:r>
              <a:rPr lang="en-US" dirty="0"/>
              <a:t>  </a:t>
            </a:r>
            <a:r>
              <a:rPr lang="fa-IR" dirty="0"/>
              <a:t> </a:t>
            </a:r>
            <a:endParaRPr lang="en-US" dirty="0"/>
          </a:p>
        </p:txBody>
      </p:sp>
      <p:sp>
        <p:nvSpPr>
          <p:cNvPr id="8" name="Title 1">
            <a:extLst>
              <a:ext uri="{FF2B5EF4-FFF2-40B4-BE49-F238E27FC236}">
                <a16:creationId xmlns:a16="http://schemas.microsoft.com/office/drawing/2014/main" id="{7834BEFB-B146-374B-FD3E-CCDA3FF045CF}"/>
              </a:ext>
            </a:extLst>
          </p:cNvPr>
          <p:cNvSpPr>
            <a:spLocks noGrp="1"/>
          </p:cNvSpPr>
          <p:nvPr>
            <p:ph type="title"/>
          </p:nvPr>
        </p:nvSpPr>
        <p:spPr>
          <a:xfrm>
            <a:off x="2336799" y="284176"/>
            <a:ext cx="8650199" cy="1508760"/>
          </a:xfrm>
        </p:spPr>
        <p:txBody>
          <a:bodyPr>
            <a:normAutofit fontScale="90000"/>
          </a:bodyPr>
          <a:lstStyle/>
          <a:p>
            <a:r>
              <a:rPr lang="en-US" dirty="0"/>
              <a:t>DIY smartphone enabled camera based retinal imaging systems</a:t>
            </a:r>
            <a:br>
              <a:rPr lang="en-US" dirty="0"/>
            </a:br>
            <a:endParaRPr lang="en-US" dirty="0"/>
          </a:p>
        </p:txBody>
      </p:sp>
      <p:sp>
        <p:nvSpPr>
          <p:cNvPr id="2" name="Slide Number Placeholder 5">
            <a:extLst>
              <a:ext uri="{FF2B5EF4-FFF2-40B4-BE49-F238E27FC236}">
                <a16:creationId xmlns:a16="http://schemas.microsoft.com/office/drawing/2014/main" id="{884E27BF-9AA5-61AD-1C2E-3691C0440B55}"/>
              </a:ext>
            </a:extLst>
          </p:cNvPr>
          <p:cNvSpPr>
            <a:spLocks noGrp="1"/>
          </p:cNvSpPr>
          <p:nvPr>
            <p:ph type="sldNum" sz="quarter" idx="12"/>
          </p:nvPr>
        </p:nvSpPr>
        <p:spPr>
          <a:xfrm>
            <a:off x="8940800" y="6343308"/>
            <a:ext cx="2080191" cy="365125"/>
          </a:xfrm>
        </p:spPr>
        <p:txBody>
          <a:bodyPr/>
          <a:lstStyle/>
          <a:p>
            <a:r>
              <a:rPr lang="fa-IR" dirty="0"/>
              <a:t>ارائه دهنده: امیر احمدی</a:t>
            </a:r>
            <a:endParaRPr lang="en-US" dirty="0"/>
          </a:p>
        </p:txBody>
      </p:sp>
    </p:spTree>
    <p:extLst>
      <p:ext uri="{BB962C8B-B14F-4D97-AF65-F5344CB8AC3E}">
        <p14:creationId xmlns:p14="http://schemas.microsoft.com/office/powerpoint/2010/main" val="1131152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543</TotalTime>
  <Words>760</Words>
  <Application>Microsoft Office PowerPoint</Application>
  <PresentationFormat>Widescreen</PresentationFormat>
  <Paragraphs>149</Paragraphs>
  <Slides>32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Corbel</vt:lpstr>
      <vt:lpstr>Wingdings</vt:lpstr>
      <vt:lpstr>Banded</vt:lpstr>
      <vt:lpstr>Optimized hybrid machine learning approach for smartphone based diabetic retinopathy detection</vt:lpstr>
      <vt:lpstr>معرفی مجله</vt:lpstr>
      <vt:lpstr>فهرست</vt:lpstr>
      <vt:lpstr>Introduction</vt:lpstr>
      <vt:lpstr>Objectives</vt:lpstr>
      <vt:lpstr>Proposed methodology</vt:lpstr>
      <vt:lpstr>Proposed methodology</vt:lpstr>
      <vt:lpstr>DIY smartphone enabled camera based retinal imaging systems </vt:lpstr>
      <vt:lpstr>DIY smartphone enabled camera based retinal imaging systems </vt:lpstr>
      <vt:lpstr>PowerPoint Presentation</vt:lpstr>
      <vt:lpstr>Preprocessing</vt:lpstr>
      <vt:lpstr>PowerPoint Presentation</vt:lpstr>
      <vt:lpstr>Segmentation</vt:lpstr>
      <vt:lpstr>Optic disc segmentation using watershed transform </vt:lpstr>
      <vt:lpstr>PowerPoint Presentation</vt:lpstr>
      <vt:lpstr>Feature extraction</vt:lpstr>
      <vt:lpstr>PowerPoint Presentation</vt:lpstr>
      <vt:lpstr>Feature selection using life choice-based optimizer</vt:lpstr>
      <vt:lpstr>Hybrid NN-DCNN with SSD based DR classification</vt:lpstr>
      <vt:lpstr>Results &amp; discussions</vt:lpstr>
      <vt:lpstr>Dataset description</vt:lpstr>
      <vt:lpstr>Performance metrics</vt:lpstr>
      <vt:lpstr>Performance analysis</vt:lpstr>
      <vt:lpstr>Performance analysis</vt:lpstr>
      <vt:lpstr>Performance analysis</vt:lpstr>
      <vt:lpstr>Performance analysis</vt:lpstr>
      <vt:lpstr>PowerPoint Presentation</vt:lpstr>
      <vt:lpstr>PowerPoint Presentation</vt:lpstr>
      <vt:lpstr>Conclusion</vt:lpstr>
      <vt:lpstr>Conclusion</vt:lpstr>
      <vt:lpstr>My view</vt:lpstr>
      <vt:lpstr>عنوان ارائه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MahmoudianS2@mums.ac.ir</dc:creator>
  <cp:lastModifiedBy>Amir Ahmadi</cp:lastModifiedBy>
  <cp:revision>35</cp:revision>
  <dcterms:created xsi:type="dcterms:W3CDTF">2017-02-27T19:12:11Z</dcterms:created>
  <dcterms:modified xsi:type="dcterms:W3CDTF">2022-04-18T08:59:14Z</dcterms:modified>
</cp:coreProperties>
</file>