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7"/>
  </p:notesMasterIdLst>
  <p:sldIdLst>
    <p:sldId id="256" r:id="rId2"/>
    <p:sldId id="272" r:id="rId3"/>
    <p:sldId id="273" r:id="rId4"/>
    <p:sldId id="274" r:id="rId5"/>
    <p:sldId id="275" r:id="rId6"/>
    <p:sldId id="276" r:id="rId7"/>
    <p:sldId id="277" r:id="rId8"/>
    <p:sldId id="299" r:id="rId9"/>
    <p:sldId id="279" r:id="rId10"/>
    <p:sldId id="280" r:id="rId11"/>
    <p:sldId id="281" r:id="rId12"/>
    <p:sldId id="287" r:id="rId13"/>
    <p:sldId id="288" r:id="rId14"/>
    <p:sldId id="289" r:id="rId15"/>
    <p:sldId id="290" r:id="rId16"/>
    <p:sldId id="291" r:id="rId17"/>
    <p:sldId id="292" r:id="rId18"/>
    <p:sldId id="294" r:id="rId19"/>
    <p:sldId id="293" r:id="rId20"/>
    <p:sldId id="295" r:id="rId21"/>
    <p:sldId id="296" r:id="rId22"/>
    <p:sldId id="297" r:id="rId23"/>
    <p:sldId id="298" r:id="rId24"/>
    <p:sldId id="300"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8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25</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en-US" dirty="0" smtClean="0"/>
              <a:t>Slide NO </a:t>
            </a:r>
            <a:fld id="{58863BF2-F2E0-4234-B14B-8DB17FDAD539}" type="slidenum">
              <a:rPr lang="en-US" smtClean="0"/>
              <a:t>‹#›</a:t>
            </a:fld>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Topic</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smtClean="0"/>
              <a:t>Lecturer Name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اسلاید شماره  9</a:t>
            </a:r>
            <a:endParaRPr lang="en-US" dirty="0"/>
          </a:p>
        </p:txBody>
      </p:sp>
      <p:sp>
        <p:nvSpPr>
          <p:cNvPr id="8" name="Footer Placeholder 7"/>
          <p:cNvSpPr>
            <a:spLocks noGrp="1"/>
          </p:cNvSpPr>
          <p:nvPr>
            <p:ph type="ftr" sz="quarter" idx="11"/>
          </p:nvPr>
        </p:nvSpPr>
        <p:spPr/>
        <p:txBody>
          <a:bodyPr/>
          <a:lstStyle/>
          <a:p>
            <a:r>
              <a:rPr lang="fa-IR" smtClean="0"/>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اسلاید شماره  9</a:t>
            </a:r>
            <a:endParaRPr lang="en-US" dirty="0"/>
          </a:p>
        </p:txBody>
      </p:sp>
      <p:sp>
        <p:nvSpPr>
          <p:cNvPr id="4" name="Footer Placeholder 3"/>
          <p:cNvSpPr>
            <a:spLocks noGrp="1"/>
          </p:cNvSpPr>
          <p:nvPr>
            <p:ph type="ftr" sz="quarter" idx="11"/>
          </p:nvPr>
        </p:nvSpPr>
        <p:spPr/>
        <p:txBody>
          <a:bodyPr/>
          <a:lstStyle/>
          <a:p>
            <a:r>
              <a:rPr lang="fa-IR" smtClean="0"/>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Autofit/>
          </a:bodyPr>
          <a:lstStyle/>
          <a:p>
            <a:r>
              <a:rPr lang="en-US" sz="3600" b="1" dirty="0">
                <a:cs typeface="B Titr" panose="00000700000000000000" pitchFamily="2" charset="-78"/>
              </a:rPr>
              <a:t>Health records as the basis of clinical coding: Is the quality adequate? A qualitative study of medical coders' perceptions</a:t>
            </a:r>
          </a:p>
        </p:txBody>
      </p:sp>
      <p:sp>
        <p:nvSpPr>
          <p:cNvPr id="3" name="Subtitle 2"/>
          <p:cNvSpPr>
            <a:spLocks noGrp="1"/>
          </p:cNvSpPr>
          <p:nvPr>
            <p:ph type="subTitle" idx="1"/>
          </p:nvPr>
        </p:nvSpPr>
        <p:spPr>
          <a:xfrm>
            <a:off x="1524000" y="3996250"/>
            <a:ext cx="9144000" cy="1947350"/>
          </a:xfrm>
        </p:spPr>
        <p:txBody>
          <a:bodyPr>
            <a:noAutofit/>
          </a:bodyPr>
          <a:lstStyle/>
          <a:p>
            <a:r>
              <a:rPr lang="en-US" dirty="0" smtClean="0">
                <a:solidFill>
                  <a:schemeClr val="bg1"/>
                </a:solidFill>
                <a:cs typeface="B Nazanin" panose="00000400000000000000" pitchFamily="2" charset="-78"/>
              </a:rPr>
              <a:t>Mahdi </a:t>
            </a:r>
            <a:r>
              <a:rPr lang="en-US" dirty="0" err="1" smtClean="0">
                <a:solidFill>
                  <a:schemeClr val="bg1"/>
                </a:solidFill>
                <a:cs typeface="B Nazanin" panose="00000400000000000000" pitchFamily="2" charset="-78"/>
              </a:rPr>
              <a:t>Hasanvand</a:t>
            </a:r>
            <a:endParaRPr lang="fa-IR" dirty="0" smtClean="0">
              <a:solidFill>
                <a:schemeClr val="bg1"/>
              </a:solidFill>
              <a:cs typeface="B Nazanin" panose="00000400000000000000" pitchFamily="2" charset="-78"/>
            </a:endParaRPr>
          </a:p>
          <a:p>
            <a:r>
              <a:rPr lang="en-US" smtClean="0">
                <a:solidFill>
                  <a:schemeClr val="bg1"/>
                </a:solidFill>
                <a:cs typeface="B Nazanin" panose="00000400000000000000" pitchFamily="2" charset="-78"/>
              </a:rPr>
              <a:t>Hasanvandm4002@mums.ac.ir</a:t>
            </a:r>
            <a:endParaRPr lang="fa-IR" dirty="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
        <p:nvSpPr>
          <p:cNvPr id="5" name="Rectangle 4"/>
          <p:cNvSpPr/>
          <p:nvPr/>
        </p:nvSpPr>
        <p:spPr>
          <a:xfrm>
            <a:off x="5062052" y="596582"/>
            <a:ext cx="2196050" cy="400110"/>
          </a:xfrm>
          <a:prstGeom prst="rect">
            <a:avLst/>
          </a:prstGeom>
          <a:noFill/>
        </p:spPr>
        <p:txBody>
          <a:bodyPr wrap="none" lIns="91440" tIns="45720" rIns="91440" bIns="45720">
            <a:spAutoFit/>
          </a:bodyPr>
          <a:lstStyle/>
          <a:p>
            <a:pPr algn="ctr"/>
            <a:r>
              <a:rPr lang="en-US" sz="2000" dirty="0">
                <a:solidFill>
                  <a:schemeClr val="bg1"/>
                </a:solidFill>
              </a:rPr>
              <a:t>In the name of God</a:t>
            </a:r>
            <a:endParaRPr lang="en-US" sz="20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endParaRPr lang="fa-IR" dirty="0"/>
          </a:p>
        </p:txBody>
      </p:sp>
      <p:sp>
        <p:nvSpPr>
          <p:cNvPr id="3" name="Content Placeholder 2"/>
          <p:cNvSpPr>
            <a:spLocks noGrp="1"/>
          </p:cNvSpPr>
          <p:nvPr>
            <p:ph idx="1"/>
          </p:nvPr>
        </p:nvSpPr>
        <p:spPr/>
        <p:txBody>
          <a:bodyPr>
            <a:normAutofit/>
          </a:bodyPr>
          <a:lstStyle/>
          <a:p>
            <a:r>
              <a:rPr lang="en-US" dirty="0"/>
              <a:t>Four themes emerged from factors raised by medical coders as influencing health records’ quality and, consequently, the quality of coded data</a:t>
            </a:r>
            <a:r>
              <a:rPr lang="en-US" dirty="0" smtClean="0"/>
              <a:t>:</a:t>
            </a:r>
          </a:p>
          <a:p>
            <a:pPr marL="457200" indent="-457200">
              <a:buFont typeface="+mj-lt"/>
              <a:buAutoNum type="arabicPeriod"/>
            </a:pPr>
            <a:r>
              <a:rPr lang="en-US" dirty="0">
                <a:solidFill>
                  <a:srgbClr val="FF0000"/>
                </a:solidFill>
              </a:rPr>
              <a:t>Incomplete/unclear documentation in health records</a:t>
            </a:r>
          </a:p>
          <a:p>
            <a:pPr marL="457200" indent="-457200">
              <a:buFont typeface="+mj-lt"/>
              <a:buAutoNum type="arabicPeriod"/>
            </a:pPr>
            <a:r>
              <a:rPr lang="en-US" dirty="0" smtClean="0">
                <a:solidFill>
                  <a:srgbClr val="FF0000"/>
                </a:solidFill>
              </a:rPr>
              <a:t>Variability </a:t>
            </a:r>
            <a:r>
              <a:rPr lang="en-US" dirty="0">
                <a:solidFill>
                  <a:srgbClr val="FF0000"/>
                </a:solidFill>
              </a:rPr>
              <a:t>in health records</a:t>
            </a:r>
          </a:p>
          <a:p>
            <a:pPr marL="457200" indent="-457200">
              <a:buFont typeface="+mj-lt"/>
              <a:buAutoNum type="arabicPeriod"/>
            </a:pPr>
            <a:r>
              <a:rPr lang="en-US" dirty="0" smtClean="0">
                <a:solidFill>
                  <a:srgbClr val="FF0000"/>
                </a:solidFill>
              </a:rPr>
              <a:t>PHRs </a:t>
            </a:r>
            <a:r>
              <a:rPr lang="en-US" dirty="0">
                <a:solidFill>
                  <a:srgbClr val="FF0000"/>
                </a:solidFill>
              </a:rPr>
              <a:t>compared to EHRs</a:t>
            </a:r>
          </a:p>
          <a:p>
            <a:pPr marL="457200" indent="-457200">
              <a:buFont typeface="+mj-lt"/>
              <a:buAutoNum type="arabicPeriod"/>
            </a:pPr>
            <a:r>
              <a:rPr lang="en-US" dirty="0" smtClean="0">
                <a:solidFill>
                  <a:srgbClr val="FF0000"/>
                </a:solidFill>
              </a:rPr>
              <a:t>Possible </a:t>
            </a:r>
            <a:r>
              <a:rPr lang="en-US" dirty="0">
                <a:solidFill>
                  <a:srgbClr val="FF0000"/>
                </a:solidFill>
              </a:rPr>
              <a:t>solutions to problems with health </a:t>
            </a:r>
            <a:r>
              <a:rPr lang="en-US" dirty="0" smtClean="0">
                <a:solidFill>
                  <a:srgbClr val="FF0000"/>
                </a:solidFill>
              </a:rPr>
              <a:t>records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42501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Incomplete/unclear documentation in health </a:t>
            </a:r>
            <a:r>
              <a:rPr lang="en-US" sz="2800" dirty="0" smtClean="0"/>
              <a:t>records</a:t>
            </a:r>
            <a:endParaRPr lang="fa-IR" sz="2800" dirty="0"/>
          </a:p>
        </p:txBody>
      </p:sp>
      <p:sp>
        <p:nvSpPr>
          <p:cNvPr id="3" name="Content Placeholder 2"/>
          <p:cNvSpPr>
            <a:spLocks noGrp="1"/>
          </p:cNvSpPr>
          <p:nvPr>
            <p:ph idx="1"/>
          </p:nvPr>
        </p:nvSpPr>
        <p:spPr/>
        <p:txBody>
          <a:bodyPr/>
          <a:lstStyle/>
          <a:p>
            <a:r>
              <a:rPr lang="en-US" dirty="0"/>
              <a:t>Participants stated that the absence of any element of the record and the lack of </a:t>
            </a:r>
            <a:r>
              <a:rPr lang="en-US" dirty="0" err="1"/>
              <a:t>organisation</a:t>
            </a:r>
            <a:r>
              <a:rPr lang="en-US" dirty="0"/>
              <a:t> were the main obstacles to good coding</a:t>
            </a:r>
            <a:r>
              <a:rPr lang="en-US" dirty="0" smtClean="0"/>
              <a:t>.</a:t>
            </a:r>
          </a:p>
          <a:p>
            <a:r>
              <a:rPr lang="en-US" dirty="0" smtClean="0"/>
              <a:t>The </a:t>
            </a:r>
            <a:r>
              <a:rPr lang="en-US" dirty="0"/>
              <a:t>following subthemes, these important documents were not consistently present in all </a:t>
            </a:r>
            <a:r>
              <a:rPr lang="en-US" dirty="0" smtClean="0"/>
              <a:t>records:</a:t>
            </a:r>
          </a:p>
          <a:p>
            <a:pPr marL="457200" indent="-457200">
              <a:buFont typeface="+mj-lt"/>
              <a:buAutoNum type="arabicPeriod"/>
            </a:pPr>
            <a:r>
              <a:rPr lang="en-US" dirty="0">
                <a:solidFill>
                  <a:srgbClr val="FF0000"/>
                </a:solidFill>
              </a:rPr>
              <a:t>Incomplete/missing discharge note</a:t>
            </a:r>
          </a:p>
          <a:p>
            <a:pPr marL="457200" indent="-457200">
              <a:buFont typeface="+mj-lt"/>
              <a:buAutoNum type="arabicPeriod"/>
            </a:pPr>
            <a:r>
              <a:rPr lang="en-US" dirty="0">
                <a:solidFill>
                  <a:srgbClr val="FF0000"/>
                </a:solidFill>
              </a:rPr>
              <a:t>Incomplete/missing surgical report</a:t>
            </a:r>
          </a:p>
          <a:p>
            <a:pPr marL="457200" indent="-457200">
              <a:buFont typeface="+mj-lt"/>
              <a:buAutoNum type="arabicPeriod"/>
            </a:pPr>
            <a:r>
              <a:rPr lang="en-US" dirty="0">
                <a:solidFill>
                  <a:srgbClr val="FF0000"/>
                </a:solidFill>
              </a:rPr>
              <a:t>Use of abbreviations and </a:t>
            </a:r>
            <a:r>
              <a:rPr lang="en-US" dirty="0" smtClean="0">
                <a:solidFill>
                  <a:srgbClr val="FF0000"/>
                </a:solidFill>
              </a:rPr>
              <a:t>acronyms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11308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Possible solutions to problems with health </a:t>
            </a:r>
            <a:r>
              <a:rPr lang="en-US" sz="2400" dirty="0" smtClean="0"/>
              <a:t>records</a:t>
            </a:r>
            <a:endParaRPr lang="fa-IR" sz="2400" dirty="0"/>
          </a:p>
        </p:txBody>
      </p:sp>
      <p:sp>
        <p:nvSpPr>
          <p:cNvPr id="3" name="Content Placeholder 2"/>
          <p:cNvSpPr>
            <a:spLocks noGrp="1"/>
          </p:cNvSpPr>
          <p:nvPr>
            <p:ph idx="1"/>
          </p:nvPr>
        </p:nvSpPr>
        <p:spPr/>
        <p:txBody>
          <a:bodyPr/>
          <a:lstStyle/>
          <a:p>
            <a:pPr marL="457200" indent="-457200">
              <a:buFont typeface="+mj-lt"/>
              <a:buAutoNum type="arabicPeriod"/>
            </a:pPr>
            <a:r>
              <a:rPr lang="en-US" dirty="0"/>
              <a:t>Health records </a:t>
            </a:r>
            <a:r>
              <a:rPr lang="en-US" dirty="0" smtClean="0">
                <a:solidFill>
                  <a:srgbClr val="FF0000"/>
                </a:solidFill>
              </a:rPr>
              <a:t>standards</a:t>
            </a:r>
          </a:p>
          <a:p>
            <a:pPr marL="457200" indent="-457200">
              <a:buFont typeface="+mj-lt"/>
              <a:buAutoNum type="arabicPeriod" startAt="2"/>
            </a:pPr>
            <a:r>
              <a:rPr lang="en-US" dirty="0" smtClean="0"/>
              <a:t>Health </a:t>
            </a:r>
            <a:r>
              <a:rPr lang="en-US" dirty="0"/>
              <a:t>records </a:t>
            </a:r>
            <a:r>
              <a:rPr lang="en-US" dirty="0" smtClean="0">
                <a:solidFill>
                  <a:srgbClr val="FF0000"/>
                </a:solidFill>
              </a:rPr>
              <a:t>audits</a:t>
            </a:r>
            <a:endParaRPr lang="en-US" dirty="0" smtClean="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47795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lstStyle/>
          <a:p>
            <a:pPr>
              <a:lnSpc>
                <a:spcPct val="150000"/>
              </a:lnSpc>
            </a:pPr>
            <a:r>
              <a:rPr lang="en-US" dirty="0"/>
              <a:t>It is widely believed that health records and their quality have great importance, not only for the medical coding activity but also for further uses of the databases generated by the coded data (e.g. research). However, in order to achieve these purposes fully, complete health records with high data quality is essential. In this focus group study, we identified several problems </a:t>
            </a:r>
            <a:r>
              <a:rPr lang="en-US" dirty="0" err="1"/>
              <a:t>recognised</a:t>
            </a:r>
            <a:r>
              <a:rPr lang="en-US" dirty="0"/>
              <a:t> by Portuguese medical </a:t>
            </a:r>
            <a:r>
              <a:rPr lang="en-US" dirty="0" smtClean="0"/>
              <a:t>coders.</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072098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v"/>
            </a:pPr>
            <a:r>
              <a:rPr lang="en-US" dirty="0">
                <a:solidFill>
                  <a:schemeClr val="accent6">
                    <a:lumMod val="75000"/>
                  </a:schemeClr>
                </a:solidFill>
              </a:rPr>
              <a:t>Incomplete/unclear documentation in health </a:t>
            </a:r>
            <a:r>
              <a:rPr lang="en-US" dirty="0" smtClean="0">
                <a:solidFill>
                  <a:schemeClr val="accent6">
                    <a:lumMod val="75000"/>
                  </a:schemeClr>
                </a:solidFill>
              </a:rPr>
              <a:t>records:</a:t>
            </a:r>
          </a:p>
          <a:p>
            <a:pPr>
              <a:lnSpc>
                <a:spcPct val="150000"/>
              </a:lnSpc>
            </a:pPr>
            <a:r>
              <a:rPr lang="en-US" dirty="0"/>
              <a:t>It is known that the quality of the coded data is compromised when health records </a:t>
            </a:r>
            <a:r>
              <a:rPr lang="en-US" dirty="0">
                <a:solidFill>
                  <a:srgbClr val="FF0000"/>
                </a:solidFill>
              </a:rPr>
              <a:t>do not have sufficient quality </a:t>
            </a:r>
            <a:r>
              <a:rPr lang="en-US" dirty="0"/>
              <a:t>(</a:t>
            </a:r>
            <a:r>
              <a:rPr lang="en-US" dirty="0" err="1"/>
              <a:t>DeAlmeida</a:t>
            </a:r>
            <a:r>
              <a:rPr lang="en-US" dirty="0"/>
              <a:t> et al., 2014; </a:t>
            </a:r>
            <a:r>
              <a:rPr lang="en-US" dirty="0" err="1"/>
              <a:t>Kurusz</a:t>
            </a:r>
            <a:r>
              <a:rPr lang="en-US" dirty="0"/>
              <a:t>, 2015; Santos et al., 2008; Southern et al., 2016), which was corroborated by the medical coders participating in this study. In addition to the problem of health record quality, participants mentioned that sometimes there was a lack of information in certain elements of the record, such as the </a:t>
            </a:r>
            <a:r>
              <a:rPr lang="en-US" dirty="0">
                <a:solidFill>
                  <a:srgbClr val="FF0000"/>
                </a:solidFill>
              </a:rPr>
              <a:t>discharge </a:t>
            </a:r>
            <a:r>
              <a:rPr lang="en-US" dirty="0" smtClean="0">
                <a:solidFill>
                  <a:srgbClr val="FF0000"/>
                </a:solidFill>
              </a:rPr>
              <a:t>note</a:t>
            </a:r>
            <a:r>
              <a:rPr lang="en-US" dirty="0" smtClean="0"/>
              <a:t>.</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575440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lstStyle/>
          <a:p>
            <a:pPr>
              <a:lnSpc>
                <a:spcPct val="150000"/>
              </a:lnSpc>
            </a:pPr>
            <a:r>
              <a:rPr lang="en-US" dirty="0"/>
              <a:t>In a similar study, one medical coder estimated that discharge notes were missing in </a:t>
            </a:r>
            <a:r>
              <a:rPr lang="en-US" dirty="0">
                <a:solidFill>
                  <a:srgbClr val="FF0000"/>
                </a:solidFill>
              </a:rPr>
              <a:t>80% </a:t>
            </a:r>
            <a:r>
              <a:rPr lang="en-US" dirty="0"/>
              <a:t>of charts (Tang et al., 2017). Similarly, the information required in the </a:t>
            </a:r>
            <a:r>
              <a:rPr lang="en-US" dirty="0">
                <a:solidFill>
                  <a:srgbClr val="FF0000"/>
                </a:solidFill>
              </a:rPr>
              <a:t>surgery report </a:t>
            </a:r>
            <a:r>
              <a:rPr lang="en-US" dirty="0"/>
              <a:t>was already established (ACSS, 2011), but lack of information in the surgery report continued to be a problem.</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584545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lstStyle/>
          <a:p>
            <a:pPr>
              <a:lnSpc>
                <a:spcPct val="150000"/>
              </a:lnSpc>
            </a:pPr>
            <a:r>
              <a:rPr lang="en-US" dirty="0" smtClean="0"/>
              <a:t>The</a:t>
            </a:r>
            <a:r>
              <a:rPr lang="en-US" dirty="0" smtClean="0">
                <a:solidFill>
                  <a:schemeClr val="accent6">
                    <a:lumMod val="75000"/>
                  </a:schemeClr>
                </a:solidFill>
              </a:rPr>
              <a:t> </a:t>
            </a:r>
            <a:r>
              <a:rPr lang="en-US" dirty="0">
                <a:solidFill>
                  <a:srgbClr val="FF0000"/>
                </a:solidFill>
              </a:rPr>
              <a:t>use of abbreviations and acronyms</a:t>
            </a:r>
            <a:r>
              <a:rPr lang="en-US" dirty="0" smtClean="0">
                <a:solidFill>
                  <a:srgbClr val="FF0000"/>
                </a:solidFill>
              </a:rPr>
              <a:t> </a:t>
            </a:r>
            <a:r>
              <a:rPr lang="en-US" dirty="0" smtClean="0"/>
              <a:t>was </a:t>
            </a:r>
            <a:r>
              <a:rPr lang="en-US" dirty="0"/>
              <a:t>another problem highlighted by medical coders, which was also reported in a Canadian study involving medical coders (</a:t>
            </a:r>
            <a:r>
              <a:rPr lang="en-US" dirty="0" err="1"/>
              <a:t>Lucyk</a:t>
            </a:r>
            <a:r>
              <a:rPr lang="en-US" dirty="0"/>
              <a:t> et al., 2017). </a:t>
            </a:r>
            <a:endParaRPr lang="en-US" dirty="0" smtClean="0"/>
          </a:p>
          <a:p>
            <a:pPr>
              <a:lnSpc>
                <a:spcPct val="150000"/>
              </a:lnSpc>
            </a:pPr>
            <a:r>
              <a:rPr lang="en-US" dirty="0" smtClean="0"/>
              <a:t>It </a:t>
            </a:r>
            <a:r>
              <a:rPr lang="en-US" dirty="0"/>
              <a:t>has been observed that abbreviations should be avoided to improve coding accuracy (</a:t>
            </a:r>
            <a:r>
              <a:rPr lang="en-US" dirty="0" err="1"/>
              <a:t>Naran</a:t>
            </a:r>
            <a:r>
              <a:rPr lang="en-US" dirty="0"/>
              <a:t> et al., 2014</a:t>
            </a:r>
            <a:r>
              <a:rPr lang="en-US" dirty="0" smtClean="0"/>
              <a:t>).</a:t>
            </a:r>
          </a:p>
          <a:p>
            <a:pPr>
              <a:lnSpc>
                <a:spcPct val="150000"/>
              </a:lnSpc>
            </a:pPr>
            <a:r>
              <a:rPr lang="en-US" dirty="0" smtClean="0"/>
              <a:t> </a:t>
            </a:r>
            <a:r>
              <a:rPr lang="en-US" dirty="0"/>
              <a:t>medical coders are not always familiar with the large number of abbreviations used (</a:t>
            </a:r>
            <a:r>
              <a:rPr lang="en-US" dirty="0" err="1"/>
              <a:t>Farzandipour</a:t>
            </a:r>
            <a:r>
              <a:rPr lang="en-US" dirty="0"/>
              <a:t> et al., 2010). </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604242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solidFill>
                  <a:srgbClr val="FF0000"/>
                </a:solidFill>
              </a:rPr>
              <a:t>Variability in health </a:t>
            </a:r>
            <a:r>
              <a:rPr lang="en-US" dirty="0" smtClean="0">
                <a:solidFill>
                  <a:srgbClr val="FF0000"/>
                </a:solidFill>
              </a:rPr>
              <a:t>records</a:t>
            </a:r>
            <a:endParaRPr lang="en-US" dirty="0" smtClean="0">
              <a:solidFill>
                <a:schemeClr val="accent6">
                  <a:lumMod val="75000"/>
                </a:schemeClr>
              </a:solidFill>
            </a:endParaRPr>
          </a:p>
          <a:p>
            <a:pPr>
              <a:lnSpc>
                <a:spcPct val="160000"/>
              </a:lnSpc>
              <a:buFont typeface="Arial" panose="020B0604020202020204" pitchFamily="34" charset="0"/>
              <a:buChar char="•"/>
            </a:pPr>
            <a:r>
              <a:rPr lang="en-US" dirty="0"/>
              <a:t>In the view of the participants the quality of the health records varied among institutions and specialties, which may have been influenced by different perceptions of the importance of health records. </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97286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t>In </a:t>
            </a:r>
            <a:r>
              <a:rPr lang="en-US" dirty="0"/>
              <a:t>our study, </a:t>
            </a:r>
            <a:r>
              <a:rPr lang="en-US" dirty="0" smtClean="0"/>
              <a:t>lack </a:t>
            </a:r>
            <a:r>
              <a:rPr lang="en-US" dirty="0"/>
              <a:t>of specificity was considered a consequence of the lack of assertiveness of some physicians who, instead of interpreting exam reports and making a diagnosis, only transcribed exam reports</a:t>
            </a:r>
            <a:r>
              <a:rPr lang="en-US" dirty="0" smtClean="0"/>
              <a:t>.</a:t>
            </a:r>
          </a:p>
          <a:p>
            <a:pPr>
              <a:lnSpc>
                <a:spcPct val="150000"/>
              </a:lnSpc>
            </a:pPr>
            <a:r>
              <a:rPr lang="en-US" dirty="0" smtClean="0"/>
              <a:t> </a:t>
            </a:r>
            <a:r>
              <a:rPr lang="en-US" dirty="0"/>
              <a:t>In another study performed with medical coders, the lack of specificity in physician documentation was considered a major barrier to coding (Tang et al., 2017</a:t>
            </a:r>
            <a:r>
              <a:rPr lang="en-US" dirty="0" smtClean="0"/>
              <a:t>).</a:t>
            </a:r>
          </a:p>
          <a:p>
            <a:pPr>
              <a:lnSpc>
                <a:spcPct val="150000"/>
              </a:lnSpc>
            </a:pPr>
            <a:r>
              <a:rPr lang="en-US" dirty="0" smtClean="0"/>
              <a:t> </a:t>
            </a:r>
            <a:r>
              <a:rPr lang="en-US" dirty="0"/>
              <a:t>This lack of specificity may result in greater difficulty in identifying the </a:t>
            </a:r>
            <a:r>
              <a:rPr lang="en-US" dirty="0">
                <a:solidFill>
                  <a:srgbClr val="FF0000"/>
                </a:solidFill>
              </a:rPr>
              <a:t>main </a:t>
            </a:r>
            <a:r>
              <a:rPr lang="en-US" dirty="0" smtClean="0">
                <a:solidFill>
                  <a:srgbClr val="FF0000"/>
                </a:solidFill>
              </a:rPr>
              <a:t>diagnosis</a:t>
            </a:r>
            <a:r>
              <a:rPr lang="en-US" dirty="0" smtClean="0"/>
              <a:t>, </a:t>
            </a:r>
            <a:r>
              <a:rPr lang="en-US" dirty="0"/>
              <a:t>because it is not documented by the physician (O’Malley et al., 2005; Tang et al., 2017</a:t>
            </a:r>
            <a:r>
              <a:rPr lang="en-US" dirty="0" smtClean="0"/>
              <a:t>).</a:t>
            </a:r>
            <a:endParaRPr lang="en-US"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13388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solidFill>
                  <a:srgbClr val="FF0000"/>
                </a:solidFill>
              </a:rPr>
              <a:t>PHRs compared to </a:t>
            </a:r>
            <a:r>
              <a:rPr lang="en-US" dirty="0" smtClean="0">
                <a:solidFill>
                  <a:srgbClr val="FF0000"/>
                </a:solidFill>
              </a:rPr>
              <a:t>EHRs</a:t>
            </a:r>
          </a:p>
          <a:p>
            <a:pPr>
              <a:lnSpc>
                <a:spcPct val="150000"/>
              </a:lnSpc>
              <a:buFont typeface="Arial" panose="020B0604020202020204" pitchFamily="34" charset="0"/>
              <a:buChar char="•"/>
            </a:pPr>
            <a:r>
              <a:rPr lang="en-US" dirty="0" smtClean="0"/>
              <a:t>The </a:t>
            </a:r>
            <a:r>
              <a:rPr lang="en-US" dirty="0"/>
              <a:t>use of EHRs, allowing more </a:t>
            </a:r>
            <a:r>
              <a:rPr lang="en-US" dirty="0">
                <a:solidFill>
                  <a:srgbClr val="FF0000"/>
                </a:solidFill>
              </a:rPr>
              <a:t>structured data </a:t>
            </a:r>
            <a:r>
              <a:rPr lang="en-US" dirty="0"/>
              <a:t>and eliminating the </a:t>
            </a:r>
            <a:r>
              <a:rPr lang="en-US" dirty="0">
                <a:solidFill>
                  <a:srgbClr val="FF0000"/>
                </a:solidFill>
              </a:rPr>
              <a:t>illegibility</a:t>
            </a:r>
            <a:r>
              <a:rPr lang="en-US" dirty="0"/>
              <a:t> problem present in PHRs, has improved the quality of healthcare, the coding activity and the population health itself (Klein et al., 2012; Morrison et al., 2014; Robertson et al., 2015; Tang et al., 2017; Van Der </a:t>
            </a:r>
            <a:r>
              <a:rPr lang="en-US" dirty="0" err="1"/>
              <a:t>Bij</a:t>
            </a:r>
            <a:r>
              <a:rPr lang="en-US" dirty="0"/>
              <a:t> et al., 2017; Williams et al., 2017). </a:t>
            </a:r>
            <a:endParaRPr lang="en-US" dirty="0" smtClean="0"/>
          </a:p>
          <a:p>
            <a:pPr>
              <a:lnSpc>
                <a:spcPct val="150000"/>
              </a:lnSpc>
              <a:buFont typeface="Arial" panose="020B0604020202020204" pitchFamily="34" charset="0"/>
              <a:buChar char="•"/>
            </a:pPr>
            <a:r>
              <a:rPr lang="en-US" dirty="0"/>
              <a:t>On the other hand, one of the disadvantages attributed to the EHR is that it allows “</a:t>
            </a:r>
            <a:r>
              <a:rPr lang="en-US" dirty="0">
                <a:solidFill>
                  <a:srgbClr val="FF0000"/>
                </a:solidFill>
              </a:rPr>
              <a:t>copy &amp; paste</a:t>
            </a:r>
            <a:r>
              <a:rPr lang="en-US" dirty="0"/>
              <a:t>” of previous records, duplicating </a:t>
            </a:r>
            <a:r>
              <a:rPr lang="en-US" dirty="0" smtClean="0"/>
              <a:t>information (Al </a:t>
            </a:r>
            <a:r>
              <a:rPr lang="en-US" dirty="0" err="1"/>
              <a:t>Hadidi</a:t>
            </a:r>
            <a:r>
              <a:rPr lang="en-US" dirty="0"/>
              <a:t> et al., 2017; </a:t>
            </a:r>
            <a:r>
              <a:rPr lang="en-US" dirty="0" err="1"/>
              <a:t>Hartzband</a:t>
            </a:r>
            <a:r>
              <a:rPr lang="en-US" dirty="0"/>
              <a:t> and </a:t>
            </a:r>
            <a:r>
              <a:rPr lang="en-US" dirty="0" err="1"/>
              <a:t>Groopman</a:t>
            </a:r>
            <a:r>
              <a:rPr lang="en-US" dirty="0"/>
              <a:t>, 2008; Heiman et al., 2014; </a:t>
            </a:r>
            <a:r>
              <a:rPr lang="en-US" dirty="0" err="1"/>
              <a:t>Hirschtick</a:t>
            </a:r>
            <a:r>
              <a:rPr lang="en-US" dirty="0"/>
              <a:t>, 2006; March et al., 2016; </a:t>
            </a:r>
            <a:r>
              <a:rPr lang="en-US" dirty="0" err="1"/>
              <a:t>Shoolin</a:t>
            </a:r>
            <a:r>
              <a:rPr lang="en-US" dirty="0"/>
              <a:t> et al., 2013). </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1941567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fa-IR"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Clinical coding is the process of transforming the information about diseases or procedures recorded in the health records into numeric or alphanumeric codes, that is, it </a:t>
            </a:r>
            <a:r>
              <a:rPr lang="en-US" dirty="0" err="1"/>
              <a:t>categorises</a:t>
            </a:r>
            <a:r>
              <a:rPr lang="en-US" dirty="0"/>
              <a:t> health records </a:t>
            </a:r>
            <a:r>
              <a:rPr lang="en-US" dirty="0" smtClean="0"/>
              <a:t>information.</a:t>
            </a:r>
            <a:endParaRPr lang="en-US" dirty="0"/>
          </a:p>
          <a:p>
            <a:pPr>
              <a:lnSpc>
                <a:spcPct val="150000"/>
              </a:lnSpc>
            </a:pPr>
            <a:r>
              <a:rPr lang="en-US" dirty="0"/>
              <a:t> </a:t>
            </a:r>
            <a:r>
              <a:rPr lang="en-US" dirty="0" smtClean="0"/>
              <a:t>In </a:t>
            </a:r>
            <a:r>
              <a:rPr lang="en-US" dirty="0"/>
              <a:t>Portugal, both types of health </a:t>
            </a:r>
            <a:r>
              <a:rPr lang="en-US" dirty="0" smtClean="0"/>
              <a:t>records (</a:t>
            </a:r>
            <a:r>
              <a:rPr lang="en-US" dirty="0"/>
              <a:t>electronic and paper </a:t>
            </a:r>
            <a:r>
              <a:rPr lang="en-US" dirty="0" smtClean="0"/>
              <a:t>based) coexist</a:t>
            </a:r>
            <a:r>
              <a:rPr lang="en-US" dirty="0"/>
              <a:t> </a:t>
            </a:r>
            <a:r>
              <a:rPr lang="en-US" dirty="0" smtClean="0"/>
              <a:t>and </a:t>
            </a:r>
            <a:r>
              <a:rPr lang="en-US" dirty="0"/>
              <a:t>the International Classification of Diseases – Ninth Revision – Clinical Modification (ICD-9-CM) was used until the end of 2016 when the International Classification of Diseases – Tenth Revision – Clinical Modification/Procedure Classification System (ICD-10-CM/PCS) was introduced</a:t>
            </a:r>
            <a:r>
              <a:rPr lang="en-US" dirty="0" smtClean="0"/>
              <a:t>.</a:t>
            </a:r>
          </a:p>
          <a:p>
            <a:pPr>
              <a:lnSpc>
                <a:spcPct val="150000"/>
              </a:lnSpc>
            </a:pPr>
            <a:r>
              <a:rPr lang="en-US" dirty="0"/>
              <a:t>Unlike some other </a:t>
            </a:r>
            <a:r>
              <a:rPr lang="en-US" dirty="0" smtClean="0"/>
              <a:t>countries</a:t>
            </a:r>
            <a:r>
              <a:rPr lang="en-US" dirty="0"/>
              <a:t>, the Portuguese medical coders are medical doctors.</a:t>
            </a:r>
            <a:endParaRPr lang="en-US" dirty="0" smtClean="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253502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solidFill>
                  <a:srgbClr val="FF0000"/>
                </a:solidFill>
              </a:rPr>
              <a:t>Possible solutions to problems with health </a:t>
            </a:r>
            <a:r>
              <a:rPr lang="en-US" dirty="0" smtClean="0">
                <a:solidFill>
                  <a:srgbClr val="FF0000"/>
                </a:solidFill>
              </a:rPr>
              <a:t>records</a:t>
            </a:r>
          </a:p>
          <a:p>
            <a:pPr>
              <a:lnSpc>
                <a:spcPct val="150000"/>
              </a:lnSpc>
              <a:buFont typeface="Arial" panose="020B0604020202020204" pitchFamily="34" charset="0"/>
              <a:buChar char="•"/>
            </a:pPr>
            <a:r>
              <a:rPr lang="en-US" dirty="0"/>
              <a:t>Although the identified problems were similar to those already known in other countries (Bajaj et al., 2007; </a:t>
            </a:r>
            <a:r>
              <a:rPr lang="en-US" dirty="0" err="1"/>
              <a:t>DeAlmeida</a:t>
            </a:r>
            <a:r>
              <a:rPr lang="en-US" dirty="0"/>
              <a:t> et al., 2014; </a:t>
            </a:r>
            <a:r>
              <a:rPr lang="en-US" dirty="0" err="1"/>
              <a:t>Haghighi</a:t>
            </a:r>
            <a:r>
              <a:rPr lang="en-US" dirty="0"/>
              <a:t> et al., 2014; </a:t>
            </a:r>
            <a:r>
              <a:rPr lang="en-US" dirty="0" err="1"/>
              <a:t>Lucyk</a:t>
            </a:r>
            <a:r>
              <a:rPr lang="en-US" dirty="0"/>
              <a:t> et al., 2017; O’Malley et al., 2005; Tang et al., 2017), </a:t>
            </a:r>
            <a:r>
              <a:rPr lang="en-US" dirty="0">
                <a:solidFill>
                  <a:srgbClr val="FF0000"/>
                </a:solidFill>
              </a:rPr>
              <a:t>there is still a lack of investment in the necessary policies in Portugal</a:t>
            </a:r>
            <a:r>
              <a:rPr lang="en-US" dirty="0" smtClean="0">
                <a:solidFill>
                  <a:srgbClr val="FF0000"/>
                </a:solidFill>
              </a:rPr>
              <a:t>.</a:t>
            </a:r>
          </a:p>
          <a:p>
            <a:pPr>
              <a:lnSpc>
                <a:spcPct val="150000"/>
              </a:lnSpc>
              <a:buFont typeface="Arial" panose="020B0604020202020204" pitchFamily="34" charset="0"/>
              <a:buChar char="•"/>
            </a:pPr>
            <a:r>
              <a:rPr lang="en-US" dirty="0"/>
              <a:t>The </a:t>
            </a:r>
            <a:r>
              <a:rPr lang="en-US" dirty="0">
                <a:solidFill>
                  <a:srgbClr val="FF0000"/>
                </a:solidFill>
              </a:rPr>
              <a:t>existence of official guidelines </a:t>
            </a:r>
            <a:r>
              <a:rPr lang="en-US" dirty="0"/>
              <a:t>(with adequate monitoring/audits) to </a:t>
            </a:r>
            <a:r>
              <a:rPr lang="en-US" dirty="0" err="1">
                <a:solidFill>
                  <a:srgbClr val="FF0000"/>
                </a:solidFill>
              </a:rPr>
              <a:t>standardise</a:t>
            </a:r>
            <a:r>
              <a:rPr lang="en-US" dirty="0"/>
              <a:t> the structure and content of health records is of major importance, complemented with the easy access and wide acceptance from medical doctors, with the ultimate aim of improving health record quality.</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404459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lstStyle/>
          <a:p>
            <a:pPr>
              <a:lnSpc>
                <a:spcPct val="150000"/>
              </a:lnSpc>
            </a:pPr>
            <a:r>
              <a:rPr lang="en-US" dirty="0"/>
              <a:t>Another solution for some of these problems could be the use of Systematized Nomenclature of Medicine – Clinical Terms (</a:t>
            </a:r>
            <a:r>
              <a:rPr lang="en-US" dirty="0">
                <a:solidFill>
                  <a:srgbClr val="FF0000"/>
                </a:solidFill>
              </a:rPr>
              <a:t>SNOMED-CT</a:t>
            </a:r>
            <a:r>
              <a:rPr lang="en-US" dirty="0"/>
              <a:t>) in EHRs, a terminology that allows recording information in a </a:t>
            </a:r>
            <a:r>
              <a:rPr lang="en-US" dirty="0" err="1"/>
              <a:t>standardised</a:t>
            </a:r>
            <a:r>
              <a:rPr lang="en-US" dirty="0"/>
              <a:t> way, facilitating the clinical coding (SNOMED International, 2018; Spencer, 2016).</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1588862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dirty="0">
                <a:solidFill>
                  <a:srgbClr val="FF0000"/>
                </a:solidFill>
              </a:rPr>
              <a:t>Audits of health </a:t>
            </a:r>
            <a:r>
              <a:rPr lang="en-US" dirty="0" smtClean="0">
                <a:solidFill>
                  <a:srgbClr val="FF0000"/>
                </a:solidFill>
              </a:rPr>
              <a:t>records</a:t>
            </a:r>
          </a:p>
          <a:p>
            <a:pPr>
              <a:lnSpc>
                <a:spcPct val="160000"/>
              </a:lnSpc>
              <a:buFont typeface="Arial" panose="020B0604020202020204" pitchFamily="34" charset="0"/>
              <a:buChar char="•"/>
            </a:pPr>
            <a:r>
              <a:rPr lang="en-US" dirty="0"/>
              <a:t>Participants described that, in the past, internal reviews of health records were performed for educational purposes and contributed to the improvement of health </a:t>
            </a:r>
            <a:r>
              <a:rPr lang="en-US" dirty="0" smtClean="0"/>
              <a:t>records.</a:t>
            </a:r>
          </a:p>
          <a:p>
            <a:pPr>
              <a:lnSpc>
                <a:spcPct val="160000"/>
              </a:lnSpc>
              <a:buFont typeface="Arial" panose="020B0604020202020204" pitchFamily="34" charset="0"/>
              <a:buChar char="•"/>
            </a:pPr>
            <a:r>
              <a:rPr lang="en-US" dirty="0"/>
              <a:t>In other countries, such as USA and Australia, clinical documentation improvement </a:t>
            </a:r>
            <a:r>
              <a:rPr lang="en-US" dirty="0" err="1" smtClean="0"/>
              <a:t>programmes</a:t>
            </a:r>
            <a:r>
              <a:rPr lang="en-US" dirty="0"/>
              <a:t> were implemented to facilitate the accurate representation of a patient’s clinical status, and this also allows that the recorded information fits the medical coders’ needs (AHIMA, 2018; Breuer and </a:t>
            </a:r>
            <a:r>
              <a:rPr lang="en-US" dirty="0" err="1"/>
              <a:t>Arquilla</a:t>
            </a:r>
            <a:r>
              <a:rPr lang="en-US" dirty="0"/>
              <a:t>, 2011; Shepheard, 2018; Towers, 2013</a:t>
            </a:r>
            <a:r>
              <a:rPr lang="en-US" dirty="0" smtClean="0"/>
              <a:t>).</a:t>
            </a:r>
          </a:p>
          <a:p>
            <a:pPr>
              <a:lnSpc>
                <a:spcPct val="160000"/>
              </a:lnSpc>
              <a:buFont typeface="Arial" panose="020B0604020202020204" pitchFamily="34" charset="0"/>
              <a:buChar char="•"/>
            </a:pPr>
            <a:r>
              <a:rPr lang="en-US" dirty="0"/>
              <a:t>Similarly, in Spain, a career of </a:t>
            </a:r>
            <a:r>
              <a:rPr lang="en-US" dirty="0">
                <a:solidFill>
                  <a:srgbClr val="FF0000"/>
                </a:solidFill>
              </a:rPr>
              <a:t>specialist in admission and clinical documentation </a:t>
            </a:r>
            <a:r>
              <a:rPr lang="en-US" dirty="0"/>
              <a:t>was created in </a:t>
            </a:r>
            <a:r>
              <a:rPr lang="en-US" dirty="0" smtClean="0"/>
              <a:t>2001</a:t>
            </a:r>
            <a:r>
              <a:rPr lang="en-US" dirty="0"/>
              <a:t> </a:t>
            </a:r>
            <a:r>
              <a:rPr lang="en-US" dirty="0" smtClean="0"/>
              <a:t>(Martín-</a:t>
            </a:r>
            <a:r>
              <a:rPr lang="en-US" dirty="0" err="1" smtClean="0"/>
              <a:t>Vegue</a:t>
            </a:r>
            <a:r>
              <a:rPr lang="en-US" dirty="0"/>
              <a:t>, 2000).</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259751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fa-IR" dirty="0"/>
          </a:p>
        </p:txBody>
      </p:sp>
      <p:sp>
        <p:nvSpPr>
          <p:cNvPr id="3" name="Content Placeholder 2"/>
          <p:cNvSpPr>
            <a:spLocks noGrp="1"/>
          </p:cNvSpPr>
          <p:nvPr>
            <p:ph idx="1"/>
          </p:nvPr>
        </p:nvSpPr>
        <p:spPr/>
        <p:txBody>
          <a:bodyPr/>
          <a:lstStyle/>
          <a:p>
            <a:pPr>
              <a:lnSpc>
                <a:spcPct val="150000"/>
              </a:lnSpc>
            </a:pPr>
            <a:r>
              <a:rPr lang="en-US" dirty="0"/>
              <a:t>The </a:t>
            </a:r>
            <a:r>
              <a:rPr lang="en-US" dirty="0">
                <a:solidFill>
                  <a:srgbClr val="FF0000"/>
                </a:solidFill>
              </a:rPr>
              <a:t>education and training for physicians </a:t>
            </a:r>
            <a:r>
              <a:rPr lang="en-US" dirty="0"/>
              <a:t>on how to document in the health records could be another important point to solve these problems. In fact, documentation tends to be more complete after the training of health professionals (Rowlands et </a:t>
            </a:r>
            <a:r>
              <a:rPr lang="en-US" dirty="0" smtClean="0"/>
              <a:t>al</a:t>
            </a:r>
            <a:r>
              <a:rPr lang="en-US" dirty="0"/>
              <a:t>., 2016; </a:t>
            </a:r>
            <a:r>
              <a:rPr lang="en-US" dirty="0" err="1"/>
              <a:t>Spellberg</a:t>
            </a:r>
            <a:r>
              <a:rPr lang="en-US" dirty="0"/>
              <a:t> et al., </a:t>
            </a:r>
            <a:r>
              <a:rPr lang="en-US" dirty="0" smtClean="0"/>
              <a:t>2013</a:t>
            </a:r>
            <a:r>
              <a:rPr lang="en-US" dirty="0"/>
              <a:t>; Van Der </a:t>
            </a:r>
            <a:r>
              <a:rPr lang="en-US" dirty="0" err="1"/>
              <a:t>Bij</a:t>
            </a:r>
            <a:r>
              <a:rPr lang="en-US" dirty="0"/>
              <a:t> et al., 2017</a:t>
            </a:r>
            <a:r>
              <a:rPr lang="en-US" dirty="0" smtClean="0"/>
              <a:t>).</a:t>
            </a:r>
          </a:p>
          <a:p>
            <a:pPr>
              <a:lnSpc>
                <a:spcPct val="150000"/>
              </a:lnSpc>
            </a:pPr>
            <a:r>
              <a:rPr lang="en-US" dirty="0"/>
              <a:t>The </a:t>
            </a:r>
            <a:r>
              <a:rPr lang="en-US" dirty="0">
                <a:solidFill>
                  <a:srgbClr val="FF0000"/>
                </a:solidFill>
              </a:rPr>
              <a:t>accreditation of hospitals </a:t>
            </a:r>
            <a:r>
              <a:rPr lang="en-US" dirty="0"/>
              <a:t>is another factor that might improve health records as well as the quality of healthcare (</a:t>
            </a:r>
            <a:r>
              <a:rPr lang="en-US" dirty="0" err="1"/>
              <a:t>Alkhenizan</a:t>
            </a:r>
            <a:r>
              <a:rPr lang="en-US" dirty="0"/>
              <a:t> and Shaw, 2011; Schmaltz et al., 2011). </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1131170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endParaRPr lang="fa-IR" dirty="0"/>
          </a:p>
        </p:txBody>
      </p:sp>
      <p:sp>
        <p:nvSpPr>
          <p:cNvPr id="3" name="Content Placeholder 2"/>
          <p:cNvSpPr>
            <a:spLocks noGrp="1"/>
          </p:cNvSpPr>
          <p:nvPr>
            <p:ph idx="1"/>
          </p:nvPr>
        </p:nvSpPr>
        <p:spPr/>
        <p:txBody>
          <a:bodyPr>
            <a:normAutofit lnSpcReduction="10000"/>
          </a:bodyPr>
          <a:lstStyle/>
          <a:p>
            <a:pPr>
              <a:lnSpc>
                <a:spcPct val="150000"/>
              </a:lnSpc>
            </a:pPr>
            <a:r>
              <a:rPr lang="en-US" dirty="0"/>
              <a:t>The sample of medical coders was constructed out of convenience, consisting of medical coders who participated voluntarily in the study and who worked in only four hospitals in the north of the country</a:t>
            </a:r>
            <a:r>
              <a:rPr lang="en-US" dirty="0" smtClean="0"/>
              <a:t>.</a:t>
            </a:r>
          </a:p>
          <a:p>
            <a:pPr>
              <a:lnSpc>
                <a:spcPct val="150000"/>
              </a:lnSpc>
            </a:pPr>
            <a:r>
              <a:rPr lang="en-US" dirty="0" smtClean="0">
                <a:solidFill>
                  <a:srgbClr val="FF0000"/>
                </a:solidFill>
              </a:rPr>
              <a:t>Participants </a:t>
            </a:r>
            <a:r>
              <a:rPr lang="en-US" dirty="0">
                <a:solidFill>
                  <a:srgbClr val="FF0000"/>
                </a:solidFill>
              </a:rPr>
              <a:t>could not be selected randomly </a:t>
            </a:r>
            <a:r>
              <a:rPr lang="en-US" dirty="0"/>
              <a:t>due to the low number of medical coders who </a:t>
            </a:r>
            <a:r>
              <a:rPr lang="en-US" dirty="0" smtClean="0"/>
              <a:t>showed </a:t>
            </a:r>
            <a:r>
              <a:rPr lang="en-US" dirty="0"/>
              <a:t>willingness to participate, which may have produced a bias</a:t>
            </a:r>
            <a:r>
              <a:rPr lang="en-US" dirty="0" smtClean="0"/>
              <a:t>.</a:t>
            </a:r>
          </a:p>
          <a:p>
            <a:pPr>
              <a:lnSpc>
                <a:spcPct val="150000"/>
              </a:lnSpc>
            </a:pPr>
            <a:r>
              <a:rPr lang="en-US" dirty="0"/>
              <a:t>Another limitation is the possibility of some competitiveness between medical coders belonging to different hospitals, compromising the exposure of the whole reality of each institution. </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922231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dirty="0" smtClean="0">
                <a:solidFill>
                  <a:schemeClr val="bg1"/>
                </a:solidFill>
              </a:rPr>
              <a:t>Mahdi </a:t>
            </a:r>
            <a:r>
              <a:rPr lang="en-US" dirty="0" err="1" smtClean="0">
                <a:solidFill>
                  <a:schemeClr val="bg1"/>
                </a:solidFill>
              </a:rPr>
              <a:t>Hasanvand</a:t>
            </a:r>
            <a:endParaRPr lang="en-US" dirty="0">
              <a:solidFill>
                <a:schemeClr val="bg1"/>
              </a:solidFill>
            </a:endParaRPr>
          </a:p>
          <a:p>
            <a:pPr rtl="1"/>
            <a:r>
              <a:rPr lang="en-US" dirty="0">
                <a:solidFill>
                  <a:schemeClr val="bg1"/>
                </a:solidFill>
                <a:cs typeface="B Nazanin" panose="00000400000000000000" pitchFamily="2" charset="-78"/>
              </a:rPr>
              <a:t>Hasanvandm4002@mums.ac.ir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3875787" y="596582"/>
            <a:ext cx="4462889" cy="584775"/>
          </a:xfrm>
          <a:prstGeom prst="rect">
            <a:avLst/>
          </a:prstGeom>
          <a:noFill/>
        </p:spPr>
        <p:txBody>
          <a:bodyPr wrap="none" lIns="91440" tIns="45720" rIns="91440" bIns="45720">
            <a:spAutoFit/>
          </a:bodyPr>
          <a:lstStyle/>
          <a:p>
            <a:pPr algn="ctr"/>
            <a:r>
              <a:rPr lang="en-US" sz="3200" dirty="0" smtClean="0">
                <a:solidFill>
                  <a:schemeClr val="bg1"/>
                </a:solidFill>
              </a:rPr>
              <a:t>Thanks </a:t>
            </a:r>
            <a:r>
              <a:rPr lang="en-US" sz="3200" dirty="0">
                <a:solidFill>
                  <a:schemeClr val="bg1"/>
                </a:solidFill>
              </a:rPr>
              <a:t>for Y</a:t>
            </a:r>
            <a:r>
              <a:rPr lang="en-US" sz="3200" dirty="0" smtClean="0">
                <a:solidFill>
                  <a:schemeClr val="bg1"/>
                </a:solidFill>
              </a:rPr>
              <a:t>our Attention</a:t>
            </a:r>
            <a:endParaRPr lang="en-US" sz="32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fa-IR" dirty="0"/>
          </a:p>
        </p:txBody>
      </p:sp>
      <p:sp>
        <p:nvSpPr>
          <p:cNvPr id="3" name="Content Placeholder 2"/>
          <p:cNvSpPr>
            <a:spLocks noGrp="1"/>
          </p:cNvSpPr>
          <p:nvPr>
            <p:ph idx="1"/>
          </p:nvPr>
        </p:nvSpPr>
        <p:spPr/>
        <p:txBody>
          <a:bodyPr/>
          <a:lstStyle/>
          <a:p>
            <a:pPr>
              <a:lnSpc>
                <a:spcPct val="150000"/>
              </a:lnSpc>
            </a:pPr>
            <a:r>
              <a:rPr lang="en-US" dirty="0"/>
              <a:t>Health records are the basis of clinical coding. Hence, the quality of documented information affects the quality of coded data. If the documentation of healthcare is poor, the assigned clinical codes will not be the most </a:t>
            </a:r>
            <a:r>
              <a:rPr lang="en-US" dirty="0" smtClean="0"/>
              <a:t>appropriate.</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1130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fa-IR" dirty="0"/>
          </a:p>
        </p:txBody>
      </p:sp>
      <p:sp>
        <p:nvSpPr>
          <p:cNvPr id="3" name="Content Placeholder 2"/>
          <p:cNvSpPr>
            <a:spLocks noGrp="1"/>
          </p:cNvSpPr>
          <p:nvPr>
            <p:ph idx="1"/>
          </p:nvPr>
        </p:nvSpPr>
        <p:spPr/>
        <p:txBody>
          <a:bodyPr/>
          <a:lstStyle/>
          <a:p>
            <a:pPr>
              <a:lnSpc>
                <a:spcPct val="150000"/>
              </a:lnSpc>
            </a:pPr>
            <a:r>
              <a:rPr lang="en-US" dirty="0" smtClean="0"/>
              <a:t>The </a:t>
            </a:r>
            <a:r>
              <a:rPr lang="en-US" dirty="0">
                <a:solidFill>
                  <a:srgbClr val="FF0000"/>
                </a:solidFill>
              </a:rPr>
              <a:t>aim</a:t>
            </a:r>
            <a:r>
              <a:rPr lang="en-US" dirty="0"/>
              <a:t> of this exploratory study was to investigate the perceptions of medical coders regarding possible problems with health records that may affect the quality of the coded data.</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60925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 &amp; </a:t>
            </a:r>
            <a:r>
              <a:rPr lang="en-US" dirty="0"/>
              <a:t>Research design</a:t>
            </a:r>
            <a:br>
              <a:rPr lang="en-US" dirty="0"/>
            </a:br>
            <a:endParaRPr lang="fa-IR" dirty="0"/>
          </a:p>
        </p:txBody>
      </p:sp>
      <p:sp>
        <p:nvSpPr>
          <p:cNvPr id="3" name="Content Placeholder 2"/>
          <p:cNvSpPr>
            <a:spLocks noGrp="1"/>
          </p:cNvSpPr>
          <p:nvPr>
            <p:ph idx="1"/>
          </p:nvPr>
        </p:nvSpPr>
        <p:spPr/>
        <p:txBody>
          <a:bodyPr>
            <a:normAutofit/>
          </a:bodyPr>
          <a:lstStyle/>
          <a:p>
            <a:pPr>
              <a:lnSpc>
                <a:spcPct val="150000"/>
              </a:lnSpc>
            </a:pPr>
            <a:r>
              <a:rPr lang="en-US" sz="2000" dirty="0"/>
              <a:t>Data analysis and reporting were conducted in accordance with the Consolidated Criteria for Reporting Qualitative Research (</a:t>
            </a:r>
            <a:r>
              <a:rPr lang="en-US" sz="2000" dirty="0">
                <a:solidFill>
                  <a:srgbClr val="FF0000"/>
                </a:solidFill>
              </a:rPr>
              <a:t>COREQ</a:t>
            </a:r>
            <a:r>
              <a:rPr lang="en-US" sz="2000" dirty="0"/>
              <a:t>) </a:t>
            </a:r>
            <a:r>
              <a:rPr lang="en-US" sz="2000" dirty="0" smtClean="0"/>
              <a:t>guidelines.</a:t>
            </a:r>
          </a:p>
          <a:p>
            <a:pPr>
              <a:lnSpc>
                <a:spcPct val="150000"/>
              </a:lnSpc>
            </a:pPr>
            <a:r>
              <a:rPr lang="en-US" sz="2000" dirty="0"/>
              <a:t>We conducted four focus group sessions, in October and November 2017, to ascertain medical coders’ perceptions of coding problems, including problems with health records, which may impact coding quality.</a:t>
            </a:r>
            <a:endParaRPr lang="fa-IR" sz="20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373976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fa-IR" dirty="0"/>
          </a:p>
        </p:txBody>
      </p:sp>
      <p:sp>
        <p:nvSpPr>
          <p:cNvPr id="3" name="Content Placeholder 2"/>
          <p:cNvSpPr>
            <a:spLocks noGrp="1"/>
          </p:cNvSpPr>
          <p:nvPr>
            <p:ph idx="1"/>
          </p:nvPr>
        </p:nvSpPr>
        <p:spPr/>
        <p:txBody>
          <a:bodyPr>
            <a:normAutofit lnSpcReduction="10000"/>
          </a:bodyPr>
          <a:lstStyle/>
          <a:p>
            <a:pPr>
              <a:lnSpc>
                <a:spcPct val="150000"/>
              </a:lnSpc>
            </a:pPr>
            <a:r>
              <a:rPr lang="en-US" dirty="0"/>
              <a:t>Convenience samples of medical coders were involved in this study. Contact details were obtained through participation in meetings and through researchers’ contact lists, which allowed the collection of 54 medical coders’ email addresses from four public hospitals. These four hospitals represent an accessible sample of the 105 existing hospitals, including public and those in public–private </a:t>
            </a:r>
            <a:r>
              <a:rPr lang="en-US" dirty="0" smtClean="0"/>
              <a:t>partnerships.</a:t>
            </a:r>
          </a:p>
          <a:p>
            <a:pPr>
              <a:lnSpc>
                <a:spcPct val="150000"/>
              </a:lnSpc>
            </a:pPr>
            <a:r>
              <a:rPr lang="en-US" dirty="0">
                <a:solidFill>
                  <a:schemeClr val="accent6">
                    <a:lumMod val="75000"/>
                  </a:schemeClr>
                </a:solidFill>
              </a:rPr>
              <a:t>The only inclusion criterion for study participation was to have had experience in clinical coding.</a:t>
            </a:r>
            <a:endParaRPr lang="fa-IR" dirty="0">
              <a:solidFill>
                <a:schemeClr val="accent6">
                  <a:lumMod val="75000"/>
                </a:schemeClr>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107269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t>
            </a:r>
            <a:r>
              <a:rPr lang="en-US" dirty="0" smtClean="0"/>
              <a:t>collection</a:t>
            </a:r>
            <a:endParaRPr lang="fa-IR" dirty="0"/>
          </a:p>
        </p:txBody>
      </p:sp>
      <p:sp>
        <p:nvSpPr>
          <p:cNvPr id="3" name="Content Placeholder 2"/>
          <p:cNvSpPr>
            <a:spLocks noGrp="1"/>
          </p:cNvSpPr>
          <p:nvPr>
            <p:ph idx="1"/>
          </p:nvPr>
        </p:nvSpPr>
        <p:spPr/>
        <p:txBody>
          <a:bodyPr/>
          <a:lstStyle/>
          <a:p>
            <a:pPr>
              <a:lnSpc>
                <a:spcPct val="150000"/>
              </a:lnSpc>
            </a:pPr>
            <a:r>
              <a:rPr lang="en-US" dirty="0"/>
              <a:t>The interview guide was developed based on problems already identified in the scientific </a:t>
            </a:r>
            <a:r>
              <a:rPr lang="en-US" dirty="0" smtClean="0"/>
              <a:t>literature </a:t>
            </a:r>
            <a:r>
              <a:rPr lang="en-US" dirty="0"/>
              <a:t>and on the researchers’ expertise (questions concerning health records in Box 1).</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290119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p:cNvPicPr>
            <a:picLocks noGrp="1" noChangeAspect="1"/>
          </p:cNvPicPr>
          <p:nvPr>
            <p:ph idx="1"/>
          </p:nvPr>
        </p:nvPicPr>
        <p:blipFill>
          <a:blip r:embed="rId2"/>
          <a:stretch>
            <a:fillRect/>
          </a:stretch>
        </p:blipFill>
        <p:spPr>
          <a:xfrm>
            <a:off x="2006221" y="1392072"/>
            <a:ext cx="7260609" cy="4826167"/>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53782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fa-IR" dirty="0"/>
          </a:p>
        </p:txBody>
      </p:sp>
      <p:pic>
        <p:nvPicPr>
          <p:cNvPr id="7" name="Content Placeholder 6"/>
          <p:cNvPicPr>
            <a:picLocks noGrp="1" noChangeAspect="1"/>
          </p:cNvPicPr>
          <p:nvPr>
            <p:ph idx="1"/>
          </p:nvPr>
        </p:nvPicPr>
        <p:blipFill>
          <a:blip r:embed="rId2"/>
          <a:stretch>
            <a:fillRect/>
          </a:stretch>
        </p:blipFill>
        <p:spPr>
          <a:xfrm>
            <a:off x="2893324" y="1924334"/>
            <a:ext cx="5780775" cy="4312693"/>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a:t>Mahdi </a:t>
            </a:r>
            <a:r>
              <a:rPr lang="en-US" dirty="0" err="1"/>
              <a:t>Hasanvand</a:t>
            </a:r>
            <a:endParaRPr lang="en-US" dirty="0"/>
          </a:p>
        </p:txBody>
      </p:sp>
    </p:spTree>
    <p:extLst>
      <p:ext uri="{BB962C8B-B14F-4D97-AF65-F5344CB8AC3E}">
        <p14:creationId xmlns:p14="http://schemas.microsoft.com/office/powerpoint/2010/main" val="673067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955</TotalTime>
  <Words>1698</Words>
  <Application>Microsoft Office PowerPoint</Application>
  <PresentationFormat>Widescreen</PresentationFormat>
  <Paragraphs>151</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 Nazanin</vt:lpstr>
      <vt:lpstr>B Titr</vt:lpstr>
      <vt:lpstr>Calibri</vt:lpstr>
      <vt:lpstr>Corbel</vt:lpstr>
      <vt:lpstr>Tahoma</vt:lpstr>
      <vt:lpstr>Wingdings</vt:lpstr>
      <vt:lpstr>Banded</vt:lpstr>
      <vt:lpstr>Health records as the basis of clinical coding: Is the quality adequate? A qualitative study of medical coders' perceptions</vt:lpstr>
      <vt:lpstr>Introduction</vt:lpstr>
      <vt:lpstr>Introduction</vt:lpstr>
      <vt:lpstr>Introduction</vt:lpstr>
      <vt:lpstr>Methods &amp; Research design </vt:lpstr>
      <vt:lpstr>Sample</vt:lpstr>
      <vt:lpstr>Data collection</vt:lpstr>
      <vt:lpstr>PowerPoint Presentation</vt:lpstr>
      <vt:lpstr>Results</vt:lpstr>
      <vt:lpstr>Results</vt:lpstr>
      <vt:lpstr>Incomplete/unclear documentation in health records</vt:lpstr>
      <vt:lpstr>Possible solutions to problems with health records</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Limitations</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Madi H</cp:lastModifiedBy>
  <cp:revision>66</cp:revision>
  <dcterms:created xsi:type="dcterms:W3CDTF">2017-02-27T19:12:11Z</dcterms:created>
  <dcterms:modified xsi:type="dcterms:W3CDTF">2022-04-27T07:01:52Z</dcterms:modified>
</cp:coreProperties>
</file>