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0"/>
  </p:notesMasterIdLst>
  <p:sldIdLst>
    <p:sldId id="256" r:id="rId2"/>
    <p:sldId id="264" r:id="rId3"/>
    <p:sldId id="271" r:id="rId4"/>
    <p:sldId id="272" r:id="rId5"/>
    <p:sldId id="300" r:id="rId6"/>
    <p:sldId id="273" r:id="rId7"/>
    <p:sldId id="301" r:id="rId8"/>
    <p:sldId id="302" r:id="rId9"/>
    <p:sldId id="303" r:id="rId10"/>
    <p:sldId id="304" r:id="rId11"/>
    <p:sldId id="306" r:id="rId12"/>
    <p:sldId id="305" r:id="rId13"/>
    <p:sldId id="307" r:id="rId14"/>
    <p:sldId id="308" r:id="rId15"/>
    <p:sldId id="310" r:id="rId16"/>
    <p:sldId id="309" r:id="rId17"/>
    <p:sldId id="312" r:id="rId18"/>
    <p:sldId id="311" r:id="rId19"/>
    <p:sldId id="321" r:id="rId20"/>
    <p:sldId id="319" r:id="rId21"/>
    <p:sldId id="320" r:id="rId22"/>
    <p:sldId id="315" r:id="rId23"/>
    <p:sldId id="316" r:id="rId24"/>
    <p:sldId id="317" r:id="rId25"/>
    <p:sldId id="318" r:id="rId26"/>
    <p:sldId id="313" r:id="rId27"/>
    <p:sldId id="314" r:id="rId28"/>
    <p:sldId id="2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4" autoAdjust="0"/>
    <p:restoredTop sz="94660"/>
  </p:normalViewPr>
  <p:slideViewPr>
    <p:cSldViewPr snapToGrid="0">
      <p:cViewPr varScale="1">
        <p:scale>
          <a:sx n="82" d="100"/>
          <a:sy n="82" d="100"/>
        </p:scale>
        <p:origin x="77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28</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opus.com/sourceid/28785" TargetMode="External"/><Relationship Id="rId2" Type="http://schemas.openxmlformats.org/officeDocument/2006/relationships/hyperlink" Target="http://mjl.clarivate.com/cgi-bin/jrnlst/jlresults.cgi?PC=MASTER&amp;ISSN=0008-543X"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www.embase.com/search?sb=y&amp;search_query=%270008543X%27:is" TargetMode="External"/><Relationship Id="rId4" Type="http://schemas.openxmlformats.org/officeDocument/2006/relationships/hyperlink" Target="https://www.ncbi.nlm.nih.gov/nlmcatalog/?term=0008-543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en-US" sz="4000" dirty="0">
                <a:cs typeface="B Titr" panose="00000700000000000000" pitchFamily="2" charset="-78"/>
              </a:rPr>
              <a:t>Digital stress management in cancer: Testing Stress </a:t>
            </a:r>
            <a:r>
              <a:rPr lang="en-US" sz="4000" dirty="0" err="1">
                <a:cs typeface="B Titr" panose="00000700000000000000" pitchFamily="2" charset="-78"/>
              </a:rPr>
              <a:t>Proffen</a:t>
            </a:r>
            <a:r>
              <a:rPr lang="en-US" sz="4000" dirty="0">
                <a:cs typeface="B Titr" panose="00000700000000000000" pitchFamily="2" charset="-78"/>
              </a:rPr>
              <a:t> in a 12- month randomized controlled trial</a:t>
            </a:r>
          </a:p>
        </p:txBody>
      </p:sp>
      <p:sp>
        <p:nvSpPr>
          <p:cNvPr id="3" name="Subtitle 2"/>
          <p:cNvSpPr>
            <a:spLocks noGrp="1"/>
          </p:cNvSpPr>
          <p:nvPr>
            <p:ph type="subTitle" idx="1"/>
          </p:nvPr>
        </p:nvSpPr>
        <p:spPr>
          <a:xfrm>
            <a:off x="1524000" y="3996250"/>
            <a:ext cx="9144000" cy="1947350"/>
          </a:xfrm>
        </p:spPr>
        <p:txBody>
          <a:bodyPr>
            <a:noAutofit/>
          </a:bodyPr>
          <a:lstStyle/>
          <a:p>
            <a:r>
              <a:rPr lang="fa-IR" dirty="0">
                <a:cs typeface="B Nazanin" panose="00000400000000000000" pitchFamily="2" charset="-78"/>
              </a:rPr>
              <a:t>مرضیه راعی</a:t>
            </a:r>
          </a:p>
          <a:p>
            <a:r>
              <a:rPr lang="fa-IR" dirty="0">
                <a:cs typeface="B Nazanin" panose="00000400000000000000" pitchFamily="2" charset="-78"/>
              </a:rPr>
              <a:t>خانم دکتر معصومه سرباز</a:t>
            </a:r>
          </a:p>
          <a:p>
            <a:r>
              <a:rPr lang="en-US" dirty="0">
                <a:cs typeface="B Nazanin" panose="00000400000000000000" pitchFamily="2" charset="-78"/>
              </a:rPr>
              <a:t>Raeem4002@mums.ac.ir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MATERIALS AND METHODS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20381"/>
            <a:ext cx="10193744" cy="226500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r>
              <a:rPr lang="en-US" dirty="0">
                <a:solidFill>
                  <a:schemeClr val="bg1"/>
                </a:solidFill>
                <a:latin typeface="Times New Roman" panose="02020603050405020304" pitchFamily="18" charset="0"/>
                <a:cs typeface="Times New Roman" panose="02020603050405020304" pitchFamily="18" charset="0"/>
              </a:rPr>
              <a:t>Participants provided </a:t>
            </a:r>
            <a:r>
              <a:rPr lang="en-US" dirty="0">
                <a:solidFill>
                  <a:srgbClr val="FF0000"/>
                </a:solidFill>
                <a:latin typeface="Times New Roman" panose="02020603050405020304" pitchFamily="18" charset="0"/>
                <a:cs typeface="Times New Roman" panose="02020603050405020304" pitchFamily="18" charset="0"/>
              </a:rPr>
              <a:t>written informed consent </a:t>
            </a:r>
            <a:r>
              <a:rPr lang="en-US" dirty="0">
                <a:solidFill>
                  <a:schemeClr val="bg1"/>
                </a:solidFill>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completed baseline study questionnaires</a:t>
            </a:r>
            <a:r>
              <a:rPr lang="en-US" dirty="0">
                <a:solidFill>
                  <a:schemeClr val="bg1"/>
                </a:solidFill>
                <a:latin typeface="Times New Roman" panose="02020603050405020304" pitchFamily="18" charset="0"/>
                <a:cs typeface="Times New Roman" panose="02020603050405020304" pitchFamily="18" charset="0"/>
              </a:rPr>
              <a:t>/outcome measures before randomization. </a:t>
            </a:r>
            <a:r>
              <a:rPr lang="en-US" dirty="0">
                <a:solidFill>
                  <a:srgbClr val="FF0000"/>
                </a:solidFill>
                <a:latin typeface="Times New Roman" panose="02020603050405020304" pitchFamily="18" charset="0"/>
                <a:cs typeface="Times New Roman" panose="02020603050405020304" pitchFamily="18" charset="0"/>
              </a:rPr>
              <a:t>Computerized randomization </a:t>
            </a:r>
            <a:r>
              <a:rPr lang="en-US" dirty="0">
                <a:solidFill>
                  <a:schemeClr val="bg1"/>
                </a:solidFill>
                <a:latin typeface="Times New Roman" panose="02020603050405020304" pitchFamily="18" charset="0"/>
                <a:cs typeface="Times New Roman" panose="02020603050405020304" pitchFamily="18" charset="0"/>
              </a:rPr>
              <a:t>allocated study arms on a 1:1 basis (block size, 10) with stratification by </a:t>
            </a:r>
            <a:r>
              <a:rPr lang="en-US" dirty="0">
                <a:solidFill>
                  <a:srgbClr val="FF0000"/>
                </a:solidFill>
                <a:latin typeface="Times New Roman" panose="02020603050405020304" pitchFamily="18" charset="0"/>
                <a:cs typeface="Times New Roman" panose="02020603050405020304" pitchFamily="18" charset="0"/>
              </a:rPr>
              <a:t>gender</a:t>
            </a:r>
            <a:r>
              <a:rPr lang="en-US" dirty="0">
                <a:solidFill>
                  <a:schemeClr val="bg1"/>
                </a:solidFill>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diagnosis.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29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Stress </a:t>
            </a:r>
            <a:r>
              <a:rPr lang="en-US" dirty="0" err="1"/>
              <a:t>Proffen</a:t>
            </a:r>
            <a:endParaRPr lang="en-US" dirty="0"/>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951722" y="1894114"/>
            <a:ext cx="10035277" cy="4323806"/>
          </a:xfrm>
        </p:spPr>
        <p:txBody>
          <a:bodyPr>
            <a:normAutofit fontScale="92500" lnSpcReduction="10000"/>
          </a:bodyPr>
          <a:lstStyle/>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contains 10 modules with cognitive- behavioral and stress management educational material and exercises:</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1) What is Stress?</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2) Stress, QOL, and Planning</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3) Thoughts, Feelings, and Self- Care</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4) Mindfulness, Thought Challenging, and Guided Imagery</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5) Stress and Coping</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6) Social Support, Humor, and Meditation</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7) Anger Management and Conflict Style Awareness</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8) Assertiveness and Communication</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9) Health Behaviors and Setting Goals</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10) Review and Summary</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414957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rtl="0"/>
            <a:r>
              <a:rPr lang="en-US" dirty="0"/>
              <a:t>Stress </a:t>
            </a:r>
            <a:r>
              <a:rPr lang="en-US" dirty="0" err="1"/>
              <a:t>Proffen</a:t>
            </a:r>
            <a:endParaRPr lang="en-US"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6" name="Picture 5">
            <a:extLst>
              <a:ext uri="{FF2B5EF4-FFF2-40B4-BE49-F238E27FC236}">
                <a16:creationId xmlns:a16="http://schemas.microsoft.com/office/drawing/2014/main" id="{EA8692BC-53BA-4C05-BC12-50599FEB35FB}"/>
              </a:ext>
            </a:extLst>
          </p:cNvPr>
          <p:cNvPicPr>
            <a:picLocks noChangeAspect="1"/>
          </p:cNvPicPr>
          <p:nvPr/>
        </p:nvPicPr>
        <p:blipFill rotWithShape="1">
          <a:blip r:embed="rId2"/>
          <a:srcRect l="18444" t="33744" r="18422" b="17743"/>
          <a:stretch/>
        </p:blipFill>
        <p:spPr>
          <a:xfrm>
            <a:off x="242846" y="706160"/>
            <a:ext cx="11706307" cy="5060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386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Psychosocial Outcome Measures </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63140"/>
            <a:ext cx="9818726" cy="15712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rgbClr val="FF0000"/>
                </a:solidFill>
                <a:latin typeface="Times New Roman" panose="02020603050405020304" pitchFamily="18" charset="0"/>
                <a:cs typeface="Times New Roman" panose="02020603050405020304" pitchFamily="18" charset="0"/>
              </a:rPr>
              <a:t>Primary outcome</a:t>
            </a:r>
          </a:p>
          <a:p>
            <a:pPr algn="l" rtl="0"/>
            <a:r>
              <a:rPr lang="en-US" dirty="0">
                <a:solidFill>
                  <a:schemeClr val="bg1"/>
                </a:solidFill>
                <a:latin typeface="Times New Roman" panose="02020603050405020304" pitchFamily="18" charset="0"/>
                <a:cs typeface="Times New Roman" panose="02020603050405020304" pitchFamily="18" charset="0"/>
              </a:rPr>
              <a:t>Perceived stress was measured by the Scale, a 14- item scale measuring feelings and thoughts over the last month. </a:t>
            </a:r>
          </a:p>
          <a:p>
            <a:pPr algn="l" rtl="0"/>
            <a:r>
              <a:rPr lang="en-US" dirty="0">
                <a:solidFill>
                  <a:schemeClr val="bg1"/>
                </a:solidFill>
                <a:latin typeface="Times New Roman" panose="02020603050405020304" pitchFamily="18" charset="0"/>
                <a:cs typeface="Times New Roman" panose="02020603050405020304" pitchFamily="18" charset="0"/>
              </a:rPr>
              <a:t>Items are rated on a 5- point Likert scale ranging from “never” (0) to “very often” .</a:t>
            </a:r>
          </a:p>
          <a:p>
            <a:pPr algn="l" rtl="0"/>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8517BFC-22DD-4F56-A0F7-EDAFED22A349}"/>
              </a:ext>
            </a:extLst>
          </p:cNvPr>
          <p:cNvSpPr/>
          <p:nvPr/>
        </p:nvSpPr>
        <p:spPr>
          <a:xfrm>
            <a:off x="919015" y="4104620"/>
            <a:ext cx="9818726" cy="15712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en-US" dirty="0">
                <a:solidFill>
                  <a:srgbClr val="FF0000"/>
                </a:solidFill>
                <a:latin typeface="Times New Roman" panose="02020603050405020304" pitchFamily="18" charset="0"/>
                <a:cs typeface="Times New Roman" panose="02020603050405020304" pitchFamily="18" charset="0"/>
              </a:rPr>
              <a:t>Secondary outcomes </a:t>
            </a:r>
          </a:p>
          <a:p>
            <a:r>
              <a:rPr lang="en-US" dirty="0">
                <a:solidFill>
                  <a:schemeClr val="bg1"/>
                </a:solidFill>
                <a:latin typeface="Times New Roman" panose="02020603050405020304" pitchFamily="18" charset="0"/>
                <a:cs typeface="Times New Roman" panose="02020603050405020304" pitchFamily="18" charset="0"/>
              </a:rPr>
              <a:t>Anxiety and depression were measured with the Scale, a 14- item measure of anxiety and depression, with 7 items subscale. </a:t>
            </a:r>
          </a:p>
          <a:p>
            <a:r>
              <a:rPr lang="en-US" dirty="0">
                <a:solidFill>
                  <a:schemeClr val="bg1"/>
                </a:solidFill>
                <a:latin typeface="Times New Roman" panose="02020603050405020304" pitchFamily="18" charset="0"/>
                <a:cs typeface="Times New Roman" panose="02020603050405020304" pitchFamily="18" charset="0"/>
              </a:rPr>
              <a:t>Items are rated on a 4- point scale, Score ranges are &lt;8 (nonclinical), 8 to 11 (indicating the presence of anxiety/ depression), and &gt;11 (anxiety/depression). </a:t>
            </a:r>
          </a:p>
        </p:txBody>
      </p:sp>
    </p:spTree>
    <p:extLst>
      <p:ext uri="{BB962C8B-B14F-4D97-AF65-F5344CB8AC3E}">
        <p14:creationId xmlns:p14="http://schemas.microsoft.com/office/powerpoint/2010/main" val="64212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Psychosocial Outcome Measures </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23647"/>
            <a:ext cx="9885834" cy="182031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rgbClr val="FF0000"/>
                </a:solidFill>
                <a:latin typeface="Times New Roman" panose="02020603050405020304" pitchFamily="18" charset="0"/>
                <a:cs typeface="Times New Roman" panose="02020603050405020304" pitchFamily="18" charset="0"/>
              </a:rPr>
              <a:t>Program Use </a:t>
            </a:r>
          </a:p>
          <a:p>
            <a:pPr algn="l" rtl="0"/>
            <a:r>
              <a:rPr lang="en-US" dirty="0">
                <a:solidFill>
                  <a:schemeClr val="bg1"/>
                </a:solidFill>
                <a:latin typeface="Times New Roman" panose="02020603050405020304" pitchFamily="18" charset="0"/>
                <a:cs typeface="Times New Roman" panose="02020603050405020304" pitchFamily="18" charset="0"/>
              </a:rPr>
              <a:t>Data related to program use (</a:t>
            </a:r>
            <a:r>
              <a:rPr lang="en-US" dirty="0" err="1">
                <a:solidFill>
                  <a:schemeClr val="bg1"/>
                </a:solidFill>
                <a:latin typeface="Times New Roman" panose="02020603050405020304" pitchFamily="18" charset="0"/>
                <a:cs typeface="Times New Roman" panose="02020603050405020304" pitchFamily="18" charset="0"/>
              </a:rPr>
              <a:t>ie</a:t>
            </a:r>
            <a:r>
              <a:rPr lang="en-US" dirty="0">
                <a:solidFill>
                  <a:schemeClr val="bg1"/>
                </a:solidFill>
                <a:latin typeface="Times New Roman" panose="02020603050405020304" pitchFamily="18" charset="0"/>
                <a:cs typeface="Times New Roman" panose="02020603050405020304" pitchFamily="18" charset="0"/>
              </a:rPr>
              <a:t>, app progress/activity) were extracted from user logs automatically collected and stored on a secure research server.</a:t>
            </a:r>
          </a:p>
        </p:txBody>
      </p:sp>
      <p:sp>
        <p:nvSpPr>
          <p:cNvPr id="9" name="Rectangle 8">
            <a:extLst>
              <a:ext uri="{FF2B5EF4-FFF2-40B4-BE49-F238E27FC236}">
                <a16:creationId xmlns:a16="http://schemas.microsoft.com/office/drawing/2014/main" id="{28517BFC-22DD-4F56-A0F7-EDAFED22A349}"/>
              </a:ext>
            </a:extLst>
          </p:cNvPr>
          <p:cNvSpPr/>
          <p:nvPr/>
        </p:nvSpPr>
        <p:spPr>
          <a:xfrm>
            <a:off x="919015" y="4104620"/>
            <a:ext cx="9885834" cy="182031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en-US" dirty="0">
                <a:solidFill>
                  <a:srgbClr val="FF0000"/>
                </a:solidFill>
                <a:latin typeface="Times New Roman" panose="02020603050405020304" pitchFamily="18" charset="0"/>
                <a:cs typeface="Times New Roman" panose="02020603050405020304" pitchFamily="18" charset="0"/>
              </a:rPr>
              <a:t>Statistical Analyses</a:t>
            </a:r>
          </a:p>
          <a:p>
            <a:r>
              <a:rPr lang="en-US" dirty="0">
                <a:solidFill>
                  <a:schemeClr val="bg1"/>
                </a:solidFill>
                <a:latin typeface="Times New Roman" panose="02020603050405020304" pitchFamily="18" charset="0"/>
                <a:cs typeface="Times New Roman" panose="02020603050405020304" pitchFamily="18" charset="0"/>
              </a:rPr>
              <a:t>Participants completing at least 70% of the modules (7 of 10) were defined as program completers.</a:t>
            </a:r>
          </a:p>
          <a:p>
            <a:r>
              <a:rPr lang="en-US" dirty="0">
                <a:solidFill>
                  <a:schemeClr val="bg1"/>
                </a:solidFill>
                <a:latin typeface="Times New Roman" panose="02020603050405020304" pitchFamily="18" charset="0"/>
                <a:cs typeface="Times New Roman" panose="02020603050405020304" pitchFamily="18" charset="0"/>
              </a:rPr>
              <a:t>P values &lt; .05 were considered statistically significant.</a:t>
            </a:r>
          </a:p>
          <a:p>
            <a:r>
              <a:rPr lang="en-US" dirty="0">
                <a:solidFill>
                  <a:schemeClr val="bg1"/>
                </a:solidFill>
                <a:latin typeface="Times New Roman" panose="02020603050405020304" pitchFamily="18" charset="0"/>
                <a:cs typeface="Times New Roman" panose="02020603050405020304" pitchFamily="18" charset="0"/>
              </a:rPr>
              <a:t> Statistical analyses were completed with the Statistical Package for the Social Sciences (release 27; SPSS, Inc, Chicago, Illinois) and Stata (version 16).</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22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RESULTS</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1" y="6427284"/>
            <a:ext cx="2080191" cy="365125"/>
          </a:xfrm>
        </p:spPr>
        <p:txBody>
          <a:bodyPr/>
          <a:lstStyle/>
          <a:p>
            <a:r>
              <a:rPr lang="fa-IR" dirty="0"/>
              <a:t>ارائه دهنده: مرضیه راعی</a:t>
            </a:r>
            <a:endParaRPr lang="en-US" dirty="0"/>
          </a:p>
        </p:txBody>
      </p:sp>
      <p:pic>
        <p:nvPicPr>
          <p:cNvPr id="7" name="Picture 6">
            <a:extLst>
              <a:ext uri="{FF2B5EF4-FFF2-40B4-BE49-F238E27FC236}">
                <a16:creationId xmlns:a16="http://schemas.microsoft.com/office/drawing/2014/main" id="{A1569EAF-BA51-426A-A7B2-FDFACF7704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663" t="17887" r="27129" b="14491"/>
          <a:stretch/>
        </p:blipFill>
        <p:spPr bwMode="auto">
          <a:xfrm>
            <a:off x="2286000" y="317217"/>
            <a:ext cx="9694229" cy="638186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Flowchart: Sequential Access Storage 5">
            <a:extLst>
              <a:ext uri="{FF2B5EF4-FFF2-40B4-BE49-F238E27FC236}">
                <a16:creationId xmlns:a16="http://schemas.microsoft.com/office/drawing/2014/main" id="{E73DFE39-59D5-4FBF-89FE-0738C8DDD436}"/>
              </a:ext>
            </a:extLst>
          </p:cNvPr>
          <p:cNvSpPr/>
          <p:nvPr/>
        </p:nvSpPr>
        <p:spPr>
          <a:xfrm>
            <a:off x="1354664" y="2119513"/>
            <a:ext cx="2455335" cy="1351545"/>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cs typeface="B Nazanin" panose="00000400000000000000" pitchFamily="2" charset="-78"/>
              </a:rPr>
              <a:t>N=87</a:t>
            </a:r>
          </a:p>
          <a:p>
            <a:pPr algn="ctr"/>
            <a:r>
              <a:rPr lang="fa-IR" dirty="0">
                <a:cs typeface="B Nazanin" panose="00000400000000000000" pitchFamily="2" charset="-78"/>
              </a:rPr>
              <a:t>خروج قبل از مداخله=3</a:t>
            </a:r>
          </a:p>
          <a:p>
            <a:pPr algn="ctr"/>
            <a:r>
              <a:rPr lang="en-US" dirty="0">
                <a:cs typeface="B Nazanin" panose="00000400000000000000" pitchFamily="2" charset="-78"/>
              </a:rPr>
              <a:t>N=84</a:t>
            </a:r>
            <a:endParaRPr lang="fa-IR" dirty="0">
              <a:cs typeface="B Nazanin" panose="00000400000000000000" pitchFamily="2" charset="-78"/>
            </a:endParaRPr>
          </a:p>
        </p:txBody>
      </p:sp>
      <p:sp>
        <p:nvSpPr>
          <p:cNvPr id="9" name="Flowchart: Sequential Access Storage 8">
            <a:extLst>
              <a:ext uri="{FF2B5EF4-FFF2-40B4-BE49-F238E27FC236}">
                <a16:creationId xmlns:a16="http://schemas.microsoft.com/office/drawing/2014/main" id="{9426ACD7-13BA-4E91-8082-107E78410A94}"/>
              </a:ext>
            </a:extLst>
          </p:cNvPr>
          <p:cNvSpPr/>
          <p:nvPr/>
        </p:nvSpPr>
        <p:spPr>
          <a:xfrm>
            <a:off x="1588883" y="2980099"/>
            <a:ext cx="2233126" cy="1265179"/>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عدم تکمیل=11</a:t>
            </a:r>
          </a:p>
          <a:p>
            <a:pPr algn="ctr"/>
            <a:r>
              <a:rPr lang="fa-IR" dirty="0">
                <a:cs typeface="B Nazanin" panose="00000400000000000000" pitchFamily="2" charset="-78"/>
              </a:rPr>
              <a:t>فوت=1</a:t>
            </a:r>
            <a:endParaRPr lang="en-US" dirty="0">
              <a:cs typeface="B Nazanin" panose="00000400000000000000" pitchFamily="2" charset="-78"/>
            </a:endParaRPr>
          </a:p>
          <a:p>
            <a:pPr algn="ctr"/>
            <a:r>
              <a:rPr lang="en-US" dirty="0"/>
              <a:t>N=72</a:t>
            </a:r>
            <a:endParaRPr lang="fa-IR" dirty="0"/>
          </a:p>
        </p:txBody>
      </p:sp>
      <p:sp>
        <p:nvSpPr>
          <p:cNvPr id="10" name="Flowchart: Sequential Access Storage 9">
            <a:extLst>
              <a:ext uri="{FF2B5EF4-FFF2-40B4-BE49-F238E27FC236}">
                <a16:creationId xmlns:a16="http://schemas.microsoft.com/office/drawing/2014/main" id="{AB542B14-3A3E-43B6-B6B6-542793B79473}"/>
              </a:ext>
            </a:extLst>
          </p:cNvPr>
          <p:cNvSpPr/>
          <p:nvPr/>
        </p:nvSpPr>
        <p:spPr>
          <a:xfrm>
            <a:off x="1909663" y="3692616"/>
            <a:ext cx="1972733" cy="1026205"/>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عدم تکمیل=18</a:t>
            </a:r>
          </a:p>
          <a:p>
            <a:pPr algn="ctr"/>
            <a:r>
              <a:rPr lang="en-US" dirty="0">
                <a:cs typeface="B Nazanin" panose="00000400000000000000" pitchFamily="2" charset="-78"/>
              </a:rPr>
              <a:t>N=65</a:t>
            </a:r>
            <a:endParaRPr lang="fa-IR" dirty="0">
              <a:cs typeface="B Nazanin" panose="00000400000000000000" pitchFamily="2" charset="-78"/>
            </a:endParaRPr>
          </a:p>
        </p:txBody>
      </p:sp>
      <p:sp>
        <p:nvSpPr>
          <p:cNvPr id="11" name="Flowchart: Sequential Access Storage 10">
            <a:extLst>
              <a:ext uri="{FF2B5EF4-FFF2-40B4-BE49-F238E27FC236}">
                <a16:creationId xmlns:a16="http://schemas.microsoft.com/office/drawing/2014/main" id="{A49BCC5A-1FB4-40D5-B47D-1AE7B87F6E28}"/>
              </a:ext>
            </a:extLst>
          </p:cNvPr>
          <p:cNvSpPr/>
          <p:nvPr/>
        </p:nvSpPr>
        <p:spPr>
          <a:xfrm>
            <a:off x="1673290" y="4086232"/>
            <a:ext cx="2233126" cy="1265179"/>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عدم تکمیل=21</a:t>
            </a:r>
            <a:endParaRPr lang="en-US" dirty="0">
              <a:cs typeface="B Nazanin" panose="00000400000000000000" pitchFamily="2" charset="-78"/>
            </a:endParaRPr>
          </a:p>
          <a:p>
            <a:pPr algn="ctr"/>
            <a:r>
              <a:rPr lang="fa-IR" dirty="0">
                <a:cs typeface="B Nazanin" panose="00000400000000000000" pitchFamily="2" charset="-78"/>
              </a:rPr>
              <a:t>فوت=1</a:t>
            </a:r>
          </a:p>
          <a:p>
            <a:pPr algn="ctr"/>
            <a:r>
              <a:rPr lang="en-US" dirty="0">
                <a:cs typeface="B Nazanin" panose="00000400000000000000" pitchFamily="2" charset="-78"/>
              </a:rPr>
              <a:t>N=61</a:t>
            </a:r>
            <a:endParaRPr lang="fa-IR" dirty="0">
              <a:cs typeface="B Nazanin" panose="00000400000000000000" pitchFamily="2" charset="-78"/>
            </a:endParaRPr>
          </a:p>
          <a:p>
            <a:pPr algn="ctr"/>
            <a:endParaRPr lang="fa-IR" dirty="0"/>
          </a:p>
        </p:txBody>
      </p:sp>
      <p:sp>
        <p:nvSpPr>
          <p:cNvPr id="13" name="Rectangle 12">
            <a:extLst>
              <a:ext uri="{FF2B5EF4-FFF2-40B4-BE49-F238E27FC236}">
                <a16:creationId xmlns:a16="http://schemas.microsoft.com/office/drawing/2014/main" id="{A0045321-E20A-404E-8A53-37887AE954AB}"/>
              </a:ext>
            </a:extLst>
          </p:cNvPr>
          <p:cNvSpPr/>
          <p:nvPr/>
        </p:nvSpPr>
        <p:spPr>
          <a:xfrm>
            <a:off x="2593910" y="639317"/>
            <a:ext cx="3792722" cy="1380931"/>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fa-IR" dirty="0">
                <a:cs typeface="B Nazanin" panose="00000400000000000000" pitchFamily="2" charset="-78"/>
              </a:rPr>
              <a:t>20نفر واجد شرایط نبودند:</a:t>
            </a:r>
          </a:p>
          <a:p>
            <a:pPr marL="285750" indent="-285750" algn="r" rtl="1">
              <a:buFont typeface="Arial" panose="020B0604020202020204" pitchFamily="34" charset="0"/>
              <a:buChar char="•"/>
            </a:pPr>
            <a:r>
              <a:rPr lang="fa-IR" dirty="0">
                <a:cs typeface="B Nazanin" panose="00000400000000000000" pitchFamily="2" charset="-78"/>
              </a:rPr>
              <a:t>بیش از یکسال از درمان گذشته بود(8)</a:t>
            </a:r>
          </a:p>
          <a:p>
            <a:pPr marL="285750" indent="-285750" algn="r" rtl="1">
              <a:buFont typeface="Arial" panose="020B0604020202020204" pitchFamily="34" charset="0"/>
              <a:buChar char="•"/>
            </a:pPr>
            <a:r>
              <a:rPr lang="fa-IR" dirty="0">
                <a:cs typeface="B Nazanin" panose="00000400000000000000" pitchFamily="2" charset="-78"/>
              </a:rPr>
              <a:t>ناتوانی در جلسه معارفه به دلیل فاصله(12)</a:t>
            </a:r>
          </a:p>
        </p:txBody>
      </p:sp>
      <p:sp>
        <p:nvSpPr>
          <p:cNvPr id="14" name="Rectangle 13">
            <a:extLst>
              <a:ext uri="{FF2B5EF4-FFF2-40B4-BE49-F238E27FC236}">
                <a16:creationId xmlns:a16="http://schemas.microsoft.com/office/drawing/2014/main" id="{691D60DD-9361-490A-A4F9-4E5358A9409E}"/>
              </a:ext>
            </a:extLst>
          </p:cNvPr>
          <p:cNvSpPr/>
          <p:nvPr/>
        </p:nvSpPr>
        <p:spPr>
          <a:xfrm>
            <a:off x="2582331" y="627803"/>
            <a:ext cx="3792722" cy="1380931"/>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25نفر عدم تکمیل الزامات مطالعه:</a:t>
            </a:r>
          </a:p>
          <a:p>
            <a:pPr marL="285750" indent="-285750" algn="r" rtl="1">
              <a:buFont typeface="Arial" panose="020B0604020202020204" pitchFamily="34" charset="0"/>
              <a:buChar char="•"/>
            </a:pPr>
            <a:r>
              <a:rPr lang="fa-IR" dirty="0">
                <a:cs typeface="B Nazanin" panose="00000400000000000000" pitchFamily="2" charset="-78"/>
              </a:rPr>
              <a:t>رضایت آگاهانه(19)</a:t>
            </a:r>
          </a:p>
          <a:p>
            <a:pPr marL="285750" indent="-285750" algn="r" rtl="1">
              <a:buFont typeface="Arial" panose="020B0604020202020204" pitchFamily="34" charset="0"/>
              <a:buChar char="•"/>
            </a:pPr>
            <a:r>
              <a:rPr lang="fa-IR" dirty="0">
                <a:cs typeface="B Nazanin" panose="00000400000000000000" pitchFamily="2" charset="-78"/>
              </a:rPr>
              <a:t>فرم های پایه(5)</a:t>
            </a:r>
          </a:p>
          <a:p>
            <a:pPr marL="285750" indent="-285750" algn="r" rtl="1">
              <a:buFont typeface="Arial" panose="020B0604020202020204" pitchFamily="34" charset="0"/>
              <a:buChar char="•"/>
            </a:pPr>
            <a:r>
              <a:rPr lang="fa-IR" dirty="0">
                <a:cs typeface="B Nazanin" panose="00000400000000000000" pitchFamily="2" charset="-78"/>
              </a:rPr>
              <a:t>خروج قبل از تصادفی سازی(1)</a:t>
            </a:r>
          </a:p>
        </p:txBody>
      </p:sp>
      <p:sp>
        <p:nvSpPr>
          <p:cNvPr id="15" name="Speech Bubble: Oval 14">
            <a:extLst>
              <a:ext uri="{FF2B5EF4-FFF2-40B4-BE49-F238E27FC236}">
                <a16:creationId xmlns:a16="http://schemas.microsoft.com/office/drawing/2014/main" id="{C220213B-6874-417E-A51D-A3C61E01954C}"/>
              </a:ext>
            </a:extLst>
          </p:cNvPr>
          <p:cNvSpPr/>
          <p:nvPr/>
        </p:nvSpPr>
        <p:spPr>
          <a:xfrm>
            <a:off x="9909110" y="2612571"/>
            <a:ext cx="1111881" cy="858487"/>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N=88</a:t>
            </a:r>
            <a:endParaRPr lang="fa-IR" dirty="0"/>
          </a:p>
        </p:txBody>
      </p:sp>
      <p:sp>
        <p:nvSpPr>
          <p:cNvPr id="16" name="Speech Bubble: Oval 15">
            <a:extLst>
              <a:ext uri="{FF2B5EF4-FFF2-40B4-BE49-F238E27FC236}">
                <a16:creationId xmlns:a16="http://schemas.microsoft.com/office/drawing/2014/main" id="{F803423B-30B1-408C-8655-4E5AF0683CCF}"/>
              </a:ext>
            </a:extLst>
          </p:cNvPr>
          <p:cNvSpPr/>
          <p:nvPr/>
        </p:nvSpPr>
        <p:spPr>
          <a:xfrm>
            <a:off x="9457636" y="3239487"/>
            <a:ext cx="1727701" cy="858487"/>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عدم تکمیل=11</a:t>
            </a:r>
          </a:p>
          <a:p>
            <a:pPr algn="ctr"/>
            <a:r>
              <a:rPr lang="en-US" dirty="0">
                <a:cs typeface="B Nazanin" panose="00000400000000000000" pitchFamily="2" charset="-78"/>
              </a:rPr>
              <a:t>N=77</a:t>
            </a:r>
            <a:endParaRPr lang="fa-IR" dirty="0">
              <a:cs typeface="B Nazanin" panose="00000400000000000000" pitchFamily="2" charset="-78"/>
            </a:endParaRPr>
          </a:p>
        </p:txBody>
      </p:sp>
      <p:sp>
        <p:nvSpPr>
          <p:cNvPr id="17" name="Speech Bubble: Oval 16">
            <a:extLst>
              <a:ext uri="{FF2B5EF4-FFF2-40B4-BE49-F238E27FC236}">
                <a16:creationId xmlns:a16="http://schemas.microsoft.com/office/drawing/2014/main" id="{7FF8F83A-D7D4-4CB1-8EBF-809B8BC8B828}"/>
              </a:ext>
            </a:extLst>
          </p:cNvPr>
          <p:cNvSpPr/>
          <p:nvPr/>
        </p:nvSpPr>
        <p:spPr>
          <a:xfrm>
            <a:off x="9683802" y="3855261"/>
            <a:ext cx="1501535" cy="858487"/>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عدم تکمیل=7</a:t>
            </a:r>
          </a:p>
          <a:p>
            <a:pPr algn="ctr"/>
            <a:r>
              <a:rPr lang="en-US" dirty="0">
                <a:cs typeface="B Nazanin" panose="00000400000000000000" pitchFamily="2" charset="-78"/>
              </a:rPr>
              <a:t>N=81</a:t>
            </a:r>
            <a:endParaRPr lang="fa-IR" dirty="0">
              <a:cs typeface="B Nazanin" panose="00000400000000000000" pitchFamily="2" charset="-78"/>
            </a:endParaRPr>
          </a:p>
        </p:txBody>
      </p:sp>
      <p:sp>
        <p:nvSpPr>
          <p:cNvPr id="18" name="Speech Bubble: Oval 17">
            <a:extLst>
              <a:ext uri="{FF2B5EF4-FFF2-40B4-BE49-F238E27FC236}">
                <a16:creationId xmlns:a16="http://schemas.microsoft.com/office/drawing/2014/main" id="{5639CE48-A4F9-4DF8-AC54-6CE8FE0EEDB9}"/>
              </a:ext>
            </a:extLst>
          </p:cNvPr>
          <p:cNvSpPr/>
          <p:nvPr/>
        </p:nvSpPr>
        <p:spPr>
          <a:xfrm>
            <a:off x="9765545" y="4356968"/>
            <a:ext cx="1517161" cy="858487"/>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anose="00000400000000000000" pitchFamily="2" charset="-78"/>
              </a:rPr>
              <a:t>عدم تکمیل=16</a:t>
            </a:r>
          </a:p>
          <a:p>
            <a:pPr algn="ctr"/>
            <a:r>
              <a:rPr lang="en-US" dirty="0">
                <a:cs typeface="B Nazanin" panose="00000400000000000000" pitchFamily="2" charset="-78"/>
              </a:rPr>
              <a:t>N=72</a:t>
            </a:r>
            <a:endParaRPr lang="fa-IR" dirty="0">
              <a:cs typeface="B Nazanin" panose="00000400000000000000" pitchFamily="2" charset="-78"/>
            </a:endParaRPr>
          </a:p>
        </p:txBody>
      </p:sp>
    </p:spTree>
    <p:extLst>
      <p:ext uri="{BB962C8B-B14F-4D97-AF65-F5344CB8AC3E}">
        <p14:creationId xmlns:p14="http://schemas.microsoft.com/office/powerpoint/2010/main" val="42038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ppt_x"/>
                                          </p:val>
                                        </p:tav>
                                      </p:tavLst>
                                    </p:anim>
                                    <p:anim calcmode="lin" valueType="num">
                                      <p:cBhvr additive="base">
                                        <p:cTn id="49" dur="500"/>
                                        <p:tgtEl>
                                          <p:spTgt spid="9"/>
                                        </p:tgtEl>
                                        <p:attrNameLst>
                                          <p:attrName>ppt_y</p:attrName>
                                        </p:attrNameLst>
                                      </p:cBhvr>
                                      <p:tavLst>
                                        <p:tav tm="0">
                                          <p:val>
                                            <p:strVal val="ppt_y"/>
                                          </p:val>
                                        </p:tav>
                                        <p:tav tm="100000">
                                          <p:val>
                                            <p:strVal val="1+ppt_h/2"/>
                                          </p:val>
                                        </p:tav>
                                      </p:tavLst>
                                    </p:anim>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1"/>
                                        </p:tgtEl>
                                        <p:attrNameLst>
                                          <p:attrName>ppt_x</p:attrName>
                                        </p:attrNameLst>
                                      </p:cBhvr>
                                      <p:tavLst>
                                        <p:tav tm="0">
                                          <p:val>
                                            <p:strVal val="ppt_x"/>
                                          </p:val>
                                        </p:tav>
                                        <p:tav tm="100000">
                                          <p:val>
                                            <p:strVal val="ppt_x"/>
                                          </p:val>
                                        </p:tav>
                                      </p:tavLst>
                                    </p:anim>
                                    <p:anim calcmode="lin" valueType="num">
                                      <p:cBhvr additive="base">
                                        <p:cTn id="73" dur="500"/>
                                        <p:tgtEl>
                                          <p:spTgt spid="11"/>
                                        </p:tgtEl>
                                        <p:attrNameLst>
                                          <p:attrName>ppt_y</p:attrName>
                                        </p:attrNameLst>
                                      </p:cBhvr>
                                      <p:tavLst>
                                        <p:tav tm="0">
                                          <p:val>
                                            <p:strVal val="ppt_y"/>
                                          </p:val>
                                        </p:tav>
                                        <p:tav tm="100000">
                                          <p:val>
                                            <p:strVal val="1+ppt_h/2"/>
                                          </p:val>
                                        </p:tav>
                                      </p:tavLst>
                                    </p:anim>
                                    <p:set>
                                      <p:cBhvr>
                                        <p:cTn id="74" dur="1" fill="hold">
                                          <p:stCondLst>
                                            <p:cond delay="499"/>
                                          </p:stCondLst>
                                        </p:cTn>
                                        <p:tgtEl>
                                          <p:spTgt spid="1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5"/>
                                        </p:tgtEl>
                                        <p:attrNameLst>
                                          <p:attrName>ppt_x</p:attrName>
                                        </p:attrNameLst>
                                      </p:cBhvr>
                                      <p:tavLst>
                                        <p:tav tm="0">
                                          <p:val>
                                            <p:strVal val="ppt_x"/>
                                          </p:val>
                                        </p:tav>
                                        <p:tav tm="100000">
                                          <p:val>
                                            <p:strVal val="ppt_x"/>
                                          </p:val>
                                        </p:tav>
                                      </p:tavLst>
                                    </p:anim>
                                    <p:anim calcmode="lin" valueType="num">
                                      <p:cBhvr additive="base">
                                        <p:cTn id="85" dur="500"/>
                                        <p:tgtEl>
                                          <p:spTgt spid="15"/>
                                        </p:tgtEl>
                                        <p:attrNameLst>
                                          <p:attrName>ppt_y</p:attrName>
                                        </p:attrNameLst>
                                      </p:cBhvr>
                                      <p:tavLst>
                                        <p:tav tm="0">
                                          <p:val>
                                            <p:strVal val="ppt_y"/>
                                          </p:val>
                                        </p:tav>
                                        <p:tav tm="100000">
                                          <p:val>
                                            <p:strVal val="1+ppt_h/2"/>
                                          </p:val>
                                        </p:tav>
                                      </p:tavLst>
                                    </p:anim>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16"/>
                                        </p:tgtEl>
                                        <p:attrNameLst>
                                          <p:attrName>ppt_x</p:attrName>
                                        </p:attrNameLst>
                                      </p:cBhvr>
                                      <p:tavLst>
                                        <p:tav tm="0">
                                          <p:val>
                                            <p:strVal val="ppt_x"/>
                                          </p:val>
                                        </p:tav>
                                        <p:tav tm="100000">
                                          <p:val>
                                            <p:strVal val="ppt_x"/>
                                          </p:val>
                                        </p:tav>
                                      </p:tavLst>
                                    </p:anim>
                                    <p:anim calcmode="lin" valueType="num">
                                      <p:cBhvr additive="base">
                                        <p:cTn id="97" dur="500"/>
                                        <p:tgtEl>
                                          <p:spTgt spid="16"/>
                                        </p:tgtEl>
                                        <p:attrNameLst>
                                          <p:attrName>ppt_y</p:attrName>
                                        </p:attrNameLst>
                                      </p:cBhvr>
                                      <p:tavLst>
                                        <p:tav tm="0">
                                          <p:val>
                                            <p:strVal val="ppt_y"/>
                                          </p:val>
                                        </p:tav>
                                        <p:tav tm="100000">
                                          <p:val>
                                            <p:strVal val="1+ppt_h/2"/>
                                          </p:val>
                                        </p:tav>
                                      </p:tavLst>
                                    </p:anim>
                                    <p:set>
                                      <p:cBhvr>
                                        <p:cTn id="98" dur="1" fill="hold">
                                          <p:stCondLst>
                                            <p:cond delay="499"/>
                                          </p:stCondLst>
                                        </p:cTn>
                                        <p:tgtEl>
                                          <p:spTgt spid="1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17"/>
                                        </p:tgtEl>
                                        <p:attrNameLst>
                                          <p:attrName>ppt_x</p:attrName>
                                        </p:attrNameLst>
                                      </p:cBhvr>
                                      <p:tavLst>
                                        <p:tav tm="0">
                                          <p:val>
                                            <p:strVal val="ppt_x"/>
                                          </p:val>
                                        </p:tav>
                                        <p:tav tm="100000">
                                          <p:val>
                                            <p:strVal val="ppt_x"/>
                                          </p:val>
                                        </p:tav>
                                      </p:tavLst>
                                    </p:anim>
                                    <p:anim calcmode="lin" valueType="num">
                                      <p:cBhvr additive="base">
                                        <p:cTn id="109" dur="500"/>
                                        <p:tgtEl>
                                          <p:spTgt spid="17"/>
                                        </p:tgtEl>
                                        <p:attrNameLst>
                                          <p:attrName>ppt_y</p:attrName>
                                        </p:attrNameLst>
                                      </p:cBhvr>
                                      <p:tavLst>
                                        <p:tav tm="0">
                                          <p:val>
                                            <p:strVal val="ppt_y"/>
                                          </p:val>
                                        </p:tav>
                                        <p:tav tm="100000">
                                          <p:val>
                                            <p:strVal val="1+ppt_h/2"/>
                                          </p:val>
                                        </p:tav>
                                      </p:tavLst>
                                    </p:anim>
                                    <p:set>
                                      <p:cBhvr>
                                        <p:cTn id="110" dur="1" fill="hold">
                                          <p:stCondLst>
                                            <p:cond delay="499"/>
                                          </p:stCondLst>
                                        </p:cTn>
                                        <p:tgtEl>
                                          <p:spTgt spid="1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ppt_x"/>
                                          </p:val>
                                        </p:tav>
                                        <p:tav tm="100000">
                                          <p:val>
                                            <p:strVal val="#ppt_x"/>
                                          </p:val>
                                        </p:tav>
                                      </p:tavLst>
                                    </p:anim>
                                    <p:anim calcmode="lin" valueType="num">
                                      <p:cBhvr additive="base">
                                        <p:cTn id="1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18"/>
                                        </p:tgtEl>
                                        <p:attrNameLst>
                                          <p:attrName>ppt_x</p:attrName>
                                        </p:attrNameLst>
                                      </p:cBhvr>
                                      <p:tavLst>
                                        <p:tav tm="0">
                                          <p:val>
                                            <p:strVal val="ppt_x"/>
                                          </p:val>
                                        </p:tav>
                                        <p:tav tm="100000">
                                          <p:val>
                                            <p:strVal val="ppt_x"/>
                                          </p:val>
                                        </p:tav>
                                      </p:tavLst>
                                    </p:anim>
                                    <p:anim calcmode="lin" valueType="num">
                                      <p:cBhvr additive="base">
                                        <p:cTn id="121" dur="500"/>
                                        <p:tgtEl>
                                          <p:spTgt spid="18"/>
                                        </p:tgtEl>
                                        <p:attrNameLst>
                                          <p:attrName>ppt_y</p:attrName>
                                        </p:attrNameLst>
                                      </p:cBhvr>
                                      <p:tavLst>
                                        <p:tav tm="0">
                                          <p:val>
                                            <p:strVal val="ppt_y"/>
                                          </p:val>
                                        </p:tav>
                                        <p:tav tm="100000">
                                          <p:val>
                                            <p:strVal val="1+ppt_h/2"/>
                                          </p:val>
                                        </p:tav>
                                      </p:tavLst>
                                    </p:anim>
                                    <p:set>
                                      <p:cBhvr>
                                        <p:cTn id="1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RESULTS</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951722" y="1894114"/>
            <a:ext cx="10035277" cy="4323806"/>
          </a:xfrm>
        </p:spPr>
        <p:txBody>
          <a:bodyPr>
            <a:normAutofit/>
          </a:bodyPr>
          <a:lstStyle/>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Among the 175 randomized participants, 3 intervention group assignees were unable to attend the in- person introduction session because of disease progression. </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The size of the final study sample was, therefore, 172. </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Most participants were recruited by medical center clinic staff (</a:t>
            </a:r>
            <a:r>
              <a:rPr lang="en-US" sz="1800" dirty="0">
                <a:solidFill>
                  <a:srgbClr val="FF0000"/>
                </a:solidFill>
                <a:latin typeface="Times New Roman" panose="02020603050405020304" pitchFamily="18" charset="0"/>
                <a:cs typeface="Times New Roman" panose="02020603050405020304" pitchFamily="18" charset="0"/>
              </a:rPr>
              <a:t>102 of 172</a:t>
            </a:r>
            <a:r>
              <a:rPr lang="en-US" sz="1800" dirty="0">
                <a:solidFill>
                  <a:schemeClr val="bg1"/>
                </a:solidFill>
                <a:latin typeface="Times New Roman" panose="02020603050405020304" pitchFamily="18" charset="0"/>
                <a:cs typeface="Times New Roman" panose="02020603050405020304" pitchFamily="18" charset="0"/>
              </a:rPr>
              <a:t>; 59%); the remainder were recruited through social media. </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The mean age at inclusion was </a:t>
            </a:r>
            <a:r>
              <a:rPr lang="en-US" sz="1800" dirty="0">
                <a:solidFill>
                  <a:srgbClr val="FF0000"/>
                </a:solidFill>
                <a:latin typeface="Times New Roman" panose="02020603050405020304" pitchFamily="18" charset="0"/>
                <a:cs typeface="Times New Roman" panose="02020603050405020304" pitchFamily="18" charset="0"/>
              </a:rPr>
              <a:t>52 years </a:t>
            </a:r>
            <a:r>
              <a:rPr lang="en-US" sz="1800" dirty="0">
                <a:solidFill>
                  <a:schemeClr val="bg1"/>
                </a:solidFill>
                <a:latin typeface="Times New Roman" panose="02020603050405020304" pitchFamily="18" charset="0"/>
                <a:cs typeface="Times New Roman" panose="02020603050405020304" pitchFamily="18" charset="0"/>
              </a:rPr>
              <a:t>(standard deviation, 11.3 years; range, 20- 78 years). </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The most common cancer type reported was </a:t>
            </a:r>
            <a:r>
              <a:rPr lang="en-US" sz="1800" dirty="0">
                <a:solidFill>
                  <a:srgbClr val="FF0000"/>
                </a:solidFill>
                <a:latin typeface="Times New Roman" panose="02020603050405020304" pitchFamily="18" charset="0"/>
                <a:cs typeface="Times New Roman" panose="02020603050405020304" pitchFamily="18" charset="0"/>
              </a:rPr>
              <a:t>breast cancer </a:t>
            </a:r>
            <a:r>
              <a:rPr lang="en-US" sz="1800" dirty="0">
                <a:solidFill>
                  <a:schemeClr val="bg1"/>
                </a:solidFill>
                <a:latin typeface="Times New Roman" panose="02020603050405020304" pitchFamily="18" charset="0"/>
                <a:cs typeface="Times New Roman" panose="02020603050405020304" pitchFamily="18" charset="0"/>
              </a:rPr>
              <a:t>(48%).</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 Most participants were </a:t>
            </a:r>
            <a:r>
              <a:rPr lang="en-US" sz="1800" dirty="0">
                <a:solidFill>
                  <a:srgbClr val="FF0000"/>
                </a:solidFill>
                <a:latin typeface="Times New Roman" panose="02020603050405020304" pitchFamily="18" charset="0"/>
                <a:cs typeface="Times New Roman" panose="02020603050405020304" pitchFamily="18" charset="0"/>
              </a:rPr>
              <a:t>female </a:t>
            </a:r>
            <a:r>
              <a:rPr lang="en-US" sz="1800" dirty="0">
                <a:solidFill>
                  <a:schemeClr val="bg1"/>
                </a:solidFill>
                <a:latin typeface="Times New Roman" panose="02020603050405020304" pitchFamily="18" charset="0"/>
                <a:cs typeface="Times New Roman" panose="02020603050405020304" pitchFamily="18" charset="0"/>
              </a:rPr>
              <a:t>(82%), were </a:t>
            </a:r>
            <a:r>
              <a:rPr lang="en-US" sz="1800" dirty="0">
                <a:solidFill>
                  <a:srgbClr val="FF0000"/>
                </a:solidFill>
                <a:latin typeface="Times New Roman" panose="02020603050405020304" pitchFamily="18" charset="0"/>
                <a:cs typeface="Times New Roman" panose="02020603050405020304" pitchFamily="18" charset="0"/>
              </a:rPr>
              <a:t>married or cohabitating </a:t>
            </a:r>
            <a:r>
              <a:rPr lang="en-US" sz="1800" dirty="0">
                <a:solidFill>
                  <a:schemeClr val="bg1"/>
                </a:solidFill>
                <a:latin typeface="Times New Roman" panose="02020603050405020304" pitchFamily="18" charset="0"/>
                <a:cs typeface="Times New Roman" panose="02020603050405020304" pitchFamily="18" charset="0"/>
              </a:rPr>
              <a:t>(70%),</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 reported having a </a:t>
            </a:r>
            <a:r>
              <a:rPr lang="en-US" sz="1800" dirty="0">
                <a:solidFill>
                  <a:srgbClr val="FF0000"/>
                </a:solidFill>
                <a:latin typeface="Times New Roman" panose="02020603050405020304" pitchFamily="18" charset="0"/>
                <a:cs typeface="Times New Roman" panose="02020603050405020304" pitchFamily="18" charset="0"/>
              </a:rPr>
              <a:t>university/college education </a:t>
            </a:r>
            <a:r>
              <a:rPr lang="en-US" sz="1800" dirty="0">
                <a:solidFill>
                  <a:schemeClr val="bg1"/>
                </a:solidFill>
                <a:latin typeface="Times New Roman" panose="02020603050405020304" pitchFamily="18" charset="0"/>
                <a:cs typeface="Times New Roman" panose="02020603050405020304" pitchFamily="18" charset="0"/>
              </a:rPr>
              <a:t>(81%), </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and were currently receiving sick leave/ disability benefits (70%).</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16</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110843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RESULTS</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a:t>
            </a:r>
            <a:endParaRPr lang="en-US" dirty="0"/>
          </a:p>
        </p:txBody>
      </p:sp>
      <p:pic>
        <p:nvPicPr>
          <p:cNvPr id="7" name="Picture 6">
            <a:extLst>
              <a:ext uri="{FF2B5EF4-FFF2-40B4-BE49-F238E27FC236}">
                <a16:creationId xmlns:a16="http://schemas.microsoft.com/office/drawing/2014/main" id="{FC2EB19C-3017-40DC-BBD6-287DEC718F70}"/>
              </a:ext>
            </a:extLst>
          </p:cNvPr>
          <p:cNvPicPr>
            <a:picLocks noChangeAspect="1"/>
          </p:cNvPicPr>
          <p:nvPr/>
        </p:nvPicPr>
        <p:blipFill rotWithShape="1">
          <a:blip r:embed="rId2">
            <a:extLst>
              <a:ext uri="{28A0092B-C50C-407E-A947-70E740481C1C}">
                <a14:useLocalDpi xmlns:a14="http://schemas.microsoft.com/office/drawing/2010/main" val="0"/>
              </a:ext>
            </a:extLst>
          </a:blip>
          <a:srcRect l="21237" t="16485" r="51184" b="6120"/>
          <a:stretch/>
        </p:blipFill>
        <p:spPr bwMode="auto">
          <a:xfrm>
            <a:off x="4614448" y="317241"/>
            <a:ext cx="6406543" cy="589694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4193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RESULTS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23647"/>
            <a:ext cx="9885834" cy="182031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chemeClr val="bg1"/>
                </a:solidFill>
                <a:latin typeface="Times New Roman" panose="02020603050405020304" pitchFamily="18" charset="0"/>
                <a:cs typeface="Times New Roman" panose="02020603050405020304" pitchFamily="18" charset="0"/>
              </a:rPr>
              <a:t>Between- group changes from the baseline to 6 months were statistically significant and showed that the intervention group improved on perceived stress, anxiety, depression, self- regulatory fatigue, HRQOL domains in comparison with the usual- care control group.</a:t>
            </a:r>
          </a:p>
        </p:txBody>
      </p:sp>
      <p:sp>
        <p:nvSpPr>
          <p:cNvPr id="9" name="Rectangle 8">
            <a:extLst>
              <a:ext uri="{FF2B5EF4-FFF2-40B4-BE49-F238E27FC236}">
                <a16:creationId xmlns:a16="http://schemas.microsoft.com/office/drawing/2014/main" id="{28517BFC-22DD-4F56-A0F7-EDAFED22A349}"/>
              </a:ext>
            </a:extLst>
          </p:cNvPr>
          <p:cNvSpPr/>
          <p:nvPr/>
        </p:nvSpPr>
        <p:spPr>
          <a:xfrm>
            <a:off x="919015" y="4104620"/>
            <a:ext cx="9885834" cy="182031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Of the 84 participants in the intervention group, 57 (68%) completed at least 7 of the 10 modules within the 12- month study period.</a:t>
            </a:r>
          </a:p>
          <a:p>
            <a:pPr algn="just"/>
            <a:r>
              <a:rPr lang="en-US" dirty="0">
                <a:solidFill>
                  <a:schemeClr val="bg1"/>
                </a:solidFill>
                <a:latin typeface="Times New Roman" panose="02020603050405020304" pitchFamily="18" charset="0"/>
                <a:cs typeface="Times New Roman" panose="02020603050405020304" pitchFamily="18" charset="0"/>
              </a:rPr>
              <a:t> Thirty- nine (46%) completed all 10 modules. There were no significant differences in outcomes between intervention completers. </a:t>
            </a:r>
          </a:p>
        </p:txBody>
      </p:sp>
    </p:spTree>
    <p:extLst>
      <p:ext uri="{BB962C8B-B14F-4D97-AF65-F5344CB8AC3E}">
        <p14:creationId xmlns:p14="http://schemas.microsoft.com/office/powerpoint/2010/main" val="405307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6" name="Picture 5">
            <a:extLst>
              <a:ext uri="{FF2B5EF4-FFF2-40B4-BE49-F238E27FC236}">
                <a16:creationId xmlns:a16="http://schemas.microsoft.com/office/drawing/2014/main" id="{78A15303-D242-4821-AB5D-CA2D0BBFEEBD}"/>
              </a:ext>
            </a:extLst>
          </p:cNvPr>
          <p:cNvPicPr>
            <a:picLocks noChangeAspect="1"/>
          </p:cNvPicPr>
          <p:nvPr/>
        </p:nvPicPr>
        <p:blipFill rotWithShape="1">
          <a:blip r:embed="rId2"/>
          <a:srcRect l="15688" t="19318" r="16122" b="6260"/>
          <a:stretch/>
        </p:blipFill>
        <p:spPr>
          <a:xfrm>
            <a:off x="2293984" y="317239"/>
            <a:ext cx="9438262" cy="5794311"/>
          </a:xfrm>
          <a:prstGeom prst="rect">
            <a:avLst/>
          </a:prstGeom>
        </p:spPr>
      </p:pic>
    </p:spTree>
    <p:extLst>
      <p:ext uri="{BB962C8B-B14F-4D97-AF65-F5344CB8AC3E}">
        <p14:creationId xmlns:p14="http://schemas.microsoft.com/office/powerpoint/2010/main" val="375834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معرفی مجله</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l" rtl="0"/>
            <a:r>
              <a:rPr lang="en-US" dirty="0"/>
              <a:t>Cancer</a:t>
            </a:r>
            <a:endParaRPr lang="fa-IR" dirty="0"/>
          </a:p>
          <a:p>
            <a:pPr algn="l" rtl="0"/>
            <a:r>
              <a:rPr lang="en-US" dirty="0"/>
              <a:t>Impact Factor : 6.860</a:t>
            </a:r>
            <a:endParaRPr lang="fa-IR" dirty="0"/>
          </a:p>
          <a:p>
            <a:pPr algn="l" rtl="0"/>
            <a:r>
              <a:rPr lang="en-US" dirty="0"/>
              <a:t>H-Index: 304</a:t>
            </a:r>
          </a:p>
          <a:p>
            <a:pPr algn="l" rtl="0"/>
            <a:r>
              <a:rPr lang="en-US" dirty="0"/>
              <a:t>Indexed in: </a:t>
            </a:r>
            <a:r>
              <a:rPr lang="en-US" b="0" i="0" u="none" strike="noStrike" dirty="0">
                <a:effectLst/>
                <a:latin typeface="Ubuntu" panose="020B0604020202020204" pitchFamily="34" charset="0"/>
                <a:hlinkClick r:id="rId2">
                  <a:extLst>
                    <a:ext uri="{A12FA001-AC4F-418D-AE19-62706E023703}">
                      <ahyp:hlinkClr xmlns:ahyp="http://schemas.microsoft.com/office/drawing/2018/hyperlinkcolor" val="tx"/>
                    </a:ext>
                  </a:extLst>
                </a:hlinkClick>
              </a:rPr>
              <a:t>ISI</a:t>
            </a:r>
            <a:r>
              <a:rPr lang="en-US" b="0" i="0" dirty="0">
                <a:effectLst/>
                <a:latin typeface="Ubuntu" panose="020B0604020202020204" pitchFamily="34" charset="0"/>
              </a:rPr>
              <a:t>, </a:t>
            </a:r>
            <a:r>
              <a:rPr lang="en-US" b="0" i="0" u="none" strike="noStrike" dirty="0">
                <a:effectLst/>
                <a:latin typeface="Ubuntu" panose="020B0604020202020204" pitchFamily="34" charset="0"/>
                <a:hlinkClick r:id="rId3">
                  <a:extLst>
                    <a:ext uri="{A12FA001-AC4F-418D-AE19-62706E023703}">
                      <ahyp:hlinkClr xmlns:ahyp="http://schemas.microsoft.com/office/drawing/2018/hyperlinkcolor" val="tx"/>
                    </a:ext>
                  </a:extLst>
                </a:hlinkClick>
              </a:rPr>
              <a:t>Scopus</a:t>
            </a:r>
            <a:r>
              <a:rPr lang="en-US" b="0" i="0" dirty="0">
                <a:effectLst/>
                <a:latin typeface="Ubuntu" panose="020B0604020202020204" pitchFamily="34" charset="0"/>
              </a:rPr>
              <a:t>, </a:t>
            </a:r>
            <a:r>
              <a:rPr lang="en-US" b="0" i="0" u="none" strike="noStrike" dirty="0">
                <a:effectLst/>
                <a:latin typeface="Ubuntu" panose="020B0604020202020204" pitchFamily="34" charset="0"/>
                <a:hlinkClick r:id="rId4">
                  <a:extLst>
                    <a:ext uri="{A12FA001-AC4F-418D-AE19-62706E023703}">
                      <ahyp:hlinkClr xmlns:ahyp="http://schemas.microsoft.com/office/drawing/2018/hyperlinkcolor" val="tx"/>
                    </a:ext>
                  </a:extLst>
                </a:hlinkClick>
              </a:rPr>
              <a:t>PubMed</a:t>
            </a:r>
            <a:r>
              <a:rPr lang="en-US" b="0" i="0" dirty="0">
                <a:effectLst/>
                <a:latin typeface="Ubuntu" panose="020B0604020202020204" pitchFamily="34" charset="0"/>
              </a:rPr>
              <a:t>, </a:t>
            </a:r>
            <a:r>
              <a:rPr lang="en-US" b="0" i="0" u="none" strike="noStrike" dirty="0">
                <a:effectLst/>
                <a:latin typeface="Ubuntu" panose="020B0604020202020204" pitchFamily="34" charset="0"/>
                <a:hlinkClick r:id="rId5">
                  <a:extLst>
                    <a:ext uri="{A12FA001-AC4F-418D-AE19-62706E023703}">
                      <ahyp:hlinkClr xmlns:ahyp="http://schemas.microsoft.com/office/drawing/2018/hyperlinkcolor" val="tx"/>
                    </a:ext>
                  </a:extLst>
                </a:hlinkClick>
              </a:rPr>
              <a:t>Embase</a:t>
            </a:r>
            <a:endParaRPr lang="en-US" dirty="0"/>
          </a:p>
          <a:p>
            <a:pPr algn="l" rtl="0"/>
            <a:r>
              <a:rPr lang="en-US" dirty="0"/>
              <a:t>2 Dec 2021</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dirty="0"/>
              <a:t>ارائه دهنده: مرضیه راعی </a:t>
            </a:r>
            <a:endParaRPr lang="en-US" dirty="0"/>
          </a:p>
        </p:txBody>
      </p:sp>
      <p:pic>
        <p:nvPicPr>
          <p:cNvPr id="8" name="Picture 7">
            <a:extLst>
              <a:ext uri="{FF2B5EF4-FFF2-40B4-BE49-F238E27FC236}">
                <a16:creationId xmlns:a16="http://schemas.microsoft.com/office/drawing/2014/main" id="{3A23F92A-B322-4B18-B905-28D92E6C66A1}"/>
              </a:ext>
            </a:extLst>
          </p:cNvPr>
          <p:cNvPicPr>
            <a:picLocks noChangeAspect="1"/>
          </p:cNvPicPr>
          <p:nvPr/>
        </p:nvPicPr>
        <p:blipFill>
          <a:blip r:embed="rId6"/>
          <a:stretch>
            <a:fillRect/>
          </a:stretch>
        </p:blipFill>
        <p:spPr>
          <a:xfrm>
            <a:off x="7217064" y="2548347"/>
            <a:ext cx="4365631" cy="2481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93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6" name="Picture 5">
            <a:extLst>
              <a:ext uri="{FF2B5EF4-FFF2-40B4-BE49-F238E27FC236}">
                <a16:creationId xmlns:a16="http://schemas.microsoft.com/office/drawing/2014/main" id="{C947985C-EB2A-4E48-A4FA-64CEE2516219}"/>
              </a:ext>
            </a:extLst>
          </p:cNvPr>
          <p:cNvPicPr>
            <a:picLocks noChangeAspect="1"/>
          </p:cNvPicPr>
          <p:nvPr/>
        </p:nvPicPr>
        <p:blipFill rotWithShape="1">
          <a:blip r:embed="rId2"/>
          <a:srcRect l="12289" t="29029" r="10450" b="18995"/>
          <a:stretch/>
        </p:blipFill>
        <p:spPr>
          <a:xfrm>
            <a:off x="942727" y="1996751"/>
            <a:ext cx="10306546" cy="39001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30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7" name="Picture 6">
            <a:extLst>
              <a:ext uri="{FF2B5EF4-FFF2-40B4-BE49-F238E27FC236}">
                <a16:creationId xmlns:a16="http://schemas.microsoft.com/office/drawing/2014/main" id="{A1920B42-85A1-4B69-8979-64018B013BAF}"/>
              </a:ext>
            </a:extLst>
          </p:cNvPr>
          <p:cNvPicPr>
            <a:picLocks noChangeAspect="1"/>
          </p:cNvPicPr>
          <p:nvPr/>
        </p:nvPicPr>
        <p:blipFill rotWithShape="1">
          <a:blip r:embed="rId2"/>
          <a:srcRect l="11557" t="25396" r="10485" b="26143"/>
          <a:stretch/>
        </p:blipFill>
        <p:spPr>
          <a:xfrm>
            <a:off x="385553" y="1959427"/>
            <a:ext cx="11420894" cy="39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4886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1918677"/>
            <a:ext cx="9730324" cy="151032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chemeClr val="bg1"/>
                </a:solidFill>
                <a:latin typeface="Times New Roman" panose="02020603050405020304" pitchFamily="18" charset="0"/>
                <a:cs typeface="Times New Roman" panose="02020603050405020304" pitchFamily="18" charset="0"/>
              </a:rPr>
              <a:t>The findings demonstrate a significant positive impact for the intervention group compared with usual- care controls, with between- group differences assessed over 12 months showing significant reductions in </a:t>
            </a:r>
            <a:r>
              <a:rPr lang="en-US" dirty="0">
                <a:solidFill>
                  <a:srgbClr val="FF0000"/>
                </a:solidFill>
                <a:latin typeface="Times New Roman" panose="02020603050405020304" pitchFamily="18" charset="0"/>
                <a:cs typeface="Times New Roman" panose="02020603050405020304" pitchFamily="18" charset="0"/>
              </a:rPr>
              <a:t>perceived stress (</a:t>
            </a:r>
            <a:r>
              <a:rPr lang="en-US" dirty="0" err="1">
                <a:solidFill>
                  <a:srgbClr val="FF0000"/>
                </a:solidFill>
                <a:latin typeface="Times New Roman" panose="02020603050405020304" pitchFamily="18" charset="0"/>
                <a:cs typeface="Times New Roman" panose="02020603050405020304" pitchFamily="18" charset="0"/>
              </a:rPr>
              <a:t>ie</a:t>
            </a:r>
            <a:r>
              <a:rPr lang="en-US" dirty="0">
                <a:solidFill>
                  <a:srgbClr val="FF0000"/>
                </a:solidFill>
                <a:latin typeface="Times New Roman" panose="02020603050405020304" pitchFamily="18" charset="0"/>
                <a:cs typeface="Times New Roman" panose="02020603050405020304" pitchFamily="18" charset="0"/>
              </a:rPr>
              <a:t>, the primary outcome) </a:t>
            </a:r>
            <a:r>
              <a:rPr lang="en-US" dirty="0">
                <a:solidFill>
                  <a:schemeClr val="bg1"/>
                </a:solidFill>
                <a:latin typeface="Times New Roman" panose="02020603050405020304" pitchFamily="18" charset="0"/>
                <a:cs typeface="Times New Roman" panose="02020603050405020304" pitchFamily="18" charset="0"/>
              </a:rPr>
              <a:t>and significant </a:t>
            </a:r>
            <a:r>
              <a:rPr lang="en-US" dirty="0">
                <a:solidFill>
                  <a:srgbClr val="FF0000"/>
                </a:solidFill>
                <a:latin typeface="Times New Roman" panose="02020603050405020304" pitchFamily="18" charset="0"/>
                <a:cs typeface="Times New Roman" panose="02020603050405020304" pitchFamily="18" charset="0"/>
              </a:rPr>
              <a:t>reductions in depression and self- regulatory fatigue and significant improvements in HRQOL (</a:t>
            </a:r>
            <a:r>
              <a:rPr lang="en-US" dirty="0" err="1">
                <a:solidFill>
                  <a:srgbClr val="FF0000"/>
                </a:solidFill>
                <a:latin typeface="Times New Roman" panose="02020603050405020304" pitchFamily="18" charset="0"/>
                <a:cs typeface="Times New Roman" panose="02020603050405020304" pitchFamily="18" charset="0"/>
              </a:rPr>
              <a:t>ie</a:t>
            </a:r>
            <a:r>
              <a:rPr lang="en-US" dirty="0">
                <a:solidFill>
                  <a:srgbClr val="FF0000"/>
                </a:solidFill>
                <a:latin typeface="Times New Roman" panose="02020603050405020304" pitchFamily="18" charset="0"/>
                <a:cs typeface="Times New Roman" panose="02020603050405020304" pitchFamily="18" charset="0"/>
              </a:rPr>
              <a:t>, the secondary outcomes).</a:t>
            </a:r>
          </a:p>
        </p:txBody>
      </p:sp>
      <p:sp>
        <p:nvSpPr>
          <p:cNvPr id="12" name="Rectangle 11">
            <a:extLst>
              <a:ext uri="{FF2B5EF4-FFF2-40B4-BE49-F238E27FC236}">
                <a16:creationId xmlns:a16="http://schemas.microsoft.com/office/drawing/2014/main" id="{57DC7370-465F-4031-A003-E633E55475A5}"/>
              </a:ext>
            </a:extLst>
          </p:cNvPr>
          <p:cNvSpPr/>
          <p:nvPr/>
        </p:nvSpPr>
        <p:spPr>
          <a:xfrm>
            <a:off x="919015" y="3682352"/>
            <a:ext cx="9730324" cy="102489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en-US" dirty="0">
                <a:solidFill>
                  <a:srgbClr val="FF0000"/>
                </a:solidFill>
                <a:latin typeface="Times New Roman" panose="02020603050405020304" pitchFamily="18" charset="0"/>
                <a:cs typeface="Times New Roman" panose="02020603050405020304" pitchFamily="18" charset="0"/>
              </a:rPr>
              <a:t>Even though the findings were statistically significant over time, more research is needed to explore the potential reasons why the largest intervention effects appeared around the 6- month follow- up.</a:t>
            </a:r>
            <a:endParaRPr lang="fa-IR" dirty="0"/>
          </a:p>
        </p:txBody>
      </p:sp>
    </p:spTree>
    <p:extLst>
      <p:ext uri="{BB962C8B-B14F-4D97-AF65-F5344CB8AC3E}">
        <p14:creationId xmlns:p14="http://schemas.microsoft.com/office/powerpoint/2010/main" val="41620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23</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774441" y="1968759"/>
            <a:ext cx="10030408" cy="197520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r>
              <a:rPr lang="en-US" dirty="0">
                <a:solidFill>
                  <a:schemeClr val="bg1"/>
                </a:solidFill>
                <a:latin typeface="Times New Roman" panose="02020603050405020304" pitchFamily="18" charset="0"/>
                <a:cs typeface="Times New Roman" panose="02020603050405020304" pitchFamily="18" charset="0"/>
              </a:rPr>
              <a:t>One explanation could be that psychosocial interventions have the most impact at an early stage in the cancer survivorship journey when the </a:t>
            </a:r>
            <a:r>
              <a:rPr lang="en-US" dirty="0">
                <a:solidFill>
                  <a:srgbClr val="FF0000"/>
                </a:solidFill>
                <a:latin typeface="Times New Roman" panose="02020603050405020304" pitchFamily="18" charset="0"/>
                <a:cs typeface="Times New Roman" panose="02020603050405020304" pitchFamily="18" charset="0"/>
              </a:rPr>
              <a:t>content is still new</a:t>
            </a:r>
            <a:r>
              <a:rPr lang="en-US" dirty="0">
                <a:solidFill>
                  <a:schemeClr val="bg1"/>
                </a:solidFill>
                <a:latin typeface="Times New Roman" panose="02020603050405020304" pitchFamily="18" charset="0"/>
                <a:cs typeface="Times New Roman" panose="02020603050405020304" pitchFamily="18" charset="0"/>
              </a:rPr>
              <a:t>. If this was the case, however, findings at </a:t>
            </a:r>
            <a:r>
              <a:rPr lang="en-US" dirty="0">
                <a:solidFill>
                  <a:srgbClr val="FF0000"/>
                </a:solidFill>
                <a:latin typeface="Times New Roman" panose="02020603050405020304" pitchFamily="18" charset="0"/>
                <a:cs typeface="Times New Roman" panose="02020603050405020304" pitchFamily="18" charset="0"/>
              </a:rPr>
              <a:t>3 months</a:t>
            </a:r>
            <a:r>
              <a:rPr lang="en-US" dirty="0">
                <a:solidFill>
                  <a:schemeClr val="bg1"/>
                </a:solidFill>
                <a:latin typeface="Times New Roman" panose="02020603050405020304" pitchFamily="18" charset="0"/>
                <a:cs typeface="Times New Roman" panose="02020603050405020304" pitchFamily="18" charset="0"/>
              </a:rPr>
              <a:t> could have been expected to be the most significant. Because participants were “</a:t>
            </a:r>
            <a:r>
              <a:rPr lang="en-US" dirty="0">
                <a:solidFill>
                  <a:srgbClr val="FF0000"/>
                </a:solidFill>
                <a:latin typeface="Times New Roman" panose="02020603050405020304" pitchFamily="18" charset="0"/>
                <a:cs typeface="Times New Roman" panose="02020603050405020304" pitchFamily="18" charset="0"/>
              </a:rPr>
              <a:t>on their own” progressing in the app (</a:t>
            </a:r>
            <a:r>
              <a:rPr lang="en-US" dirty="0" err="1">
                <a:solidFill>
                  <a:srgbClr val="FF0000"/>
                </a:solidFill>
                <a:latin typeface="Times New Roman" panose="02020603050405020304" pitchFamily="18" charset="0"/>
                <a:cs typeface="Times New Roman" panose="02020603050405020304" pitchFamily="18" charset="0"/>
              </a:rPr>
              <a:t>ie</a:t>
            </a:r>
            <a:r>
              <a:rPr lang="en-US" dirty="0">
                <a:solidFill>
                  <a:srgbClr val="FF0000"/>
                </a:solidFill>
                <a:latin typeface="Times New Roman" panose="02020603050405020304" pitchFamily="18" charset="0"/>
                <a:cs typeface="Times New Roman" panose="02020603050405020304" pitchFamily="18" charset="0"/>
              </a:rPr>
              <a:t>, it was user- driven rather than driven by provider guidance),</a:t>
            </a:r>
            <a:r>
              <a:rPr lang="en-US" dirty="0">
                <a:solidFill>
                  <a:schemeClr val="bg1"/>
                </a:solidFill>
                <a:latin typeface="Times New Roman" panose="02020603050405020304" pitchFamily="18" charset="0"/>
                <a:cs typeface="Times New Roman" panose="02020603050405020304" pitchFamily="18" charset="0"/>
              </a:rPr>
              <a:t> however, it could be that 3 months was not enough time and that the 6- month follow- up revealed the benefits of more thoroughly acquired knowledge, skills, and strategies.</a:t>
            </a:r>
          </a:p>
        </p:txBody>
      </p:sp>
      <p:sp>
        <p:nvSpPr>
          <p:cNvPr id="9" name="Rectangle 8">
            <a:extLst>
              <a:ext uri="{FF2B5EF4-FFF2-40B4-BE49-F238E27FC236}">
                <a16:creationId xmlns:a16="http://schemas.microsoft.com/office/drawing/2014/main" id="{28517BFC-22DD-4F56-A0F7-EDAFED22A349}"/>
              </a:ext>
            </a:extLst>
          </p:cNvPr>
          <p:cNvSpPr/>
          <p:nvPr/>
        </p:nvSpPr>
        <p:spPr>
          <a:xfrm>
            <a:off x="774441" y="4119790"/>
            <a:ext cx="10030408" cy="180514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Another factor to consider is that </a:t>
            </a:r>
            <a:r>
              <a:rPr lang="en-US" dirty="0">
                <a:solidFill>
                  <a:srgbClr val="FF0000"/>
                </a:solidFill>
                <a:latin typeface="Times New Roman" panose="02020603050405020304" pitchFamily="18" charset="0"/>
                <a:cs typeface="Times New Roman" panose="02020603050405020304" pitchFamily="18" charset="0"/>
              </a:rPr>
              <a:t>although both groups appeared to improve</a:t>
            </a:r>
            <a:r>
              <a:rPr lang="en-US" dirty="0">
                <a:solidFill>
                  <a:schemeClr val="bg1"/>
                </a:solidFill>
                <a:latin typeface="Times New Roman" panose="02020603050405020304" pitchFamily="18" charset="0"/>
                <a:cs typeface="Times New Roman" panose="02020603050405020304" pitchFamily="18" charset="0"/>
              </a:rPr>
              <a:t> somewhat from the baseline to 3 months, the intervention group continued to improve, whereas the usual- care control group appeared to experience worsening symptoms from 3 to 6 months. It is possible that cancer survivors in the intervention group did in fact experience a sort of </a:t>
            </a:r>
            <a:r>
              <a:rPr lang="en-US" dirty="0">
                <a:solidFill>
                  <a:srgbClr val="FF0000"/>
                </a:solidFill>
                <a:latin typeface="Times New Roman" panose="02020603050405020304" pitchFamily="18" charset="0"/>
                <a:cs typeface="Times New Roman" panose="02020603050405020304" pitchFamily="18" charset="0"/>
              </a:rPr>
              <a:t>buffering effect </a:t>
            </a:r>
            <a:r>
              <a:rPr lang="en-US" dirty="0">
                <a:solidFill>
                  <a:schemeClr val="bg1"/>
                </a:solidFill>
                <a:latin typeface="Times New Roman" panose="02020603050405020304" pitchFamily="18" charset="0"/>
                <a:cs typeface="Times New Roman" panose="02020603050405020304" pitchFamily="18" charset="0"/>
              </a:rPr>
              <a:t>from the Stress </a:t>
            </a:r>
            <a:r>
              <a:rPr lang="en-US" dirty="0" err="1">
                <a:solidFill>
                  <a:schemeClr val="bg1"/>
                </a:solidFill>
                <a:latin typeface="Times New Roman" panose="02020603050405020304" pitchFamily="18" charset="0"/>
                <a:cs typeface="Times New Roman" panose="02020603050405020304" pitchFamily="18" charset="0"/>
              </a:rPr>
              <a:t>Proffen</a:t>
            </a:r>
            <a:r>
              <a:rPr lang="en-US" dirty="0">
                <a:solidFill>
                  <a:schemeClr val="bg1"/>
                </a:solidFill>
                <a:latin typeface="Times New Roman" panose="02020603050405020304" pitchFamily="18" charset="0"/>
                <a:cs typeface="Times New Roman" panose="02020603050405020304" pitchFamily="18" charset="0"/>
              </a:rPr>
              <a:t> intervention during what may have otherwise been a challenging period in the cancer trajectory for most participants. </a:t>
            </a:r>
          </a:p>
        </p:txBody>
      </p:sp>
    </p:spTree>
    <p:extLst>
      <p:ext uri="{BB962C8B-B14F-4D97-AF65-F5344CB8AC3E}">
        <p14:creationId xmlns:p14="http://schemas.microsoft.com/office/powerpoint/2010/main" val="3898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24</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23647"/>
            <a:ext cx="9885834" cy="182031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r>
              <a:rPr lang="en-US" dirty="0">
                <a:solidFill>
                  <a:schemeClr val="bg1"/>
                </a:solidFill>
                <a:latin typeface="Times New Roman" panose="02020603050405020304" pitchFamily="18" charset="0"/>
                <a:cs typeface="Times New Roman" panose="02020603050405020304" pitchFamily="18" charset="0"/>
              </a:rPr>
              <a:t> There was no follow- up contact between the research team and the participants between 6 and 12 months; if the simple blended care delivery induced a sense of guidance, this could have contributed to the more significant findings at 6 months.</a:t>
            </a:r>
          </a:p>
        </p:txBody>
      </p:sp>
      <p:sp>
        <p:nvSpPr>
          <p:cNvPr id="9" name="Rectangle 8">
            <a:extLst>
              <a:ext uri="{FF2B5EF4-FFF2-40B4-BE49-F238E27FC236}">
                <a16:creationId xmlns:a16="http://schemas.microsoft.com/office/drawing/2014/main" id="{28517BFC-22DD-4F56-A0F7-EDAFED22A349}"/>
              </a:ext>
            </a:extLst>
          </p:cNvPr>
          <p:cNvSpPr/>
          <p:nvPr/>
        </p:nvSpPr>
        <p:spPr>
          <a:xfrm>
            <a:off x="919015" y="4104620"/>
            <a:ext cx="9885834" cy="182031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Another reason could be that the impact decreased as time progressed.</a:t>
            </a:r>
          </a:p>
        </p:txBody>
      </p:sp>
    </p:spTree>
    <p:extLst>
      <p:ext uri="{BB962C8B-B14F-4D97-AF65-F5344CB8AC3E}">
        <p14:creationId xmlns:p14="http://schemas.microsoft.com/office/powerpoint/2010/main" val="138343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5400" dirty="0"/>
              <a:t>Conclusion</a:t>
            </a:r>
            <a:endParaRPr lang="en-US" sz="3600"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25</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23648"/>
            <a:ext cx="10101976" cy="252299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r>
              <a:rPr lang="en-US" dirty="0">
                <a:solidFill>
                  <a:schemeClr val="bg1"/>
                </a:solidFill>
                <a:latin typeface="Times New Roman" panose="02020603050405020304" pitchFamily="18" charset="0"/>
                <a:cs typeface="Times New Roman" panose="02020603050405020304" pitchFamily="18" charset="0"/>
              </a:rPr>
              <a:t> The fact that such effect sizes can be achieved with even minimal cost and effort via a digital approach further highlights the significant potential for the outreach and impact of digital self- management interventions. In addition to the longstanding limited availability of and access to psychosocial interventions for cancer survivors, a failure to meet the psychosocial needs of cancer survivors during the recent coronavirus disease 2019 pandemic, has also been indicated. Digital stress management solutions such as Stress </a:t>
            </a:r>
            <a:r>
              <a:rPr lang="en-US" dirty="0" err="1">
                <a:solidFill>
                  <a:schemeClr val="bg1"/>
                </a:solidFill>
                <a:latin typeface="Times New Roman" panose="02020603050405020304" pitchFamily="18" charset="0"/>
                <a:cs typeface="Times New Roman" panose="02020603050405020304" pitchFamily="18" charset="0"/>
              </a:rPr>
              <a:t>Proffen</a:t>
            </a:r>
            <a:r>
              <a:rPr lang="en-US" dirty="0">
                <a:solidFill>
                  <a:schemeClr val="bg1"/>
                </a:solidFill>
                <a:latin typeface="Times New Roman" panose="02020603050405020304" pitchFamily="18" charset="0"/>
                <a:cs typeface="Times New Roman" panose="02020603050405020304" pitchFamily="18" charset="0"/>
              </a:rPr>
              <a:t> may contribute to solving, or at least limiting, these types of challenges by providing innovative options for the outreach of effective psychosocial interventions even during challenging times. </a:t>
            </a:r>
          </a:p>
        </p:txBody>
      </p:sp>
    </p:spTree>
    <p:extLst>
      <p:ext uri="{BB962C8B-B14F-4D97-AF65-F5344CB8AC3E}">
        <p14:creationId xmlns:p14="http://schemas.microsoft.com/office/powerpoint/2010/main" val="10783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Limitations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26</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877078" y="2080501"/>
            <a:ext cx="10515600" cy="39470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285750" indent="-285750" algn="just" rtl="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First, recruitment allowed for cancer survivors to contact the research team if they were interested in participation, and it can be assumed that these participants (41%) were particularly motivated; this potentially affected study generalizability. </a:t>
            </a:r>
          </a:p>
          <a:p>
            <a:pPr marL="285750" indent="-285750" algn="just" rtl="0">
              <a:buFont typeface="Wingdings" panose="05000000000000000000" pitchFamily="2" charset="2"/>
              <a:buChar char="Ø"/>
            </a:pPr>
            <a:r>
              <a:rPr lang="en-US" dirty="0">
                <a:solidFill>
                  <a:schemeClr val="tx2">
                    <a:lumMod val="75000"/>
                    <a:lumOff val="25000"/>
                  </a:schemeClr>
                </a:solidFill>
                <a:latin typeface="Times New Roman" panose="02020603050405020304" pitchFamily="18" charset="0"/>
                <a:cs typeface="Times New Roman" panose="02020603050405020304" pitchFamily="18" charset="0"/>
              </a:rPr>
              <a:t>Second, disease status and treatment status were self- reported and could not be verified. </a:t>
            </a:r>
          </a:p>
          <a:p>
            <a:pPr marL="285750" indent="-285750" algn="just" rtl="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Third, although a wide variety of cancer diagnoses were included in the current study, participants were mainly female, with a majority being breast cancer survivors.</a:t>
            </a:r>
          </a:p>
          <a:p>
            <a:pPr marL="285750" indent="-285750" algn="just" rtl="0">
              <a:buFont typeface="Wingdings" panose="05000000000000000000" pitchFamily="2" charset="2"/>
              <a:buChar char="Ø"/>
            </a:pPr>
            <a:r>
              <a:rPr lang="en-US" dirty="0">
                <a:solidFill>
                  <a:schemeClr val="tx2">
                    <a:lumMod val="75000"/>
                    <a:lumOff val="25000"/>
                  </a:schemeClr>
                </a:solidFill>
                <a:latin typeface="Times New Roman" panose="02020603050405020304" pitchFamily="18" charset="0"/>
                <a:cs typeface="Times New Roman" panose="02020603050405020304" pitchFamily="18" charset="0"/>
              </a:rPr>
              <a:t>Fourth, baseline scores were low to moderate for the majority of the outcome measures in the current study. It is possible that enrolling cancer survivors with higher baseline distress levels could have resulted in even higher intervention benefits for the participants. </a:t>
            </a:r>
          </a:p>
          <a:p>
            <a:pPr marL="285750" indent="-285750" algn="just" rtl="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Finally, because of the access/not- access nature of the intervention, group allocation could not be blinded. </a:t>
            </a:r>
          </a:p>
        </p:txBody>
      </p:sp>
    </p:spTree>
    <p:extLst>
      <p:ext uri="{BB962C8B-B14F-4D97-AF65-F5344CB8AC3E}">
        <p14:creationId xmlns:p14="http://schemas.microsoft.com/office/powerpoint/2010/main" val="23260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future research</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27</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606491" y="2080501"/>
            <a:ext cx="10487608" cy="354585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285750" indent="-285750" algn="just" rtl="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although a wide variety of cancer diagnoses were included in the current study, participants were mainly female, with a majority being breast cancer survivors. To strengthen generalizability and clinical utility, future research should aim to improve the gender balance and include more heterogeneous cancer survivor populations.</a:t>
            </a:r>
          </a:p>
          <a:p>
            <a:pPr marL="285750" indent="-285750" algn="just" rtl="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Future research should explore the extent needed to achieve such an impact. Could 1 phone call, or a simple introduction by a health care provider, be enough? </a:t>
            </a:r>
          </a:p>
          <a:p>
            <a:pPr marL="285750" indent="-285750" algn="just" rtl="0">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Also, such explorations could determine whether completely user- driven digital self- management programs.  </a:t>
            </a:r>
          </a:p>
        </p:txBody>
      </p:sp>
    </p:spTree>
    <p:extLst>
      <p:ext uri="{BB962C8B-B14F-4D97-AF65-F5344CB8AC3E}">
        <p14:creationId xmlns:p14="http://schemas.microsoft.com/office/powerpoint/2010/main" val="69020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مرضیه راعی</a:t>
            </a:r>
          </a:p>
          <a:p>
            <a:r>
              <a:rPr lang="en-US" dirty="0">
                <a:cs typeface="B Nazanin" panose="00000400000000000000" pitchFamily="2" charset="-78"/>
              </a:rPr>
              <a:t>Raeem4002@gmail.com</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Introduction</a:t>
            </a:r>
          </a:p>
          <a:p>
            <a:pPr algn="l" rtl="0"/>
            <a:r>
              <a:rPr lang="en-US" dirty="0"/>
              <a:t>Materials and Methods</a:t>
            </a:r>
          </a:p>
          <a:p>
            <a:pPr algn="l" rtl="0"/>
            <a:r>
              <a:rPr lang="en-US" dirty="0"/>
              <a:t>Results </a:t>
            </a:r>
          </a:p>
          <a:p>
            <a:pPr algn="l" rtl="0"/>
            <a:r>
              <a:rPr lang="en-US" dirty="0"/>
              <a:t>Discussions</a:t>
            </a:r>
            <a:endParaRPr lang="fa-IR" dirty="0"/>
          </a:p>
          <a:p>
            <a:pPr algn="l" rtl="0"/>
            <a:r>
              <a:rPr lang="en-US" dirty="0"/>
              <a:t>Conclusion</a:t>
            </a:r>
          </a:p>
          <a:p>
            <a:pPr algn="l" rtl="0"/>
            <a:r>
              <a:rPr lang="en-US" sz="2400" dirty="0"/>
              <a:t>Limitations</a:t>
            </a:r>
          </a:p>
          <a:p>
            <a:pPr algn="l" rtl="0"/>
            <a:r>
              <a:rPr lang="en-US" sz="2400" dirty="0"/>
              <a:t>Future Research</a:t>
            </a: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a:xfrm>
            <a:off x="8940800" y="6352100"/>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30673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Introduction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a:t>
            </a:r>
            <a:endParaRPr lang="en-US" dirty="0"/>
          </a:p>
        </p:txBody>
      </p:sp>
      <p:sp>
        <p:nvSpPr>
          <p:cNvPr id="6" name="Rectangle 5">
            <a:extLst>
              <a:ext uri="{FF2B5EF4-FFF2-40B4-BE49-F238E27FC236}">
                <a16:creationId xmlns:a16="http://schemas.microsoft.com/office/drawing/2014/main" id="{61A41A5F-9F31-417F-A764-2F5BFC40B7C9}"/>
              </a:ext>
            </a:extLst>
          </p:cNvPr>
          <p:cNvSpPr/>
          <p:nvPr/>
        </p:nvSpPr>
        <p:spPr>
          <a:xfrm>
            <a:off x="993660" y="1992610"/>
            <a:ext cx="9818726" cy="15712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en-US" dirty="0">
                <a:solidFill>
                  <a:schemeClr val="bg1"/>
                </a:solidFill>
                <a:latin typeface="Times New Roman" panose="02020603050405020304" pitchFamily="18" charset="0"/>
                <a:cs typeface="Times New Roman" panose="02020603050405020304" pitchFamily="18" charset="0"/>
              </a:rPr>
              <a:t>Cancer diagnosis and treatment are associated with physical and psychosocial challenges, including discomfort, fatigue, pain, stress, distress, worry, anxiety, and depression. Quality of life (QOL) and the capacity to control or alter ( </a:t>
            </a:r>
            <a:r>
              <a:rPr lang="en-US" dirty="0" err="1">
                <a:solidFill>
                  <a:schemeClr val="bg1"/>
                </a:solidFill>
                <a:latin typeface="Times New Roman" panose="02020603050405020304" pitchFamily="18" charset="0"/>
                <a:cs typeface="Times New Roman" panose="02020603050405020304" pitchFamily="18" charset="0"/>
              </a:rPr>
              <a:t>Ie</a:t>
            </a:r>
            <a:r>
              <a:rPr lang="en-US" dirty="0">
                <a:solidFill>
                  <a:schemeClr val="bg1"/>
                </a:solidFill>
                <a:latin typeface="Times New Roman" panose="02020603050405020304" pitchFamily="18" charset="0"/>
                <a:cs typeface="Times New Roman" panose="02020603050405020304" pitchFamily="18" charset="0"/>
              </a:rPr>
              <a:t> , self- regulate) thoughts, feelings, and behavior are often also affected, and coping during and after cancer can be challenging.</a:t>
            </a:r>
          </a:p>
          <a:p>
            <a:endParaRPr lang="fa-IR"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81B740F-02AD-4B5F-AFE8-DE11CE4B62AE}"/>
              </a:ext>
            </a:extLst>
          </p:cNvPr>
          <p:cNvSpPr/>
          <p:nvPr/>
        </p:nvSpPr>
        <p:spPr>
          <a:xfrm>
            <a:off x="993660" y="3857684"/>
            <a:ext cx="9818726" cy="213256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en-US" dirty="0">
                <a:solidFill>
                  <a:schemeClr val="bg1"/>
                </a:solidFill>
                <a:latin typeface="Times New Roman" panose="02020603050405020304" pitchFamily="18" charset="0"/>
                <a:cs typeface="Times New Roman" panose="02020603050405020304" pitchFamily="18" charset="0"/>
              </a:rPr>
              <a:t>Psychosocial interventions aiming to support stress management and coping have for decades been shown to promote well- being, including improved QOL and reduced stress, distress, anxiety, and depression for cancer survivors.</a:t>
            </a:r>
          </a:p>
          <a:p>
            <a:r>
              <a:rPr lang="en-US" dirty="0">
                <a:solidFill>
                  <a:srgbClr val="FF0000"/>
                </a:solidFill>
                <a:latin typeface="Times New Roman" panose="02020603050405020304" pitchFamily="18" charset="0"/>
                <a:cs typeface="Times New Roman" panose="02020603050405020304" pitchFamily="18" charset="0"/>
              </a:rPr>
              <a:t>There are also some indications that the positive impact of such interventions may last for more than 10 years.</a:t>
            </a:r>
            <a:endParaRPr lang="fa-I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11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Introduction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63140"/>
            <a:ext cx="9818726" cy="15712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chemeClr val="bg1"/>
                </a:solidFill>
                <a:latin typeface="Times New Roman" panose="02020603050405020304" pitchFamily="18" charset="0"/>
                <a:cs typeface="Times New Roman" panose="02020603050405020304" pitchFamily="18" charset="0"/>
              </a:rPr>
              <a:t>Access barriers to in- person psychological interventions exist, however; they include availability, the geographical distance from the intervention site, costs/limited insurance coverage, and cancer survivors not feeling well enough or comfortable enough to participate in in- person sessions.</a:t>
            </a:r>
          </a:p>
        </p:txBody>
      </p:sp>
      <p:sp>
        <p:nvSpPr>
          <p:cNvPr id="9" name="Rectangle 8">
            <a:extLst>
              <a:ext uri="{FF2B5EF4-FFF2-40B4-BE49-F238E27FC236}">
                <a16:creationId xmlns:a16="http://schemas.microsoft.com/office/drawing/2014/main" id="{28517BFC-22DD-4F56-A0F7-EDAFED22A349}"/>
              </a:ext>
            </a:extLst>
          </p:cNvPr>
          <p:cNvSpPr/>
          <p:nvPr/>
        </p:nvSpPr>
        <p:spPr>
          <a:xfrm>
            <a:off x="919015" y="4104620"/>
            <a:ext cx="9818726" cy="15712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en-US" dirty="0">
                <a:solidFill>
                  <a:schemeClr val="bg1"/>
                </a:solidFill>
                <a:latin typeface="Times New Roman" panose="02020603050405020304" pitchFamily="18" charset="0"/>
                <a:cs typeface="Times New Roman" panose="02020603050405020304" pitchFamily="18" charset="0"/>
              </a:rPr>
              <a:t>In light of continued findings that cancer survivors have many unmet needs, including needs for psychosocial support and care, health care delivery methods with higher accessibility and outreach are needed.</a:t>
            </a:r>
          </a:p>
        </p:txBody>
      </p:sp>
    </p:spTree>
    <p:extLst>
      <p:ext uri="{BB962C8B-B14F-4D97-AF65-F5344CB8AC3E}">
        <p14:creationId xmlns:p14="http://schemas.microsoft.com/office/powerpoint/2010/main" val="387145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fontScale="90000"/>
          </a:bodyPr>
          <a:lstStyle/>
          <a:p>
            <a:pPr algn="l"/>
            <a:r>
              <a:rPr lang="en-US" dirty="0"/>
              <a:t>Digital Psychosocial Interventions for Stress Management in Cancer</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p:txBody>
          <a:bodyPr>
            <a:normAutofit/>
          </a:bodyPr>
          <a:lstStyle/>
          <a:p>
            <a:pPr algn="just" rtl="0">
              <a:buFont typeface="Wingdings" panose="05000000000000000000" pitchFamily="2" charset="2"/>
              <a:buChar char="v"/>
            </a:pPr>
            <a:r>
              <a:rPr lang="en-US" sz="1800" dirty="0">
                <a:solidFill>
                  <a:schemeClr val="bg1"/>
                </a:solidFill>
                <a:latin typeface="Times New Roman" panose="02020603050405020304" pitchFamily="18" charset="0"/>
                <a:cs typeface="Times New Roman" panose="02020603050405020304" pitchFamily="18" charset="0"/>
              </a:rPr>
              <a:t>Digital solutions in the form of electronic health (eHealth) interventions have the potential to enhance the delivery of health care and psychosocial support to cancer survivors.</a:t>
            </a: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 </a:t>
            </a:r>
          </a:p>
          <a:p>
            <a:pPr algn="just" rtl="0">
              <a:buFont typeface="Wingdings" panose="05000000000000000000" pitchFamily="2" charset="2"/>
              <a:buChar char="v"/>
            </a:pPr>
            <a:r>
              <a:rPr lang="en-US" sz="1800" dirty="0">
                <a:solidFill>
                  <a:schemeClr val="bg1"/>
                </a:solidFill>
                <a:latin typeface="Times New Roman" panose="02020603050405020304" pitchFamily="18" charset="0"/>
                <a:cs typeface="Times New Roman" panose="02020603050405020304" pitchFamily="18" charset="0"/>
              </a:rPr>
              <a:t>In response to identified challenges with eHealth interventions in cancer, the current research team designed and developed Stress </a:t>
            </a:r>
            <a:r>
              <a:rPr lang="en-US" sz="1800" dirty="0" err="1">
                <a:solidFill>
                  <a:schemeClr val="bg1"/>
                </a:solidFill>
                <a:latin typeface="Times New Roman" panose="02020603050405020304" pitchFamily="18" charset="0"/>
                <a:cs typeface="Times New Roman" panose="02020603050405020304" pitchFamily="18" charset="0"/>
              </a:rPr>
              <a:t>Proffen</a:t>
            </a:r>
            <a:r>
              <a:rPr lang="en-US" sz="1800" dirty="0">
                <a:solidFill>
                  <a:schemeClr val="bg1"/>
                </a:solidFill>
                <a:latin typeface="Times New Roman" panose="02020603050405020304" pitchFamily="18" charset="0"/>
                <a:cs typeface="Times New Roman" panose="02020603050405020304" pitchFamily="18" charset="0"/>
              </a:rPr>
              <a:t>, an application (app)- based stress management intervention program in support of cancer survivors.</a:t>
            </a:r>
          </a:p>
          <a:p>
            <a:pPr marL="0" indent="0" algn="just" rtl="0">
              <a:buNone/>
            </a:pPr>
            <a:endParaRPr lang="en-US" sz="1800" dirty="0">
              <a:solidFill>
                <a:schemeClr val="bg1"/>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sz="1800" dirty="0">
                <a:solidFill>
                  <a:schemeClr val="bg1"/>
                </a:solidFill>
                <a:latin typeface="Times New Roman" panose="02020603050405020304" pitchFamily="18" charset="0"/>
                <a:cs typeface="Times New Roman" panose="02020603050405020304" pitchFamily="18" charset="0"/>
              </a:rPr>
              <a:t>Stress </a:t>
            </a:r>
            <a:r>
              <a:rPr lang="en-US" sz="1800" dirty="0" err="1">
                <a:solidFill>
                  <a:schemeClr val="bg1"/>
                </a:solidFill>
                <a:latin typeface="Times New Roman" panose="02020603050405020304" pitchFamily="18" charset="0"/>
                <a:cs typeface="Times New Roman" panose="02020603050405020304" pitchFamily="18" charset="0"/>
              </a:rPr>
              <a:t>Proffen</a:t>
            </a:r>
            <a:r>
              <a:rPr lang="en-US" sz="1800" dirty="0">
                <a:solidFill>
                  <a:schemeClr val="bg1"/>
                </a:solidFill>
                <a:latin typeface="Times New Roman" panose="02020603050405020304" pitchFamily="18" charset="0"/>
                <a:cs typeface="Times New Roman" panose="02020603050405020304" pitchFamily="18" charset="0"/>
              </a:rPr>
              <a:t> combines elements from well- known cognitive- behavioral stress management strategies and was designed and developed according to user- centered design methods with close collaborations between researchers, cancer survivors, health care providers (</a:t>
            </a:r>
            <a:r>
              <a:rPr lang="en-US" sz="1800" dirty="0" err="1">
                <a:solidFill>
                  <a:schemeClr val="bg1"/>
                </a:solidFill>
                <a:latin typeface="Times New Roman" panose="02020603050405020304" pitchFamily="18" charset="0"/>
                <a:cs typeface="Times New Roman" panose="02020603050405020304" pitchFamily="18" charset="0"/>
              </a:rPr>
              <a:t>eg</a:t>
            </a:r>
            <a:r>
              <a:rPr lang="en-US" sz="1800" dirty="0">
                <a:solidFill>
                  <a:schemeClr val="bg1"/>
                </a:solidFill>
                <a:latin typeface="Times New Roman" panose="02020603050405020304" pitchFamily="18" charset="0"/>
                <a:cs typeface="Times New Roman" panose="02020603050405020304" pitchFamily="18" charset="0"/>
              </a:rPr>
              <a:t>, psychosocial oncologists), and eHealth experts.</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140962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 a feasibility pilot study </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6" name="Oval 5">
            <a:extLst>
              <a:ext uri="{FF2B5EF4-FFF2-40B4-BE49-F238E27FC236}">
                <a16:creationId xmlns:a16="http://schemas.microsoft.com/office/drawing/2014/main" id="{1BF84016-0EEA-4D23-983A-A708C2A5E7B8}"/>
              </a:ext>
            </a:extLst>
          </p:cNvPr>
          <p:cNvSpPr/>
          <p:nvPr/>
        </p:nvSpPr>
        <p:spPr>
          <a:xfrm rot="10800000" flipV="1">
            <a:off x="178581" y="2046665"/>
            <a:ext cx="1836838" cy="136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solidFill>
              </a:rPr>
              <a:t>Stress </a:t>
            </a:r>
            <a:r>
              <a:rPr lang="en-US" dirty="0" err="1">
                <a:solidFill>
                  <a:schemeClr val="bg1"/>
                </a:solidFill>
              </a:rPr>
              <a:t>Proffen</a:t>
            </a:r>
            <a:endParaRPr lang="fa-IR" dirty="0"/>
          </a:p>
        </p:txBody>
      </p:sp>
      <p:sp>
        <p:nvSpPr>
          <p:cNvPr id="10" name="Rectangle 9">
            <a:extLst>
              <a:ext uri="{FF2B5EF4-FFF2-40B4-BE49-F238E27FC236}">
                <a16:creationId xmlns:a16="http://schemas.microsoft.com/office/drawing/2014/main" id="{8D5FB722-C14B-4D04-90A7-B07366A0CA0D}"/>
              </a:ext>
            </a:extLst>
          </p:cNvPr>
          <p:cNvSpPr/>
          <p:nvPr/>
        </p:nvSpPr>
        <p:spPr>
          <a:xfrm>
            <a:off x="4288696" y="2059129"/>
            <a:ext cx="4679956" cy="109308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chemeClr val="bg1"/>
                </a:solidFill>
                <a:latin typeface="Times New Roman" panose="02020603050405020304" pitchFamily="18" charset="0"/>
                <a:cs typeface="Times New Roman" panose="02020603050405020304" pitchFamily="18" charset="0"/>
              </a:rPr>
              <a:t>significant pre- post between- group </a:t>
            </a:r>
          </a:p>
          <a:p>
            <a:pPr algn="l" rtl="0"/>
            <a:r>
              <a:rPr lang="en-US" dirty="0">
                <a:solidFill>
                  <a:schemeClr val="bg1"/>
                </a:solidFill>
                <a:latin typeface="Times New Roman" panose="02020603050405020304" pitchFamily="18" charset="0"/>
                <a:cs typeface="Times New Roman" panose="02020603050405020304" pitchFamily="18" charset="0"/>
              </a:rPr>
              <a:t> differences, with cancer survivors who received Stress </a:t>
            </a:r>
            <a:r>
              <a:rPr lang="en-US" dirty="0" err="1">
                <a:solidFill>
                  <a:schemeClr val="bg1"/>
                </a:solidFill>
                <a:latin typeface="Times New Roman" panose="02020603050405020304" pitchFamily="18" charset="0"/>
                <a:cs typeface="Times New Roman" panose="02020603050405020304" pitchFamily="18" charset="0"/>
              </a:rPr>
              <a:t>Proffen</a:t>
            </a:r>
            <a:r>
              <a:rPr lang="en-US" dirty="0">
                <a:solidFill>
                  <a:schemeClr val="bg1"/>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7AD32CA4-A04B-48F8-90DB-E19742EBE5AE}"/>
              </a:ext>
            </a:extLst>
          </p:cNvPr>
          <p:cNvSpPr/>
          <p:nvPr/>
        </p:nvSpPr>
        <p:spPr>
          <a:xfrm>
            <a:off x="4228050" y="3408433"/>
            <a:ext cx="4801247" cy="189746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chemeClr val="bg1"/>
                </a:solidFill>
                <a:latin typeface="Times New Roman" panose="02020603050405020304" pitchFamily="18" charset="0"/>
                <a:cs typeface="Times New Roman" panose="02020603050405020304" pitchFamily="18" charset="0"/>
              </a:rPr>
              <a:t>decreased stress and improved HRQOL in comparison with usual- care controls. </a:t>
            </a:r>
          </a:p>
          <a:p>
            <a:r>
              <a:rPr lang="en-US" dirty="0">
                <a:solidFill>
                  <a:schemeClr val="bg1"/>
                </a:solidFill>
                <a:latin typeface="Times New Roman" panose="02020603050405020304" pitchFamily="18" charset="0"/>
                <a:cs typeface="Times New Roman" panose="02020603050405020304" pitchFamily="18" charset="0"/>
              </a:rPr>
              <a:t>also a decrease in anxiety and depression in intervention group, </a:t>
            </a:r>
          </a:p>
          <a:p>
            <a:pPr algn="l" rtl="0"/>
            <a:endParaRPr lang="en-US" dirty="0">
              <a:solidFill>
                <a:schemeClr val="bg1"/>
              </a:solidFill>
              <a:latin typeface="Times New Roman" panose="02020603050405020304" pitchFamily="18" charset="0"/>
              <a:cs typeface="Times New Roman" panose="02020603050405020304" pitchFamily="18" charset="0"/>
            </a:endParaRPr>
          </a:p>
          <a:p>
            <a:pPr algn="l" rtl="0"/>
            <a:r>
              <a:rPr lang="en-US" dirty="0">
                <a:solidFill>
                  <a:schemeClr val="bg1"/>
                </a:solidFill>
                <a:latin typeface="Times New Roman" panose="02020603050405020304" pitchFamily="18" charset="0"/>
                <a:cs typeface="Times New Roman" panose="02020603050405020304" pitchFamily="18" charset="0"/>
              </a:rPr>
              <a:t> although this was not statistically significant..</a:t>
            </a:r>
          </a:p>
        </p:txBody>
      </p:sp>
      <p:cxnSp>
        <p:nvCxnSpPr>
          <p:cNvPr id="15" name="Straight Arrow Connector 14">
            <a:extLst>
              <a:ext uri="{FF2B5EF4-FFF2-40B4-BE49-F238E27FC236}">
                <a16:creationId xmlns:a16="http://schemas.microsoft.com/office/drawing/2014/main" id="{E7C4282E-4336-4E0A-BFA7-A1E1B752F642}"/>
              </a:ext>
            </a:extLst>
          </p:cNvPr>
          <p:cNvCxnSpPr>
            <a:cxnSpLocks/>
          </p:cNvCxnSpPr>
          <p:nvPr/>
        </p:nvCxnSpPr>
        <p:spPr>
          <a:xfrm>
            <a:off x="2425959" y="2808515"/>
            <a:ext cx="1716833" cy="0"/>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3D8F0EE5-53F1-406C-A052-0E75461530DF}"/>
              </a:ext>
            </a:extLst>
          </p:cNvPr>
          <p:cNvSpPr txBox="1"/>
          <p:nvPr/>
        </p:nvSpPr>
        <p:spPr>
          <a:xfrm>
            <a:off x="2610239" y="2357138"/>
            <a:ext cx="6134876" cy="369332"/>
          </a:xfrm>
          <a:prstGeom prst="rect">
            <a:avLst/>
          </a:prstGeom>
          <a:noFill/>
        </p:spPr>
        <p:txBody>
          <a:bodyPr wrap="square">
            <a:spAutoFit/>
          </a:bodyPr>
          <a:lstStyle/>
          <a:p>
            <a:r>
              <a:rPr lang="en-US" dirty="0">
                <a:solidFill>
                  <a:schemeClr val="bg1"/>
                </a:solidFill>
              </a:rPr>
              <a:t>3month</a:t>
            </a:r>
            <a:endParaRPr lang="fa-IR" dirty="0"/>
          </a:p>
        </p:txBody>
      </p:sp>
      <p:sp>
        <p:nvSpPr>
          <p:cNvPr id="24" name="Multiplication Sign 23">
            <a:extLst>
              <a:ext uri="{FF2B5EF4-FFF2-40B4-BE49-F238E27FC236}">
                <a16:creationId xmlns:a16="http://schemas.microsoft.com/office/drawing/2014/main" id="{6D494465-5D8E-48DC-8E0D-C1F2CFD8F206}"/>
              </a:ext>
            </a:extLst>
          </p:cNvPr>
          <p:cNvSpPr/>
          <p:nvPr/>
        </p:nvSpPr>
        <p:spPr>
          <a:xfrm>
            <a:off x="4432040" y="4649157"/>
            <a:ext cx="289250" cy="324060"/>
          </a:xfrm>
          <a:prstGeom prst="mathMultiply">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dirty="0"/>
          </a:p>
        </p:txBody>
      </p:sp>
      <p:sp>
        <p:nvSpPr>
          <p:cNvPr id="25" name="Rectangle 24">
            <a:extLst>
              <a:ext uri="{FF2B5EF4-FFF2-40B4-BE49-F238E27FC236}">
                <a16:creationId xmlns:a16="http://schemas.microsoft.com/office/drawing/2014/main" id="{EA076163-C1EE-413F-89F6-A62D0903165F}"/>
              </a:ext>
            </a:extLst>
          </p:cNvPr>
          <p:cNvSpPr/>
          <p:nvPr/>
        </p:nvSpPr>
        <p:spPr>
          <a:xfrm>
            <a:off x="9330612" y="3545632"/>
            <a:ext cx="2576134" cy="252551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285750" indent="-285750" algn="l" rtl="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Effect sizes in the 3- month evaluation were generally small.</a:t>
            </a:r>
          </a:p>
          <a:p>
            <a:pPr marL="285750" indent="-285750" algn="l" rtl="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also large data variability,</a:t>
            </a:r>
          </a:p>
          <a:p>
            <a:pPr lvl="1"/>
            <a:r>
              <a:rPr lang="en-US" dirty="0">
                <a:solidFill>
                  <a:schemeClr val="bg1"/>
                </a:solidFill>
                <a:latin typeface="Times New Roman" panose="02020603050405020304" pitchFamily="18" charset="0"/>
                <a:cs typeface="Times New Roman" panose="02020603050405020304" pitchFamily="18" charset="0"/>
              </a:rPr>
              <a:t> which may have contributed to this.</a:t>
            </a:r>
          </a:p>
        </p:txBody>
      </p:sp>
    </p:spTree>
    <p:extLst>
      <p:ext uri="{BB962C8B-B14F-4D97-AF65-F5344CB8AC3E}">
        <p14:creationId xmlns:p14="http://schemas.microsoft.com/office/powerpoint/2010/main" val="17787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MATERIALS AND METHODS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63140"/>
            <a:ext cx="9904494" cy="167089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rtl="0"/>
            <a:r>
              <a:rPr lang="en-US" dirty="0">
                <a:solidFill>
                  <a:schemeClr val="bg1"/>
                </a:solidFill>
                <a:latin typeface="Times New Roman" panose="02020603050405020304" pitchFamily="18" charset="0"/>
                <a:cs typeface="Times New Roman" panose="02020603050405020304" pitchFamily="18" charset="0"/>
              </a:rPr>
              <a:t> The current study examined longer term results from the RCT and evaluated the efficacy of the Stress </a:t>
            </a:r>
            <a:r>
              <a:rPr lang="en-US" dirty="0" err="1">
                <a:solidFill>
                  <a:schemeClr val="bg1"/>
                </a:solidFill>
                <a:latin typeface="Times New Roman" panose="02020603050405020304" pitchFamily="18" charset="0"/>
                <a:cs typeface="Times New Roman" panose="02020603050405020304" pitchFamily="18" charset="0"/>
              </a:rPr>
              <a:t>Proffen</a:t>
            </a:r>
            <a:r>
              <a:rPr lang="en-US" dirty="0">
                <a:solidFill>
                  <a:schemeClr val="bg1"/>
                </a:solidFill>
                <a:latin typeface="Times New Roman" panose="02020603050405020304" pitchFamily="18" charset="0"/>
                <a:cs typeface="Times New Roman" panose="02020603050405020304" pitchFamily="18" charset="0"/>
              </a:rPr>
              <a:t> intervention program over a 12- month period. It was hypothesized that participants receiving the Stress </a:t>
            </a:r>
            <a:r>
              <a:rPr lang="en-US" dirty="0" err="1">
                <a:solidFill>
                  <a:schemeClr val="bg1"/>
                </a:solidFill>
                <a:latin typeface="Times New Roman" panose="02020603050405020304" pitchFamily="18" charset="0"/>
                <a:cs typeface="Times New Roman" panose="02020603050405020304" pitchFamily="18" charset="0"/>
              </a:rPr>
              <a:t>Proffen</a:t>
            </a:r>
            <a:r>
              <a:rPr lang="en-US" dirty="0">
                <a:solidFill>
                  <a:schemeClr val="bg1"/>
                </a:solidFill>
                <a:latin typeface="Times New Roman" panose="02020603050405020304" pitchFamily="18" charset="0"/>
                <a:cs typeface="Times New Roman" panose="02020603050405020304" pitchFamily="18" charset="0"/>
              </a:rPr>
              <a:t> intervention, compared with participants in a usual- care control group, would 6 and 12 months after the intervention.</a:t>
            </a:r>
          </a:p>
        </p:txBody>
      </p:sp>
      <p:sp>
        <p:nvSpPr>
          <p:cNvPr id="9" name="Rectangle 8">
            <a:extLst>
              <a:ext uri="{FF2B5EF4-FFF2-40B4-BE49-F238E27FC236}">
                <a16:creationId xmlns:a16="http://schemas.microsoft.com/office/drawing/2014/main" id="{28517BFC-22DD-4F56-A0F7-EDAFED22A349}"/>
              </a:ext>
            </a:extLst>
          </p:cNvPr>
          <p:cNvSpPr/>
          <p:nvPr/>
        </p:nvSpPr>
        <p:spPr>
          <a:xfrm>
            <a:off x="919015" y="3950399"/>
            <a:ext cx="9904495" cy="222933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285750" indent="-285750" algn="jus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Patients diagnosed with any type or stage of cancer were recruited at a major medical center in Northern Europe or through social media from June 2017 to July 2019.</a:t>
            </a:r>
          </a:p>
          <a:p>
            <a:pPr marL="285750" indent="-285750" algn="jus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Participants were encouraged to complete all 10 modules and to practice the content to become well acquainted with the material. </a:t>
            </a:r>
          </a:p>
          <a:p>
            <a:pPr marL="285750" indent="-285750" algn="jus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follow- up phone calls were conducted by study personnel, structured, and included questions related to program impression and ease of use. follow up phone calls 2 to 3 and 6 to 7 weeks after the introduction session.</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72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a:t>eligibility criteria</a:t>
            </a:r>
            <a:endParaRPr lang="en-US"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919015" y="2120381"/>
            <a:ext cx="10101976" cy="261723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342900" indent="-342900" algn="l" rtl="0">
              <a:buAutoNum type="arabicParenR"/>
            </a:pPr>
            <a:r>
              <a:rPr lang="en-US" dirty="0">
                <a:solidFill>
                  <a:schemeClr val="bg1"/>
                </a:solidFill>
                <a:latin typeface="Times New Roman" panose="02020603050405020304" pitchFamily="18" charset="0"/>
                <a:cs typeface="Times New Roman" panose="02020603050405020304" pitchFamily="18" charset="0"/>
              </a:rPr>
              <a:t>currently or recently receiving cancer treatment (</a:t>
            </a:r>
            <a:r>
              <a:rPr lang="en-US" dirty="0" err="1">
                <a:solidFill>
                  <a:schemeClr val="bg1"/>
                </a:solidFill>
                <a:latin typeface="Times New Roman" panose="02020603050405020304" pitchFamily="18" charset="0"/>
                <a:cs typeface="Times New Roman" panose="02020603050405020304" pitchFamily="18" charset="0"/>
              </a:rPr>
              <a:t>Ie</a:t>
            </a:r>
            <a:r>
              <a:rPr lang="en-US" dirty="0">
                <a:solidFill>
                  <a:schemeClr val="bg1"/>
                </a:solidFill>
                <a:latin typeface="Times New Roman" panose="02020603050405020304" pitchFamily="18" charset="0"/>
                <a:cs typeface="Times New Roman" panose="02020603050405020304" pitchFamily="18" charset="0"/>
              </a:rPr>
              <a:t>, ≤1 year after the completion of hospital treatment) </a:t>
            </a:r>
          </a:p>
          <a:p>
            <a:pPr marL="342900" indent="-342900" algn="l" rtl="0">
              <a:buAutoNum type="arabicParenR"/>
            </a:pPr>
            <a:r>
              <a:rPr lang="en-US" dirty="0">
                <a:solidFill>
                  <a:schemeClr val="bg1"/>
                </a:solidFill>
                <a:latin typeface="Times New Roman" panose="02020603050405020304" pitchFamily="18" charset="0"/>
                <a:cs typeface="Times New Roman" panose="02020603050405020304" pitchFamily="18" charset="0"/>
              </a:rPr>
              <a:t>being 18 years old or older</a:t>
            </a:r>
          </a:p>
          <a:p>
            <a:pPr marL="342900" indent="-342900" algn="l" rtl="0">
              <a:buAutoNum type="arabicParenR"/>
            </a:pPr>
            <a:r>
              <a:rPr lang="en-US" dirty="0">
                <a:solidFill>
                  <a:schemeClr val="bg1"/>
                </a:solidFill>
                <a:latin typeface="Times New Roman" panose="02020603050405020304" pitchFamily="18" charset="0"/>
                <a:cs typeface="Times New Roman" panose="02020603050405020304" pitchFamily="18" charset="0"/>
              </a:rPr>
              <a:t>being able to speak, read, and understand Norwegian </a:t>
            </a:r>
          </a:p>
          <a:p>
            <a:pPr marL="342900" indent="-342900" algn="l" rtl="0">
              <a:buAutoNum type="arabicParenR"/>
            </a:pPr>
            <a:r>
              <a:rPr lang="en-US" dirty="0">
                <a:solidFill>
                  <a:schemeClr val="bg1"/>
                </a:solidFill>
                <a:latin typeface="Times New Roman" panose="02020603050405020304" pitchFamily="18" charset="0"/>
                <a:cs typeface="Times New Roman" panose="02020603050405020304" pitchFamily="18" charset="0"/>
              </a:rPr>
              <a:t>having access to a smartphone or tablet</a:t>
            </a:r>
          </a:p>
          <a:p>
            <a:pPr marL="342900" indent="-342900" algn="l" rtl="0">
              <a:buAutoNum type="arabicParenR"/>
            </a:pPr>
            <a:r>
              <a:rPr lang="en-US" dirty="0">
                <a:solidFill>
                  <a:schemeClr val="bg1"/>
                </a:solidFill>
                <a:latin typeface="Times New Roman" panose="02020603050405020304" pitchFamily="18" charset="0"/>
                <a:cs typeface="Times New Roman" panose="02020603050405020304" pitchFamily="18" charset="0"/>
              </a:rPr>
              <a:t>being able and willing to attend 1 in- person introduction session</a:t>
            </a:r>
          </a:p>
        </p:txBody>
      </p:sp>
    </p:spTree>
    <p:extLst>
      <p:ext uri="{BB962C8B-B14F-4D97-AF65-F5344CB8AC3E}">
        <p14:creationId xmlns:p14="http://schemas.microsoft.com/office/powerpoint/2010/main" val="29647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1097</TotalTime>
  <Words>2357</Words>
  <Application>Microsoft Office PowerPoint</Application>
  <PresentationFormat>Widescreen</PresentationFormat>
  <Paragraphs>231</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Corbel</vt:lpstr>
      <vt:lpstr>Times New Roman</vt:lpstr>
      <vt:lpstr>Ubuntu</vt:lpstr>
      <vt:lpstr>Wingdings</vt:lpstr>
      <vt:lpstr>Banded</vt:lpstr>
      <vt:lpstr>Digital stress management in cancer: Testing Stress Proffen in a 12- month randomized controlled trial</vt:lpstr>
      <vt:lpstr>معرفی مجله</vt:lpstr>
      <vt:lpstr>PowerPoint Presentation</vt:lpstr>
      <vt:lpstr>Introduction</vt:lpstr>
      <vt:lpstr>Introduction</vt:lpstr>
      <vt:lpstr>Digital Psychosocial Interventions for Stress Management in Cancer</vt:lpstr>
      <vt:lpstr> a feasibility pilot study </vt:lpstr>
      <vt:lpstr>MATERIALS AND METHODS</vt:lpstr>
      <vt:lpstr>eligibility criteria</vt:lpstr>
      <vt:lpstr>MATERIALS AND METHODS</vt:lpstr>
      <vt:lpstr>Stress Proffen</vt:lpstr>
      <vt:lpstr>Stress Proffen</vt:lpstr>
      <vt:lpstr>Psychosocial Outcome Measures </vt:lpstr>
      <vt:lpstr>Psychosocial Outcome Measures </vt:lpstr>
      <vt:lpstr>RESULTS</vt:lpstr>
      <vt:lpstr>RESULTS</vt:lpstr>
      <vt:lpstr>RESULTS</vt:lpstr>
      <vt:lpstr>RESULTS</vt:lpstr>
      <vt:lpstr>DISCUSSION</vt:lpstr>
      <vt:lpstr>DISCUSSION</vt:lpstr>
      <vt:lpstr>DISCUSSION</vt:lpstr>
      <vt:lpstr>DISCUSSION</vt:lpstr>
      <vt:lpstr>DISCUSSION</vt:lpstr>
      <vt:lpstr>DISCUSSION</vt:lpstr>
      <vt:lpstr>Conclusion</vt:lpstr>
      <vt:lpstr>Limitations</vt:lpstr>
      <vt:lpstr>future research</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Nikam</cp:lastModifiedBy>
  <cp:revision>76</cp:revision>
  <dcterms:created xsi:type="dcterms:W3CDTF">2017-02-27T19:12:11Z</dcterms:created>
  <dcterms:modified xsi:type="dcterms:W3CDTF">2022-05-01T05:24:19Z</dcterms:modified>
</cp:coreProperties>
</file>