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vml" ContentType="application/vnd.openxmlformats-officedocument.vmlDrawing"/>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autoCompressPictures="0">
  <p:sldMasterIdLst>
    <p:sldMasterId id="2147483708" r:id="rId1"/>
  </p:sldMasterIdLst>
  <p:notesMasterIdLst>
    <p:notesMasterId r:id="rId26"/>
  </p:notesMasterIdLst>
  <p:sldIdLst>
    <p:sldId id="256" r:id="rId2"/>
    <p:sldId id="293" r:id="rId3"/>
    <p:sldId id="264" r:id="rId4"/>
    <p:sldId id="271" r:id="rId5"/>
    <p:sldId id="272" r:id="rId6"/>
    <p:sldId id="273" r:id="rId7"/>
    <p:sldId id="294" r:id="rId8"/>
    <p:sldId id="274" r:id="rId9"/>
    <p:sldId id="275" r:id="rId10"/>
    <p:sldId id="276" r:id="rId11"/>
    <p:sldId id="286" r:id="rId12"/>
    <p:sldId id="290" r:id="rId13"/>
    <p:sldId id="288" r:id="rId14"/>
    <p:sldId id="289" r:id="rId15"/>
    <p:sldId id="295" r:id="rId16"/>
    <p:sldId id="296" r:id="rId17"/>
    <p:sldId id="291" r:id="rId18"/>
    <p:sldId id="292" r:id="rId19"/>
    <p:sldId id="281" r:id="rId20"/>
    <p:sldId id="282" r:id="rId21"/>
    <p:sldId id="283" r:id="rId22"/>
    <p:sldId id="284" r:id="rId23"/>
    <p:sldId id="285" r:id="rId24"/>
    <p:sldId id="270"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omayeh Fazaeli (Ph.D)" initials="SF(" lastIdx="4" clrIdx="0">
    <p:extLst>
      <p:ext uri="{19B8F6BF-5375-455C-9EA6-DF929625EA0E}">
        <p15:presenceInfo xmlns:p15="http://schemas.microsoft.com/office/powerpoint/2012/main" userId="S-1-5-21-4206909432-1902078770-3363335238-5959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59297"/>
    <a:srgbClr val="2BA9AF"/>
    <a:srgbClr val="1F4A5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5" d="100"/>
          <a:sy n="65" d="100"/>
        </p:scale>
        <p:origin x="66" y="23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commentAuthors" Target="commentAuthors.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418240-42F5-4D66-AD81-92E022F3CED7}" type="datetimeFigureOut">
              <a:rPr lang="en-US" smtClean="0"/>
              <a:t>5/8/2022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D61BC55-00B1-4BDA-9DC6-6EB3FB8E35FF}" type="slidenum">
              <a:rPr lang="en-US" smtClean="0"/>
              <a:t>‹#›</a:t>
            </a:fld>
            <a:endParaRPr lang="en-US"/>
          </a:p>
        </p:txBody>
      </p:sp>
    </p:spTree>
    <p:extLst>
      <p:ext uri="{BB962C8B-B14F-4D97-AF65-F5344CB8AC3E}">
        <p14:creationId xmlns:p14="http://schemas.microsoft.com/office/powerpoint/2010/main" val="8727444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1</a:t>
            </a:fld>
            <a:endParaRPr lang="en-US"/>
          </a:p>
        </p:txBody>
      </p:sp>
    </p:spTree>
    <p:extLst>
      <p:ext uri="{BB962C8B-B14F-4D97-AF65-F5344CB8AC3E}">
        <p14:creationId xmlns:p14="http://schemas.microsoft.com/office/powerpoint/2010/main" val="14602176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D61BC55-00B1-4BDA-9DC6-6EB3FB8E35FF}" type="slidenum">
              <a:rPr lang="en-US" smtClean="0"/>
              <a:t>24</a:t>
            </a:fld>
            <a:endParaRPr lang="en-US"/>
          </a:p>
        </p:txBody>
      </p:sp>
    </p:spTree>
    <p:extLst>
      <p:ext uri="{BB962C8B-B14F-4D97-AF65-F5344CB8AC3E}">
        <p14:creationId xmlns:p14="http://schemas.microsoft.com/office/powerpoint/2010/main" val="1078047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365759" y="2166364"/>
            <a:ext cx="11471565" cy="1739347"/>
          </a:xfrm>
        </p:spPr>
        <p:txBody>
          <a:bodyPr tIns="45720" bIns="45720" anchor="ctr">
            <a:normAutofit/>
          </a:bodyPr>
          <a:lstStyle>
            <a:lvl1pPr algn="ctr">
              <a:lnSpc>
                <a:spcPct val="80000"/>
              </a:lnSpc>
              <a:defRPr sz="6000" spc="150" baseline="0"/>
            </a:lvl1pPr>
          </a:lstStyle>
          <a:p>
            <a:r>
              <a:rPr lang="en-US"/>
              <a:t>Click to edit Master title style</a:t>
            </a:r>
            <a:endParaRPr lang="en-US" dirty="0"/>
          </a:p>
        </p:txBody>
      </p:sp>
      <p:sp>
        <p:nvSpPr>
          <p:cNvPr id="3" name="Subtitle 2"/>
          <p:cNvSpPr>
            <a:spLocks noGrp="1"/>
          </p:cNvSpPr>
          <p:nvPr>
            <p:ph type="subTitle" idx="1"/>
          </p:nvPr>
        </p:nvSpPr>
        <p:spPr>
          <a:xfrm>
            <a:off x="1524000" y="3996250"/>
            <a:ext cx="9144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41310447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r>
              <a:rPr lang="en-US"/>
              <a:t>اسلاید شماره  9</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5548022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9019312" y="0"/>
            <a:ext cx="27432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9160624" y="274638"/>
            <a:ext cx="2402380" cy="5897562"/>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199" y="274638"/>
            <a:ext cx="7973291" cy="589756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38200" y="6422854"/>
            <a:ext cx="2743196" cy="365125"/>
          </a:xfrm>
        </p:spPr>
        <p:txBody>
          <a:bodyPr/>
          <a:lstStyle/>
          <a:p>
            <a:r>
              <a:rPr lang="en-US"/>
              <a:t>اسلاید شماره  9</a:t>
            </a:r>
            <a:endParaRPr lang="en-US" dirty="0"/>
          </a:p>
        </p:txBody>
      </p:sp>
      <p:sp>
        <p:nvSpPr>
          <p:cNvPr id="5" name="Footer Placeholder 4"/>
          <p:cNvSpPr>
            <a:spLocks noGrp="1"/>
          </p:cNvSpPr>
          <p:nvPr>
            <p:ph type="ftr" sz="quarter" idx="11"/>
          </p:nvPr>
        </p:nvSpPr>
        <p:spPr>
          <a:xfrm>
            <a:off x="3776135" y="6422854"/>
            <a:ext cx="4279669" cy="365125"/>
          </a:xfrm>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073048" y="6422854"/>
            <a:ext cx="879759" cy="365125"/>
          </a:xfrm>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9371414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p:nvPr userDrawn="1"/>
        </p:nvSpPr>
        <p:spPr>
          <a:xfrm>
            <a:off x="-21020" y="6283041"/>
            <a:ext cx="12213020" cy="457200"/>
          </a:xfrm>
          <a:prstGeom prst="rect">
            <a:avLst/>
          </a:prstGeom>
          <a:solidFill>
            <a:schemeClr val="tx1">
              <a:lumMod val="75000"/>
            </a:schemeClr>
          </a:solidFill>
          <a:ln>
            <a:solidFill>
              <a:schemeClr val="bg2"/>
            </a:solidFill>
          </a:ln>
          <a:effectLst/>
          <a:scene3d>
            <a:camera prst="orthographicFront">
              <a:rot lat="0" lon="0" rev="0"/>
            </a:camera>
            <a:lightRig rig="chilly" dir="t">
              <a:rot lat="0" lon="0" rev="18480000"/>
            </a:lightRig>
          </a:scene3d>
          <a:sp3d prstMaterial="clear">
            <a:bevelT/>
          </a:sp3d>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title" hasCustomPrompt="1"/>
          </p:nvPr>
        </p:nvSpPr>
        <p:spPr/>
        <p:txBody>
          <a:bodyPr/>
          <a:lstStyle>
            <a:lvl1pPr algn="r" rtl="1">
              <a:defRPr b="0" baseline="0">
                <a:cs typeface="B Titr" panose="00000700000000000000" pitchFamily="2" charset="-78"/>
              </a:defRPr>
            </a:lvl1pPr>
          </a:lstStyle>
          <a:p>
            <a:r>
              <a:rPr lang="fa-IR" dirty="0"/>
              <a:t>برای اضافه کردن عنوان کلیک کنید</a:t>
            </a:r>
            <a:endParaRPr lang="en-US" dirty="0"/>
          </a:p>
        </p:txBody>
      </p:sp>
      <p:sp>
        <p:nvSpPr>
          <p:cNvPr id="3" name="Content Placeholder 2"/>
          <p:cNvSpPr>
            <a:spLocks noGrp="1"/>
          </p:cNvSpPr>
          <p:nvPr>
            <p:ph idx="1" hasCustomPrompt="1"/>
          </p:nvPr>
        </p:nvSpPr>
        <p:spPr/>
        <p:txBody>
          <a:bodyPr/>
          <a:lstStyle>
            <a:lvl1pPr algn="r" rtl="1">
              <a:defRPr b="0" baseline="0">
                <a:solidFill>
                  <a:schemeClr val="tx1"/>
                </a:solidFill>
                <a:cs typeface="B Nazanin" panose="00000400000000000000" pitchFamily="2" charset="-78"/>
              </a:defRPr>
            </a:lvl1pPr>
            <a:lvl2pPr algn="r" rtl="1">
              <a:defRPr b="0">
                <a:solidFill>
                  <a:schemeClr val="tx1"/>
                </a:solidFill>
                <a:cs typeface="B Nazanin" panose="00000400000000000000" pitchFamily="2" charset="-78"/>
              </a:defRPr>
            </a:lvl2pPr>
            <a:lvl3pPr>
              <a:defRPr b="1">
                <a:solidFill>
                  <a:schemeClr val="tx1"/>
                </a:solidFill>
              </a:defRPr>
            </a:lvl3pPr>
            <a:lvl4pPr>
              <a:defRPr b="1">
                <a:solidFill>
                  <a:schemeClr val="tx1"/>
                </a:solidFill>
              </a:defRPr>
            </a:lvl4pPr>
            <a:lvl5pPr>
              <a:defRPr b="1">
                <a:solidFill>
                  <a:schemeClr val="tx1"/>
                </a:solidFill>
              </a:defRPr>
            </a:lvl5pPr>
          </a:lstStyle>
          <a:p>
            <a:pPr lvl="0"/>
            <a:r>
              <a:rPr lang="fa-IR" dirty="0"/>
              <a:t>برای افزودن متن کلیک کنید</a:t>
            </a:r>
          </a:p>
          <a:p>
            <a:pPr lvl="0"/>
            <a:endParaRPr lang="en-US" dirty="0"/>
          </a:p>
        </p:txBody>
      </p:sp>
      <p:sp>
        <p:nvSpPr>
          <p:cNvPr id="4" name="Date Placeholder 3"/>
          <p:cNvSpPr>
            <a:spLocks noGrp="1"/>
          </p:cNvSpPr>
          <p:nvPr>
            <p:ph type="dt" sz="half" idx="10"/>
          </p:nvPr>
        </p:nvSpPr>
        <p:spPr>
          <a:xfrm>
            <a:off x="1202265" y="6333954"/>
            <a:ext cx="1972733" cy="365125"/>
          </a:xfrm>
        </p:spPr>
        <p:txBody>
          <a:bodyPr/>
          <a:lstStyle>
            <a:lvl1pPr>
              <a:defRPr sz="1400" b="0">
                <a:solidFill>
                  <a:schemeClr val="tx1"/>
                </a:solidFill>
                <a:cs typeface="B Nazanin" panose="00000400000000000000" pitchFamily="2" charset="-78"/>
              </a:defRPr>
            </a:lvl1pPr>
          </a:lstStyle>
          <a:p>
            <a:r>
              <a:rPr lang="fa-IR"/>
              <a:t>اسلاید شماره </a:t>
            </a:r>
            <a:fld id="{623B8C6E-8ADC-45B6-B8AE-E579583F451D}" type="slidenum">
              <a:rPr lang="fa-IR" smtClean="0"/>
              <a:pPr/>
              <a:t>‹#›</a:t>
            </a:fld>
            <a:r>
              <a:rPr lang="en-US"/>
              <a:t>  </a:t>
            </a:r>
            <a:r>
              <a:rPr lang="fa-IR"/>
              <a:t> </a:t>
            </a:r>
            <a:endParaRPr lang="en-US" dirty="0"/>
          </a:p>
        </p:txBody>
      </p:sp>
      <p:sp>
        <p:nvSpPr>
          <p:cNvPr id="5" name="Footer Placeholder 4"/>
          <p:cNvSpPr>
            <a:spLocks noGrp="1"/>
          </p:cNvSpPr>
          <p:nvPr>
            <p:ph type="ftr" sz="quarter" idx="11"/>
          </p:nvPr>
        </p:nvSpPr>
        <p:spPr>
          <a:xfrm>
            <a:off x="3441699" y="6333954"/>
            <a:ext cx="5232401" cy="365125"/>
          </a:xfrm>
        </p:spPr>
        <p:txBody>
          <a:bodyPr/>
          <a:lstStyle>
            <a:lvl1pPr algn="ctr">
              <a:defRPr sz="1400" b="0">
                <a:solidFill>
                  <a:schemeClr val="tx1"/>
                </a:solidFill>
                <a:cs typeface="B Nazanin" panose="00000400000000000000" pitchFamily="2" charset="-78"/>
              </a:defRPr>
            </a:lvl1pPr>
          </a:lstStyle>
          <a:p>
            <a:r>
              <a:rPr lang="fa-IR"/>
              <a:t>موضوع ارائه</a:t>
            </a:r>
            <a:endParaRPr lang="en-US" dirty="0"/>
          </a:p>
        </p:txBody>
      </p:sp>
      <p:sp>
        <p:nvSpPr>
          <p:cNvPr id="6" name="Slide Number Placeholder 5"/>
          <p:cNvSpPr>
            <a:spLocks noGrp="1"/>
          </p:cNvSpPr>
          <p:nvPr>
            <p:ph type="sldNum" sz="quarter" idx="12"/>
          </p:nvPr>
        </p:nvSpPr>
        <p:spPr>
          <a:xfrm>
            <a:off x="8940800" y="6343308"/>
            <a:ext cx="2080191" cy="365125"/>
          </a:xfrm>
        </p:spPr>
        <p:txBody>
          <a:bodyPr/>
          <a:lstStyle>
            <a:lvl1pPr marL="0" marR="0" indent="0" algn="r" defTabSz="457200" rtl="0" eaLnBrk="1" fontAlgn="auto" latinLnBrk="0" hangingPunct="1">
              <a:lnSpc>
                <a:spcPct val="100000"/>
              </a:lnSpc>
              <a:spcBef>
                <a:spcPts val="0"/>
              </a:spcBef>
              <a:spcAft>
                <a:spcPts val="0"/>
              </a:spcAft>
              <a:buClrTx/>
              <a:buSzTx/>
              <a:buFontTx/>
              <a:buNone/>
              <a:tabLst/>
              <a:defRPr sz="1400">
                <a:solidFill>
                  <a:schemeClr val="tx1"/>
                </a:solidFill>
                <a:cs typeface="B Nazanin" panose="00000400000000000000" pitchFamily="2" charset="-78"/>
              </a:defRPr>
            </a:lvl1pPr>
          </a:lstStyle>
          <a:p>
            <a:r>
              <a:rPr lang="fa-IR"/>
              <a:t>ارائه دهنده</a:t>
            </a:r>
            <a:endParaRPr lang="en-US" dirty="0"/>
          </a:p>
        </p:txBody>
      </p:sp>
      <p:pic>
        <p:nvPicPr>
          <p:cNvPr id="9" name="Picture 8"/>
          <p:cNvPicPr>
            <a:picLocks noChangeAspect="1"/>
          </p:cNvPicPr>
          <p:nvPr userDrawn="1"/>
        </p:nvPicPr>
        <p:blipFill rotWithShape="1">
          <a:blip r:embed="rId2">
            <a:extLst>
              <a:ext uri="{28A0092B-C50C-407E-A947-70E740481C1C}">
                <a14:useLocalDpi xmlns:a14="http://schemas.microsoft.com/office/drawing/2010/main" val="0"/>
              </a:ext>
            </a:extLst>
          </a:blip>
          <a:srcRect l="11483" t="10983" r="12553" b="15935"/>
          <a:stretch/>
        </p:blipFill>
        <p:spPr>
          <a:xfrm>
            <a:off x="146651" y="277575"/>
            <a:ext cx="2078966" cy="1414379"/>
          </a:xfrm>
          <a:prstGeom prst="rect">
            <a:avLst/>
          </a:prstGeom>
          <a:noFill/>
          <a:ln>
            <a:noFill/>
          </a:ln>
        </p:spPr>
      </p:pic>
    </p:spTree>
    <p:extLst>
      <p:ext uri="{BB962C8B-B14F-4D97-AF65-F5344CB8AC3E}">
        <p14:creationId xmlns:p14="http://schemas.microsoft.com/office/powerpoint/2010/main" val="372078731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6843" y="2059012"/>
            <a:ext cx="12195668"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33191" y="2208879"/>
            <a:ext cx="10515600" cy="1676400"/>
          </a:xfrm>
        </p:spPr>
        <p:txBody>
          <a:bodyPr anchor="ctr">
            <a:noAutofit/>
          </a:bodyPr>
          <a:lstStyle>
            <a:lvl1pPr algn="ctr">
              <a:lnSpc>
                <a:spcPct val="80000"/>
              </a:lnSpc>
              <a:defRPr sz="6000" b="0" spc="15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833191" y="4010334"/>
            <a:ext cx="105156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r>
              <a:rPr lang="en-US"/>
              <a:t>اسلاید شماره  9</a:t>
            </a:r>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r>
              <a:rPr lang="fa-IR"/>
              <a:t>موضوع ارائه</a:t>
            </a:r>
            <a:endParaRPr lang="en-US" dirty="0"/>
          </a:p>
        </p:txBody>
      </p:sp>
      <p:sp>
        <p:nvSpPr>
          <p:cNvPr id="6" name="Slide Number Placeholder 5"/>
          <p:cNvSpPr>
            <a:spLocks noGrp="1"/>
          </p:cNvSpPr>
          <p:nvPr>
            <p:ph type="sldNum" sz="quarter" idx="12"/>
          </p:nvPr>
        </p:nvSpPr>
        <p:spPr/>
        <p:txBody>
          <a:bodyPr/>
          <a:lstStyle>
            <a:lvl1pPr>
              <a:defRPr>
                <a:solidFill>
                  <a:schemeClr val="tx2"/>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28025947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05344"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30391" y="2011680"/>
            <a:ext cx="475488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1249846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1207008"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07008" y="2656566"/>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31230" y="1913470"/>
            <a:ext cx="4754880" cy="743094"/>
          </a:xfrm>
        </p:spPr>
        <p:txBody>
          <a:bodyPr anchor="ctr">
            <a:normAutofit/>
          </a:bodyPr>
          <a:lstStyle>
            <a:lvl1pPr marL="0" indent="0">
              <a:buNone/>
              <a:defRPr sz="21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31230" y="2656564"/>
            <a:ext cx="475488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r>
              <a:rPr lang="en-US"/>
              <a:t>اسلاید شماره  9</a:t>
            </a:r>
            <a:endParaRPr lang="en-US" dirty="0"/>
          </a:p>
        </p:txBody>
      </p:sp>
      <p:sp>
        <p:nvSpPr>
          <p:cNvPr id="8" name="Footer Placeholder 7"/>
          <p:cNvSpPr>
            <a:spLocks noGrp="1"/>
          </p:cNvSpPr>
          <p:nvPr>
            <p:ph type="ftr" sz="quarter" idx="11"/>
          </p:nvPr>
        </p:nvSpPr>
        <p:spPr/>
        <p:txBody>
          <a:bodyPr/>
          <a:lstStyle/>
          <a:p>
            <a:r>
              <a:rPr lang="fa-IR"/>
              <a:t>موضوع ارائه</a:t>
            </a:r>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7146773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r>
              <a:rPr lang="en-US"/>
              <a:t>اسلاید شماره  9</a:t>
            </a:r>
            <a:endParaRPr lang="en-US" dirty="0"/>
          </a:p>
        </p:txBody>
      </p:sp>
      <p:sp>
        <p:nvSpPr>
          <p:cNvPr id="4" name="Footer Placeholder 3"/>
          <p:cNvSpPr>
            <a:spLocks noGrp="1"/>
          </p:cNvSpPr>
          <p:nvPr>
            <p:ph type="ftr" sz="quarter" idx="11"/>
          </p:nvPr>
        </p:nvSpPr>
        <p:spPr/>
        <p:txBody>
          <a:bodyPr/>
          <a:lstStyle/>
          <a:p>
            <a:r>
              <a:rPr lang="fa-IR"/>
              <a:t>موضوع ارائه</a:t>
            </a:r>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0617612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a:t>اسلاید شماره  9</a:t>
            </a:r>
            <a:endParaRPr lang="en-US" dirty="0"/>
          </a:p>
        </p:txBody>
      </p:sp>
      <p:sp>
        <p:nvSpPr>
          <p:cNvPr id="3" name="Footer Placeholder 2"/>
          <p:cNvSpPr>
            <a:spLocks noGrp="1"/>
          </p:cNvSpPr>
          <p:nvPr>
            <p:ph type="ftr" sz="quarter" idx="11"/>
          </p:nvPr>
        </p:nvSpPr>
        <p:spPr/>
        <p:txBody>
          <a:bodyPr/>
          <a:lstStyle/>
          <a:p>
            <a:r>
              <a:rPr lang="fa-IR"/>
              <a:t>موضوع ارائه</a:t>
            </a:r>
            <a:endParaRPr lang="en-US" dirty="0"/>
          </a:p>
        </p:txBody>
      </p:sp>
      <p:sp>
        <p:nvSpPr>
          <p:cNvPr id="4" name="Slide Number Placeholder 3"/>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28581945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207008" y="2120054"/>
            <a:ext cx="6126480" cy="411480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789023" y="2147486"/>
            <a:ext cx="3200400" cy="3432319"/>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663608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1280160" y="2211494"/>
            <a:ext cx="6126480" cy="393192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7790688" y="2150621"/>
            <a:ext cx="3200400" cy="3429000"/>
          </a:xfrm>
        </p:spPr>
        <p:txBody>
          <a:bodyPr>
            <a:normAutofit/>
          </a:bodyPr>
          <a:lstStyle>
            <a:lvl1pPr marL="0" indent="0">
              <a:lnSpc>
                <a:spcPct val="95000"/>
              </a:lnSpc>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r>
              <a:rPr lang="en-US"/>
              <a:t>اسلاید شماره  9</a:t>
            </a:r>
            <a:endParaRPr lang="en-US" dirty="0"/>
          </a:p>
        </p:txBody>
      </p:sp>
      <p:sp>
        <p:nvSpPr>
          <p:cNvPr id="6" name="Footer Placeholder 5"/>
          <p:cNvSpPr>
            <a:spLocks noGrp="1"/>
          </p:cNvSpPr>
          <p:nvPr>
            <p:ph type="ftr" sz="quarter" idx="11"/>
          </p:nvPr>
        </p:nvSpPr>
        <p:spPr/>
        <p:txBody>
          <a:bodyPr/>
          <a:lstStyle/>
          <a:p>
            <a:r>
              <a:rPr lang="fa-IR"/>
              <a:t>موضوع ارائه</a:t>
            </a:r>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1169627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ectangle 6"/>
          <p:cNvSpPr/>
          <p:nvPr/>
        </p:nvSpPr>
        <p:spPr>
          <a:xfrm>
            <a:off x="483" y="176109"/>
            <a:ext cx="12188952" cy="164591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202919" y="284176"/>
            <a:ext cx="9784080" cy="150876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02919" y="2011680"/>
            <a:ext cx="978408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202266" y="6422854"/>
            <a:ext cx="3000894" cy="365125"/>
          </a:xfrm>
          <a:prstGeom prst="rect">
            <a:avLst/>
          </a:prstGeom>
        </p:spPr>
        <p:txBody>
          <a:bodyPr vert="horz" lIns="91440" tIns="45720" rIns="45720" bIns="45720" rtlCol="0" anchor="ctr"/>
          <a:lstStyle>
            <a:lvl1pPr algn="l">
              <a:defRPr sz="1050">
                <a:solidFill>
                  <a:schemeClr val="tx1"/>
                </a:solidFill>
              </a:defRPr>
            </a:lvl1pPr>
          </a:lstStyle>
          <a:p>
            <a:r>
              <a:rPr lang="en-US"/>
              <a:t>اسلاید شماره  9</a:t>
            </a:r>
            <a:endParaRPr lang="en-US" dirty="0"/>
          </a:p>
        </p:txBody>
      </p:sp>
      <p:sp>
        <p:nvSpPr>
          <p:cNvPr id="5" name="Footer Placeholder 4"/>
          <p:cNvSpPr>
            <a:spLocks noGrp="1"/>
          </p:cNvSpPr>
          <p:nvPr>
            <p:ph type="ftr" sz="quarter" idx="3"/>
          </p:nvPr>
        </p:nvSpPr>
        <p:spPr>
          <a:xfrm>
            <a:off x="5596471" y="6422854"/>
            <a:ext cx="5044440" cy="365125"/>
          </a:xfrm>
          <a:prstGeom prst="rect">
            <a:avLst/>
          </a:prstGeom>
        </p:spPr>
        <p:txBody>
          <a:bodyPr vert="horz" lIns="91440" tIns="45720" rIns="91440" bIns="45720" rtlCol="0" anchor="ctr"/>
          <a:lstStyle>
            <a:lvl1pPr algn="r">
              <a:defRPr sz="1050">
                <a:solidFill>
                  <a:schemeClr val="tx1"/>
                </a:solidFill>
              </a:defRPr>
            </a:lvl1pPr>
          </a:lstStyle>
          <a:p>
            <a:r>
              <a:rPr lang="fa-IR"/>
              <a:t>موضوع ارائه</a:t>
            </a:r>
            <a:endParaRPr lang="en-US" dirty="0"/>
          </a:p>
        </p:txBody>
      </p:sp>
      <p:sp>
        <p:nvSpPr>
          <p:cNvPr id="6" name="Slide Number Placeholder 5"/>
          <p:cNvSpPr>
            <a:spLocks noGrp="1"/>
          </p:cNvSpPr>
          <p:nvPr>
            <p:ph type="sldNum" sz="quarter" idx="4"/>
          </p:nvPr>
        </p:nvSpPr>
        <p:spPr>
          <a:xfrm>
            <a:off x="10658927" y="6422854"/>
            <a:ext cx="946264" cy="365125"/>
          </a:xfrm>
          <a:prstGeom prst="rect">
            <a:avLst/>
          </a:prstGeom>
        </p:spPr>
        <p:txBody>
          <a:bodyPr vert="horz" lIns="45720" tIns="45720" rIns="91440" bIns="45720" rtlCol="0" anchor="ctr"/>
          <a:lstStyle>
            <a:lvl1pPr algn="l">
              <a:defRPr sz="1200" b="0">
                <a:solidFill>
                  <a:schemeClr val="tx1"/>
                </a:solidFill>
              </a:defRPr>
            </a:lvl1pPr>
          </a:lstStyle>
          <a:p>
            <a:fld id="{4FAB73BC-B049-4115-A692-8D63A059BFB8}" type="slidenum">
              <a:rPr lang="en-US" smtClean="0"/>
              <a:pPr/>
              <a:t>‹#›</a:t>
            </a:fld>
            <a:endParaRPr lang="en-US" dirty="0"/>
          </a:p>
        </p:txBody>
      </p:sp>
    </p:spTree>
    <p:extLst>
      <p:ext uri="{BB962C8B-B14F-4D97-AF65-F5344CB8AC3E}">
        <p14:creationId xmlns:p14="http://schemas.microsoft.com/office/powerpoint/2010/main" val="1475297926"/>
      </p:ext>
    </p:extLst>
  </p:cSld>
  <p:clrMap bg1="dk1" tx1="lt1" bg2="dk2" tx2="lt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hf hdr="0"/>
  <p:txStyles>
    <p:titleStyle>
      <a:lvl1pPr algn="l" defTabSz="914400" rtl="0" eaLnBrk="1" latinLnBrk="0" hangingPunct="1">
        <a:lnSpc>
          <a:spcPct val="85000"/>
        </a:lnSpc>
        <a:spcBef>
          <a:spcPct val="0"/>
        </a:spcBef>
        <a:buNone/>
        <a:defRPr sz="40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microsoft.com/office/2007/relationships/hdphoto" Target="../media/hdphoto1.wdp"/><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hyperlink" Target="https://wga.one/wga/consensus-9/" TargetMode="Externa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16282" y="6277929"/>
            <a:ext cx="12209706" cy="587837"/>
          </a:xfrm>
          <a:prstGeom prst="rect">
            <a:avLst/>
          </a:prstGeom>
          <a:noFill/>
          <a:ln>
            <a:noFill/>
          </a:ln>
          <a:effectLst/>
        </p:spPr>
        <p:style>
          <a:lnRef idx="1">
            <a:schemeClr val="dk1"/>
          </a:lnRef>
          <a:fillRef idx="2">
            <a:schemeClr val="dk1"/>
          </a:fillRef>
          <a:effectRef idx="1">
            <a:schemeClr val="dk1"/>
          </a:effectRef>
          <a:fontRef idx="minor">
            <a:schemeClr val="dk1"/>
          </a:fontRef>
        </p:style>
        <p:txBody>
          <a:bodyPr anchor="ctr"/>
          <a:lstStyle/>
          <a:p>
            <a:pPr algn="ctr" rtl="1" eaLnBrk="1" fontAlgn="auto" hangingPunct="1">
              <a:spcBef>
                <a:spcPts val="0"/>
              </a:spcBef>
              <a:spcAft>
                <a:spcPts val="0"/>
              </a:spcAft>
              <a:defRPr/>
            </a:pPr>
            <a:endParaRPr lang="en-US" sz="1200" dirty="0">
              <a:solidFill>
                <a:schemeClr val="tx1">
                  <a:lumMod val="50000"/>
                  <a:lumOff val="50000"/>
                </a:schemeClr>
              </a:solidFill>
              <a:cs typeface="B Nazanin" pitchFamily="2" charset="-78"/>
            </a:endParaRPr>
          </a:p>
        </p:txBody>
      </p:sp>
      <p:sp>
        <p:nvSpPr>
          <p:cNvPr id="2" name="Title 1"/>
          <p:cNvSpPr>
            <a:spLocks noGrp="1"/>
          </p:cNvSpPr>
          <p:nvPr>
            <p:ph type="ctrTitle"/>
          </p:nvPr>
        </p:nvSpPr>
        <p:spPr/>
        <p:txBody>
          <a:bodyPr>
            <a:normAutofit fontScale="90000"/>
          </a:bodyPr>
          <a:lstStyle/>
          <a:p>
            <a:r>
              <a:rPr lang="en-US" sz="4000" dirty="0">
                <a:latin typeface="Times New Roman" panose="02020603050405020304" pitchFamily="18" charset="0"/>
                <a:cs typeface="Times New Roman" panose="02020603050405020304" pitchFamily="18" charset="0"/>
              </a:rPr>
              <a:t>Childhood glaucoma registry in Germany: initial database, clinical care and research (pilot study)</a:t>
            </a:r>
          </a:p>
        </p:txBody>
      </p:sp>
      <p:sp>
        <p:nvSpPr>
          <p:cNvPr id="3" name="Subtitle 2"/>
          <p:cNvSpPr>
            <a:spLocks noGrp="1"/>
          </p:cNvSpPr>
          <p:nvPr>
            <p:ph type="subTitle" idx="1"/>
          </p:nvPr>
        </p:nvSpPr>
        <p:spPr>
          <a:xfrm>
            <a:off x="1524000" y="3996250"/>
            <a:ext cx="9144000" cy="1947350"/>
          </a:xfrm>
        </p:spPr>
        <p:txBody>
          <a:bodyPr>
            <a:noAutofit/>
          </a:bodyPr>
          <a:lstStyle/>
          <a:p>
            <a:pPr rtl="1"/>
            <a:r>
              <a:rPr lang="fa-IR" dirty="0">
                <a:cs typeface="B Nazanin" panose="00000400000000000000" pitchFamily="2" charset="-78"/>
              </a:rPr>
              <a:t>بهاره ظفرنژاد</a:t>
            </a:r>
          </a:p>
          <a:p>
            <a:pPr rtl="1"/>
            <a:r>
              <a:rPr lang="fa-IR" dirty="0">
                <a:cs typeface="B Nazanin" panose="00000400000000000000" pitchFamily="2" charset="-78"/>
              </a:rPr>
              <a:t>دکتر سمیه فضائلی</a:t>
            </a:r>
          </a:p>
          <a:p>
            <a:r>
              <a:rPr lang="en-US" dirty="0">
                <a:cs typeface="B Nazanin" panose="00000400000000000000" pitchFamily="2" charset="-78"/>
              </a:rPr>
              <a:t>zafarnb2@mums.ac.ir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59433" y="140565"/>
            <a:ext cx="2329133" cy="1647646"/>
          </a:xfrm>
          <a:prstGeom prst="rect">
            <a:avLst/>
          </a:prstGeom>
        </p:spPr>
      </p:pic>
      <p:pic>
        <p:nvPicPr>
          <p:cNvPr id="10" name="Picture 9"/>
          <p:cNvPicPr>
            <a:picLocks noChangeAspect="1"/>
          </p:cNvPicPr>
          <p:nvPr/>
        </p:nvPicPr>
        <p:blipFill rotWithShape="1">
          <a:blip r:embed="rId4">
            <a:duotone>
              <a:schemeClr val="accent5">
                <a:shade val="45000"/>
                <a:satMod val="135000"/>
              </a:schemeClr>
              <a:prstClr val="white"/>
            </a:duotone>
            <a:extLst>
              <a:ext uri="{BEBA8EAE-BF5A-486C-A8C5-ECC9F3942E4B}">
                <a14:imgProps xmlns:a14="http://schemas.microsoft.com/office/drawing/2010/main">
                  <a14:imgLayer r:embed="rId5">
                    <a14:imgEffect>
                      <a14:sharpenSoften amount="50000"/>
                    </a14:imgEffect>
                    <a14:imgEffect>
                      <a14:saturation sat="0"/>
                    </a14:imgEffect>
                    <a14:imgEffect>
                      <a14:brightnessContrast bright="20000"/>
                    </a14:imgEffect>
                  </a14:imgLayer>
                </a14:imgProps>
              </a:ext>
              <a:ext uri="{28A0092B-C50C-407E-A947-70E740481C1C}">
                <a14:useLocalDpi xmlns:a14="http://schemas.microsoft.com/office/drawing/2010/main" val="0"/>
              </a:ext>
            </a:extLst>
          </a:blip>
          <a:srcRect b="19937"/>
          <a:stretch/>
        </p:blipFill>
        <p:spPr>
          <a:xfrm>
            <a:off x="10058400" y="257137"/>
            <a:ext cx="1778925" cy="1389918"/>
          </a:xfrm>
          <a:prstGeom prst="rect">
            <a:avLst/>
          </a:prstGeom>
        </p:spPr>
      </p:pic>
      <p:sp>
        <p:nvSpPr>
          <p:cNvPr id="5" name="Rectangle 4"/>
          <p:cNvSpPr/>
          <p:nvPr/>
        </p:nvSpPr>
        <p:spPr>
          <a:xfrm>
            <a:off x="5669139" y="596582"/>
            <a:ext cx="1107996" cy="400110"/>
          </a:xfrm>
          <a:prstGeom prst="rect">
            <a:avLst/>
          </a:prstGeom>
          <a:noFill/>
        </p:spPr>
        <p:txBody>
          <a:bodyPr wrap="none" lIns="91440" tIns="45720" rIns="91440" bIns="45720">
            <a:spAutoFit/>
          </a:bodyPr>
          <a:lstStyle/>
          <a:p>
            <a:pPr algn="ctr"/>
            <a:r>
              <a:rPr lang="fa-IR" sz="2000" dirty="0">
                <a:ln w="0"/>
                <a:effectLst>
                  <a:outerShdw blurRad="38100" dist="19050" dir="2700000" algn="tl" rotWithShape="0">
                    <a:schemeClr val="dk1">
                      <a:alpha val="40000"/>
                    </a:schemeClr>
                  </a:outerShdw>
                </a:effectLst>
                <a:cs typeface="B Nazanin" panose="00000400000000000000" pitchFamily="2" charset="-78"/>
              </a:rPr>
              <a:t>باسمه تعالی</a:t>
            </a:r>
            <a:endParaRPr lang="en-US" sz="20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9068206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0951" y="0"/>
            <a:ext cx="8496047" cy="2215166"/>
          </a:xfrm>
        </p:spPr>
        <p:txBody>
          <a:bodyPr>
            <a:normAutofit/>
          </a:bodyPr>
          <a:lstStyle/>
          <a:p>
            <a:pPr algn="l" rtl="0"/>
            <a:r>
              <a:rPr lang="en-US" dirty="0"/>
              <a:t>Results</a:t>
            </a:r>
            <a:br>
              <a:rPr lang="en-US" dirty="0"/>
            </a:br>
            <a:r>
              <a:rPr lang="en-US" sz="2400" dirty="0"/>
              <a:t>The created forms and questionnaires included:</a:t>
            </a:r>
            <a:endParaRPr lang="fa-IR" dirty="0"/>
          </a:p>
        </p:txBody>
      </p:sp>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1-  Agreement form from the parents to participate in the pilot study</a:t>
            </a:r>
          </a:p>
          <a:p>
            <a:pPr algn="l" rtl="0"/>
            <a:r>
              <a:rPr lang="en-US" dirty="0">
                <a:latin typeface="Times New Roman" panose="02020603050405020304" pitchFamily="18" charset="0"/>
                <a:cs typeface="Times New Roman" panose="02020603050405020304" pitchFamily="18" charset="0"/>
              </a:rPr>
              <a:t>   - a separate agreement form for children younger or older than 12  years</a:t>
            </a:r>
          </a:p>
          <a:p>
            <a:pPr algn="l" rtl="0"/>
            <a:r>
              <a:rPr lang="en-US" dirty="0">
                <a:latin typeface="Times New Roman" panose="02020603050405020304" pitchFamily="18" charset="0"/>
                <a:cs typeface="Times New Roman" panose="02020603050405020304" pitchFamily="18" charset="0"/>
              </a:rPr>
              <a:t>2- Medical history form/sheet with medical and social history of the child, including patient registration number; birth date,…</a:t>
            </a:r>
          </a:p>
          <a:p>
            <a:pPr algn="l" rtl="0"/>
            <a:r>
              <a:rPr lang="en-US" dirty="0">
                <a:latin typeface="Times New Roman" panose="02020603050405020304" pitchFamily="18" charset="0"/>
                <a:cs typeface="Times New Roman" panose="02020603050405020304" pitchFamily="18" charset="0"/>
              </a:rPr>
              <a:t>3- Patient’s gestational history questionnaire </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10</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189261605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form2</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11</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graphicFrame>
        <p:nvGraphicFramePr>
          <p:cNvPr id="7" name="Content Placeholder 6"/>
          <p:cNvGraphicFramePr>
            <a:graphicFrameLocks noGrp="1" noChangeAspect="1"/>
          </p:cNvGraphicFramePr>
          <p:nvPr>
            <p:ph idx="1"/>
            <p:extLst>
              <p:ext uri="{D42A27DB-BD31-4B8C-83A1-F6EECF244321}">
                <p14:modId xmlns:p14="http://schemas.microsoft.com/office/powerpoint/2010/main" val="3734668792"/>
              </p:ext>
            </p:extLst>
          </p:nvPr>
        </p:nvGraphicFramePr>
        <p:xfrm>
          <a:off x="2380594" y="1656852"/>
          <a:ext cx="6964855" cy="4677102"/>
        </p:xfrm>
        <a:graphic>
          <a:graphicData uri="http://schemas.openxmlformats.org/presentationml/2006/ole">
            <mc:AlternateContent xmlns:mc="http://schemas.openxmlformats.org/markup-compatibility/2006">
              <mc:Choice xmlns:v="urn:schemas-microsoft-com:vml" Requires="v">
                <p:oleObj spid="_x0000_s1044" name="Document" r:id="rId3" imgW="5763108" imgH="5261394" progId="Word.Document.12">
                  <p:embed/>
                </p:oleObj>
              </mc:Choice>
              <mc:Fallback>
                <p:oleObj name="Document" r:id="rId3" imgW="5763108" imgH="5261394" progId="Word.Document.12">
                  <p:embed/>
                  <p:pic>
                    <p:nvPicPr>
                      <p:cNvPr id="0" name=""/>
                      <p:cNvPicPr/>
                      <p:nvPr/>
                    </p:nvPicPr>
                    <p:blipFill>
                      <a:blip r:embed="rId4"/>
                      <a:stretch>
                        <a:fillRect/>
                      </a:stretch>
                    </p:blipFill>
                    <p:spPr>
                      <a:xfrm>
                        <a:off x="2380594" y="1656852"/>
                        <a:ext cx="6964855" cy="4677102"/>
                      </a:xfrm>
                      <a:prstGeom prst="rect">
                        <a:avLst/>
                      </a:prstGeom>
                    </p:spPr>
                  </p:pic>
                </p:oleObj>
              </mc:Fallback>
            </mc:AlternateContent>
          </a:graphicData>
        </a:graphic>
      </p:graphicFrame>
    </p:spTree>
    <p:extLst>
      <p:ext uri="{BB962C8B-B14F-4D97-AF65-F5344CB8AC3E}">
        <p14:creationId xmlns:p14="http://schemas.microsoft.com/office/powerpoint/2010/main" val="14246896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631" y="194024"/>
            <a:ext cx="9784080" cy="1508760"/>
          </a:xfrm>
        </p:spPr>
        <p:txBody>
          <a:bodyPr>
            <a:normAutofit/>
          </a:bodyPr>
          <a:lstStyle/>
          <a:p>
            <a:pPr algn="ctr"/>
            <a:r>
              <a:rPr lang="en-US" sz="2800" dirty="0"/>
              <a:t>Results</a:t>
            </a:r>
            <a:br>
              <a:rPr lang="en-US" sz="2800" dirty="0"/>
            </a:br>
            <a:r>
              <a:rPr lang="en-US" sz="2800" dirty="0"/>
              <a:t>The created forms and questionnaires included:</a:t>
            </a:r>
            <a:br>
              <a:rPr lang="en-US" sz="2800" dirty="0"/>
            </a:br>
            <a:r>
              <a:rPr lang="en-US" sz="2800" dirty="0"/>
              <a:t>form4</a:t>
            </a:r>
          </a:p>
        </p:txBody>
      </p:sp>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4- Form documenting the examination of the child under general anesthesia (GAEF) </a:t>
            </a:r>
          </a:p>
          <a:p>
            <a:pPr algn="l" rtl="0"/>
            <a:r>
              <a:rPr lang="en-US" dirty="0">
                <a:latin typeface="Times New Roman" panose="02020603050405020304" pitchFamily="18" charset="0"/>
                <a:cs typeface="Times New Roman" panose="02020603050405020304" pitchFamily="18" charset="0"/>
              </a:rPr>
              <a:t>Examination under anesthesia was performed in 23 (79%) patients. Fundus examination was difficult to perform in 29 (50%) eyes, because of poor view to the posterior segment due to opacity of ocular media.</a:t>
            </a:r>
            <a:endParaRPr lang="fa-IR" dirty="0">
              <a:latin typeface="Times New Roman" panose="02020603050405020304" pitchFamily="18" charset="0"/>
              <a:cs typeface="Times New Roman" panose="02020603050405020304" pitchFamily="18" charset="0"/>
            </a:endParaRPr>
          </a:p>
          <a:p>
            <a:endParaRPr lang="en-US"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12</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32334706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88631" y="379149"/>
            <a:ext cx="9784080" cy="1508760"/>
          </a:xfrm>
        </p:spPr>
        <p:txBody>
          <a:bodyPr>
            <a:noAutofit/>
          </a:bodyPr>
          <a:lstStyle/>
          <a:p>
            <a:pPr algn="ctr"/>
            <a:r>
              <a:rPr lang="en-US" sz="2800" dirty="0"/>
              <a:t>Results</a:t>
            </a:r>
            <a:br>
              <a:rPr lang="en-US" sz="2800" dirty="0"/>
            </a:br>
            <a:r>
              <a:rPr lang="en-US" sz="2800" dirty="0"/>
              <a:t>The created forms and questionnaires included:</a:t>
            </a:r>
            <a:br>
              <a:rPr lang="en-US" sz="2800" dirty="0"/>
            </a:br>
            <a:r>
              <a:rPr lang="en-US" sz="2800" dirty="0"/>
              <a:t>form4</a:t>
            </a:r>
            <a:endParaRPr lang="fa-IR" sz="2800" dirty="0"/>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13</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pic>
        <p:nvPicPr>
          <p:cNvPr id="10" name="Picture 9">
            <a:extLst>
              <a:ext uri="{FF2B5EF4-FFF2-40B4-BE49-F238E27FC236}">
                <a16:creationId xmlns:a16="http://schemas.microsoft.com/office/drawing/2014/main" id="{34FC9E85-FC32-411B-ABA3-9E0CA6CE4260}"/>
              </a:ext>
            </a:extLst>
          </p:cNvPr>
          <p:cNvPicPr>
            <a:picLocks noChangeAspect="1"/>
          </p:cNvPicPr>
          <p:nvPr/>
        </p:nvPicPr>
        <p:blipFill>
          <a:blip r:embed="rId2"/>
          <a:stretch>
            <a:fillRect/>
          </a:stretch>
        </p:blipFill>
        <p:spPr>
          <a:xfrm>
            <a:off x="156366" y="2007494"/>
            <a:ext cx="6027937" cy="4206875"/>
          </a:xfrm>
          <a:prstGeom prst="rect">
            <a:avLst/>
          </a:prstGeom>
        </p:spPr>
      </p:pic>
      <p:pic>
        <p:nvPicPr>
          <p:cNvPr id="18" name="Content Placeholder 17">
            <a:extLst>
              <a:ext uri="{FF2B5EF4-FFF2-40B4-BE49-F238E27FC236}">
                <a16:creationId xmlns:a16="http://schemas.microsoft.com/office/drawing/2014/main" id="{7B689EC1-7BF7-428B-9760-7E60B8E4A543}"/>
              </a:ext>
            </a:extLst>
          </p:cNvPr>
          <p:cNvPicPr>
            <a:picLocks noGrp="1" noChangeAspect="1"/>
          </p:cNvPicPr>
          <p:nvPr>
            <p:ph idx="1"/>
          </p:nvPr>
        </p:nvPicPr>
        <p:blipFill>
          <a:blip r:embed="rId3"/>
          <a:stretch>
            <a:fillRect/>
          </a:stretch>
        </p:blipFill>
        <p:spPr>
          <a:xfrm>
            <a:off x="5894773" y="2007495"/>
            <a:ext cx="6027938" cy="4326460"/>
          </a:xfrm>
        </p:spPr>
      </p:pic>
    </p:spTree>
    <p:extLst>
      <p:ext uri="{BB962C8B-B14F-4D97-AF65-F5344CB8AC3E}">
        <p14:creationId xmlns:p14="http://schemas.microsoft.com/office/powerpoint/2010/main" val="13440577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a:extLst>
              <a:ext uri="{FF2B5EF4-FFF2-40B4-BE49-F238E27FC236}">
                <a16:creationId xmlns:a16="http://schemas.microsoft.com/office/drawing/2014/main" id="{F9835379-88AD-47AC-9809-DD8D32F5F6B3}"/>
              </a:ext>
            </a:extLst>
          </p:cNvPr>
          <p:cNvPicPr>
            <a:picLocks noGrp="1" noChangeAspect="1"/>
          </p:cNvPicPr>
          <p:nvPr>
            <p:ph idx="1"/>
          </p:nvPr>
        </p:nvPicPr>
        <p:blipFill>
          <a:blip r:embed="rId2"/>
          <a:stretch>
            <a:fillRect/>
          </a:stretch>
        </p:blipFill>
        <p:spPr>
          <a:xfrm>
            <a:off x="2732971" y="2011498"/>
            <a:ext cx="6724471" cy="4206605"/>
          </a:xfrm>
          <a:prstGeom prst="rect">
            <a:avLst/>
          </a:prstGeom>
        </p:spPr>
      </p:pic>
      <p:sp>
        <p:nvSpPr>
          <p:cNvPr id="4" name="Date Placeholder 3">
            <a:extLst>
              <a:ext uri="{FF2B5EF4-FFF2-40B4-BE49-F238E27FC236}">
                <a16:creationId xmlns:a16="http://schemas.microsoft.com/office/drawing/2014/main" id="{05DAF960-D4CD-4C8C-A6CE-342AF754080F}"/>
              </a:ext>
            </a:extLst>
          </p:cNvPr>
          <p:cNvSpPr>
            <a:spLocks noGrp="1"/>
          </p:cNvSpPr>
          <p:nvPr>
            <p:ph type="dt" sz="half" idx="10"/>
          </p:nvPr>
        </p:nvSpPr>
        <p:spPr/>
        <p:txBody>
          <a:bodyPr/>
          <a:lstStyle/>
          <a:p>
            <a:r>
              <a:rPr lang="fa-IR"/>
              <a:t>اسلاید شماره </a:t>
            </a:r>
            <a:fld id="{623B8C6E-8ADC-45B6-B8AE-E579583F451D}" type="slidenum">
              <a:rPr lang="fa-IR" smtClean="0"/>
              <a:pPr/>
              <a:t>14</a:t>
            </a:fld>
            <a:r>
              <a:rPr lang="en-US"/>
              <a:t>  </a:t>
            </a:r>
            <a:r>
              <a:rPr lang="fa-IR"/>
              <a:t> </a:t>
            </a:r>
            <a:endParaRPr lang="en-US" dirty="0"/>
          </a:p>
        </p:txBody>
      </p:sp>
      <p:sp>
        <p:nvSpPr>
          <p:cNvPr id="5" name="Footer Placeholder 4">
            <a:extLst>
              <a:ext uri="{FF2B5EF4-FFF2-40B4-BE49-F238E27FC236}">
                <a16:creationId xmlns:a16="http://schemas.microsoft.com/office/drawing/2014/main" id="{FC438DB8-8E69-4FF9-A596-576400D0392F}"/>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87816CC7-F6FD-407E-B722-9FC1D52885DF}"/>
              </a:ext>
            </a:extLst>
          </p:cNvPr>
          <p:cNvSpPr>
            <a:spLocks noGrp="1"/>
          </p:cNvSpPr>
          <p:nvPr>
            <p:ph type="sldNum" sz="quarter" idx="12"/>
          </p:nvPr>
        </p:nvSpPr>
        <p:spPr/>
        <p:txBody>
          <a:bodyPr/>
          <a:lstStyle/>
          <a:p>
            <a:r>
              <a:rPr lang="fa-IR"/>
              <a:t>ارائه دهنده:بهاره ظفرنژاد </a:t>
            </a:r>
            <a:endParaRPr lang="en-US" dirty="0"/>
          </a:p>
        </p:txBody>
      </p:sp>
      <p:sp>
        <p:nvSpPr>
          <p:cNvPr id="8" name="Title 1"/>
          <p:cNvSpPr>
            <a:spLocks noGrp="1"/>
          </p:cNvSpPr>
          <p:nvPr>
            <p:ph type="title"/>
          </p:nvPr>
        </p:nvSpPr>
        <p:spPr>
          <a:xfrm>
            <a:off x="1949893" y="245540"/>
            <a:ext cx="9784080" cy="1508760"/>
          </a:xfrm>
        </p:spPr>
        <p:txBody>
          <a:bodyPr>
            <a:noAutofit/>
          </a:bodyPr>
          <a:lstStyle/>
          <a:p>
            <a:pPr algn="ctr"/>
            <a:r>
              <a:rPr lang="en-US" sz="2800" dirty="0"/>
              <a:t>Results</a:t>
            </a:r>
            <a:br>
              <a:rPr lang="en-US" sz="2800" dirty="0"/>
            </a:br>
            <a:r>
              <a:rPr lang="en-US" sz="2800" dirty="0"/>
              <a:t>The created forms and questionnaires included:</a:t>
            </a:r>
            <a:br>
              <a:rPr lang="en-US" sz="2800" dirty="0"/>
            </a:br>
            <a:r>
              <a:rPr lang="en-US" sz="2800" dirty="0"/>
              <a:t>form4</a:t>
            </a:r>
            <a:endParaRPr lang="fa-IR" sz="2800" dirty="0"/>
          </a:p>
        </p:txBody>
      </p:sp>
    </p:spTree>
    <p:extLst>
      <p:ext uri="{BB962C8B-B14F-4D97-AF65-F5344CB8AC3E}">
        <p14:creationId xmlns:p14="http://schemas.microsoft.com/office/powerpoint/2010/main" val="26847671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pPr algn="just" rtl="0"/>
            <a:r>
              <a:rPr lang="en-US" dirty="0">
                <a:latin typeface="Times New Roman" panose="02020603050405020304" pitchFamily="18" charset="0"/>
                <a:cs typeface="Times New Roman" panose="02020603050405020304" pitchFamily="18" charset="0"/>
              </a:rPr>
              <a:t>Demographic and clinical data of all patients with diagnosed childhood glaucoma are shown in Tables1and 2. Childhood glaucoma diagnosis was confirmed by considering all ocular, associated ocular, and systemic anomalies. PCG and SCG were revealed in 11 (39%) and 17 (61%) childhood patients, respectively. Bilateral glaucoma was diagnosed in 9 (82%) and 10 (59%) patients with PCG and SCG, respectively. The most common cause of SCG was Peters anomaly (41%) (see Additional file4: Table S1).</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15</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940800" y="6433461"/>
            <a:ext cx="2080191" cy="365125"/>
          </a:xfrm>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8859614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a:stretch>
            <a:fillRect/>
          </a:stretch>
        </p:blipFill>
        <p:spPr>
          <a:xfrm>
            <a:off x="3732878" y="2011363"/>
            <a:ext cx="4724657" cy="4206875"/>
          </a:xfrm>
          <a:prstGeom prst="rect">
            <a:avLst/>
          </a:prstGeom>
        </p:spPr>
      </p:pic>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16</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a:t>
            </a:r>
            <a:endParaRPr lang="en-US" dirty="0"/>
          </a:p>
        </p:txBody>
      </p:sp>
    </p:spTree>
    <p:extLst>
      <p:ext uri="{BB962C8B-B14F-4D97-AF65-F5344CB8AC3E}">
        <p14:creationId xmlns:p14="http://schemas.microsoft.com/office/powerpoint/2010/main" val="4048066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B0F5D1-B61B-41CB-A874-67D2327C09AE}"/>
              </a:ext>
            </a:extLst>
          </p:cNvPr>
          <p:cNvSpPr>
            <a:spLocks noGrp="1"/>
          </p:cNvSpPr>
          <p:nvPr>
            <p:ph type="title"/>
          </p:nvPr>
        </p:nvSpPr>
        <p:spPr/>
        <p:txBody>
          <a:bodyPr/>
          <a:lstStyle/>
          <a:p>
            <a:r>
              <a:rPr lang="fa-IR" dirty="0"/>
              <a:t>جدول1:</a:t>
            </a:r>
            <a:endParaRPr lang="en-US" dirty="0"/>
          </a:p>
        </p:txBody>
      </p:sp>
      <p:pic>
        <p:nvPicPr>
          <p:cNvPr id="8" name="Content Placeholder 7">
            <a:extLst>
              <a:ext uri="{FF2B5EF4-FFF2-40B4-BE49-F238E27FC236}">
                <a16:creationId xmlns:a16="http://schemas.microsoft.com/office/drawing/2014/main" id="{C8EF9775-1152-43E1-9C85-1E59ED15B1BA}"/>
              </a:ext>
            </a:extLst>
          </p:cNvPr>
          <p:cNvPicPr>
            <a:picLocks noGrp="1" noChangeAspect="1"/>
          </p:cNvPicPr>
          <p:nvPr>
            <p:ph idx="1"/>
          </p:nvPr>
        </p:nvPicPr>
        <p:blipFill>
          <a:blip r:embed="rId2"/>
          <a:stretch>
            <a:fillRect/>
          </a:stretch>
        </p:blipFill>
        <p:spPr>
          <a:xfrm>
            <a:off x="2279560" y="284176"/>
            <a:ext cx="6851561" cy="6059133"/>
          </a:xfrm>
        </p:spPr>
      </p:pic>
      <p:sp>
        <p:nvSpPr>
          <p:cNvPr id="4" name="Date Placeholder 3">
            <a:extLst>
              <a:ext uri="{FF2B5EF4-FFF2-40B4-BE49-F238E27FC236}">
                <a16:creationId xmlns:a16="http://schemas.microsoft.com/office/drawing/2014/main" id="{F5B430A1-03D1-4E87-AB0D-3384796DDBDA}"/>
              </a:ext>
            </a:extLst>
          </p:cNvPr>
          <p:cNvSpPr>
            <a:spLocks noGrp="1"/>
          </p:cNvSpPr>
          <p:nvPr>
            <p:ph type="dt" sz="half" idx="10"/>
          </p:nvPr>
        </p:nvSpPr>
        <p:spPr/>
        <p:txBody>
          <a:bodyPr/>
          <a:lstStyle/>
          <a:p>
            <a:r>
              <a:rPr lang="fa-IR"/>
              <a:t>اسلاید شماره </a:t>
            </a:r>
            <a:fld id="{623B8C6E-8ADC-45B6-B8AE-E579583F451D}" type="slidenum">
              <a:rPr lang="fa-IR" smtClean="0"/>
              <a:pPr/>
              <a:t>17</a:t>
            </a:fld>
            <a:r>
              <a:rPr lang="en-US"/>
              <a:t>  </a:t>
            </a:r>
            <a:r>
              <a:rPr lang="fa-IR"/>
              <a:t> </a:t>
            </a:r>
            <a:endParaRPr lang="en-US" dirty="0"/>
          </a:p>
        </p:txBody>
      </p:sp>
      <p:sp>
        <p:nvSpPr>
          <p:cNvPr id="5" name="Footer Placeholder 4">
            <a:extLst>
              <a:ext uri="{FF2B5EF4-FFF2-40B4-BE49-F238E27FC236}">
                <a16:creationId xmlns:a16="http://schemas.microsoft.com/office/drawing/2014/main" id="{78CF30FC-9FB6-452E-B713-70E9A9FB0D42}"/>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7B38C881-8B1A-4EC2-9931-1956EE6B4B6C}"/>
              </a:ext>
            </a:extLst>
          </p:cNvPr>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319938575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CF36A2-5447-414A-A0D0-6502399B8B71}"/>
              </a:ext>
            </a:extLst>
          </p:cNvPr>
          <p:cNvSpPr>
            <a:spLocks noGrp="1"/>
          </p:cNvSpPr>
          <p:nvPr>
            <p:ph type="title"/>
          </p:nvPr>
        </p:nvSpPr>
        <p:spPr/>
        <p:txBody>
          <a:bodyPr/>
          <a:lstStyle/>
          <a:p>
            <a:r>
              <a:rPr lang="fa-IR" dirty="0"/>
              <a:t>جدول2</a:t>
            </a:r>
            <a:endParaRPr lang="en-US" dirty="0"/>
          </a:p>
        </p:txBody>
      </p:sp>
      <p:pic>
        <p:nvPicPr>
          <p:cNvPr id="8" name="Content Placeholder 7">
            <a:extLst>
              <a:ext uri="{FF2B5EF4-FFF2-40B4-BE49-F238E27FC236}">
                <a16:creationId xmlns:a16="http://schemas.microsoft.com/office/drawing/2014/main" id="{E3B9EBFB-74F2-41BB-9828-F678413C3DC6}"/>
              </a:ext>
            </a:extLst>
          </p:cNvPr>
          <p:cNvPicPr>
            <a:picLocks noGrp="1" noChangeAspect="1"/>
          </p:cNvPicPr>
          <p:nvPr>
            <p:ph idx="1"/>
          </p:nvPr>
        </p:nvPicPr>
        <p:blipFill>
          <a:blip r:embed="rId2"/>
          <a:stretch>
            <a:fillRect/>
          </a:stretch>
        </p:blipFill>
        <p:spPr>
          <a:xfrm>
            <a:off x="2202288" y="284176"/>
            <a:ext cx="6736114" cy="5934063"/>
          </a:xfrm>
        </p:spPr>
      </p:pic>
      <p:sp>
        <p:nvSpPr>
          <p:cNvPr id="4" name="Date Placeholder 3">
            <a:extLst>
              <a:ext uri="{FF2B5EF4-FFF2-40B4-BE49-F238E27FC236}">
                <a16:creationId xmlns:a16="http://schemas.microsoft.com/office/drawing/2014/main" id="{A87742A6-8F55-4782-88CF-6B2708514ADC}"/>
              </a:ext>
            </a:extLst>
          </p:cNvPr>
          <p:cNvSpPr>
            <a:spLocks noGrp="1"/>
          </p:cNvSpPr>
          <p:nvPr>
            <p:ph type="dt" sz="half" idx="10"/>
          </p:nvPr>
        </p:nvSpPr>
        <p:spPr/>
        <p:txBody>
          <a:bodyPr/>
          <a:lstStyle/>
          <a:p>
            <a:r>
              <a:rPr lang="fa-IR"/>
              <a:t>اسلاید شماره </a:t>
            </a:r>
            <a:fld id="{623B8C6E-8ADC-45B6-B8AE-E579583F451D}" type="slidenum">
              <a:rPr lang="fa-IR" smtClean="0"/>
              <a:pPr/>
              <a:t>18</a:t>
            </a:fld>
            <a:r>
              <a:rPr lang="en-US"/>
              <a:t>  </a:t>
            </a:r>
            <a:r>
              <a:rPr lang="fa-IR"/>
              <a:t> </a:t>
            </a:r>
            <a:endParaRPr lang="en-US" dirty="0"/>
          </a:p>
        </p:txBody>
      </p:sp>
      <p:sp>
        <p:nvSpPr>
          <p:cNvPr id="5" name="Footer Placeholder 4">
            <a:extLst>
              <a:ext uri="{FF2B5EF4-FFF2-40B4-BE49-F238E27FC236}">
                <a16:creationId xmlns:a16="http://schemas.microsoft.com/office/drawing/2014/main" id="{B9229636-5D5E-4BBE-ACB3-549CAB2835D8}"/>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8FCE4B01-B919-4BE5-A875-9D56EAC92AB8}"/>
              </a:ext>
            </a:extLst>
          </p:cNvPr>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30669226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7B7882-FBA3-45FF-8C98-DA86D8077515}"/>
              </a:ext>
            </a:extLst>
          </p:cNvPr>
          <p:cNvSpPr>
            <a:spLocks noGrp="1"/>
          </p:cNvSpPr>
          <p:nvPr>
            <p:ph type="title"/>
          </p:nvPr>
        </p:nvSpPr>
        <p:spPr>
          <a:xfrm>
            <a:off x="2530135" y="284176"/>
            <a:ext cx="8456863" cy="1508760"/>
          </a:xfrm>
        </p:spPr>
        <p:txBody>
          <a:bodyPr/>
          <a:lstStyle/>
          <a:p>
            <a:pPr algn="l" rtl="0"/>
            <a:r>
              <a:rPr lang="en-US"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C0BA853C-5C18-4BAB-80EA-FF096039A553}"/>
              </a:ext>
            </a:extLst>
          </p:cNvPr>
          <p:cNvSpPr>
            <a:spLocks noGrp="1"/>
          </p:cNvSpPr>
          <p:nvPr>
            <p:ph idx="1"/>
          </p:nvPr>
        </p:nvSpPr>
        <p:spPr>
          <a:xfrm>
            <a:off x="958221" y="1792936"/>
            <a:ext cx="9784080" cy="4206240"/>
          </a:xfrm>
        </p:spPr>
        <p:txBody>
          <a:bodyPr>
            <a:noAutofit/>
          </a:bodyPr>
          <a:lstStyle/>
          <a:p>
            <a:pPr algn="just" rtl="0"/>
            <a:r>
              <a:rPr lang="en-US" dirty="0">
                <a:latin typeface="Times New Roman" panose="02020603050405020304" pitchFamily="18" charset="0"/>
                <a:cs typeface="Times New Roman" panose="02020603050405020304" pitchFamily="18" charset="0"/>
              </a:rPr>
              <a:t>Lopes et al. designed an online form at the Department of Ophthalmology and Visual Sciences of the Federal University of São Paulo to create a registry of patients with congenital glaucoma. The pilot study included 72 children with childhood glaucoma, 61.5% with PCG, and 38.5% with secondary congenital glaucoma, respectively. Most patients with secondary congenital glaucoma were secondary to congenital cataract (61%) [3]. In contrast, most of our SCG patients had Peters anomaly.</a:t>
            </a:r>
          </a:p>
          <a:p>
            <a:pPr algn="just" rtl="0"/>
            <a:r>
              <a:rPr lang="en-US" dirty="0">
                <a:latin typeface="Times New Roman" panose="02020603050405020304" pitchFamily="18" charset="0"/>
                <a:cs typeface="Times New Roman" panose="02020603050405020304" pitchFamily="18" charset="0"/>
              </a:rPr>
              <a:t>Tau et  al. presented a review of a new classification system for childhood glaucoma, its use to date, and its application for international research. Tis classification has become the first International Consensus Classification in 2013 and is used by the new Robison D. Harley, MD CGRN International Pediatric Glaucoma Registry. Tis registry attempts to overcome the inherent challenges of studies on rare disorders due to limited study size and acts as a centralized database for clinical data provided by sites across the globe to allow largescale studies on childhood glaucoma.</a:t>
            </a:r>
          </a:p>
          <a:p>
            <a:pPr algn="just" rtl="0"/>
            <a:endParaRPr lang="en-US" dirty="0">
              <a:latin typeface="Times New Roman" panose="02020603050405020304" pitchFamily="18" charset="0"/>
              <a:cs typeface="Times New Roman" panose="02020603050405020304" pitchFamily="18" charset="0"/>
            </a:endParaRPr>
          </a:p>
        </p:txBody>
      </p:sp>
      <p:sp>
        <p:nvSpPr>
          <p:cNvPr id="4" name="Date Placeholder 3">
            <a:extLst>
              <a:ext uri="{FF2B5EF4-FFF2-40B4-BE49-F238E27FC236}">
                <a16:creationId xmlns:a16="http://schemas.microsoft.com/office/drawing/2014/main" id="{4F734BB2-9E8E-480F-87EB-7A0E54730FDD}"/>
              </a:ext>
            </a:extLst>
          </p:cNvPr>
          <p:cNvSpPr>
            <a:spLocks noGrp="1"/>
          </p:cNvSpPr>
          <p:nvPr>
            <p:ph type="dt" sz="half" idx="10"/>
          </p:nvPr>
        </p:nvSpPr>
        <p:spPr/>
        <p:txBody>
          <a:bodyPr/>
          <a:lstStyle/>
          <a:p>
            <a:r>
              <a:rPr lang="fa-IR"/>
              <a:t>اسلاید شماره </a:t>
            </a:r>
            <a:fld id="{623B8C6E-8ADC-45B6-B8AE-E579583F451D}" type="slidenum">
              <a:rPr lang="fa-IR" smtClean="0"/>
              <a:pPr/>
              <a:t>19</a:t>
            </a:fld>
            <a:r>
              <a:rPr lang="en-US"/>
              <a:t>  </a:t>
            </a:r>
            <a:r>
              <a:rPr lang="fa-IR"/>
              <a:t> </a:t>
            </a:r>
            <a:endParaRPr lang="en-US" dirty="0"/>
          </a:p>
        </p:txBody>
      </p:sp>
      <p:sp>
        <p:nvSpPr>
          <p:cNvPr id="5" name="Footer Placeholder 4">
            <a:extLst>
              <a:ext uri="{FF2B5EF4-FFF2-40B4-BE49-F238E27FC236}">
                <a16:creationId xmlns:a16="http://schemas.microsoft.com/office/drawing/2014/main" id="{15B30C7B-8248-477A-B442-ECEA3F26BDC5}"/>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2D8A68C6-13E7-4D0F-9FAE-3F42A7D789A2}"/>
              </a:ext>
            </a:extLst>
          </p:cNvPr>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425147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a-IR" dirty="0"/>
              <a:t>معرفی مجله</a:t>
            </a:r>
            <a:endParaRPr lang="en-US" dirty="0"/>
          </a:p>
        </p:txBody>
      </p:sp>
      <p:sp>
        <p:nvSpPr>
          <p:cNvPr id="3" name="Content Placeholder 2"/>
          <p:cNvSpPr>
            <a:spLocks noGrp="1"/>
          </p:cNvSpPr>
          <p:nvPr>
            <p:ph idx="1"/>
          </p:nvPr>
        </p:nvSpPr>
        <p:spPr/>
        <p:txBody>
          <a:bodyPr/>
          <a:lstStyle/>
          <a:p>
            <a:pPr algn="l" rtl="0"/>
            <a:r>
              <a:rPr lang="en-US" dirty="0"/>
              <a:t>BMC Emergency Medicine</a:t>
            </a:r>
          </a:p>
          <a:p>
            <a:pPr algn="l" rtl="0"/>
            <a:r>
              <a:rPr lang="en-US" dirty="0"/>
              <a:t>H index : 36</a:t>
            </a:r>
          </a:p>
          <a:p>
            <a:pPr algn="l" rtl="0"/>
            <a:r>
              <a:rPr lang="en-US" dirty="0"/>
              <a:t>Impact Score: 2.03</a:t>
            </a:r>
          </a:p>
          <a:p>
            <a:pPr algn="l" rtl="0"/>
            <a:r>
              <a:rPr lang="en-US" dirty="0"/>
              <a:t>ISI ,Scopus, </a:t>
            </a:r>
            <a:r>
              <a:rPr lang="en-US" dirty="0" err="1"/>
              <a:t>pubmed,embase,DOAJ</a:t>
            </a:r>
            <a:r>
              <a:rPr lang="en-US" dirty="0"/>
              <a:t> </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2</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292850" y="2178433"/>
            <a:ext cx="4762500" cy="714375"/>
          </a:xfrm>
          <a:prstGeom prst="rect">
            <a:avLst/>
          </a:prstGeom>
        </p:spPr>
      </p:pic>
    </p:spTree>
    <p:extLst>
      <p:ext uri="{BB962C8B-B14F-4D97-AF65-F5344CB8AC3E}">
        <p14:creationId xmlns:p14="http://schemas.microsoft.com/office/powerpoint/2010/main" val="140697019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8ABD1-768C-4670-A392-AA4994EA1593}"/>
              </a:ext>
            </a:extLst>
          </p:cNvPr>
          <p:cNvSpPr>
            <a:spLocks noGrp="1"/>
          </p:cNvSpPr>
          <p:nvPr>
            <p:ph type="title"/>
          </p:nvPr>
        </p:nvSpPr>
        <p:spPr>
          <a:xfrm>
            <a:off x="2743199" y="284176"/>
            <a:ext cx="8243799" cy="1508760"/>
          </a:xfrm>
        </p:spPr>
        <p:txBody>
          <a:bodyPr/>
          <a:lstStyle/>
          <a:p>
            <a:pPr algn="l" rtl="0"/>
            <a:r>
              <a:rPr lang="en-US" dirty="0">
                <a:latin typeface="Times New Roman" panose="02020603050405020304" pitchFamily="18" charset="0"/>
                <a:cs typeface="Times New Roman" panose="02020603050405020304" pitchFamily="18" charset="0"/>
              </a:rPr>
              <a:t>Discussion</a:t>
            </a:r>
          </a:p>
        </p:txBody>
      </p:sp>
      <p:sp>
        <p:nvSpPr>
          <p:cNvPr id="3" name="Content Placeholder 2">
            <a:extLst>
              <a:ext uri="{FF2B5EF4-FFF2-40B4-BE49-F238E27FC236}">
                <a16:creationId xmlns:a16="http://schemas.microsoft.com/office/drawing/2014/main" id="{C43C3AB4-CEC4-42E2-B5D4-3D508AB1983E}"/>
              </a:ext>
            </a:extLst>
          </p:cNvPr>
          <p:cNvSpPr>
            <a:spLocks noGrp="1"/>
          </p:cNvSpPr>
          <p:nvPr>
            <p:ph idx="1"/>
          </p:nvPr>
        </p:nvSpPr>
        <p:spPr/>
        <p:txBody>
          <a:bodyPr>
            <a:normAutofit lnSpcReduction="10000"/>
          </a:bodyPr>
          <a:lstStyle/>
          <a:p>
            <a:pPr algn="l" rtl="0"/>
            <a:r>
              <a:rPr lang="en-US" dirty="0" err="1">
                <a:latin typeface="Times New Roman" panose="02020603050405020304" pitchFamily="18" charset="0"/>
                <a:cs typeface="Times New Roman" panose="02020603050405020304" pitchFamily="18" charset="0"/>
              </a:rPr>
              <a:t>Alanazi</a:t>
            </a:r>
            <a:r>
              <a:rPr lang="en-US" dirty="0">
                <a:latin typeface="Times New Roman" panose="02020603050405020304" pitchFamily="18" charset="0"/>
                <a:cs typeface="Times New Roman" panose="02020603050405020304" pitchFamily="18" charset="0"/>
              </a:rPr>
              <a:t> et al. determined the demographic and clinical distribution of primary and secondary congenital glaucoma in 180 patients with congenital glaucoma in the Middle East by using data from a registry at King Khaled Eye Specialist Hospital, collected between 2001 and 2003 (29 months). This registry excluded cases with acquired childhood glaucoma. According to their results, 30% of all patients had a positive family history and consanguinity was recognized among 58.9% patients .</a:t>
            </a:r>
          </a:p>
          <a:p>
            <a:pPr algn="l" rtl="0"/>
            <a:r>
              <a:rPr lang="en-US" dirty="0">
                <a:latin typeface="Times New Roman" panose="02020603050405020304" pitchFamily="18" charset="0"/>
                <a:cs typeface="Times New Roman" panose="02020603050405020304" pitchFamily="18" charset="0"/>
              </a:rPr>
              <a:t>Different from Arabic and Pakistani populations in which consanguineous marriages are the major contributing factors to the high incidence of recessively inherited PCG ,we found a much lower frequency of consanguinity in our study (21% of positive family history and 14% of presence of consanguineous marriages). These percentages are comparable to those, reported in the U.S. and Australia .In one third of included childhood glaucoma patients genetic testing identified one of the genes that are associated with congenital glaucoma, confirming the importance of genotyping this disease.</a:t>
            </a:r>
          </a:p>
        </p:txBody>
      </p:sp>
      <p:sp>
        <p:nvSpPr>
          <p:cNvPr id="4" name="Date Placeholder 3">
            <a:extLst>
              <a:ext uri="{FF2B5EF4-FFF2-40B4-BE49-F238E27FC236}">
                <a16:creationId xmlns:a16="http://schemas.microsoft.com/office/drawing/2014/main" id="{2D94F416-7B42-4E08-AE22-081408BBC0BE}"/>
              </a:ext>
            </a:extLst>
          </p:cNvPr>
          <p:cNvSpPr>
            <a:spLocks noGrp="1"/>
          </p:cNvSpPr>
          <p:nvPr>
            <p:ph type="dt" sz="half" idx="10"/>
          </p:nvPr>
        </p:nvSpPr>
        <p:spPr/>
        <p:txBody>
          <a:bodyPr/>
          <a:lstStyle/>
          <a:p>
            <a:r>
              <a:rPr lang="fa-IR"/>
              <a:t>اسلاید شماره </a:t>
            </a:r>
            <a:fld id="{623B8C6E-8ADC-45B6-B8AE-E579583F451D}" type="slidenum">
              <a:rPr lang="fa-IR" smtClean="0"/>
              <a:pPr/>
              <a:t>20</a:t>
            </a:fld>
            <a:r>
              <a:rPr lang="en-US"/>
              <a:t>  </a:t>
            </a:r>
            <a:r>
              <a:rPr lang="fa-IR"/>
              <a:t> </a:t>
            </a:r>
            <a:endParaRPr lang="en-US" dirty="0"/>
          </a:p>
        </p:txBody>
      </p:sp>
      <p:sp>
        <p:nvSpPr>
          <p:cNvPr id="5" name="Footer Placeholder 4">
            <a:extLst>
              <a:ext uri="{FF2B5EF4-FFF2-40B4-BE49-F238E27FC236}">
                <a16:creationId xmlns:a16="http://schemas.microsoft.com/office/drawing/2014/main" id="{3604F946-144B-4F62-9876-D2200D47060E}"/>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86AC7172-319F-40D5-B253-8EAD1F60A820}"/>
              </a:ext>
            </a:extLst>
          </p:cNvPr>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152796349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DC3076-7A0A-4AC4-B490-0565F9ED3BDC}"/>
              </a:ext>
            </a:extLst>
          </p:cNvPr>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Discussion</a:t>
            </a:r>
            <a:endParaRPr lang="en-US" dirty="0"/>
          </a:p>
        </p:txBody>
      </p:sp>
      <p:sp>
        <p:nvSpPr>
          <p:cNvPr id="3" name="Content Placeholder 2">
            <a:extLst>
              <a:ext uri="{FF2B5EF4-FFF2-40B4-BE49-F238E27FC236}">
                <a16:creationId xmlns:a16="http://schemas.microsoft.com/office/drawing/2014/main" id="{BF77388A-B88B-4ED4-93EB-407D89A54AA0}"/>
              </a:ext>
            </a:extLst>
          </p:cNvPr>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Bilateral disease was present in our study in 82% patients with PCG and was higher than the incidence of bilateral PCG (58%), reported by </a:t>
            </a:r>
            <a:r>
              <a:rPr lang="en-US" dirty="0" err="1">
                <a:latin typeface="Times New Roman" panose="02020603050405020304" pitchFamily="18" charset="0"/>
                <a:cs typeface="Times New Roman" panose="02020603050405020304" pitchFamily="18" charset="0"/>
              </a:rPr>
              <a:t>Bayoumi</a:t>
            </a:r>
            <a:r>
              <a:rPr lang="en-US" dirty="0">
                <a:latin typeface="Times New Roman" panose="02020603050405020304" pitchFamily="18" charset="0"/>
                <a:cs typeface="Times New Roman" panose="02020603050405020304" pitchFamily="18" charset="0"/>
              </a:rPr>
              <a:t> .We observed unilateral disease more frequent in patients with SCG than in PCG, as previously reported .</a:t>
            </a:r>
          </a:p>
        </p:txBody>
      </p:sp>
      <p:sp>
        <p:nvSpPr>
          <p:cNvPr id="4" name="Date Placeholder 3">
            <a:extLst>
              <a:ext uri="{FF2B5EF4-FFF2-40B4-BE49-F238E27FC236}">
                <a16:creationId xmlns:a16="http://schemas.microsoft.com/office/drawing/2014/main" id="{55417320-9A47-499E-89FE-5A746228B42C}"/>
              </a:ext>
            </a:extLst>
          </p:cNvPr>
          <p:cNvSpPr>
            <a:spLocks noGrp="1"/>
          </p:cNvSpPr>
          <p:nvPr>
            <p:ph type="dt" sz="half" idx="10"/>
          </p:nvPr>
        </p:nvSpPr>
        <p:spPr/>
        <p:txBody>
          <a:bodyPr/>
          <a:lstStyle/>
          <a:p>
            <a:r>
              <a:rPr lang="fa-IR"/>
              <a:t>اسلاید شماره </a:t>
            </a:r>
            <a:fld id="{623B8C6E-8ADC-45B6-B8AE-E579583F451D}" type="slidenum">
              <a:rPr lang="fa-IR" smtClean="0"/>
              <a:pPr/>
              <a:t>21</a:t>
            </a:fld>
            <a:r>
              <a:rPr lang="en-US"/>
              <a:t>  </a:t>
            </a:r>
            <a:r>
              <a:rPr lang="fa-IR"/>
              <a:t> </a:t>
            </a:r>
            <a:endParaRPr lang="en-US" dirty="0"/>
          </a:p>
        </p:txBody>
      </p:sp>
      <p:sp>
        <p:nvSpPr>
          <p:cNvPr id="5" name="Footer Placeholder 4">
            <a:extLst>
              <a:ext uri="{FF2B5EF4-FFF2-40B4-BE49-F238E27FC236}">
                <a16:creationId xmlns:a16="http://schemas.microsoft.com/office/drawing/2014/main" id="{042699C9-D979-4EF3-ADBF-CCC77BF4AFCF}"/>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E1D17553-8522-42D4-829F-E10027A4A126}"/>
              </a:ext>
            </a:extLst>
          </p:cNvPr>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70751932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168296-3154-466E-B723-A0872F4C926A}"/>
              </a:ext>
            </a:extLst>
          </p:cNvPr>
          <p:cNvSpPr>
            <a:spLocks noGrp="1"/>
          </p:cNvSpPr>
          <p:nvPr>
            <p:ph type="title"/>
          </p:nvPr>
        </p:nvSpPr>
        <p:spPr>
          <a:xfrm>
            <a:off x="2902997" y="284176"/>
            <a:ext cx="8084001" cy="1508760"/>
          </a:xfrm>
        </p:spPr>
        <p:txBody>
          <a:bodyPr/>
          <a:lstStyle/>
          <a:p>
            <a:pPr algn="l" rtl="0"/>
            <a:r>
              <a:rPr lang="en-US" dirty="0">
                <a:latin typeface="Times New Roman" panose="02020603050405020304" pitchFamily="18" charset="0"/>
                <a:cs typeface="Times New Roman" panose="02020603050405020304" pitchFamily="18" charset="0"/>
              </a:rPr>
              <a:t>Conclusions</a:t>
            </a:r>
          </a:p>
        </p:txBody>
      </p:sp>
      <p:sp>
        <p:nvSpPr>
          <p:cNvPr id="3" name="Content Placeholder 2">
            <a:extLst>
              <a:ext uri="{FF2B5EF4-FFF2-40B4-BE49-F238E27FC236}">
                <a16:creationId xmlns:a16="http://schemas.microsoft.com/office/drawing/2014/main" id="{53FA0A4B-BCA0-41CB-9C8D-4A8AC347A5BD}"/>
              </a:ext>
            </a:extLst>
          </p:cNvPr>
          <p:cNvSpPr>
            <a:spLocks noGrp="1"/>
          </p:cNvSpPr>
          <p:nvPr>
            <p:ph idx="1"/>
          </p:nvPr>
        </p:nvSpPr>
        <p:spPr/>
        <p:txBody>
          <a:bodyPr/>
          <a:lstStyle/>
          <a:p>
            <a:pPr algn="just" rtl="0"/>
            <a:r>
              <a:rPr lang="en-US" dirty="0">
                <a:latin typeface="Times New Roman" panose="02020603050405020304" pitchFamily="18" charset="0"/>
                <a:cs typeface="Times New Roman" panose="02020603050405020304" pitchFamily="18" charset="0"/>
              </a:rPr>
              <a:t>In summary, this pilot study at the Children Glaucoma Center of the University Medical Center Mainz provided for the first time in Germany detailed baseline data and is aimed at a national registry on different types of childhood glaucoma. </a:t>
            </a:r>
          </a:p>
          <a:p>
            <a:pPr algn="just" rtl="0"/>
            <a:r>
              <a:rPr lang="en-US" dirty="0">
                <a:latin typeface="Times New Roman" panose="02020603050405020304" pitchFamily="18" charset="0"/>
                <a:cs typeface="Times New Roman" panose="02020603050405020304" pitchFamily="18" charset="0"/>
              </a:rPr>
              <a:t>The planned registry will allow to perform various types of registry-based analyses as well as a better understanding of the clinical course of the disease and identification of risk factors. Registered data can provide valuable information on epidemiology, clinical phenotypes and genetics in childhood glaucoma blindness in Germany.</a:t>
            </a:r>
          </a:p>
        </p:txBody>
      </p:sp>
      <p:sp>
        <p:nvSpPr>
          <p:cNvPr id="4" name="Date Placeholder 3">
            <a:extLst>
              <a:ext uri="{FF2B5EF4-FFF2-40B4-BE49-F238E27FC236}">
                <a16:creationId xmlns:a16="http://schemas.microsoft.com/office/drawing/2014/main" id="{7528F885-070D-4234-9B32-0E020FD99730}"/>
              </a:ext>
            </a:extLst>
          </p:cNvPr>
          <p:cNvSpPr>
            <a:spLocks noGrp="1"/>
          </p:cNvSpPr>
          <p:nvPr>
            <p:ph type="dt" sz="half" idx="10"/>
          </p:nvPr>
        </p:nvSpPr>
        <p:spPr/>
        <p:txBody>
          <a:bodyPr/>
          <a:lstStyle/>
          <a:p>
            <a:r>
              <a:rPr lang="fa-IR"/>
              <a:t>اسلاید شماره </a:t>
            </a:r>
            <a:fld id="{623B8C6E-8ADC-45B6-B8AE-E579583F451D}" type="slidenum">
              <a:rPr lang="fa-IR" smtClean="0"/>
              <a:pPr/>
              <a:t>22</a:t>
            </a:fld>
            <a:r>
              <a:rPr lang="en-US"/>
              <a:t>  </a:t>
            </a:r>
            <a:r>
              <a:rPr lang="fa-IR"/>
              <a:t> </a:t>
            </a:r>
            <a:endParaRPr lang="en-US" dirty="0"/>
          </a:p>
        </p:txBody>
      </p:sp>
      <p:sp>
        <p:nvSpPr>
          <p:cNvPr id="5" name="Footer Placeholder 4">
            <a:extLst>
              <a:ext uri="{FF2B5EF4-FFF2-40B4-BE49-F238E27FC236}">
                <a16:creationId xmlns:a16="http://schemas.microsoft.com/office/drawing/2014/main" id="{763A888A-ED5C-477C-8DF6-9F551F308000}"/>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02827ADF-B5ED-40B3-88FB-3FC6EC35B3D5}"/>
              </a:ext>
            </a:extLst>
          </p:cNvPr>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85969246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66DDCD-8252-46EC-9F18-93DFCF52487B}"/>
              </a:ext>
            </a:extLst>
          </p:cNvPr>
          <p:cNvSpPr>
            <a:spLocks noGrp="1"/>
          </p:cNvSpPr>
          <p:nvPr>
            <p:ph type="title"/>
          </p:nvPr>
        </p:nvSpPr>
        <p:spPr>
          <a:xfrm>
            <a:off x="2494625" y="284176"/>
            <a:ext cx="8492374" cy="1508760"/>
          </a:xfrm>
        </p:spPr>
        <p:txBody>
          <a:bodyPr/>
          <a:lstStyle/>
          <a:p>
            <a:pPr algn="l" rtl="0"/>
            <a:r>
              <a:rPr lang="en-US" dirty="0">
                <a:latin typeface="Times New Roman" panose="02020603050405020304" pitchFamily="18" charset="0"/>
                <a:cs typeface="Times New Roman" panose="02020603050405020304" pitchFamily="18" charset="0"/>
              </a:rPr>
              <a:t>Limitations</a:t>
            </a:r>
          </a:p>
        </p:txBody>
      </p:sp>
      <p:sp>
        <p:nvSpPr>
          <p:cNvPr id="3" name="Content Placeholder 2">
            <a:extLst>
              <a:ext uri="{FF2B5EF4-FFF2-40B4-BE49-F238E27FC236}">
                <a16:creationId xmlns:a16="http://schemas.microsoft.com/office/drawing/2014/main" id="{C28054FF-F237-4F9A-9B41-6D3E19C8A2EF}"/>
              </a:ext>
            </a:extLst>
          </p:cNvPr>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The limitation of this registry was the collection of medical history only by an interview with the child’s parents and not by review of their medical documentation which was not available in most cases.</a:t>
            </a:r>
          </a:p>
          <a:p>
            <a:pPr algn="l" rtl="0"/>
            <a:endParaRPr lang="en-US"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Due to the lack of a documented description of previous surgical techniques, in most cases it was also impossible to confirm the use of certain surgical agents and conduct a detailed descriptive analysis of interventions performed.</a:t>
            </a:r>
          </a:p>
          <a:p>
            <a:pPr algn="l" rtl="0"/>
            <a:r>
              <a:rPr lang="en-US" dirty="0">
                <a:latin typeface="Times New Roman" panose="02020603050405020304" pitchFamily="18" charset="0"/>
                <a:cs typeface="Times New Roman" panose="02020603050405020304" pitchFamily="18" charset="0"/>
              </a:rPr>
              <a:t>We did not investigate differences in age, sex, and ethnical distribution in our study cohort, since it is a pilot study with a limited number of patients in both the PCG and SCG group.</a:t>
            </a:r>
          </a:p>
        </p:txBody>
      </p:sp>
      <p:sp>
        <p:nvSpPr>
          <p:cNvPr id="4" name="Date Placeholder 3">
            <a:extLst>
              <a:ext uri="{FF2B5EF4-FFF2-40B4-BE49-F238E27FC236}">
                <a16:creationId xmlns:a16="http://schemas.microsoft.com/office/drawing/2014/main" id="{A4E1938C-E054-462D-9F15-F1A2B968C973}"/>
              </a:ext>
            </a:extLst>
          </p:cNvPr>
          <p:cNvSpPr>
            <a:spLocks noGrp="1"/>
          </p:cNvSpPr>
          <p:nvPr>
            <p:ph type="dt" sz="half" idx="10"/>
          </p:nvPr>
        </p:nvSpPr>
        <p:spPr/>
        <p:txBody>
          <a:bodyPr/>
          <a:lstStyle/>
          <a:p>
            <a:r>
              <a:rPr lang="fa-IR"/>
              <a:t>اسلاید شماره </a:t>
            </a:r>
            <a:fld id="{623B8C6E-8ADC-45B6-B8AE-E579583F451D}" type="slidenum">
              <a:rPr lang="fa-IR" smtClean="0"/>
              <a:pPr/>
              <a:t>23</a:t>
            </a:fld>
            <a:r>
              <a:rPr lang="en-US"/>
              <a:t>  </a:t>
            </a:r>
            <a:r>
              <a:rPr lang="fa-IR"/>
              <a:t> </a:t>
            </a:r>
            <a:endParaRPr lang="en-US" dirty="0"/>
          </a:p>
        </p:txBody>
      </p:sp>
      <p:sp>
        <p:nvSpPr>
          <p:cNvPr id="5" name="Footer Placeholder 4">
            <a:extLst>
              <a:ext uri="{FF2B5EF4-FFF2-40B4-BE49-F238E27FC236}">
                <a16:creationId xmlns:a16="http://schemas.microsoft.com/office/drawing/2014/main" id="{3FFAB9A8-3984-4FE4-B9FD-4C6C7B238ED0}"/>
              </a:ext>
            </a:extLst>
          </p:cNvPr>
          <p:cNvSpPr>
            <a:spLocks noGrp="1"/>
          </p:cNvSpPr>
          <p:nvPr>
            <p:ph type="ftr" sz="quarter" idx="11"/>
          </p:nvPr>
        </p:nvSpPr>
        <p:spPr/>
        <p:txBody>
          <a:bodyPr/>
          <a:lstStyle/>
          <a:p>
            <a:r>
              <a:rPr lang="fa-IR"/>
              <a:t>موضوع ارائه</a:t>
            </a:r>
            <a:endParaRPr lang="en-US" dirty="0"/>
          </a:p>
        </p:txBody>
      </p:sp>
      <p:sp>
        <p:nvSpPr>
          <p:cNvPr id="6" name="Slide Number Placeholder 5">
            <a:extLst>
              <a:ext uri="{FF2B5EF4-FFF2-40B4-BE49-F238E27FC236}">
                <a16:creationId xmlns:a16="http://schemas.microsoft.com/office/drawing/2014/main" id="{5536A3B3-E56A-4757-916B-10C2114A57CA}"/>
              </a:ext>
            </a:extLst>
          </p:cNvPr>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342784838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a:bodyPr>
          <a:lstStyle/>
          <a:p>
            <a:r>
              <a:rPr lang="fa-IR" sz="4000" dirty="0">
                <a:cs typeface="B Nazanin" panose="00000400000000000000" pitchFamily="2" charset="-78"/>
              </a:rPr>
              <a:t>عنوان ارائه</a:t>
            </a:r>
            <a:endParaRPr lang="en-US" sz="4000" dirty="0">
              <a:cs typeface="B Nazanin" panose="00000400000000000000" pitchFamily="2" charset="-78"/>
            </a:endParaRPr>
          </a:p>
        </p:txBody>
      </p:sp>
      <p:sp>
        <p:nvSpPr>
          <p:cNvPr id="3" name="Subtitle 2"/>
          <p:cNvSpPr>
            <a:spLocks noGrp="1"/>
          </p:cNvSpPr>
          <p:nvPr>
            <p:ph type="subTitle" idx="1"/>
          </p:nvPr>
        </p:nvSpPr>
        <p:spPr>
          <a:xfrm>
            <a:off x="1524000" y="5206864"/>
            <a:ext cx="9144000" cy="434082"/>
          </a:xfrm>
        </p:spPr>
        <p:txBody>
          <a:bodyPr>
            <a:noAutofit/>
          </a:bodyPr>
          <a:lstStyle/>
          <a:p>
            <a:r>
              <a:rPr lang="fa-IR" dirty="0">
                <a:cs typeface="B Nazanin" panose="00000400000000000000" pitchFamily="2" charset="-78"/>
              </a:rPr>
              <a:t>بهاره ظفرنژاد</a:t>
            </a:r>
          </a:p>
          <a:p>
            <a:pPr rtl="1"/>
            <a:r>
              <a:rPr lang="en-US" dirty="0">
                <a:cs typeface="B Nazanin" panose="00000400000000000000" pitchFamily="2" charset="-78"/>
              </a:rPr>
              <a:t>zafarnb2@mums.ac.ir</a:t>
            </a:r>
            <a:endParaRPr lang="fa-IR" dirty="0">
              <a:cs typeface="B Nazanin" panose="00000400000000000000" pitchFamily="2" charset="-78"/>
            </a:endParaRPr>
          </a:p>
        </p:txBody>
      </p:sp>
      <p:pic>
        <p:nvPicPr>
          <p:cNvPr id="9" name="Picture 8"/>
          <p:cNvPicPr>
            <a:picLocks noChangeAspect="1"/>
          </p:cNvPicPr>
          <p:nvPr/>
        </p:nvPicPr>
        <p:blipFill rotWithShape="1">
          <a:blip r:embed="rId3">
            <a:extLst>
              <a:ext uri="{28A0092B-C50C-407E-A947-70E740481C1C}">
                <a14:useLocalDpi xmlns:a14="http://schemas.microsoft.com/office/drawing/2010/main" val="0"/>
              </a:ext>
            </a:extLst>
          </a:blip>
          <a:srcRect l="941" t="872" r="1410" b="1445"/>
          <a:stretch/>
        </p:blipFill>
        <p:spPr>
          <a:xfrm>
            <a:off x="3206837" y="1300767"/>
            <a:ext cx="5986799" cy="3412901"/>
          </a:xfrm>
          <a:prstGeom prst="rect">
            <a:avLst/>
          </a:prstGeom>
        </p:spPr>
      </p:pic>
      <p:sp>
        <p:nvSpPr>
          <p:cNvPr id="5" name="Rectangle 4"/>
          <p:cNvSpPr/>
          <p:nvPr/>
        </p:nvSpPr>
        <p:spPr>
          <a:xfrm>
            <a:off x="4754937" y="596582"/>
            <a:ext cx="2704587" cy="584775"/>
          </a:xfrm>
          <a:prstGeom prst="rect">
            <a:avLst/>
          </a:prstGeom>
          <a:noFill/>
        </p:spPr>
        <p:txBody>
          <a:bodyPr wrap="none" lIns="91440" tIns="45720" rIns="91440" bIns="45720">
            <a:spAutoFit/>
          </a:bodyPr>
          <a:lstStyle/>
          <a:p>
            <a:pPr algn="ctr"/>
            <a:r>
              <a:rPr lang="fa-IR" sz="3200" dirty="0">
                <a:ln w="0"/>
                <a:effectLst>
                  <a:outerShdw blurRad="38100" dist="19050" dir="2700000" algn="tl" rotWithShape="0">
                    <a:schemeClr val="dk1">
                      <a:alpha val="40000"/>
                    </a:schemeClr>
                  </a:outerShdw>
                </a:effectLst>
                <a:cs typeface="B Nazanin" panose="00000400000000000000" pitchFamily="2" charset="-78"/>
              </a:rPr>
              <a:t>با تشکر از توجه شما</a:t>
            </a:r>
            <a:endParaRPr lang="en-US" sz="3200" b="0" cap="none" spc="0" dirty="0">
              <a:ln w="0"/>
              <a:solidFill>
                <a:schemeClr val="tx1"/>
              </a:solidFill>
              <a:effectLst>
                <a:outerShdw blurRad="38100" dist="19050" dir="2700000" algn="tl" rotWithShape="0">
                  <a:schemeClr val="dk1">
                    <a:alpha val="40000"/>
                  </a:schemeClr>
                </a:outerShdw>
              </a:effectLst>
              <a:cs typeface="B Nazanin" panose="00000400000000000000" pitchFamily="2" charset="-78"/>
            </a:endParaRPr>
          </a:p>
        </p:txBody>
      </p:sp>
    </p:spTree>
    <p:extLst>
      <p:ext uri="{BB962C8B-B14F-4D97-AF65-F5344CB8AC3E}">
        <p14:creationId xmlns:p14="http://schemas.microsoft.com/office/powerpoint/2010/main" val="20918209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64377" y="284176"/>
            <a:ext cx="8622622" cy="1508760"/>
          </a:xfrm>
        </p:spPr>
        <p:txBody>
          <a:bodyPr/>
          <a:lstStyle/>
          <a:p>
            <a:pPr algn="l" rtl="0"/>
            <a:r>
              <a:rPr lang="en-US" dirty="0">
                <a:latin typeface="Times New Roman" panose="02020603050405020304" pitchFamily="18" charset="0"/>
                <a:cs typeface="Times New Roman" panose="02020603050405020304" pitchFamily="18" charset="0"/>
              </a:rPr>
              <a:t>introduction</a:t>
            </a:r>
          </a:p>
        </p:txBody>
      </p:sp>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Childhood glaucoma is a varied group of rare serious diseases.</a:t>
            </a:r>
          </a:p>
          <a:p>
            <a:pPr algn="l" rtl="0"/>
            <a:r>
              <a:rPr lang="en-US" dirty="0">
                <a:latin typeface="Times New Roman" panose="02020603050405020304" pitchFamily="18" charset="0"/>
                <a:cs typeface="Times New Roman" panose="02020603050405020304" pitchFamily="18" charset="0"/>
              </a:rPr>
              <a:t>The incidence of this disorder differs regionally. Approximately one case occurs in 10,000–38,000 live births in Europe, North America, and Australia.</a:t>
            </a:r>
          </a:p>
          <a:p>
            <a:pPr algn="l" rtl="0"/>
            <a:r>
              <a:rPr lang="en-US" dirty="0">
                <a:latin typeface="Times New Roman" panose="02020603050405020304" pitchFamily="18" charset="0"/>
                <a:cs typeface="Times New Roman" panose="02020603050405020304" pitchFamily="18" charset="0"/>
              </a:rPr>
              <a:t>The highest prevalence can be found in </a:t>
            </a:r>
            <a:r>
              <a:rPr lang="en-US" dirty="0" err="1">
                <a:latin typeface="Times New Roman" panose="02020603050405020304" pitchFamily="18" charset="0"/>
                <a:cs typeface="Times New Roman" panose="02020603050405020304" pitchFamily="18" charset="0"/>
              </a:rPr>
              <a:t>slovakian</a:t>
            </a:r>
            <a:r>
              <a:rPr lang="en-US" dirty="0">
                <a:latin typeface="Times New Roman" panose="02020603050405020304" pitchFamily="18" charset="0"/>
                <a:cs typeface="Times New Roman" panose="02020603050405020304" pitchFamily="18" charset="0"/>
              </a:rPr>
              <a:t> gypsies (1:1250) , in Saudis (1:3030) , and in Southern India (1:3300).</a:t>
            </a:r>
          </a:p>
          <a:p>
            <a:pPr algn="l" rtl="0"/>
            <a:r>
              <a:rPr lang="en-US" dirty="0">
                <a:latin typeface="Times New Roman" panose="02020603050405020304" pitchFamily="18" charset="0"/>
                <a:cs typeface="Times New Roman" panose="02020603050405020304" pitchFamily="18" charset="0"/>
              </a:rPr>
              <a:t>Childhood glaucoma is responsible for more than 18% of childhood blindness worldwide.</a:t>
            </a:r>
          </a:p>
          <a:p>
            <a:pPr algn="l" rtl="0"/>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dirty="0"/>
              <a:t>اسلاید شماره </a:t>
            </a:r>
            <a:fld id="{623B8C6E-8ADC-45B6-B8AE-E579583F451D}" type="slidenum">
              <a:rPr lang="fa-IR" smtClean="0"/>
              <a:pPr/>
              <a:t>3</a:t>
            </a:fld>
            <a:r>
              <a:rPr lang="en-US" dirty="0"/>
              <a:t>  </a:t>
            </a:r>
            <a:r>
              <a:rPr lang="fa-IR" dirty="0"/>
              <a:t> </a:t>
            </a:r>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r>
              <a:rPr lang="fa-IR" dirty="0"/>
              <a:t>ارائه دهنده:بهاره ظفرنژاد </a:t>
            </a:r>
            <a:endParaRPr lang="en-US" dirty="0"/>
          </a:p>
        </p:txBody>
      </p:sp>
    </p:spTree>
    <p:extLst>
      <p:ext uri="{BB962C8B-B14F-4D97-AF65-F5344CB8AC3E}">
        <p14:creationId xmlns:p14="http://schemas.microsoft.com/office/powerpoint/2010/main" val="190193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72937" y="284176"/>
            <a:ext cx="8714062" cy="1508760"/>
          </a:xfrm>
        </p:spPr>
        <p:txBody>
          <a:bodyPr/>
          <a:lstStyle/>
          <a:p>
            <a:pPr algn="l" rtl="0"/>
            <a:r>
              <a:rPr lang="en-US" dirty="0">
                <a:latin typeface="Times New Roman" panose="02020603050405020304" pitchFamily="18" charset="0"/>
                <a:cs typeface="Times New Roman" panose="02020603050405020304" pitchFamily="18" charset="0"/>
              </a:rPr>
              <a:t>introduction</a:t>
            </a:r>
            <a:endParaRPr lang="fa-I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To provide high quality clinical care for patients with childhood glaucoma in Germany, the Pediatric Glaucoma Center was inaugurated at the Department of Ophthalmology of the University Medical Center Mainz, Germany in June 2017.</a:t>
            </a:r>
          </a:p>
          <a:p>
            <a:pPr algn="l" rtl="0"/>
            <a:r>
              <a:rPr lang="en-US" dirty="0">
                <a:latin typeface="Times New Roman" panose="02020603050405020304" pitchFamily="18" charset="0"/>
                <a:cs typeface="Times New Roman" panose="02020603050405020304" pitchFamily="18" charset="0"/>
              </a:rPr>
              <a:t>The aim of this pilot study was to create an initial database of children with glaucoma referred and treated in our Center with maintenance of a national registry for childhood glaucoma (</a:t>
            </a:r>
            <a:r>
              <a:rPr lang="en-US" dirty="0" err="1">
                <a:latin typeface="Times New Roman" panose="02020603050405020304" pitchFamily="18" charset="0"/>
                <a:cs typeface="Times New Roman" panose="02020603050405020304" pitchFamily="18" charset="0"/>
              </a:rPr>
              <a:t>ReCG</a:t>
            </a:r>
            <a:r>
              <a:rPr lang="en-US" dirty="0">
                <a:latin typeface="Times New Roman" panose="02020603050405020304" pitchFamily="18" charset="0"/>
                <a:cs typeface="Times New Roman" panose="02020603050405020304" pitchFamily="18" charset="0"/>
              </a:rPr>
              <a:t>) in Germany that could be used by other hospitals worldwide.</a:t>
            </a:r>
            <a:endParaRPr lang="fa-IR"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4</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22289952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90949" y="284176"/>
            <a:ext cx="8296050" cy="1508760"/>
          </a:xfrm>
        </p:spPr>
        <p:txBody>
          <a:bodyPr/>
          <a:lstStyle/>
          <a:p>
            <a:pPr algn="l" rtl="0"/>
            <a:r>
              <a:rPr lang="en-US" dirty="0">
                <a:latin typeface="Times New Roman" panose="02020603050405020304" pitchFamily="18" charset="0"/>
                <a:cs typeface="Times New Roman" panose="02020603050405020304" pitchFamily="18" charset="0"/>
              </a:rPr>
              <a:t>Materials and methods</a:t>
            </a:r>
            <a:endParaRPr lang="fa-I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just" rtl="0"/>
            <a:r>
              <a:rPr lang="en-US" dirty="0">
                <a:latin typeface="Times New Roman" panose="02020603050405020304" pitchFamily="18" charset="0"/>
                <a:cs typeface="Times New Roman" panose="02020603050405020304" pitchFamily="18" charset="0"/>
              </a:rPr>
              <a:t>This pilot study included an initial dataset from 29 patients (58 eyes) with different types of childhood glaucoma or childhood glaucoma suspects, diagnosed and treated at the Children Glaucoma Center of the University Medical Center Mainz, Germany from December 2018 to December 2019. </a:t>
            </a:r>
          </a:p>
          <a:p>
            <a:pPr algn="just" rtl="0"/>
            <a:r>
              <a:rPr lang="en-US" dirty="0">
                <a:latin typeface="Times New Roman" panose="02020603050405020304" pitchFamily="18" charset="0"/>
                <a:cs typeface="Times New Roman" panose="02020603050405020304" pitchFamily="18" charset="0"/>
              </a:rPr>
              <a:t>A major aim of this pilot study was the development of forms and questionnaires to assess the feasibility and validity before building up a Germany-wide childhood glaucoma registry. </a:t>
            </a:r>
          </a:p>
          <a:p>
            <a:pPr algn="just" rtl="0"/>
            <a:r>
              <a:rPr lang="en-US" dirty="0">
                <a:latin typeface="Times New Roman" panose="02020603050405020304" pitchFamily="18" charset="0"/>
                <a:cs typeface="Times New Roman" panose="02020603050405020304" pitchFamily="18" charset="0"/>
              </a:rPr>
              <a:t>These forms and questionnaires were developed and used for acquisition and storage of epidemiological (social data, gestational history, family history) and clinical data of patients diagnosed with childhood glaucoma.</a:t>
            </a: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5</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dirty="0"/>
              <a:t>ارائه دهنده:بهاره ظفرنژاد </a:t>
            </a:r>
            <a:endParaRPr lang="en-US" dirty="0"/>
          </a:p>
        </p:txBody>
      </p:sp>
    </p:spTree>
    <p:extLst>
      <p:ext uri="{BB962C8B-B14F-4D97-AF65-F5344CB8AC3E}">
        <p14:creationId xmlns:p14="http://schemas.microsoft.com/office/powerpoint/2010/main" val="328794266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03565" y="284176"/>
            <a:ext cx="8583433" cy="1508760"/>
          </a:xfrm>
        </p:spPr>
        <p:txBody>
          <a:bodyPr/>
          <a:lstStyle/>
          <a:p>
            <a:pPr algn="l" rtl="0"/>
            <a:r>
              <a:rPr lang="en-US" dirty="0">
                <a:latin typeface="Times New Roman" panose="02020603050405020304" pitchFamily="18" charset="0"/>
                <a:cs typeface="Times New Roman" panose="02020603050405020304" pitchFamily="18" charset="0"/>
              </a:rPr>
              <a:t>Materials and methods</a:t>
            </a:r>
            <a:endParaRPr lang="fa-I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a:xfrm>
            <a:off x="1038466" y="1792936"/>
            <a:ext cx="9784080" cy="4206240"/>
          </a:xfrm>
        </p:spPr>
        <p:txBody>
          <a:bodyPr/>
          <a:lstStyle/>
          <a:p>
            <a:pPr algn="just" rtl="0"/>
            <a:r>
              <a:rPr lang="en-US" dirty="0">
                <a:latin typeface="Times New Roman" panose="02020603050405020304" pitchFamily="18" charset="0"/>
                <a:cs typeface="Times New Roman" panose="02020603050405020304" pitchFamily="18" charset="0"/>
              </a:rPr>
              <a:t>The patient information was stored in a database table—electronic form designed as a registry.</a:t>
            </a:r>
          </a:p>
          <a:p>
            <a:pPr algn="just" rtl="0"/>
            <a:r>
              <a:rPr lang="en-US" dirty="0">
                <a:latin typeface="Times New Roman" panose="02020603050405020304" pitchFamily="18" charset="0"/>
                <a:cs typeface="Times New Roman" panose="02020603050405020304" pitchFamily="18" charset="0"/>
              </a:rPr>
              <a:t>All the demographic parameters were collected during outpatient examination; clinical parameters were obtained during ophthalmological outpatient examination or examination under general anesthesia.</a:t>
            </a:r>
          </a:p>
          <a:p>
            <a:pPr algn="just" rtl="0"/>
            <a:r>
              <a:rPr lang="en-US" dirty="0">
                <a:latin typeface="Times New Roman" panose="02020603050405020304" pitchFamily="18" charset="0"/>
                <a:cs typeface="Times New Roman" panose="02020603050405020304" pitchFamily="18" charset="0"/>
              </a:rPr>
              <a:t>In our analysis we used congenital glaucoma classification of the World Glaucoma Association ,</a:t>
            </a:r>
            <a:r>
              <a:rPr lang="en-US" dirty="0">
                <a:solidFill>
                  <a:srgbClr val="FF0000"/>
                </a:solidFill>
                <a:latin typeface="Times New Roman" panose="02020603050405020304" pitchFamily="18" charset="0"/>
                <a:cs typeface="Times New Roman" panose="02020603050405020304" pitchFamily="18" charset="0"/>
              </a:rPr>
              <a:t> </a:t>
            </a:r>
            <a:r>
              <a:rPr lang="en-US" dirty="0">
                <a:latin typeface="Times New Roman" panose="02020603050405020304" pitchFamily="18" charset="0"/>
                <a:cs typeface="Times New Roman" panose="02020603050405020304" pitchFamily="18" charset="0"/>
              </a:rPr>
              <a:t>that categorizes primary congenital glaucoma (PCG) and the secondary childhood glaucoma (SCG) types, which are associated with other ocular and systemic findings.</a:t>
            </a:r>
            <a:endParaRPr lang="fa-IR"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6</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pic>
        <p:nvPicPr>
          <p:cNvPr id="7" name="Picture 6">
            <a:hlinkClick r:id="rId2"/>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97302" y="4707534"/>
            <a:ext cx="1905000" cy="1818336"/>
          </a:xfrm>
          <a:prstGeom prst="rect">
            <a:avLst/>
          </a:prstGeom>
        </p:spPr>
      </p:pic>
    </p:spTree>
    <p:extLst>
      <p:ext uri="{BB962C8B-B14F-4D97-AF65-F5344CB8AC3E}">
        <p14:creationId xmlns:p14="http://schemas.microsoft.com/office/powerpoint/2010/main" val="396950460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latin typeface="Times New Roman" panose="02020603050405020304" pitchFamily="18" charset="0"/>
                <a:cs typeface="Times New Roman" panose="02020603050405020304" pitchFamily="18" charset="0"/>
              </a:rPr>
              <a:t>Materials and methods</a:t>
            </a:r>
            <a:endParaRPr lang="en-US" dirty="0"/>
          </a:p>
        </p:txBody>
      </p:sp>
      <p:sp>
        <p:nvSpPr>
          <p:cNvPr id="3" name="Content Placeholder 2"/>
          <p:cNvSpPr>
            <a:spLocks noGrp="1"/>
          </p:cNvSpPr>
          <p:nvPr>
            <p:ph idx="1"/>
          </p:nvPr>
        </p:nvSpPr>
        <p:spPr/>
        <p:txBody>
          <a:bodyPr>
            <a:normAutofit/>
          </a:bodyPr>
          <a:lstStyle/>
          <a:p>
            <a:pPr algn="just" rtl="0"/>
            <a:r>
              <a:rPr lang="en-US" dirty="0">
                <a:latin typeface="Times New Roman" panose="02020603050405020304" pitchFamily="18" charset="0"/>
                <a:cs typeface="Times New Roman" panose="02020603050405020304" pitchFamily="18" charset="0"/>
              </a:rPr>
              <a:t>The health-related quality of life Questionnaires for children at age more than 3 years and adolescents up to 17 years of age (KINDL Questionnaires, Ravens-</a:t>
            </a:r>
            <a:r>
              <a:rPr lang="en-US" dirty="0" err="1">
                <a:latin typeface="Times New Roman" panose="02020603050405020304" pitchFamily="18" charset="0"/>
                <a:cs typeface="Times New Roman" panose="02020603050405020304" pitchFamily="18" charset="0"/>
              </a:rPr>
              <a:t>Sieberer</a:t>
            </a:r>
            <a:r>
              <a:rPr lang="en-US" dirty="0">
                <a:latin typeface="Times New Roman" panose="02020603050405020304" pitchFamily="18" charset="0"/>
                <a:cs typeface="Times New Roman" panose="02020603050405020304" pitchFamily="18" charset="0"/>
              </a:rPr>
              <a:t> &amp; </a:t>
            </a:r>
            <a:r>
              <a:rPr lang="en-US" dirty="0" err="1">
                <a:latin typeface="Times New Roman" panose="02020603050405020304" pitchFamily="18" charset="0"/>
                <a:cs typeface="Times New Roman" panose="02020603050405020304" pitchFamily="18" charset="0"/>
              </a:rPr>
              <a:t>Bullinger</a:t>
            </a:r>
            <a:r>
              <a:rPr lang="en-US" dirty="0">
                <a:latin typeface="Times New Roman" panose="02020603050405020304" pitchFamily="18" charset="0"/>
                <a:cs typeface="Times New Roman" panose="02020603050405020304" pitchFamily="18" charset="0"/>
              </a:rPr>
              <a:t>, 2000) were obtained from all included children, depending on their age (from 3 to 6 years; 7–13 years and 14–17 years). The KINDL Questionnaires contained basic questions on age, sex, number of siblings, school education and questions about health-related issues, connected with the glaucoma disease</a:t>
            </a:r>
            <a:r>
              <a:rPr lang="fa-IR" dirty="0">
                <a:latin typeface="Times New Roman" panose="02020603050405020304" pitchFamily="18" charset="0"/>
                <a:cs typeface="Times New Roman" panose="02020603050405020304" pitchFamily="18" charset="0"/>
              </a:rPr>
              <a:t>.</a:t>
            </a:r>
            <a:endParaRPr lang="en-US" dirty="0">
              <a:latin typeface="Times New Roman" panose="02020603050405020304" pitchFamily="18" charset="0"/>
              <a:cs typeface="Times New Roman" panose="02020603050405020304" pitchFamily="18" charset="0"/>
            </a:endParaRPr>
          </a:p>
          <a:p>
            <a:pPr algn="just" rtl="0"/>
            <a:r>
              <a:rPr lang="en-US" dirty="0">
                <a:latin typeface="Times New Roman" panose="02020603050405020304" pitchFamily="18" charset="0"/>
                <a:cs typeface="Times New Roman" panose="02020603050405020304" pitchFamily="18" charset="0"/>
              </a:rPr>
              <a:t>Indication for surgery was made on a clinical basis under anesthesia, considering the presence of two or more criteria of newly diagnosed children glaucoma or the progression of known disease, according to a novel classification system proposed by the new Childhood Glaucoma Research Network (CGRN) International Childhood Glaucoma Registry.</a:t>
            </a:r>
          </a:p>
          <a:p>
            <a:pPr algn="just" rtl="0"/>
            <a:endParaRPr lang="fa-IR" dirty="0">
              <a:latin typeface="Times New Roman" panose="02020603050405020304" pitchFamily="18" charset="0"/>
              <a:cs typeface="Times New Roman" panose="02020603050405020304" pitchFamily="18" charset="0"/>
            </a:endParaRPr>
          </a:p>
          <a:p>
            <a:pPr algn="just" rtl="0"/>
            <a:endParaRPr lang="en-US"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7</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7" name="Slide Number Placeholder 5"/>
          <p:cNvSpPr txBox="1">
            <a:spLocks/>
          </p:cNvSpPr>
          <p:nvPr/>
        </p:nvSpPr>
        <p:spPr>
          <a:xfrm>
            <a:off x="9054564" y="6333954"/>
            <a:ext cx="2080191" cy="365125"/>
          </a:xfrm>
          <a:prstGeom prst="rect">
            <a:avLst/>
          </a:prstGeom>
        </p:spPr>
        <p:txBody>
          <a:bodyPr vert="horz" lIns="45720" tIns="45720" rIns="91440" bIns="45720" rtlCol="0" anchor="ctr"/>
          <a:lstStyle>
            <a:defPPr>
              <a:defRPr lang="en-US"/>
            </a:defPPr>
            <a:lvl1pPr marL="0" marR="0" indent="0" algn="r" defTabSz="457200" rtl="0" eaLnBrk="1" fontAlgn="auto" latinLnBrk="0" hangingPunct="1">
              <a:lnSpc>
                <a:spcPct val="100000"/>
              </a:lnSpc>
              <a:spcBef>
                <a:spcPts val="0"/>
              </a:spcBef>
              <a:spcAft>
                <a:spcPts val="0"/>
              </a:spcAft>
              <a:buClrTx/>
              <a:buSzTx/>
              <a:buFontTx/>
              <a:buNone/>
              <a:tabLst/>
              <a:defRPr sz="1400" b="0" kern="1200">
                <a:solidFill>
                  <a:schemeClr val="tx1"/>
                </a:solidFill>
                <a:latin typeface="+mn-lt"/>
                <a:ea typeface="+mn-ea"/>
                <a:cs typeface="B Nazanin" panose="00000400000000000000" pitchFamily="2" charset="-78"/>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fa-IR" dirty="0"/>
              <a:t>ارائه دهنده:بهاره ظفرنژاد </a:t>
            </a:r>
            <a:endParaRPr lang="en-US" dirty="0"/>
          </a:p>
        </p:txBody>
      </p:sp>
    </p:spTree>
    <p:extLst>
      <p:ext uri="{BB962C8B-B14F-4D97-AF65-F5344CB8AC3E}">
        <p14:creationId xmlns:p14="http://schemas.microsoft.com/office/powerpoint/2010/main" val="397856405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To better understand the role of inheritance we performed blood genetic testing of 25 (86.2%) registered children and their parents to identify one or more of the known 24 genes, associated with congenital glaucoma.</a:t>
            </a:r>
          </a:p>
          <a:p>
            <a:pPr algn="l" rtl="0"/>
            <a:r>
              <a:rPr lang="en-US" dirty="0">
                <a:latin typeface="Times New Roman" panose="02020603050405020304" pitchFamily="18" charset="0"/>
                <a:cs typeface="Times New Roman" panose="02020603050405020304" pitchFamily="18" charset="0"/>
              </a:rPr>
              <a:t>The blood is stored anonymously for up to 10  years according to the German law for biomaterial storage in university medical centers.</a:t>
            </a:r>
          </a:p>
          <a:p>
            <a:pPr algn="l" rtl="0"/>
            <a:endParaRPr lang="en-US" dirty="0">
              <a:latin typeface="Times New Roman" panose="02020603050405020304" pitchFamily="18" charset="0"/>
              <a:cs typeface="Times New Roman" panose="02020603050405020304" pitchFamily="18" charset="0"/>
            </a:endParaRPr>
          </a:p>
          <a:p>
            <a:pPr algn="l" rtl="0"/>
            <a:r>
              <a:rPr lang="en-US" dirty="0">
                <a:latin typeface="Times New Roman" panose="02020603050405020304" pitchFamily="18" charset="0"/>
                <a:cs typeface="Times New Roman" panose="02020603050405020304" pitchFamily="18" charset="0"/>
              </a:rPr>
              <a:t>Besides, the genealogical tree was obtained for every case including special emphasis on consanguinity in the family (a blood relationship between the parents or grandparents).</a:t>
            </a:r>
            <a:endParaRPr lang="fa-IR"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8</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a:xfrm>
            <a:off x="8906808" y="6258622"/>
            <a:ext cx="2080191" cy="365125"/>
          </a:xfrm>
        </p:spPr>
        <p:txBody>
          <a:bodyPr/>
          <a:lstStyle/>
          <a:p>
            <a:r>
              <a:rPr lang="fa-IR"/>
              <a:t>ارائه دهنده:بهاره ظفرنژاد </a:t>
            </a:r>
            <a:endParaRPr lang="en-US" dirty="0"/>
          </a:p>
        </p:txBody>
      </p:sp>
      <p:sp>
        <p:nvSpPr>
          <p:cNvPr id="8" name="Title 1"/>
          <p:cNvSpPr>
            <a:spLocks noGrp="1"/>
          </p:cNvSpPr>
          <p:nvPr>
            <p:ph type="title"/>
          </p:nvPr>
        </p:nvSpPr>
        <p:spPr>
          <a:xfrm>
            <a:off x="2292439" y="284176"/>
            <a:ext cx="8694560" cy="1508760"/>
          </a:xfrm>
        </p:spPr>
        <p:txBody>
          <a:bodyPr/>
          <a:lstStyle/>
          <a:p>
            <a:pPr algn="l" rtl="0"/>
            <a:r>
              <a:rPr lang="en-US" dirty="0">
                <a:latin typeface="Times New Roman" panose="02020603050405020304" pitchFamily="18" charset="0"/>
                <a:cs typeface="Times New Roman" panose="02020603050405020304" pitchFamily="18" charset="0"/>
              </a:rPr>
              <a:t>Materials and methods</a:t>
            </a:r>
            <a:endParaRPr lang="fa-IR"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4811931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21577" y="284176"/>
            <a:ext cx="8165422" cy="1508760"/>
          </a:xfrm>
        </p:spPr>
        <p:txBody>
          <a:bodyPr/>
          <a:lstStyle/>
          <a:p>
            <a:pPr algn="l" rtl="0"/>
            <a:r>
              <a:rPr lang="en-US" dirty="0">
                <a:latin typeface="Times New Roman" panose="02020603050405020304" pitchFamily="18" charset="0"/>
                <a:cs typeface="Times New Roman" panose="02020603050405020304" pitchFamily="18" charset="0"/>
              </a:rPr>
              <a:t>Statistical analysis</a:t>
            </a:r>
            <a:endParaRPr lang="fa-IR" dirty="0">
              <a:latin typeface="Times New Roman" panose="02020603050405020304" pitchFamily="18" charset="0"/>
              <a:cs typeface="Times New Roman" panose="02020603050405020304" pitchFamily="18" charset="0"/>
            </a:endParaRPr>
          </a:p>
        </p:txBody>
      </p:sp>
      <p:sp>
        <p:nvSpPr>
          <p:cNvPr id="3" name="Content Placeholder 2"/>
          <p:cNvSpPr>
            <a:spLocks noGrp="1"/>
          </p:cNvSpPr>
          <p:nvPr>
            <p:ph idx="1"/>
          </p:nvPr>
        </p:nvSpPr>
        <p:spPr/>
        <p:txBody>
          <a:bodyPr/>
          <a:lstStyle/>
          <a:p>
            <a:pPr algn="l" rtl="0"/>
            <a:r>
              <a:rPr lang="en-US" dirty="0">
                <a:latin typeface="Times New Roman" panose="02020603050405020304" pitchFamily="18" charset="0"/>
                <a:cs typeface="Times New Roman" panose="02020603050405020304" pitchFamily="18" charset="0"/>
              </a:rPr>
              <a:t>Absolute and relative frequencies were computed for dichotomous data, continuous data are presented as </a:t>
            </a:r>
            <a:r>
              <a:rPr lang="en-US" dirty="0" err="1">
                <a:latin typeface="Times New Roman" panose="02020603050405020304" pitchFamily="18" charset="0"/>
                <a:cs typeface="Times New Roman" panose="02020603050405020304" pitchFamily="18" charset="0"/>
              </a:rPr>
              <a:t>mean±standard</a:t>
            </a:r>
            <a:r>
              <a:rPr lang="en-US" dirty="0">
                <a:latin typeface="Times New Roman" panose="02020603050405020304" pitchFamily="18" charset="0"/>
                <a:cs typeface="Times New Roman" panose="02020603050405020304" pitchFamily="18" charset="0"/>
              </a:rPr>
              <a:t> deviation. All statistical analysis was conducted with R (R Core Team 2020, R Foundation for Statistical Computing, Vienna, Austria).</a:t>
            </a:r>
            <a:endParaRPr lang="fa-IR" dirty="0">
              <a:latin typeface="Times New Roman" panose="02020603050405020304" pitchFamily="18" charset="0"/>
              <a:cs typeface="Times New Roman" panose="02020603050405020304" pitchFamily="18" charset="0"/>
            </a:endParaRPr>
          </a:p>
        </p:txBody>
      </p:sp>
      <p:sp>
        <p:nvSpPr>
          <p:cNvPr id="4" name="Date Placeholder 3"/>
          <p:cNvSpPr>
            <a:spLocks noGrp="1"/>
          </p:cNvSpPr>
          <p:nvPr>
            <p:ph type="dt" sz="half" idx="10"/>
          </p:nvPr>
        </p:nvSpPr>
        <p:spPr/>
        <p:txBody>
          <a:bodyPr/>
          <a:lstStyle/>
          <a:p>
            <a:r>
              <a:rPr lang="fa-IR"/>
              <a:t>اسلاید شماره </a:t>
            </a:r>
            <a:fld id="{623B8C6E-8ADC-45B6-B8AE-E579583F451D}" type="slidenum">
              <a:rPr lang="fa-IR" smtClean="0"/>
              <a:pPr/>
              <a:t>9</a:t>
            </a:fld>
            <a:r>
              <a:rPr lang="en-US"/>
              <a:t>  </a:t>
            </a:r>
            <a:r>
              <a:rPr lang="fa-IR"/>
              <a:t> </a:t>
            </a:r>
            <a:endParaRPr lang="en-US" dirty="0"/>
          </a:p>
        </p:txBody>
      </p:sp>
      <p:sp>
        <p:nvSpPr>
          <p:cNvPr id="5" name="Footer Placeholder 4"/>
          <p:cNvSpPr>
            <a:spLocks noGrp="1"/>
          </p:cNvSpPr>
          <p:nvPr>
            <p:ph type="ftr" sz="quarter" idx="11"/>
          </p:nvPr>
        </p:nvSpPr>
        <p:spPr/>
        <p:txBody>
          <a:bodyPr/>
          <a:lstStyle/>
          <a:p>
            <a:r>
              <a:rPr lang="fa-IR"/>
              <a:t>موضوع ارائه</a:t>
            </a:r>
            <a:endParaRPr lang="en-US" dirty="0"/>
          </a:p>
        </p:txBody>
      </p:sp>
      <p:sp>
        <p:nvSpPr>
          <p:cNvPr id="6" name="Slide Number Placeholder 5"/>
          <p:cNvSpPr>
            <a:spLocks noGrp="1"/>
          </p:cNvSpPr>
          <p:nvPr>
            <p:ph type="sldNum" sz="quarter" idx="12"/>
          </p:nvPr>
        </p:nvSpPr>
        <p:spPr/>
        <p:txBody>
          <a:bodyPr/>
          <a:lstStyle/>
          <a:p>
            <a:r>
              <a:rPr lang="fa-IR"/>
              <a:t>ارائه دهنده:بهاره ظفرنژاد </a:t>
            </a:r>
            <a:endParaRPr lang="en-US" dirty="0"/>
          </a:p>
        </p:txBody>
      </p:sp>
    </p:spTree>
    <p:extLst>
      <p:ext uri="{BB962C8B-B14F-4D97-AF65-F5344CB8AC3E}">
        <p14:creationId xmlns:p14="http://schemas.microsoft.com/office/powerpoint/2010/main" val="15856755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anded">
  <a:themeElements>
    <a:clrScheme name="Custom 5">
      <a:dk1>
        <a:srgbClr val="2C2C2C"/>
      </a:dk1>
      <a:lt1>
        <a:srgbClr val="3B748D"/>
      </a:lt1>
      <a:dk2>
        <a:srgbClr val="FFFFFF"/>
      </a:dk2>
      <a:lt2>
        <a:srgbClr val="002060"/>
      </a:lt2>
      <a:accent1>
        <a:srgbClr val="FFC000"/>
      </a:accent1>
      <a:accent2>
        <a:srgbClr val="A5D028"/>
      </a:accent2>
      <a:accent3>
        <a:srgbClr val="08CC78"/>
      </a:accent3>
      <a:accent4>
        <a:srgbClr val="F24099"/>
      </a:accent4>
      <a:accent5>
        <a:srgbClr val="828288"/>
      </a:accent5>
      <a:accent6>
        <a:srgbClr val="F56617"/>
      </a:accent6>
      <a:hlink>
        <a:srgbClr val="FFFFFF"/>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Banded</Template>
  <TotalTime>879</TotalTime>
  <Words>1794</Words>
  <Application>Microsoft Office PowerPoint</Application>
  <PresentationFormat>Widescreen</PresentationFormat>
  <Paragraphs>137</Paragraphs>
  <Slides>24</Slides>
  <Notes>2</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0" baseType="lpstr">
      <vt:lpstr>Calibri</vt:lpstr>
      <vt:lpstr>Corbel</vt:lpstr>
      <vt:lpstr>Times New Roman</vt:lpstr>
      <vt:lpstr>Wingdings</vt:lpstr>
      <vt:lpstr>Banded</vt:lpstr>
      <vt:lpstr>Document</vt:lpstr>
      <vt:lpstr>Childhood glaucoma registry in Germany: initial database, clinical care and research (pilot study)</vt:lpstr>
      <vt:lpstr>معرفی مجله</vt:lpstr>
      <vt:lpstr>introduction</vt:lpstr>
      <vt:lpstr>introduction</vt:lpstr>
      <vt:lpstr>Materials and methods</vt:lpstr>
      <vt:lpstr>Materials and methods</vt:lpstr>
      <vt:lpstr>Materials and methods</vt:lpstr>
      <vt:lpstr>Materials and methods</vt:lpstr>
      <vt:lpstr>Statistical analysis</vt:lpstr>
      <vt:lpstr>Results The created forms and questionnaires included:</vt:lpstr>
      <vt:lpstr>form2</vt:lpstr>
      <vt:lpstr>Results The created forms and questionnaires included: form4</vt:lpstr>
      <vt:lpstr>Results The created forms and questionnaires included: form4</vt:lpstr>
      <vt:lpstr>Results The created forms and questionnaires included: form4</vt:lpstr>
      <vt:lpstr>PowerPoint Presentation</vt:lpstr>
      <vt:lpstr>PowerPoint Presentation</vt:lpstr>
      <vt:lpstr>جدول1:</vt:lpstr>
      <vt:lpstr>جدول2</vt:lpstr>
      <vt:lpstr>Discussion</vt:lpstr>
      <vt:lpstr>Discussion</vt:lpstr>
      <vt:lpstr>Discussion</vt:lpstr>
      <vt:lpstr>Conclusions</vt:lpstr>
      <vt:lpstr>Limitations</vt:lpstr>
      <vt:lpstr>عنوان ارائه</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عنوان ارائه</dc:title>
  <dc:creator>MahmoudianS2@mums.ac.ir</dc:creator>
  <cp:lastModifiedBy>Bahareh Zafar Nezhad</cp:lastModifiedBy>
  <cp:revision>67</cp:revision>
  <dcterms:created xsi:type="dcterms:W3CDTF">2017-02-27T19:12:11Z</dcterms:created>
  <dcterms:modified xsi:type="dcterms:W3CDTF">2022-05-08T07:03:21Z</dcterms:modified>
</cp:coreProperties>
</file>