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1"/>
  </p:notesMasterIdLst>
  <p:sldIdLst>
    <p:sldId id="290" r:id="rId2"/>
    <p:sldId id="256" r:id="rId3"/>
    <p:sldId id="275" r:id="rId4"/>
    <p:sldId id="264" r:id="rId5"/>
    <p:sldId id="271" r:id="rId6"/>
    <p:sldId id="276" r:id="rId7"/>
    <p:sldId id="278" r:id="rId8"/>
    <p:sldId id="279" r:id="rId9"/>
    <p:sldId id="280" r:id="rId10"/>
    <p:sldId id="272" r:id="rId11"/>
    <p:sldId id="274" r:id="rId12"/>
    <p:sldId id="273" r:id="rId13"/>
    <p:sldId id="281" r:id="rId14"/>
    <p:sldId id="282" r:id="rId15"/>
    <p:sldId id="283" r:id="rId16"/>
    <p:sldId id="297" r:id="rId17"/>
    <p:sldId id="284" r:id="rId18"/>
    <p:sldId id="288" r:id="rId19"/>
    <p:sldId id="295" r:id="rId20"/>
    <p:sldId id="296" r:id="rId21"/>
    <p:sldId id="291" r:id="rId22"/>
    <p:sldId id="292" r:id="rId23"/>
    <p:sldId id="285" r:id="rId24"/>
    <p:sldId id="286" r:id="rId25"/>
    <p:sldId id="287" r:id="rId26"/>
    <p:sldId id="270" r:id="rId27"/>
    <p:sldId id="298"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9" autoAdjust="0"/>
    <p:restoredTop sz="86477" autoAdjust="0"/>
  </p:normalViewPr>
  <p:slideViewPr>
    <p:cSldViewPr snapToGrid="0">
      <p:cViewPr varScale="1">
        <p:scale>
          <a:sx n="74" d="100"/>
          <a:sy n="74" d="100"/>
        </p:scale>
        <p:origin x="-72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0D2CC-FE6D-41D6-AD80-076C121304EE}" type="doc">
      <dgm:prSet loTypeId="urn:microsoft.com/office/officeart/2011/layout/CircleProcess" loCatId="officeonline" qsTypeId="urn:microsoft.com/office/officeart/2005/8/quickstyle/3d4" qsCatId="3D" csTypeId="urn:microsoft.com/office/officeart/2005/8/colors/accent6_1" csCatId="accent6" phldr="1"/>
      <dgm:spPr/>
      <dgm:t>
        <a:bodyPr/>
        <a:lstStyle/>
        <a:p>
          <a:endParaRPr lang="en-US"/>
        </a:p>
      </dgm:t>
    </dgm:pt>
    <dgm:pt modelId="{66D6D035-C2A4-4111-8BDD-97D023837C05}">
      <dgm:prSet phldrT="[Tex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Website implementation</a:t>
          </a:r>
        </a:p>
      </dgm:t>
    </dgm:pt>
    <dgm:pt modelId="{A7B28240-6843-46F9-980C-CE4144B1AA98}" type="parTrans" cxnId="{89EB096A-C2B7-4BFA-A541-FD8B2667EB44}">
      <dgm:prSet/>
      <dgm:spPr/>
      <dgm:t>
        <a:bodyPr/>
        <a:lstStyle/>
        <a:p>
          <a:endParaRPr lang="en-US"/>
        </a:p>
      </dgm:t>
    </dgm:pt>
    <dgm:pt modelId="{EEC498FC-92FF-43C2-9B80-9ECC4FE1152C}" type="sibTrans" cxnId="{89EB096A-C2B7-4BFA-A541-FD8B2667EB44}">
      <dgm:prSet/>
      <dgm:spPr/>
      <dgm:t>
        <a:bodyPr/>
        <a:lstStyle/>
        <a:p>
          <a:endParaRPr lang="en-US"/>
        </a:p>
      </dgm:t>
    </dgm:pt>
    <dgm:pt modelId="{B13B8453-8CD1-4C70-94B3-3BF41AFFDE2E}">
      <dgm:prSet phldrT="[Text]" custT="1"/>
      <dgm:spPr/>
      <dgm:t>
        <a:bodyPr/>
        <a:lstStyle/>
        <a:p>
          <a:r>
            <a:rPr lang="en-US" sz="3200" dirty="0">
              <a:solidFill>
                <a:schemeClr val="bg1"/>
              </a:solidFill>
              <a:latin typeface="Times New Roman" panose="02020603050405020304" pitchFamily="18" charset="0"/>
              <a:cs typeface="Times New Roman" panose="02020603050405020304" pitchFamily="18" charset="0"/>
            </a:rPr>
            <a:t>Health care staff survey</a:t>
          </a:r>
        </a:p>
      </dgm:t>
    </dgm:pt>
    <dgm:pt modelId="{F8FC9811-993A-452F-978A-335BC4061373}" type="parTrans" cxnId="{E09454DD-4892-441A-9CE9-6AFD93A74F55}">
      <dgm:prSet/>
      <dgm:spPr/>
      <dgm:t>
        <a:bodyPr/>
        <a:lstStyle/>
        <a:p>
          <a:endParaRPr lang="en-US"/>
        </a:p>
      </dgm:t>
    </dgm:pt>
    <dgm:pt modelId="{48988BB2-BC8A-47B6-ABF1-7CEA369CF54F}" type="sibTrans" cxnId="{E09454DD-4892-441A-9CE9-6AFD93A74F55}">
      <dgm:prSet/>
      <dgm:spPr/>
      <dgm:t>
        <a:bodyPr/>
        <a:lstStyle/>
        <a:p>
          <a:endParaRPr lang="en-US"/>
        </a:p>
      </dgm:t>
    </dgm:pt>
    <dgm:pt modelId="{6299785C-D4FD-456A-B588-6E7EE0E35B4D}">
      <dgm:prSet phldrT="[Text]" custT="1"/>
      <dgm:spPr/>
      <dgm:t>
        <a:bodyPr/>
        <a:lstStyle/>
        <a:p>
          <a:r>
            <a:rPr lang="en-US" sz="3200" dirty="0">
              <a:solidFill>
                <a:schemeClr val="bg1"/>
              </a:solidFill>
              <a:latin typeface="Times New Roman" panose="02020603050405020304" pitchFamily="18" charset="0"/>
              <a:cs typeface="Times New Roman" panose="02020603050405020304" pitchFamily="18" charset="0"/>
            </a:rPr>
            <a:t>At may 2020</a:t>
          </a:r>
        </a:p>
      </dgm:t>
    </dgm:pt>
    <dgm:pt modelId="{4834DBAC-E83D-4566-8A4B-71EE4DED58EF}" type="parTrans" cxnId="{3606B80A-6C55-4D00-8022-E237E4AA499A}">
      <dgm:prSet/>
      <dgm:spPr/>
      <dgm:t>
        <a:bodyPr/>
        <a:lstStyle/>
        <a:p>
          <a:endParaRPr lang="en-US"/>
        </a:p>
      </dgm:t>
    </dgm:pt>
    <dgm:pt modelId="{89C6B200-5096-4361-A1E0-D1D260F76269}" type="sibTrans" cxnId="{3606B80A-6C55-4D00-8022-E237E4AA499A}">
      <dgm:prSet/>
      <dgm:spPr/>
      <dgm:t>
        <a:bodyPr/>
        <a:lstStyle/>
        <a:p>
          <a:endParaRPr lang="en-US"/>
        </a:p>
      </dgm:t>
    </dgm:pt>
    <dgm:pt modelId="{94B850FF-77D4-411E-BBEC-AAA4520B4DE2}">
      <dgm:prSet phldrT="[Text]" custT="1"/>
      <dgm:spPr/>
      <dgm:t>
        <a:bodyPr/>
        <a:lstStyle/>
        <a:p>
          <a:r>
            <a:rPr lang="en-US" sz="3200" dirty="0">
              <a:solidFill>
                <a:schemeClr val="bg1"/>
              </a:solidFill>
              <a:latin typeface="Times New Roman" panose="02020603050405020304" pitchFamily="18" charset="0"/>
              <a:cs typeface="Times New Roman" panose="02020603050405020304" pitchFamily="18" charset="0"/>
            </a:rPr>
            <a:t>Via message and email</a:t>
          </a:r>
        </a:p>
      </dgm:t>
    </dgm:pt>
    <dgm:pt modelId="{DCB870D2-1831-45AB-A89B-E397B81F8DCF}" type="parTrans" cxnId="{264F748B-24B1-4AEC-8824-E91D2BF0388A}">
      <dgm:prSet/>
      <dgm:spPr/>
      <dgm:t>
        <a:bodyPr/>
        <a:lstStyle/>
        <a:p>
          <a:endParaRPr lang="en-US"/>
        </a:p>
      </dgm:t>
    </dgm:pt>
    <dgm:pt modelId="{2941D378-7F30-4AF9-8441-95BCAA4EEE0C}" type="sibTrans" cxnId="{264F748B-24B1-4AEC-8824-E91D2BF0388A}">
      <dgm:prSet/>
      <dgm:spPr/>
      <dgm:t>
        <a:bodyPr/>
        <a:lstStyle/>
        <a:p>
          <a:endParaRPr lang="en-US"/>
        </a:p>
      </dgm:t>
    </dgm:pt>
    <dgm:pt modelId="{CC81C4F5-9DE1-475B-BBFB-11C8901763E2}" type="pres">
      <dgm:prSet presAssocID="{5780D2CC-FE6D-41D6-AD80-076C121304EE}" presName="Name0" presStyleCnt="0">
        <dgm:presLayoutVars>
          <dgm:chMax val="11"/>
          <dgm:chPref val="11"/>
          <dgm:dir/>
          <dgm:resizeHandles/>
        </dgm:presLayoutVars>
      </dgm:prSet>
      <dgm:spPr/>
      <dgm:t>
        <a:bodyPr/>
        <a:lstStyle/>
        <a:p>
          <a:endParaRPr lang="en-US"/>
        </a:p>
      </dgm:t>
    </dgm:pt>
    <dgm:pt modelId="{28C2E2FB-E3FF-4069-92E1-18AC80472CF1}" type="pres">
      <dgm:prSet presAssocID="{94B850FF-77D4-411E-BBEC-AAA4520B4DE2}" presName="Accent4" presStyleCnt="0"/>
      <dgm:spPr/>
    </dgm:pt>
    <dgm:pt modelId="{B23721B9-9BB2-4181-A23E-744FF66CDD6E}" type="pres">
      <dgm:prSet presAssocID="{94B850FF-77D4-411E-BBEC-AAA4520B4DE2}" presName="Accent" presStyleLbl="node1" presStyleIdx="0" presStyleCnt="4"/>
      <dgm:spPr/>
    </dgm:pt>
    <dgm:pt modelId="{777352C1-07F6-4F58-AC49-A4564D3B98F4}" type="pres">
      <dgm:prSet presAssocID="{94B850FF-77D4-411E-BBEC-AAA4520B4DE2}" presName="ParentBackground4" presStyleCnt="0"/>
      <dgm:spPr/>
    </dgm:pt>
    <dgm:pt modelId="{973C7A4F-7D1B-4B4C-AAB7-246E73D5BB39}" type="pres">
      <dgm:prSet presAssocID="{94B850FF-77D4-411E-BBEC-AAA4520B4DE2}" presName="ParentBackground" presStyleLbl="fgAcc1" presStyleIdx="0" presStyleCnt="4"/>
      <dgm:spPr/>
      <dgm:t>
        <a:bodyPr/>
        <a:lstStyle/>
        <a:p>
          <a:endParaRPr lang="en-US"/>
        </a:p>
      </dgm:t>
    </dgm:pt>
    <dgm:pt modelId="{86FFC390-B6E2-44C9-AE98-FBF7C14E0123}" type="pres">
      <dgm:prSet presAssocID="{94B850FF-77D4-411E-BBEC-AAA4520B4DE2}" presName="Parent4" presStyleLbl="revTx" presStyleIdx="0" presStyleCnt="0">
        <dgm:presLayoutVars>
          <dgm:chMax val="1"/>
          <dgm:chPref val="1"/>
          <dgm:bulletEnabled val="1"/>
        </dgm:presLayoutVars>
      </dgm:prSet>
      <dgm:spPr/>
      <dgm:t>
        <a:bodyPr/>
        <a:lstStyle/>
        <a:p>
          <a:endParaRPr lang="en-US"/>
        </a:p>
      </dgm:t>
    </dgm:pt>
    <dgm:pt modelId="{0DFDE73A-9CE7-4FC6-89DD-FDB655AB0E69}" type="pres">
      <dgm:prSet presAssocID="{6299785C-D4FD-456A-B588-6E7EE0E35B4D}" presName="Accent3" presStyleCnt="0"/>
      <dgm:spPr/>
    </dgm:pt>
    <dgm:pt modelId="{24E80111-E76E-4F44-8D6C-1D239BB4BEDA}" type="pres">
      <dgm:prSet presAssocID="{6299785C-D4FD-456A-B588-6E7EE0E35B4D}" presName="Accent" presStyleLbl="node1" presStyleIdx="1" presStyleCnt="4"/>
      <dgm:spPr/>
    </dgm:pt>
    <dgm:pt modelId="{9FEB0ABE-09AE-4B1D-8C73-2D2D8ECC96B6}" type="pres">
      <dgm:prSet presAssocID="{6299785C-D4FD-456A-B588-6E7EE0E35B4D}" presName="ParentBackground3" presStyleCnt="0"/>
      <dgm:spPr/>
    </dgm:pt>
    <dgm:pt modelId="{1DB1E9D6-2362-43E9-BB43-C3064B2A7FBE}" type="pres">
      <dgm:prSet presAssocID="{6299785C-D4FD-456A-B588-6E7EE0E35B4D}" presName="ParentBackground" presStyleLbl="fgAcc1" presStyleIdx="1" presStyleCnt="4"/>
      <dgm:spPr/>
      <dgm:t>
        <a:bodyPr/>
        <a:lstStyle/>
        <a:p>
          <a:endParaRPr lang="en-US"/>
        </a:p>
      </dgm:t>
    </dgm:pt>
    <dgm:pt modelId="{CE8C064C-BFC0-4B45-9378-691AF835EA2B}" type="pres">
      <dgm:prSet presAssocID="{6299785C-D4FD-456A-B588-6E7EE0E35B4D}" presName="Parent3" presStyleLbl="revTx" presStyleIdx="0" presStyleCnt="0">
        <dgm:presLayoutVars>
          <dgm:chMax val="1"/>
          <dgm:chPref val="1"/>
          <dgm:bulletEnabled val="1"/>
        </dgm:presLayoutVars>
      </dgm:prSet>
      <dgm:spPr/>
      <dgm:t>
        <a:bodyPr/>
        <a:lstStyle/>
        <a:p>
          <a:endParaRPr lang="en-US"/>
        </a:p>
      </dgm:t>
    </dgm:pt>
    <dgm:pt modelId="{DC71C842-8A42-47F2-AFF7-69619E643CF7}" type="pres">
      <dgm:prSet presAssocID="{B13B8453-8CD1-4C70-94B3-3BF41AFFDE2E}" presName="Accent2" presStyleCnt="0"/>
      <dgm:spPr/>
    </dgm:pt>
    <dgm:pt modelId="{0BF1B0B8-6393-4AF1-9B94-A35584163482}" type="pres">
      <dgm:prSet presAssocID="{B13B8453-8CD1-4C70-94B3-3BF41AFFDE2E}" presName="Accent" presStyleLbl="node1" presStyleIdx="2" presStyleCnt="4"/>
      <dgm:spPr/>
    </dgm:pt>
    <dgm:pt modelId="{C85972AD-2FA4-4428-AEC2-1525B9C083DE}" type="pres">
      <dgm:prSet presAssocID="{B13B8453-8CD1-4C70-94B3-3BF41AFFDE2E}" presName="ParentBackground2" presStyleCnt="0"/>
      <dgm:spPr/>
    </dgm:pt>
    <dgm:pt modelId="{27C96098-769B-4429-87A8-D6ACEEA77E3E}" type="pres">
      <dgm:prSet presAssocID="{B13B8453-8CD1-4C70-94B3-3BF41AFFDE2E}" presName="ParentBackground" presStyleLbl="fgAcc1" presStyleIdx="2" presStyleCnt="4" custLinFactNeighborX="5953" custLinFactNeighborY="-1439"/>
      <dgm:spPr/>
      <dgm:t>
        <a:bodyPr/>
        <a:lstStyle/>
        <a:p>
          <a:endParaRPr lang="en-US"/>
        </a:p>
      </dgm:t>
    </dgm:pt>
    <dgm:pt modelId="{986663C3-4535-468A-8F62-D2EEF126BD64}" type="pres">
      <dgm:prSet presAssocID="{B13B8453-8CD1-4C70-94B3-3BF41AFFDE2E}" presName="Parent2" presStyleLbl="revTx" presStyleIdx="0" presStyleCnt="0">
        <dgm:presLayoutVars>
          <dgm:chMax val="1"/>
          <dgm:chPref val="1"/>
          <dgm:bulletEnabled val="1"/>
        </dgm:presLayoutVars>
      </dgm:prSet>
      <dgm:spPr/>
      <dgm:t>
        <a:bodyPr/>
        <a:lstStyle/>
        <a:p>
          <a:endParaRPr lang="en-US"/>
        </a:p>
      </dgm:t>
    </dgm:pt>
    <dgm:pt modelId="{2657694B-B455-4840-99CD-89F0DC793694}" type="pres">
      <dgm:prSet presAssocID="{66D6D035-C2A4-4111-8BDD-97D023837C05}" presName="Accent1" presStyleCnt="0"/>
      <dgm:spPr/>
    </dgm:pt>
    <dgm:pt modelId="{E293E676-0D60-4DFE-BCAC-78AF2B7D9C4C}" type="pres">
      <dgm:prSet presAssocID="{66D6D035-C2A4-4111-8BDD-97D023837C05}" presName="Accent" presStyleLbl="node1" presStyleIdx="3" presStyleCnt="4"/>
      <dgm:spPr/>
    </dgm:pt>
    <dgm:pt modelId="{1D3AAB18-6427-4617-80DA-DB7669DB064B}" type="pres">
      <dgm:prSet presAssocID="{66D6D035-C2A4-4111-8BDD-97D023837C05}" presName="ParentBackground1" presStyleCnt="0"/>
      <dgm:spPr/>
    </dgm:pt>
    <dgm:pt modelId="{2CEEB5AE-B760-4F04-91DB-124738EC097C}" type="pres">
      <dgm:prSet presAssocID="{66D6D035-C2A4-4111-8BDD-97D023837C05}" presName="ParentBackground" presStyleLbl="fgAcc1" presStyleIdx="3" presStyleCnt="4"/>
      <dgm:spPr/>
      <dgm:t>
        <a:bodyPr/>
        <a:lstStyle/>
        <a:p>
          <a:endParaRPr lang="en-US"/>
        </a:p>
      </dgm:t>
    </dgm:pt>
    <dgm:pt modelId="{0B7298FB-C6EC-4AD3-B298-87E0B3641DE7}" type="pres">
      <dgm:prSet presAssocID="{66D6D035-C2A4-4111-8BDD-97D023837C05}" presName="Parent1" presStyleLbl="revTx" presStyleIdx="0" presStyleCnt="0">
        <dgm:presLayoutVars>
          <dgm:chMax val="1"/>
          <dgm:chPref val="1"/>
          <dgm:bulletEnabled val="1"/>
        </dgm:presLayoutVars>
      </dgm:prSet>
      <dgm:spPr/>
      <dgm:t>
        <a:bodyPr/>
        <a:lstStyle/>
        <a:p>
          <a:endParaRPr lang="en-US"/>
        </a:p>
      </dgm:t>
    </dgm:pt>
  </dgm:ptLst>
  <dgm:cxnLst>
    <dgm:cxn modelId="{E09454DD-4892-441A-9CE9-6AFD93A74F55}" srcId="{5780D2CC-FE6D-41D6-AD80-076C121304EE}" destId="{B13B8453-8CD1-4C70-94B3-3BF41AFFDE2E}" srcOrd="1" destOrd="0" parTransId="{F8FC9811-993A-452F-978A-335BC4061373}" sibTransId="{48988BB2-BC8A-47B6-ABF1-7CEA369CF54F}"/>
    <dgm:cxn modelId="{638F8351-F4A2-4EF4-AD96-E79F551EC174}" type="presOf" srcId="{66D6D035-C2A4-4111-8BDD-97D023837C05}" destId="{2CEEB5AE-B760-4F04-91DB-124738EC097C}" srcOrd="0" destOrd="0" presId="urn:microsoft.com/office/officeart/2011/layout/CircleProcess"/>
    <dgm:cxn modelId="{A26AD86F-2110-432A-8641-E199AAA1451C}" type="presOf" srcId="{6299785C-D4FD-456A-B588-6E7EE0E35B4D}" destId="{1DB1E9D6-2362-43E9-BB43-C3064B2A7FBE}" srcOrd="0" destOrd="0" presId="urn:microsoft.com/office/officeart/2011/layout/CircleProcess"/>
    <dgm:cxn modelId="{89EB096A-C2B7-4BFA-A541-FD8B2667EB44}" srcId="{5780D2CC-FE6D-41D6-AD80-076C121304EE}" destId="{66D6D035-C2A4-4111-8BDD-97D023837C05}" srcOrd="0" destOrd="0" parTransId="{A7B28240-6843-46F9-980C-CE4144B1AA98}" sibTransId="{EEC498FC-92FF-43C2-9B80-9ECC4FE1152C}"/>
    <dgm:cxn modelId="{AE9F3CFD-61D2-4F8C-B569-8CD91A088A73}" type="presOf" srcId="{6299785C-D4FD-456A-B588-6E7EE0E35B4D}" destId="{CE8C064C-BFC0-4B45-9378-691AF835EA2B}" srcOrd="1" destOrd="0" presId="urn:microsoft.com/office/officeart/2011/layout/CircleProcess"/>
    <dgm:cxn modelId="{4CBAB49C-B133-490E-B7D3-D4FD1F0C4CC1}" type="presOf" srcId="{5780D2CC-FE6D-41D6-AD80-076C121304EE}" destId="{CC81C4F5-9DE1-475B-BBFB-11C8901763E2}" srcOrd="0" destOrd="0" presId="urn:microsoft.com/office/officeart/2011/layout/CircleProcess"/>
    <dgm:cxn modelId="{3606B80A-6C55-4D00-8022-E237E4AA499A}" srcId="{5780D2CC-FE6D-41D6-AD80-076C121304EE}" destId="{6299785C-D4FD-456A-B588-6E7EE0E35B4D}" srcOrd="2" destOrd="0" parTransId="{4834DBAC-E83D-4566-8A4B-71EE4DED58EF}" sibTransId="{89C6B200-5096-4361-A1E0-D1D260F76269}"/>
    <dgm:cxn modelId="{E1D7D775-1B5A-4457-862D-E596443A9E07}" type="presOf" srcId="{94B850FF-77D4-411E-BBEC-AAA4520B4DE2}" destId="{973C7A4F-7D1B-4B4C-AAB7-246E73D5BB39}" srcOrd="0" destOrd="0" presId="urn:microsoft.com/office/officeart/2011/layout/CircleProcess"/>
    <dgm:cxn modelId="{05B83C1C-1CF1-46F6-86E0-395F408B4371}" type="presOf" srcId="{B13B8453-8CD1-4C70-94B3-3BF41AFFDE2E}" destId="{986663C3-4535-468A-8F62-D2EEF126BD64}" srcOrd="1" destOrd="0" presId="urn:microsoft.com/office/officeart/2011/layout/CircleProcess"/>
    <dgm:cxn modelId="{360D22F3-89E5-4472-BCE4-3726AB212DB7}" type="presOf" srcId="{94B850FF-77D4-411E-BBEC-AAA4520B4DE2}" destId="{86FFC390-B6E2-44C9-AE98-FBF7C14E0123}" srcOrd="1" destOrd="0" presId="urn:microsoft.com/office/officeart/2011/layout/CircleProcess"/>
    <dgm:cxn modelId="{85EBB66F-21BD-407B-A7A5-EBBAEF85E980}" type="presOf" srcId="{B13B8453-8CD1-4C70-94B3-3BF41AFFDE2E}" destId="{27C96098-769B-4429-87A8-D6ACEEA77E3E}" srcOrd="0" destOrd="0" presId="urn:microsoft.com/office/officeart/2011/layout/CircleProcess"/>
    <dgm:cxn modelId="{264F748B-24B1-4AEC-8824-E91D2BF0388A}" srcId="{5780D2CC-FE6D-41D6-AD80-076C121304EE}" destId="{94B850FF-77D4-411E-BBEC-AAA4520B4DE2}" srcOrd="3" destOrd="0" parTransId="{DCB870D2-1831-45AB-A89B-E397B81F8DCF}" sibTransId="{2941D378-7F30-4AF9-8441-95BCAA4EEE0C}"/>
    <dgm:cxn modelId="{C4A6D263-D6EF-4BFA-AF90-40971F44E074}" type="presOf" srcId="{66D6D035-C2A4-4111-8BDD-97D023837C05}" destId="{0B7298FB-C6EC-4AD3-B298-87E0B3641DE7}" srcOrd="1" destOrd="0" presId="urn:microsoft.com/office/officeart/2011/layout/CircleProcess"/>
    <dgm:cxn modelId="{1BC0CE75-0712-4D57-871C-60D31724D781}" type="presParOf" srcId="{CC81C4F5-9DE1-475B-BBFB-11C8901763E2}" destId="{28C2E2FB-E3FF-4069-92E1-18AC80472CF1}" srcOrd="0" destOrd="0" presId="urn:microsoft.com/office/officeart/2011/layout/CircleProcess"/>
    <dgm:cxn modelId="{C54228CB-00B3-4608-A0B2-CAC9F09705DB}" type="presParOf" srcId="{28C2E2FB-E3FF-4069-92E1-18AC80472CF1}" destId="{B23721B9-9BB2-4181-A23E-744FF66CDD6E}" srcOrd="0" destOrd="0" presId="urn:microsoft.com/office/officeart/2011/layout/CircleProcess"/>
    <dgm:cxn modelId="{9C0450B6-E42B-4AE5-8521-12A4EFAB5311}" type="presParOf" srcId="{CC81C4F5-9DE1-475B-BBFB-11C8901763E2}" destId="{777352C1-07F6-4F58-AC49-A4564D3B98F4}" srcOrd="1" destOrd="0" presId="urn:microsoft.com/office/officeart/2011/layout/CircleProcess"/>
    <dgm:cxn modelId="{A23D920D-DCB0-461A-93B6-95B8019ADC8C}" type="presParOf" srcId="{777352C1-07F6-4F58-AC49-A4564D3B98F4}" destId="{973C7A4F-7D1B-4B4C-AAB7-246E73D5BB39}" srcOrd="0" destOrd="0" presId="urn:microsoft.com/office/officeart/2011/layout/CircleProcess"/>
    <dgm:cxn modelId="{9EBCFFA9-D42C-4BEF-80A6-533B1452B537}" type="presParOf" srcId="{CC81C4F5-9DE1-475B-BBFB-11C8901763E2}" destId="{86FFC390-B6E2-44C9-AE98-FBF7C14E0123}" srcOrd="2" destOrd="0" presId="urn:microsoft.com/office/officeart/2011/layout/CircleProcess"/>
    <dgm:cxn modelId="{24D6D4FD-E8B3-40BD-940D-936B4E64A6FA}" type="presParOf" srcId="{CC81C4F5-9DE1-475B-BBFB-11C8901763E2}" destId="{0DFDE73A-9CE7-4FC6-89DD-FDB655AB0E69}" srcOrd="3" destOrd="0" presId="urn:microsoft.com/office/officeart/2011/layout/CircleProcess"/>
    <dgm:cxn modelId="{5EB15B5F-95D2-4B79-9BBF-6DF92496D87C}" type="presParOf" srcId="{0DFDE73A-9CE7-4FC6-89DD-FDB655AB0E69}" destId="{24E80111-E76E-4F44-8D6C-1D239BB4BEDA}" srcOrd="0" destOrd="0" presId="urn:microsoft.com/office/officeart/2011/layout/CircleProcess"/>
    <dgm:cxn modelId="{C524F6CC-9C15-4562-9F88-6DED100BBD97}" type="presParOf" srcId="{CC81C4F5-9DE1-475B-BBFB-11C8901763E2}" destId="{9FEB0ABE-09AE-4B1D-8C73-2D2D8ECC96B6}" srcOrd="4" destOrd="0" presId="urn:microsoft.com/office/officeart/2011/layout/CircleProcess"/>
    <dgm:cxn modelId="{4D18FFE8-56E0-459E-8E7E-E7ED5391906B}" type="presParOf" srcId="{9FEB0ABE-09AE-4B1D-8C73-2D2D8ECC96B6}" destId="{1DB1E9D6-2362-43E9-BB43-C3064B2A7FBE}" srcOrd="0" destOrd="0" presId="urn:microsoft.com/office/officeart/2011/layout/CircleProcess"/>
    <dgm:cxn modelId="{E95EE34B-4CEF-4679-9352-E2B12069E1E2}" type="presParOf" srcId="{CC81C4F5-9DE1-475B-BBFB-11C8901763E2}" destId="{CE8C064C-BFC0-4B45-9378-691AF835EA2B}" srcOrd="5" destOrd="0" presId="urn:microsoft.com/office/officeart/2011/layout/CircleProcess"/>
    <dgm:cxn modelId="{F38C36B6-012E-4DEA-B806-8901BFCABA22}" type="presParOf" srcId="{CC81C4F5-9DE1-475B-BBFB-11C8901763E2}" destId="{DC71C842-8A42-47F2-AFF7-69619E643CF7}" srcOrd="6" destOrd="0" presId="urn:microsoft.com/office/officeart/2011/layout/CircleProcess"/>
    <dgm:cxn modelId="{1DBDBD5C-D5EC-4841-835F-34B41A1E86AE}" type="presParOf" srcId="{DC71C842-8A42-47F2-AFF7-69619E643CF7}" destId="{0BF1B0B8-6393-4AF1-9B94-A35584163482}" srcOrd="0" destOrd="0" presId="urn:microsoft.com/office/officeart/2011/layout/CircleProcess"/>
    <dgm:cxn modelId="{099098F9-2C41-4D2D-8C48-648C39F05748}" type="presParOf" srcId="{CC81C4F5-9DE1-475B-BBFB-11C8901763E2}" destId="{C85972AD-2FA4-4428-AEC2-1525B9C083DE}" srcOrd="7" destOrd="0" presId="urn:microsoft.com/office/officeart/2011/layout/CircleProcess"/>
    <dgm:cxn modelId="{D08378EF-CB85-4776-888C-43A4EC6F78FB}" type="presParOf" srcId="{C85972AD-2FA4-4428-AEC2-1525B9C083DE}" destId="{27C96098-769B-4429-87A8-D6ACEEA77E3E}" srcOrd="0" destOrd="0" presId="urn:microsoft.com/office/officeart/2011/layout/CircleProcess"/>
    <dgm:cxn modelId="{2048A677-C94A-463C-8AC5-CAE4FD7CEB4A}" type="presParOf" srcId="{CC81C4F5-9DE1-475B-BBFB-11C8901763E2}" destId="{986663C3-4535-468A-8F62-D2EEF126BD64}" srcOrd="8" destOrd="0" presId="urn:microsoft.com/office/officeart/2011/layout/CircleProcess"/>
    <dgm:cxn modelId="{EE3FFBD8-5CB5-464C-B0AE-B9EA9E3295FC}" type="presParOf" srcId="{CC81C4F5-9DE1-475B-BBFB-11C8901763E2}" destId="{2657694B-B455-4840-99CD-89F0DC793694}" srcOrd="9" destOrd="0" presId="urn:microsoft.com/office/officeart/2011/layout/CircleProcess"/>
    <dgm:cxn modelId="{77163BFC-8605-4ADB-9E54-52E40CCD78A1}" type="presParOf" srcId="{2657694B-B455-4840-99CD-89F0DC793694}" destId="{E293E676-0D60-4DFE-BCAC-78AF2B7D9C4C}" srcOrd="0" destOrd="0" presId="urn:microsoft.com/office/officeart/2011/layout/CircleProcess"/>
    <dgm:cxn modelId="{7CBA7F0B-C7C8-40EC-8BFE-F42035FF9151}" type="presParOf" srcId="{CC81C4F5-9DE1-475B-BBFB-11C8901763E2}" destId="{1D3AAB18-6427-4617-80DA-DB7669DB064B}" srcOrd="10" destOrd="0" presId="urn:microsoft.com/office/officeart/2011/layout/CircleProcess"/>
    <dgm:cxn modelId="{47421C15-5FD0-45C3-83CF-95F63CB22D58}" type="presParOf" srcId="{1D3AAB18-6427-4617-80DA-DB7669DB064B}" destId="{2CEEB5AE-B760-4F04-91DB-124738EC097C}" srcOrd="0" destOrd="0" presId="urn:microsoft.com/office/officeart/2011/layout/CircleProcess"/>
    <dgm:cxn modelId="{182E9069-EA97-461E-94C7-F6F592D5DDF2}" type="presParOf" srcId="{CC81C4F5-9DE1-475B-BBFB-11C8901763E2}" destId="{0B7298FB-C6EC-4AD3-B298-87E0B3641DE7}"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21B9-9BB2-4181-A23E-744FF66CDD6E}">
      <dsp:nvSpPr>
        <dsp:cNvPr id="0" name=""/>
        <dsp:cNvSpPr/>
      </dsp:nvSpPr>
      <dsp:spPr>
        <a:xfrm>
          <a:off x="8132050" y="1041284"/>
          <a:ext cx="2433743" cy="2433867"/>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3C7A4F-7D1B-4B4C-AAB7-246E73D5BB39}">
      <dsp:nvSpPr>
        <dsp:cNvPr id="0" name=""/>
        <dsp:cNvSpPr/>
      </dsp:nvSpPr>
      <dsp:spPr>
        <a:xfrm>
          <a:off x="8213453" y="1122427"/>
          <a:ext cx="2271980" cy="2271581"/>
        </a:xfrm>
        <a:prstGeom prst="ellipse">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chemeClr val="bg1"/>
              </a:solidFill>
              <a:latin typeface="Times New Roman" panose="02020603050405020304" pitchFamily="18" charset="0"/>
              <a:cs typeface="Times New Roman" panose="02020603050405020304" pitchFamily="18" charset="0"/>
            </a:rPr>
            <a:t>Via message and email</a:t>
          </a:r>
        </a:p>
      </dsp:txBody>
      <dsp:txXfrm>
        <a:off x="8538022" y="1447000"/>
        <a:ext cx="1622843" cy="1622436"/>
      </dsp:txXfrm>
    </dsp:sp>
    <dsp:sp modelId="{24E80111-E76E-4F44-8D6C-1D239BB4BEDA}">
      <dsp:nvSpPr>
        <dsp:cNvPr id="0" name=""/>
        <dsp:cNvSpPr/>
      </dsp:nvSpPr>
      <dsp:spPr>
        <a:xfrm rot="2700000">
          <a:off x="5606448" y="1041113"/>
          <a:ext cx="2433783" cy="2433783"/>
        </a:xfrm>
        <a:prstGeom prst="teardrop">
          <a:avLst>
            <a:gd name="adj" fmla="val 1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B1E9D6-2362-43E9-BB43-C3064B2A7FBE}">
      <dsp:nvSpPr>
        <dsp:cNvPr id="0" name=""/>
        <dsp:cNvSpPr/>
      </dsp:nvSpPr>
      <dsp:spPr>
        <a:xfrm>
          <a:off x="5698307" y="1122427"/>
          <a:ext cx="2271980" cy="2271581"/>
        </a:xfrm>
        <a:prstGeom prst="ellipse">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chemeClr val="bg1"/>
              </a:solidFill>
              <a:latin typeface="Times New Roman" panose="02020603050405020304" pitchFamily="18" charset="0"/>
              <a:cs typeface="Times New Roman" panose="02020603050405020304" pitchFamily="18" charset="0"/>
            </a:rPr>
            <a:t>At may 2020</a:t>
          </a:r>
        </a:p>
      </dsp:txBody>
      <dsp:txXfrm>
        <a:off x="6022876" y="1447000"/>
        <a:ext cx="1622843" cy="1622436"/>
      </dsp:txXfrm>
    </dsp:sp>
    <dsp:sp modelId="{0BF1B0B8-6393-4AF1-9B94-A35584163482}">
      <dsp:nvSpPr>
        <dsp:cNvPr id="0" name=""/>
        <dsp:cNvSpPr/>
      </dsp:nvSpPr>
      <dsp:spPr>
        <a:xfrm rot="2700000">
          <a:off x="3101738" y="1041113"/>
          <a:ext cx="2433783" cy="2433783"/>
        </a:xfrm>
        <a:prstGeom prst="teardrop">
          <a:avLst>
            <a:gd name="adj" fmla="val 1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C96098-769B-4429-87A8-D6ACEEA77E3E}">
      <dsp:nvSpPr>
        <dsp:cNvPr id="0" name=""/>
        <dsp:cNvSpPr/>
      </dsp:nvSpPr>
      <dsp:spPr>
        <a:xfrm>
          <a:off x="3318412" y="1089739"/>
          <a:ext cx="2271980" cy="2271581"/>
        </a:xfrm>
        <a:prstGeom prst="ellipse">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chemeClr val="bg1"/>
              </a:solidFill>
              <a:latin typeface="Times New Roman" panose="02020603050405020304" pitchFamily="18" charset="0"/>
              <a:cs typeface="Times New Roman" panose="02020603050405020304" pitchFamily="18" charset="0"/>
            </a:rPr>
            <a:t>Health care staff survey</a:t>
          </a:r>
        </a:p>
      </dsp:txBody>
      <dsp:txXfrm>
        <a:off x="3642980" y="1414312"/>
        <a:ext cx="1622843" cy="1622436"/>
      </dsp:txXfrm>
    </dsp:sp>
    <dsp:sp modelId="{E293E676-0D60-4DFE-BCAC-78AF2B7D9C4C}">
      <dsp:nvSpPr>
        <dsp:cNvPr id="0" name=""/>
        <dsp:cNvSpPr/>
      </dsp:nvSpPr>
      <dsp:spPr>
        <a:xfrm rot="2700000">
          <a:off x="586591" y="1041113"/>
          <a:ext cx="2433783" cy="2433783"/>
        </a:xfrm>
        <a:prstGeom prst="teardrop">
          <a:avLst>
            <a:gd name="adj" fmla="val 1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CEEB5AE-B760-4F04-91DB-124738EC097C}">
      <dsp:nvSpPr>
        <dsp:cNvPr id="0" name=""/>
        <dsp:cNvSpPr/>
      </dsp:nvSpPr>
      <dsp:spPr>
        <a:xfrm>
          <a:off x="668014" y="1122427"/>
          <a:ext cx="2271980" cy="2271581"/>
        </a:xfrm>
        <a:prstGeom prst="ellipse">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Times New Roman" panose="02020603050405020304" pitchFamily="18" charset="0"/>
              <a:cs typeface="Times New Roman" panose="02020603050405020304" pitchFamily="18" charset="0"/>
            </a:rPr>
            <a:t>Website implementation</a:t>
          </a:r>
        </a:p>
      </dsp:txBody>
      <dsp:txXfrm>
        <a:off x="992583" y="1447000"/>
        <a:ext cx="1622843" cy="162243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26</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pic>
        <p:nvPicPr>
          <p:cNvPr id="5" name="Picture 4" descr="بسم الله الرحمن الرحیم"/>
          <p:cNvPicPr/>
          <p:nvPr/>
        </p:nvPicPr>
        <p:blipFill>
          <a:blip r:embed="rId2"/>
          <a:srcRect/>
          <a:stretch>
            <a:fillRect/>
          </a:stretch>
        </p:blipFill>
        <p:spPr bwMode="auto">
          <a:xfrm>
            <a:off x="643944" y="218942"/>
            <a:ext cx="11037194" cy="6027312"/>
          </a:xfrm>
          <a:prstGeom prst="rect">
            <a:avLst/>
          </a:prstGeom>
          <a:noFill/>
          <a:ln w="9525">
            <a:noFill/>
            <a:miter lim="800000"/>
            <a:headEnd/>
            <a:tailEnd/>
          </a:ln>
        </p:spPr>
      </p:pic>
    </p:spTree>
    <p:extLst>
      <p:ext uri="{BB962C8B-B14F-4D97-AF65-F5344CB8AC3E}">
        <p14:creationId xmlns:p14="http://schemas.microsoft.com/office/powerpoint/2010/main" val="314785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64" y="284176"/>
            <a:ext cx="8303341" cy="1508760"/>
          </a:xfrm>
          <a:solidFill>
            <a:schemeClr val="accent2"/>
          </a:solidFill>
        </p:spPr>
        <p:txBody>
          <a:bodyPr/>
          <a:lstStyle/>
          <a:p>
            <a:pPr algn="ctr"/>
            <a:r>
              <a:rPr lang="en-US" b="1" dirty="0">
                <a:solidFill>
                  <a:schemeClr val="bg1"/>
                </a:solidFill>
              </a:rPr>
              <a:t>Study Design</a:t>
            </a:r>
            <a:endParaRPr lang="en-US" dirty="0">
              <a:solidFill>
                <a:schemeClr val="bg1"/>
              </a:solidFill>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9" name="Content Placeholder 8"/>
          <p:cNvSpPr>
            <a:spLocks noGrp="1"/>
          </p:cNvSpPr>
          <p:nvPr>
            <p:ph idx="1"/>
          </p:nvPr>
        </p:nvSpPr>
        <p:spPr>
          <a:xfrm>
            <a:off x="1061884" y="1792936"/>
            <a:ext cx="9959107" cy="3796703"/>
          </a:xfrm>
          <a:prstGeom prst="flowChartConnector">
            <a:avLst/>
          </a:prstGeom>
        </p:spPr>
        <p:txBody>
          <a:bodyPr>
            <a:normAutofit/>
          </a:bodyPr>
          <a:lstStyle/>
          <a:p>
            <a:pPr marL="0" indent="0" algn="l" rtl="0">
              <a:buNone/>
            </a:pPr>
            <a:r>
              <a:rPr lang="en-US" sz="9600" dirty="0"/>
              <a:t>                  </a:t>
            </a:r>
          </a:p>
        </p:txBody>
      </p:sp>
      <p:graphicFrame>
        <p:nvGraphicFramePr>
          <p:cNvPr id="13" name="Diagram 12"/>
          <p:cNvGraphicFramePr/>
          <p:nvPr>
            <p:extLst>
              <p:ext uri="{D42A27DB-BD31-4B8C-83A1-F6EECF244321}">
                <p14:modId xmlns:p14="http://schemas.microsoft.com/office/powerpoint/2010/main" val="2551518178"/>
              </p:ext>
            </p:extLst>
          </p:nvPr>
        </p:nvGraphicFramePr>
        <p:xfrm>
          <a:off x="722671" y="719667"/>
          <a:ext cx="10648333" cy="4516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c 13"/>
          <p:cNvSpPr/>
          <p:nvPr/>
        </p:nvSpPr>
        <p:spPr>
          <a:xfrm rot="9461876">
            <a:off x="5461518" y="3031597"/>
            <a:ext cx="816475" cy="1902918"/>
          </a:xfrm>
          <a:prstGeom prst="arc">
            <a:avLst>
              <a:gd name="adj1" fmla="val 15695469"/>
              <a:gd name="adj2" fmla="val 23591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TextBox 14"/>
          <p:cNvSpPr txBox="1"/>
          <p:nvPr/>
        </p:nvSpPr>
        <p:spPr>
          <a:xfrm>
            <a:off x="6337105" y="4312347"/>
            <a:ext cx="5653331" cy="923330"/>
          </a:xfrm>
          <a:prstGeom prst="rect">
            <a:avLst/>
          </a:prstGeom>
          <a:solidFill>
            <a:schemeClr val="bg2"/>
          </a:solidFill>
          <a:ln>
            <a:solidFill>
              <a:srgbClr val="7030A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Who were officially registered with Libyan hospitals during the COVID-19 pandemic and were involved in patient care</a:t>
            </a:r>
          </a:p>
        </p:txBody>
      </p:sp>
      <p:sp>
        <p:nvSpPr>
          <p:cNvPr id="1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characteristics</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characteristics</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Pentagon 18"/>
          <p:cNvSpPr/>
          <p:nvPr/>
        </p:nvSpPr>
        <p:spPr>
          <a:xfrm>
            <a:off x="-1" y="5648632"/>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20" name="Chevron 19"/>
          <p:cNvSpPr/>
          <p:nvPr/>
        </p:nvSpPr>
        <p:spPr>
          <a:xfrm>
            <a:off x="1584101" y="5627260"/>
            <a:ext cx="224092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Methods</a:t>
            </a:r>
            <a:endParaRPr lang="en-US" dirty="0">
              <a:solidFill>
                <a:schemeClr val="tx1"/>
              </a:solidFill>
            </a:endParaRPr>
          </a:p>
        </p:txBody>
      </p:sp>
      <p:sp>
        <p:nvSpPr>
          <p:cNvPr id="21" name="Chevron 20"/>
          <p:cNvSpPr/>
          <p:nvPr/>
        </p:nvSpPr>
        <p:spPr>
          <a:xfrm>
            <a:off x="3678200" y="5627260"/>
            <a:ext cx="2191555"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Results</a:t>
            </a:r>
            <a:endParaRPr lang="en-US">
              <a:solidFill>
                <a:schemeClr val="tx1"/>
              </a:solidFill>
            </a:endParaRPr>
          </a:p>
        </p:txBody>
      </p:sp>
      <p:sp>
        <p:nvSpPr>
          <p:cNvPr id="22" name="Chevron 21"/>
          <p:cNvSpPr/>
          <p:nvPr/>
        </p:nvSpPr>
        <p:spPr>
          <a:xfrm>
            <a:off x="7740202" y="5648631"/>
            <a:ext cx="2382591" cy="5102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Conclusions</a:t>
            </a:r>
            <a:endParaRPr lang="en-US" dirty="0">
              <a:solidFill>
                <a:schemeClr val="tx1"/>
              </a:solidFill>
            </a:endParaRPr>
          </a:p>
        </p:txBody>
      </p:sp>
      <p:sp>
        <p:nvSpPr>
          <p:cNvPr id="23" name="Chevron 22"/>
          <p:cNvSpPr/>
          <p:nvPr/>
        </p:nvSpPr>
        <p:spPr>
          <a:xfrm>
            <a:off x="9942490" y="5589639"/>
            <a:ext cx="2249510"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limitations</a:t>
            </a:r>
            <a:endParaRPr lang="en-US" dirty="0">
              <a:solidFill>
                <a:schemeClr val="tx1"/>
              </a:solidFill>
            </a:endParaRPr>
          </a:p>
        </p:txBody>
      </p:sp>
      <p:sp>
        <p:nvSpPr>
          <p:cNvPr id="25" name="Chevron 24"/>
          <p:cNvSpPr/>
          <p:nvPr/>
        </p:nvSpPr>
        <p:spPr>
          <a:xfrm>
            <a:off x="5666704" y="5627260"/>
            <a:ext cx="223569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8910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1"/>
          <p:cNvSpPr>
            <a:spLocks noGrp="1" noChangeArrowheads="1"/>
          </p:cNvSpPr>
          <p:nvPr>
            <p:ph type="title"/>
          </p:nvPr>
        </p:nvSpPr>
        <p:spPr bwMode="auto">
          <a:xfrm>
            <a:off x="2861187" y="376841"/>
            <a:ext cx="81258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Survey sections</a:t>
            </a:r>
            <a:r>
              <a:rPr kumimoji="0" lang="en-US" altLang="en-US" sz="8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en-US" sz="9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8" name="Rectangle 2"/>
          <p:cNvSpPr>
            <a:spLocks noGrp="1" noChangeArrowheads="1"/>
          </p:cNvSpPr>
          <p:nvPr>
            <p:ph idx="1"/>
          </p:nvPr>
        </p:nvSpPr>
        <p:spPr bwMode="auto">
          <a:xfrm>
            <a:off x="103239" y="1878434"/>
            <a:ext cx="11297264" cy="24447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l" rtl="0">
              <a:buFont typeface="+mj-lt"/>
              <a:buAutoNum type="arabicPeriod"/>
            </a:pPr>
            <a:r>
              <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Basic demographic information </a:t>
            </a:r>
            <a:r>
              <a:rPr kumimoji="0" lang="en-US" altLang="en-US" sz="2400" b="0" i="0" u="none" strike="noStrike" cap="none" normalizeH="0" dirty="0">
                <a:ln>
                  <a:noFill/>
                </a:ln>
                <a:solidFill>
                  <a:schemeClr val="bg1"/>
                </a:solidFill>
                <a:effectLst/>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age, gender, years of experience,  </a:t>
            </a:r>
          </a:p>
          <a:p>
            <a:pPr marL="0" indent="0" algn="l" rtl="0">
              <a:buNone/>
            </a:pPr>
            <a:r>
              <a:rPr lang="en-US" sz="2400" dirty="0">
                <a:solidFill>
                  <a:schemeClr val="bg1"/>
                </a:solidFill>
                <a:latin typeface="Times New Roman" panose="02020603050405020304" pitchFamily="18" charset="0"/>
                <a:cs typeface="Times New Roman" panose="02020603050405020304" pitchFamily="18" charset="0"/>
              </a:rPr>
              <a:t>                                                             employment status, department of work,</a:t>
            </a:r>
          </a:p>
          <a:p>
            <a:pPr marL="0" indent="0" algn="l">
              <a:buNone/>
            </a:pPr>
            <a:r>
              <a:rPr lang="en-US" dirty="0">
                <a:solidFill>
                  <a:schemeClr val="bg1"/>
                </a:solidFill>
                <a:latin typeface="Times New Roman" panose="02020603050405020304" pitchFamily="18" charset="0"/>
                <a:cs typeface="Times New Roman" panose="02020603050405020304" pitchFamily="18" charset="0"/>
              </a:rPr>
              <a:t>                                                                     there were several, computer skills  </a:t>
            </a:r>
          </a:p>
          <a:p>
            <a:pPr marL="0" indent="0">
              <a:buNone/>
            </a:pPr>
            <a:r>
              <a:rPr lang="en-US" dirty="0">
                <a:solidFill>
                  <a:schemeClr val="bg1"/>
                </a:solidFill>
                <a:latin typeface="Times New Roman" panose="02020603050405020304" pitchFamily="18" charset="0"/>
                <a:cs typeface="Times New Roman" panose="02020603050405020304" pitchFamily="18" charset="0"/>
              </a:rPr>
              <a:t>general questions related to telemedicine experience</a:t>
            </a:r>
            <a:endParaRPr lang="en-US" sz="4800" dirty="0">
              <a:solidFill>
                <a:schemeClr val="bg1"/>
              </a:solidFill>
              <a:latin typeface="Times New Roman" panose="02020603050405020304" pitchFamily="18" charset="0"/>
              <a:cs typeface="Times New Roman" panose="02020603050405020304" pitchFamily="18" charset="0"/>
            </a:endParaRPr>
          </a:p>
          <a:p>
            <a:pPr marL="0" indent="0" algn="l" rtl="0">
              <a:buNone/>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Left Brace 13"/>
          <p:cNvSpPr/>
          <p:nvPr/>
        </p:nvSpPr>
        <p:spPr>
          <a:xfrm>
            <a:off x="4675238" y="1826773"/>
            <a:ext cx="73743" cy="1769806"/>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6" name="TextBox 15"/>
          <p:cNvSpPr txBox="1"/>
          <p:nvPr/>
        </p:nvSpPr>
        <p:spPr>
          <a:xfrm>
            <a:off x="103239" y="4310628"/>
            <a:ext cx="11297264" cy="1846659"/>
          </a:xfrm>
          <a:prstGeom prst="rect">
            <a:avLst/>
          </a:prstGeom>
          <a:noFill/>
          <a:ln>
            <a:solidFill>
              <a:schemeClr val="tx1"/>
            </a:solidFill>
          </a:ln>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2</a:t>
            </a:r>
            <a:r>
              <a:rPr lang="en-US" sz="2400" dirty="0">
                <a:solidFill>
                  <a:schemeClr val="bg1"/>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second section </a:t>
            </a:r>
            <a:r>
              <a:rPr lang="en-US" sz="2400" dirty="0">
                <a:solidFill>
                  <a:schemeClr val="bg1"/>
                </a:solidFill>
                <a:latin typeface="Times New Roman" panose="02020603050405020304" pitchFamily="18" charset="0"/>
                <a:cs typeface="Times New Roman" panose="02020603050405020304" pitchFamily="18" charset="0"/>
              </a:rPr>
              <a:t>contained a survey instrument that was previously</a:t>
            </a: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developed by </a:t>
            </a:r>
            <a:r>
              <a:rPr lang="en-US" sz="2400" dirty="0" err="1">
                <a:solidFill>
                  <a:schemeClr val="bg1"/>
                </a:solidFill>
                <a:latin typeface="Times New Roman" panose="02020603050405020304" pitchFamily="18" charset="0"/>
                <a:cs typeface="Times New Roman" panose="02020603050405020304" pitchFamily="18" charset="0"/>
              </a:rPr>
              <a:t>Zayapragassarazan</a:t>
            </a:r>
            <a:r>
              <a:rPr lang="en-US" sz="2400" dirty="0">
                <a:solidFill>
                  <a:schemeClr val="bg1"/>
                </a:solidFill>
                <a:latin typeface="Times New Roman" panose="02020603050405020304" pitchFamily="18" charset="0"/>
                <a:cs typeface="Times New Roman" panose="02020603050405020304" pitchFamily="18" charset="0"/>
              </a:rPr>
              <a:t> et al ,which contains four detailed subsections.</a:t>
            </a:r>
          </a:p>
          <a:p>
            <a:pPr>
              <a:lnSpc>
                <a:spcPct val="150000"/>
              </a:lnSpc>
            </a:pPr>
            <a:r>
              <a:rPr lang="en-US" sz="2400" dirty="0">
                <a:latin typeface="Times New Roman" panose="02020603050405020304" pitchFamily="18" charset="0"/>
                <a:cs typeface="Times New Roman" panose="02020603050405020304" pitchFamily="18" charset="0"/>
              </a:rPr>
              <a:t>3</a:t>
            </a:r>
            <a:r>
              <a:rPr lang="en-US" sz="2400"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rPr>
              <a:t> </a:t>
            </a:r>
            <a:r>
              <a:rPr lang="en-US" sz="2400" dirty="0">
                <a:solidFill>
                  <a:srgbClr val="FF0000"/>
                </a:solidFill>
                <a:latin typeface="Times New Roman" panose="02020603050405020304" pitchFamily="18" charset="0"/>
                <a:cs typeface="Times New Roman" panose="02020603050405020304" pitchFamily="18" charset="0"/>
              </a:rPr>
              <a:t>third section</a:t>
            </a:r>
            <a:r>
              <a:rPr lang="en-US" sz="24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Assessment of the Effect of COVID-19 on Telemedicine</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19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340" y="155387"/>
            <a:ext cx="9784080" cy="1508760"/>
          </a:xfrm>
        </p:spPr>
        <p:txBody>
          <a:bodyPr/>
          <a:lstStyle/>
          <a:p>
            <a:r>
              <a:rPr lang="en-US" dirty="0">
                <a:solidFill>
                  <a:schemeClr val="tx1">
                    <a:lumMod val="60000"/>
                    <a:lumOff val="40000"/>
                  </a:schemeClr>
                </a:solidFill>
              </a:rPr>
              <a:t>.</a:t>
            </a:r>
          </a:p>
        </p:txBody>
      </p:sp>
      <p:sp>
        <p:nvSpPr>
          <p:cNvPr id="3" name="Content Placeholder 2"/>
          <p:cNvSpPr>
            <a:spLocks noGrp="1"/>
          </p:cNvSpPr>
          <p:nvPr>
            <p:ph idx="1"/>
          </p:nvPr>
        </p:nvSpPr>
        <p:spPr>
          <a:xfrm>
            <a:off x="235973" y="2580967"/>
            <a:ext cx="11533240" cy="2755011"/>
          </a:xfrm>
        </p:spPr>
        <p:txBody>
          <a:bodyPr>
            <a:normAutofit/>
          </a:bodyPr>
          <a:lstStyle/>
          <a:p>
            <a:pPr marL="0" indent="0" algn="l" rtl="0">
              <a:buNone/>
            </a:pPr>
            <a:r>
              <a:rPr lang="en-US" b="1" i="1" dirty="0"/>
              <a:t>                                      Awareness Subsection                 </a:t>
            </a:r>
            <a:r>
              <a:rPr lang="en-US" dirty="0"/>
              <a:t>12 items                0=don’t know, 1=heard, 2=know</a:t>
            </a:r>
            <a:endParaRPr lang="en-US" b="1" i="1" dirty="0"/>
          </a:p>
          <a:p>
            <a:pPr marL="0" indent="0" algn="l" rtl="0">
              <a:buNone/>
            </a:pPr>
            <a:r>
              <a:rPr lang="en-US" b="1" i="1" dirty="0"/>
              <a:t>                                      Knowledge Subsection                 </a:t>
            </a:r>
            <a:r>
              <a:rPr lang="en-US" dirty="0"/>
              <a:t>11 items                0=yes, 1=no</a:t>
            </a:r>
            <a:endParaRPr lang="en-US" b="1" i="1" dirty="0"/>
          </a:p>
          <a:p>
            <a:pPr marL="0" indent="0" algn="l" rtl="0">
              <a:buNone/>
            </a:pPr>
            <a:r>
              <a:rPr lang="en-US" b="1" i="1" dirty="0"/>
              <a:t>second section         Attitude Subsection                      </a:t>
            </a:r>
            <a:r>
              <a:rPr lang="en-US" dirty="0"/>
              <a:t>11 items              0=</a:t>
            </a:r>
            <a:r>
              <a:rPr lang="en-US" dirty="0" err="1"/>
              <a:t>disstrongly</a:t>
            </a:r>
            <a:r>
              <a:rPr lang="en-US" dirty="0"/>
              <a:t>, 1=disagree, </a:t>
            </a:r>
          </a:p>
          <a:p>
            <a:pPr marL="0" indent="0" algn="l" rtl="0">
              <a:buNone/>
            </a:pPr>
            <a:r>
              <a:rPr lang="en-US" b="1" i="1" dirty="0"/>
              <a:t>                                        </a:t>
            </a:r>
            <a:r>
              <a:rPr lang="en-US" dirty="0"/>
              <a:t>2=undecided, 3=agree,4=strongly</a:t>
            </a:r>
            <a:endParaRPr lang="en-US" b="1" i="1" dirty="0"/>
          </a:p>
          <a:p>
            <a:pPr marL="0" indent="0" algn="ctr" rtl="0">
              <a:buNone/>
            </a:pPr>
            <a:r>
              <a:rPr lang="en-US" b="1" i="1" dirty="0"/>
              <a:t>                          Computer Skills Subsection             </a:t>
            </a:r>
            <a:r>
              <a:rPr lang="en-US" dirty="0"/>
              <a:t>13 items              (0=unskilled, 1=learner,                2=mediocre, 3=expert</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Left Brace 6"/>
          <p:cNvSpPr/>
          <p:nvPr/>
        </p:nvSpPr>
        <p:spPr>
          <a:xfrm>
            <a:off x="2188630" y="2462981"/>
            <a:ext cx="303847" cy="241873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9" name="Straight Arrow Connector 8"/>
          <p:cNvCxnSpPr/>
          <p:nvPr/>
        </p:nvCxnSpPr>
        <p:spPr>
          <a:xfrm>
            <a:off x="5309419" y="2802194"/>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5309419" y="3279059"/>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294670" y="3714136"/>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740997" y="4687527"/>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7172632" y="2761415"/>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7187379" y="3249563"/>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7187379" y="3722963"/>
            <a:ext cx="707923" cy="241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7541340" y="4658031"/>
            <a:ext cx="707923" cy="294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5277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7" y="284176"/>
            <a:ext cx="8774741" cy="1508760"/>
          </a:xfrm>
        </p:spPr>
        <p:txBody>
          <a:bodyPr>
            <a:normAutofit/>
          </a:bodyPr>
          <a:lstStyle/>
          <a:p>
            <a:pPr algn="ctr"/>
            <a:r>
              <a:rPr lang="en-US" sz="3200" b="1" dirty="0">
                <a:latin typeface="Times New Roman" panose="02020603050405020304" pitchFamily="18" charset="0"/>
                <a:cs typeface="Times New Roman" panose="02020603050405020304" pitchFamily="18" charset="0"/>
              </a:rPr>
              <a:t>Assessment of the Effect of COVID-19 on Telemedicine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7506" y="2025748"/>
            <a:ext cx="10706780" cy="3657600"/>
          </a:xfrm>
          <a:ln>
            <a:solidFill>
              <a:schemeClr val="accent1">
                <a:lumMod val="75000"/>
              </a:schemeClr>
            </a:solidFill>
          </a:ln>
        </p:spPr>
        <p:txBody>
          <a:bodyPr/>
          <a:lstStyle/>
          <a:p>
            <a:pPr algn="l" rtl="0">
              <a:lnSpc>
                <a:spcPct val="15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the role of telemedicine in reducing in-person consultations</a:t>
            </a:r>
          </a:p>
          <a:p>
            <a:pPr algn="l" rtl="0">
              <a:lnSpc>
                <a:spcPct val="15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the time spent on practicing telemedicine</a:t>
            </a:r>
          </a:p>
          <a:p>
            <a:pPr algn="l" rtl="0">
              <a:lnSpc>
                <a:spcPct val="15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the usability of telemedicine based on local internet settings</a:t>
            </a:r>
          </a:p>
          <a:p>
            <a:pPr algn="l" rtl="0">
              <a:lnSpc>
                <a:spcPct val="15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the role of telemedicine in helping physicians avoid or decrease the risk of infection potentially resulting from internal conflicts in Libya.</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280813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25" y="284176"/>
            <a:ext cx="7477433" cy="1508760"/>
          </a:xfrm>
        </p:spPr>
        <p:txBody>
          <a:bodyPr/>
          <a:lstStyle/>
          <a:p>
            <a:pPr algn="ctr"/>
            <a:r>
              <a:rPr lang="en-US" b="1" dirty="0">
                <a:solidFill>
                  <a:schemeClr val="bg1"/>
                </a:solidFill>
              </a:rPr>
              <a:t>Statistical Analysis</a:t>
            </a:r>
            <a:endParaRPr lang="en-US" dirty="0">
              <a:solidFill>
                <a:schemeClr val="bg1"/>
              </a:solidFill>
            </a:endParaRPr>
          </a:p>
        </p:txBody>
      </p:sp>
      <p:sp>
        <p:nvSpPr>
          <p:cNvPr id="3" name="Content Placeholder 2"/>
          <p:cNvSpPr>
            <a:spLocks noGrp="1"/>
          </p:cNvSpPr>
          <p:nvPr>
            <p:ph idx="1"/>
          </p:nvPr>
        </p:nvSpPr>
        <p:spPr>
          <a:xfrm>
            <a:off x="545690" y="2011681"/>
            <a:ext cx="10441309" cy="2634062"/>
          </a:xfrm>
        </p:spPr>
        <p:txBody>
          <a:bodyPr/>
          <a:lstStyle/>
          <a:p>
            <a:pPr marL="0" indent="0" algn="l" rtl="0">
              <a:buNone/>
            </a:pPr>
            <a:r>
              <a:rPr lang="en-US" dirty="0"/>
              <a:t>   </a:t>
            </a:r>
          </a:p>
          <a:p>
            <a:pPr marL="0" indent="0" algn="l" rtl="0">
              <a:buNone/>
            </a:pPr>
            <a:r>
              <a:rPr lang="en-US" dirty="0"/>
              <a:t>        general demographic  characteristics              </a:t>
            </a:r>
            <a:r>
              <a:rPr lang="en-US" dirty="0">
                <a:solidFill>
                  <a:schemeClr val="accent4">
                    <a:lumMod val="75000"/>
                  </a:schemeClr>
                </a:solidFill>
              </a:rPr>
              <a:t>Descriptive statistics    </a:t>
            </a:r>
          </a:p>
          <a:p>
            <a:pPr marL="0" indent="0" algn="l" rtl="0">
              <a:buNone/>
            </a:pPr>
            <a:r>
              <a:rPr lang="en-US" dirty="0"/>
              <a:t>     determine significant differences between the two groups            </a:t>
            </a:r>
            <a:r>
              <a:rPr lang="en-US" dirty="0">
                <a:solidFill>
                  <a:schemeClr val="accent4">
                    <a:lumMod val="75000"/>
                  </a:schemeClr>
                </a:solidFill>
              </a:rPr>
              <a:t>Mann-Whitney </a:t>
            </a:r>
            <a:r>
              <a:rPr lang="en-US" i="1" dirty="0">
                <a:solidFill>
                  <a:schemeClr val="accent4">
                    <a:lumMod val="75000"/>
                  </a:schemeClr>
                </a:solidFill>
              </a:rPr>
              <a:t>U </a:t>
            </a:r>
            <a:r>
              <a:rPr lang="en-US" dirty="0">
                <a:solidFill>
                  <a:schemeClr val="accent4">
                    <a:lumMod val="75000"/>
                  </a:schemeClr>
                </a:solidFill>
              </a:rPr>
              <a:t>test</a:t>
            </a:r>
          </a:p>
          <a:p>
            <a:pPr marL="0" indent="0" algn="l" rtl="0">
              <a:buNone/>
            </a:pPr>
            <a:r>
              <a:rPr lang="en-US" dirty="0">
                <a:solidFill>
                  <a:schemeClr val="accent4">
                    <a:lumMod val="75000"/>
                  </a:schemeClr>
                </a:solidFill>
              </a:rPr>
              <a:t>     </a:t>
            </a:r>
            <a:r>
              <a:rPr lang="en-US" dirty="0"/>
              <a:t>compare groups with ≥3 independent variables             </a:t>
            </a:r>
            <a:r>
              <a:rPr lang="en-US" dirty="0" err="1">
                <a:solidFill>
                  <a:schemeClr val="accent4">
                    <a:lumMod val="75000"/>
                  </a:schemeClr>
                </a:solidFill>
              </a:rPr>
              <a:t>Kruskal</a:t>
            </a:r>
            <a:r>
              <a:rPr lang="en-US" dirty="0">
                <a:solidFill>
                  <a:schemeClr val="accent4">
                    <a:lumMod val="75000"/>
                  </a:schemeClr>
                </a:solidFill>
              </a:rPr>
              <a:t>-Wallis </a:t>
            </a:r>
            <a:r>
              <a:rPr lang="en-US" i="1" dirty="0">
                <a:solidFill>
                  <a:schemeClr val="accent4">
                    <a:lumMod val="75000"/>
                  </a:schemeClr>
                </a:solidFill>
              </a:rPr>
              <a:t>H </a:t>
            </a:r>
            <a:r>
              <a:rPr lang="en-US" dirty="0">
                <a:solidFill>
                  <a:schemeClr val="accent4">
                    <a:lumMod val="75000"/>
                  </a:schemeClr>
                </a:solidFill>
              </a:rPr>
              <a:t>test</a:t>
            </a:r>
          </a:p>
          <a:p>
            <a:pPr marL="0" indent="0" algn="l" rtl="0">
              <a:buNone/>
            </a:pPr>
            <a:r>
              <a:rPr lang="en-US" dirty="0"/>
              <a:t>    determine potential associations between the categorical groups               </a:t>
            </a:r>
            <a:r>
              <a:rPr lang="en-US" dirty="0">
                <a:solidFill>
                  <a:schemeClr val="accent4">
                    <a:lumMod val="75000"/>
                  </a:schemeClr>
                </a:solidFill>
              </a:rPr>
              <a:t>chi-square test</a:t>
            </a:r>
          </a:p>
          <a:p>
            <a:pPr marL="0" indent="0" algn="l" rtl="0">
              <a:buNone/>
            </a:pPr>
            <a:endParaRPr lang="en-US" dirty="0">
              <a:solidFill>
                <a:schemeClr val="accent4">
                  <a:lumMod val="75000"/>
                </a:schemeClr>
              </a:solidFill>
            </a:endParaRPr>
          </a:p>
          <a:p>
            <a:pPr marL="0" indent="0" algn="l" rtl="0">
              <a:buNone/>
            </a:pPr>
            <a:endParaRPr lang="en-US" dirty="0">
              <a:solidFill>
                <a:schemeClr val="accent4">
                  <a:lumMod val="75000"/>
                </a:schemeClr>
              </a:solidFill>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Left Brace 6"/>
          <p:cNvSpPr/>
          <p:nvPr/>
        </p:nvSpPr>
        <p:spPr>
          <a:xfrm>
            <a:off x="811160" y="2433484"/>
            <a:ext cx="88491" cy="2212258"/>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9" name="Straight Arrow Connector 8"/>
          <p:cNvCxnSpPr/>
          <p:nvPr/>
        </p:nvCxnSpPr>
        <p:spPr>
          <a:xfrm flipV="1">
            <a:off x="5530644" y="2697085"/>
            <a:ext cx="604684"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600060" y="3161071"/>
            <a:ext cx="604684"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92369" y="3652684"/>
            <a:ext cx="604684"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371758" y="4144298"/>
            <a:ext cx="713248" cy="14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1160" y="4846319"/>
            <a:ext cx="10043652" cy="646331"/>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questionnaire were converted to percentages and compared with other group variables. </a:t>
            </a:r>
          </a:p>
          <a:p>
            <a:r>
              <a:rPr lang="en-US" b="1" dirty="0">
                <a:solidFill>
                  <a:schemeClr val="bg1"/>
                </a:solidFill>
                <a:latin typeface="Times New Roman" panose="02020603050405020304" pitchFamily="18" charset="0"/>
                <a:cs typeface="Times New Roman" panose="02020603050405020304" pitchFamily="18" charset="0"/>
              </a:rPr>
              <a:t>considered scores of </a:t>
            </a:r>
            <a:r>
              <a:rPr lang="en-US" b="1" dirty="0">
                <a:solidFill>
                  <a:srgbClr val="C00000"/>
                </a:solidFill>
                <a:latin typeface="Times New Roman" panose="02020603050405020304" pitchFamily="18" charset="0"/>
                <a:cs typeface="Times New Roman" panose="02020603050405020304" pitchFamily="18" charset="0"/>
              </a:rPr>
              <a:t>≤49% </a:t>
            </a:r>
            <a:r>
              <a:rPr lang="en-US" b="1" dirty="0">
                <a:solidFill>
                  <a:schemeClr val="bg1"/>
                </a:solidFill>
                <a:latin typeface="Times New Roman" panose="02020603050405020304" pitchFamily="18" charset="0"/>
                <a:cs typeface="Times New Roman" panose="02020603050405020304" pitchFamily="18" charset="0"/>
              </a:rPr>
              <a:t>as low, </a:t>
            </a:r>
            <a:r>
              <a:rPr lang="en-US" b="1" dirty="0">
                <a:solidFill>
                  <a:srgbClr val="C00000"/>
                </a:solidFill>
                <a:latin typeface="Times New Roman" panose="02020603050405020304" pitchFamily="18" charset="0"/>
                <a:cs typeface="Times New Roman" panose="02020603050405020304" pitchFamily="18" charset="0"/>
              </a:rPr>
              <a:t>50%-70% </a:t>
            </a:r>
            <a:r>
              <a:rPr lang="en-US" b="1" dirty="0">
                <a:solidFill>
                  <a:schemeClr val="bg1"/>
                </a:solidFill>
                <a:latin typeface="Times New Roman" panose="02020603050405020304" pitchFamily="18" charset="0"/>
                <a:cs typeface="Times New Roman" panose="02020603050405020304" pitchFamily="18" charset="0"/>
              </a:rPr>
              <a:t>as average, and </a:t>
            </a:r>
            <a:r>
              <a:rPr lang="en-US" b="1" dirty="0">
                <a:solidFill>
                  <a:srgbClr val="C00000"/>
                </a:solidFill>
                <a:latin typeface="Times New Roman" panose="02020603050405020304" pitchFamily="18" charset="0"/>
                <a:cs typeface="Times New Roman" panose="02020603050405020304" pitchFamily="18" charset="0"/>
              </a:rPr>
              <a:t>≥71% </a:t>
            </a:r>
            <a:r>
              <a:rPr lang="en-US" b="1" dirty="0">
                <a:solidFill>
                  <a:schemeClr val="bg1"/>
                </a:solidFill>
                <a:latin typeface="Times New Roman" panose="02020603050405020304" pitchFamily="18" charset="0"/>
                <a:cs typeface="Times New Roman" panose="02020603050405020304" pitchFamily="18" charset="0"/>
              </a:rPr>
              <a:t>as high</a:t>
            </a:r>
          </a:p>
        </p:txBody>
      </p:sp>
      <p:sp>
        <p:nvSpPr>
          <p:cNvPr id="18" name="Chevron 17"/>
          <p:cNvSpPr/>
          <p:nvPr/>
        </p:nvSpPr>
        <p:spPr>
          <a:xfrm>
            <a:off x="7727325" y="5614320"/>
            <a:ext cx="225020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Conclusions</a:t>
            </a:r>
            <a:endParaRPr lang="en-US" dirty="0">
              <a:solidFill>
                <a:schemeClr val="tx1"/>
              </a:solidFill>
            </a:endParaRPr>
          </a:p>
        </p:txBody>
      </p:sp>
      <p:sp>
        <p:nvSpPr>
          <p:cNvPr id="19" name="Pentagon 18"/>
          <p:cNvSpPr/>
          <p:nvPr/>
        </p:nvSpPr>
        <p:spPr>
          <a:xfrm>
            <a:off x="-1" y="5648632"/>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20" name="Chevron 19"/>
          <p:cNvSpPr/>
          <p:nvPr/>
        </p:nvSpPr>
        <p:spPr>
          <a:xfrm>
            <a:off x="3410954" y="5648632"/>
            <a:ext cx="212467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solidFill>
                  <a:srgbClr val="FF0000"/>
                </a:solidFill>
              </a:rPr>
              <a:t>Results</a:t>
            </a:r>
            <a:endParaRPr lang="en-US" dirty="0">
              <a:solidFill>
                <a:srgbClr val="FF0000"/>
              </a:solidFill>
            </a:endParaRPr>
          </a:p>
        </p:txBody>
      </p:sp>
      <p:sp>
        <p:nvSpPr>
          <p:cNvPr id="21" name="Chevron 20"/>
          <p:cNvSpPr/>
          <p:nvPr/>
        </p:nvSpPr>
        <p:spPr>
          <a:xfrm>
            <a:off x="1633724" y="5648632"/>
            <a:ext cx="20109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22" name="Chevron 21"/>
          <p:cNvSpPr/>
          <p:nvPr/>
        </p:nvSpPr>
        <p:spPr>
          <a:xfrm>
            <a:off x="9736428" y="5614320"/>
            <a:ext cx="245557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23" name="Chevron 22"/>
          <p:cNvSpPr/>
          <p:nvPr/>
        </p:nvSpPr>
        <p:spPr>
          <a:xfrm>
            <a:off x="5422006" y="5627260"/>
            <a:ext cx="248039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126353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735" y="284176"/>
            <a:ext cx="8568264" cy="1508760"/>
          </a:xfrm>
          <a:solidFill>
            <a:schemeClr val="accent3">
              <a:lumMod val="40000"/>
              <a:lumOff val="60000"/>
            </a:schemeClr>
          </a:solidFill>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Ethical Consideration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4234" y="2011680"/>
            <a:ext cx="10522765" cy="3545058"/>
          </a:xfrm>
          <a:ln>
            <a:solidFill>
              <a:schemeClr val="accent3">
                <a:lumMod val="50000"/>
              </a:schemeClr>
            </a:solidFill>
          </a:ln>
        </p:spPr>
        <p:txBody>
          <a:bodyPr>
            <a:normAutofit/>
          </a:bodyPr>
          <a:lstStyle/>
          <a:p>
            <a:pPr marL="0" indent="0" algn="l" rtl="0">
              <a:lnSpc>
                <a:spcPct val="150000"/>
              </a:lnSpc>
              <a:buNone/>
            </a:pPr>
            <a:r>
              <a:rPr lang="en-US" dirty="0">
                <a:solidFill>
                  <a:schemeClr val="bg1"/>
                </a:solidFill>
                <a:latin typeface="Times New Roman" panose="02020603050405020304" pitchFamily="18" charset="0"/>
                <a:cs typeface="Times New Roman" panose="02020603050405020304" pitchFamily="18" charset="0"/>
              </a:rPr>
              <a:t>The study procedures comply with the ethical standards of the  relevant national and institutional committee on human experimentation, with the Helsinki Declaration of 1975, as revised in 2008. Ethical approval (approval# 109.3-2020) for this study was obtained from the Bioethics Committee at the Biotechnology Research Centre (Tripoli, Libya). The survey was conducted anonymously, and all participants provided written informed consent before participating in the study.</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58545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 y="231820"/>
            <a:ext cx="11590985" cy="6516709"/>
          </a:xfrm>
          <a:prstGeom prst="rect">
            <a:avLst/>
          </a:prstGeom>
        </p:spPr>
      </p:pic>
    </p:spTree>
    <p:extLst>
      <p:ext uri="{BB962C8B-B14F-4D97-AF65-F5344CB8AC3E}">
        <p14:creationId xmlns:p14="http://schemas.microsoft.com/office/powerpoint/2010/main" val="408759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Results</a:t>
            </a:r>
            <a:endParaRPr lang="en-US"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 y="77693"/>
            <a:ext cx="12191999" cy="6735651"/>
          </a:xfrm>
        </p:spPr>
      </p:pic>
    </p:spTree>
    <p:extLst>
      <p:ext uri="{BB962C8B-B14F-4D97-AF65-F5344CB8AC3E}">
        <p14:creationId xmlns:p14="http://schemas.microsoft.com/office/powerpoint/2010/main" val="416642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Times New Roman" panose="02020603050405020304" pitchFamily="18" charset="0"/>
                <a:cs typeface="Times New Roman" panose="02020603050405020304" pitchFamily="18" charset="0"/>
              </a:rPr>
              <a:t>result</a:t>
            </a:r>
            <a:endParaRPr lang="en-US"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48809210"/>
              </p:ext>
            </p:extLst>
          </p:nvPr>
        </p:nvGraphicFramePr>
        <p:xfrm>
          <a:off x="347729" y="2743198"/>
          <a:ext cx="11449318" cy="2975024"/>
        </p:xfrm>
        <a:graphic>
          <a:graphicData uri="http://schemas.openxmlformats.org/drawingml/2006/table">
            <a:tbl>
              <a:tblPr firstRow="1" bandRow="1">
                <a:tableStyleId>{21E4AEA4-8DFA-4A89-87EB-49C32662AFE0}</a:tableStyleId>
              </a:tblPr>
              <a:tblGrid>
                <a:gridCol w="2703311">
                  <a:extLst>
                    <a:ext uri="{9D8B030D-6E8A-4147-A177-3AD203B41FA5}">
                      <a16:colId xmlns:a16="http://schemas.microsoft.com/office/drawing/2014/main" xmlns="" val="20000"/>
                    </a:ext>
                  </a:extLst>
                </a:gridCol>
                <a:gridCol w="2018642">
                  <a:extLst>
                    <a:ext uri="{9D8B030D-6E8A-4147-A177-3AD203B41FA5}">
                      <a16:colId xmlns:a16="http://schemas.microsoft.com/office/drawing/2014/main" xmlns="" val="20001"/>
                    </a:ext>
                  </a:extLst>
                </a:gridCol>
                <a:gridCol w="2242455">
                  <a:extLst>
                    <a:ext uri="{9D8B030D-6E8A-4147-A177-3AD203B41FA5}">
                      <a16:colId xmlns:a16="http://schemas.microsoft.com/office/drawing/2014/main" xmlns="" val="20002"/>
                    </a:ext>
                  </a:extLst>
                </a:gridCol>
                <a:gridCol w="2242455">
                  <a:extLst>
                    <a:ext uri="{9D8B030D-6E8A-4147-A177-3AD203B41FA5}">
                      <a16:colId xmlns:a16="http://schemas.microsoft.com/office/drawing/2014/main" xmlns="" val="20003"/>
                    </a:ext>
                  </a:extLst>
                </a:gridCol>
                <a:gridCol w="2242455">
                  <a:extLst>
                    <a:ext uri="{9D8B030D-6E8A-4147-A177-3AD203B41FA5}">
                      <a16:colId xmlns:a16="http://schemas.microsoft.com/office/drawing/2014/main" xmlns="" val="20004"/>
                    </a:ext>
                  </a:extLst>
                </a:gridCol>
              </a:tblGrid>
              <a:tr h="743756">
                <a:tc>
                  <a:txBody>
                    <a:bodyPr/>
                    <a:lstStyle/>
                    <a:p>
                      <a:r>
                        <a:rPr lang="en-US" sz="2000" dirty="0">
                          <a:latin typeface="Times New Roman" pitchFamily="18" charset="0"/>
                          <a:cs typeface="Times New Roman" pitchFamily="18" charset="0"/>
                        </a:rPr>
                        <a:t>Degree</a:t>
                      </a:r>
                    </a:p>
                  </a:txBody>
                  <a:tcPr/>
                </a:tc>
                <a:tc>
                  <a:txBody>
                    <a:bodyPr/>
                    <a:lstStyle/>
                    <a:p>
                      <a:r>
                        <a:rPr lang="en-US" sz="2000" dirty="0">
                          <a:latin typeface="Times New Roman" pitchFamily="18" charset="0"/>
                          <a:cs typeface="Times New Roman" pitchFamily="18" charset="0"/>
                        </a:rPr>
                        <a:t>Awareness</a:t>
                      </a:r>
                    </a:p>
                  </a:txBody>
                  <a:tcPr/>
                </a:tc>
                <a:tc>
                  <a:txBody>
                    <a:bodyPr/>
                    <a:lstStyle/>
                    <a:p>
                      <a:r>
                        <a:rPr lang="en-US" sz="2000" dirty="0">
                          <a:latin typeface="Times New Roman" pitchFamily="18" charset="0"/>
                          <a:cs typeface="Times New Roman" pitchFamily="18" charset="0"/>
                        </a:rPr>
                        <a:t>Knowledge</a:t>
                      </a:r>
                    </a:p>
                  </a:txBody>
                  <a:tcPr/>
                </a:tc>
                <a:tc>
                  <a:txBody>
                    <a:bodyPr/>
                    <a:lstStyle/>
                    <a:p>
                      <a:r>
                        <a:rPr lang="en-US" sz="2000" dirty="0">
                          <a:latin typeface="Times New Roman" pitchFamily="18" charset="0"/>
                          <a:cs typeface="Times New Roman" pitchFamily="18" charset="0"/>
                        </a:rPr>
                        <a:t>Attitude</a:t>
                      </a:r>
                    </a:p>
                  </a:txBody>
                  <a:tcPr/>
                </a:tc>
                <a:tc>
                  <a:txBody>
                    <a:bodyPr/>
                    <a:lstStyle/>
                    <a:p>
                      <a:r>
                        <a:rPr lang="en-US" sz="2000" dirty="0">
                          <a:latin typeface="Times New Roman" pitchFamily="18" charset="0"/>
                          <a:cs typeface="Times New Roman" pitchFamily="18" charset="0"/>
                        </a:rPr>
                        <a:t>Skills</a:t>
                      </a:r>
                    </a:p>
                  </a:txBody>
                  <a:tcPr/>
                </a:tc>
                <a:extLst>
                  <a:ext uri="{0D108BD9-81ED-4DB2-BD59-A6C34878D82A}">
                    <a16:rowId xmlns:a16="http://schemas.microsoft.com/office/drawing/2014/main" xmlns="" val="10000"/>
                  </a:ext>
                </a:extLst>
              </a:tr>
              <a:tr h="743756">
                <a:tc>
                  <a:txBody>
                    <a:bodyPr/>
                    <a:lstStyle/>
                    <a:p>
                      <a:r>
                        <a:rPr lang="en-US" sz="2000" dirty="0">
                          <a:latin typeface="Times New Roman" pitchFamily="18" charset="0"/>
                          <a:cs typeface="Times New Roman" pitchFamily="18" charset="0"/>
                        </a:rPr>
                        <a:t>Low(</a:t>
                      </a:r>
                      <a:r>
                        <a:rPr lang="fa-IR" sz="2000" dirty="0">
                          <a:latin typeface="Times New Roman" pitchFamily="18" charset="0"/>
                          <a:cs typeface="Times New Roman" pitchFamily="18" charset="0"/>
                        </a:rPr>
                        <a:t>&gt;</a:t>
                      </a:r>
                      <a:r>
                        <a:rPr lang="fa-IR" sz="2000" baseline="0" dirty="0">
                          <a:latin typeface="Times New Roman" pitchFamily="18" charset="0"/>
                          <a:cs typeface="Times New Roman" pitchFamily="18" charset="0"/>
                        </a:rPr>
                        <a:t> </a:t>
                      </a:r>
                      <a:r>
                        <a:rPr lang="en-US" sz="2000" baseline="0" dirty="0">
                          <a:latin typeface="Times New Roman" pitchFamily="18" charset="0"/>
                          <a:cs typeface="Times New Roman" pitchFamily="18" charset="0"/>
                        </a:rPr>
                        <a:t> 49 %).n(%)</a:t>
                      </a:r>
                      <a:endParaRPr lang="en-US" sz="2000" dirty="0">
                        <a:latin typeface="Times New Roman" pitchFamily="18" charset="0"/>
                        <a:cs typeface="Times New Roman" pitchFamily="18" charset="0"/>
                      </a:endParaRPr>
                    </a:p>
                  </a:txBody>
                  <a:tcPr/>
                </a:tc>
                <a:tc>
                  <a:txBody>
                    <a:bodyPr/>
                    <a:lstStyle/>
                    <a:p>
                      <a:r>
                        <a:rPr lang="en-US" sz="2000" dirty="0">
                          <a:latin typeface="Times New Roman" pitchFamily="18" charset="0"/>
                          <a:cs typeface="Times New Roman" pitchFamily="18" charset="0"/>
                        </a:rPr>
                        <a:t>132(19.6)</a:t>
                      </a:r>
                    </a:p>
                  </a:txBody>
                  <a:tcPr/>
                </a:tc>
                <a:tc>
                  <a:txBody>
                    <a:bodyPr/>
                    <a:lstStyle/>
                    <a:p>
                      <a:r>
                        <a:rPr lang="en-US" sz="2000" dirty="0">
                          <a:latin typeface="Times New Roman" pitchFamily="18" charset="0"/>
                          <a:cs typeface="Times New Roman" pitchFamily="18" charset="0"/>
                        </a:rPr>
                        <a:t>28(4.2)</a:t>
                      </a:r>
                    </a:p>
                  </a:txBody>
                  <a:tcPr/>
                </a:tc>
                <a:tc>
                  <a:txBody>
                    <a:bodyPr/>
                    <a:lstStyle/>
                    <a:p>
                      <a:r>
                        <a:rPr lang="en-US" sz="2000" dirty="0">
                          <a:latin typeface="Times New Roman" pitchFamily="18" charset="0"/>
                          <a:cs typeface="Times New Roman" pitchFamily="18" charset="0"/>
                        </a:rPr>
                        <a:t>16(2.4)</a:t>
                      </a:r>
                    </a:p>
                  </a:txBody>
                  <a:tcPr/>
                </a:tc>
                <a:tc>
                  <a:txBody>
                    <a:bodyPr/>
                    <a:lstStyle/>
                    <a:p>
                      <a:r>
                        <a:rPr lang="en-US" sz="2000" dirty="0">
                          <a:latin typeface="Times New Roman" pitchFamily="18" charset="0"/>
                          <a:cs typeface="Times New Roman" pitchFamily="18" charset="0"/>
                        </a:rPr>
                        <a:t>226(33.6)</a:t>
                      </a:r>
                    </a:p>
                  </a:txBody>
                  <a:tcPr/>
                </a:tc>
                <a:extLst>
                  <a:ext uri="{0D108BD9-81ED-4DB2-BD59-A6C34878D82A}">
                    <a16:rowId xmlns:a16="http://schemas.microsoft.com/office/drawing/2014/main" xmlns="" val="10001"/>
                  </a:ext>
                </a:extLst>
              </a:tr>
              <a:tr h="743756">
                <a:tc>
                  <a:txBody>
                    <a:bodyPr/>
                    <a:lstStyle/>
                    <a:p>
                      <a:r>
                        <a:rPr lang="en-US" sz="2000" dirty="0">
                          <a:latin typeface="Times New Roman" pitchFamily="18" charset="0"/>
                          <a:cs typeface="Times New Roman" pitchFamily="18" charset="0"/>
                        </a:rPr>
                        <a:t>Average (50%70%).n(%)</a:t>
                      </a:r>
                    </a:p>
                  </a:txBody>
                  <a:tcPr/>
                </a:tc>
                <a:tc>
                  <a:txBody>
                    <a:bodyPr/>
                    <a:lstStyle/>
                    <a:p>
                      <a:r>
                        <a:rPr lang="en-US" sz="2000" dirty="0">
                          <a:latin typeface="Times New Roman" pitchFamily="18" charset="0"/>
                          <a:cs typeface="Times New Roman" pitchFamily="18" charset="0"/>
                        </a:rPr>
                        <a:t>164(24.4)</a:t>
                      </a:r>
                    </a:p>
                  </a:txBody>
                  <a:tcPr/>
                </a:tc>
                <a:tc>
                  <a:txBody>
                    <a:bodyPr/>
                    <a:lstStyle/>
                    <a:p>
                      <a:r>
                        <a:rPr lang="en-US" sz="2000" dirty="0">
                          <a:latin typeface="Times New Roman" pitchFamily="18" charset="0"/>
                          <a:cs typeface="Times New Roman" pitchFamily="18" charset="0"/>
                        </a:rPr>
                        <a:t>63(9.4)</a:t>
                      </a:r>
                    </a:p>
                  </a:txBody>
                  <a:tcPr/>
                </a:tc>
                <a:tc>
                  <a:txBody>
                    <a:bodyPr/>
                    <a:lstStyle/>
                    <a:p>
                      <a:r>
                        <a:rPr lang="en-US" sz="2000" dirty="0">
                          <a:latin typeface="Times New Roman" pitchFamily="18" charset="0"/>
                          <a:cs typeface="Times New Roman" pitchFamily="18" charset="0"/>
                        </a:rPr>
                        <a:t>101(15.0)</a:t>
                      </a:r>
                    </a:p>
                    <a:p>
                      <a:endParaRPr lang="en-US" sz="2000" dirty="0">
                        <a:latin typeface="Times New Roman" pitchFamily="18" charset="0"/>
                        <a:cs typeface="Times New Roman" pitchFamily="18" charset="0"/>
                      </a:endParaRPr>
                    </a:p>
                  </a:txBody>
                  <a:tcPr/>
                </a:tc>
                <a:tc>
                  <a:txBody>
                    <a:bodyPr/>
                    <a:lstStyle/>
                    <a:p>
                      <a:r>
                        <a:rPr lang="en-US" sz="2000" dirty="0">
                          <a:latin typeface="Times New Roman" pitchFamily="18" charset="0"/>
                          <a:cs typeface="Times New Roman" pitchFamily="18" charset="0"/>
                        </a:rPr>
                        <a:t>199(29.6)</a:t>
                      </a:r>
                    </a:p>
                  </a:txBody>
                  <a:tcPr/>
                </a:tc>
                <a:extLst>
                  <a:ext uri="{0D108BD9-81ED-4DB2-BD59-A6C34878D82A}">
                    <a16:rowId xmlns:a16="http://schemas.microsoft.com/office/drawing/2014/main" xmlns="" val="10002"/>
                  </a:ext>
                </a:extLst>
              </a:tr>
              <a:tr h="743756">
                <a:tc>
                  <a:txBody>
                    <a:bodyPr/>
                    <a:lstStyle/>
                    <a:p>
                      <a:r>
                        <a:rPr lang="en-US" sz="2000" dirty="0">
                          <a:latin typeface="Times New Roman" pitchFamily="18" charset="0"/>
                          <a:cs typeface="Times New Roman" pitchFamily="18" charset="0"/>
                        </a:rPr>
                        <a:t>High(&gt;71%).n(%)</a:t>
                      </a:r>
                    </a:p>
                  </a:txBody>
                  <a:tcPr/>
                </a:tc>
                <a:tc>
                  <a:txBody>
                    <a:bodyPr/>
                    <a:lstStyle/>
                    <a:p>
                      <a:r>
                        <a:rPr lang="en-US" sz="2000" dirty="0">
                          <a:latin typeface="Times New Roman" pitchFamily="18" charset="0"/>
                          <a:cs typeface="Times New Roman" pitchFamily="18" charset="0"/>
                        </a:rPr>
                        <a:t>377(56.0)</a:t>
                      </a:r>
                    </a:p>
                  </a:txBody>
                  <a:tcPr/>
                </a:tc>
                <a:tc>
                  <a:txBody>
                    <a:bodyPr/>
                    <a:lstStyle/>
                    <a:p>
                      <a:r>
                        <a:rPr lang="en-US" sz="2000" dirty="0">
                          <a:latin typeface="Times New Roman" pitchFamily="18" charset="0"/>
                          <a:cs typeface="Times New Roman" pitchFamily="18" charset="0"/>
                        </a:rPr>
                        <a:t>582(86.5)</a:t>
                      </a:r>
                    </a:p>
                  </a:txBody>
                  <a:tcPr/>
                </a:tc>
                <a:tc>
                  <a:txBody>
                    <a:bodyPr/>
                    <a:lstStyle/>
                    <a:p>
                      <a:r>
                        <a:rPr lang="en-US" sz="2000" dirty="0">
                          <a:latin typeface="Times New Roman" pitchFamily="18" charset="0"/>
                          <a:cs typeface="Times New Roman" pitchFamily="18" charset="0"/>
                        </a:rPr>
                        <a:t>556(82.6)</a:t>
                      </a:r>
                    </a:p>
                  </a:txBody>
                  <a:tcPr/>
                </a:tc>
                <a:tc>
                  <a:txBody>
                    <a:bodyPr/>
                    <a:lstStyle/>
                    <a:p>
                      <a:r>
                        <a:rPr lang="en-US" sz="2000" dirty="0">
                          <a:latin typeface="Times New Roman" pitchFamily="18" charset="0"/>
                          <a:cs typeface="Times New Roman" pitchFamily="18" charset="0"/>
                        </a:rPr>
                        <a:t>248(36.8)</a:t>
                      </a:r>
                    </a:p>
                  </a:txBody>
                  <a:tcPr/>
                </a:tc>
                <a:extLst>
                  <a:ext uri="{0D108BD9-81ED-4DB2-BD59-A6C34878D82A}">
                    <a16:rowId xmlns:a16="http://schemas.microsoft.com/office/drawing/2014/main" xmlns="" val="10003"/>
                  </a:ext>
                </a:extLst>
              </a:tr>
            </a:tbl>
          </a:graphicData>
        </a:graphic>
      </p:graphicFrame>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9" name="Rectangle 8"/>
          <p:cNvSpPr/>
          <p:nvPr/>
        </p:nvSpPr>
        <p:spPr>
          <a:xfrm>
            <a:off x="386366" y="1973688"/>
            <a:ext cx="10586433" cy="707886"/>
          </a:xfrm>
          <a:prstGeom prst="rect">
            <a:avLst/>
          </a:prstGeom>
        </p:spPr>
        <p:txBody>
          <a:bodyPr wrap="square">
            <a:spAutoFit/>
          </a:bodyPr>
          <a:lstStyle/>
          <a:p>
            <a:r>
              <a:rPr lang="en-US" sz="2000" b="1" dirty="0">
                <a:solidFill>
                  <a:srgbClr val="C00000"/>
                </a:solidFill>
              </a:rPr>
              <a:t>Table. Different levels of awareness, knowledge, attitude, and skills among health care workers in Libya (N=673).</a:t>
            </a:r>
          </a:p>
        </p:txBody>
      </p:sp>
    </p:spTree>
    <p:extLst>
      <p:ext uri="{BB962C8B-B14F-4D97-AF65-F5344CB8AC3E}">
        <p14:creationId xmlns:p14="http://schemas.microsoft.com/office/powerpoint/2010/main" val="360605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result</a:t>
            </a:r>
            <a:endParaRPr lang="en-US" dirty="0"/>
          </a:p>
        </p:txBody>
      </p:sp>
      <p:sp>
        <p:nvSpPr>
          <p:cNvPr id="3" name="Content Placeholder 2"/>
          <p:cNvSpPr>
            <a:spLocks noGrp="1"/>
          </p:cNvSpPr>
          <p:nvPr>
            <p:ph idx="1"/>
          </p:nvPr>
        </p:nvSpPr>
        <p:spPr>
          <a:xfrm>
            <a:off x="900332" y="2011680"/>
            <a:ext cx="10691446" cy="4206240"/>
          </a:xfrm>
        </p:spPr>
        <p:txBody>
          <a:bodyPr>
            <a:normAutofit fontScale="92500"/>
          </a:bodyPr>
          <a:lstStyle/>
          <a:p>
            <a:pPr algn="l" rtl="0">
              <a:lnSpc>
                <a:spcPct val="150000"/>
              </a:lnSpc>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638 (94.8%) thought that telemedicine technology could be used to limit the spread of COVID-19. </a:t>
            </a:r>
          </a:p>
          <a:p>
            <a:pPr algn="l" rtl="0">
              <a:lnSpc>
                <a:spcPct val="150000"/>
              </a:lnSpc>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630 (93.6%) participants thought that telemedicine could help reduce hospital visits to avoid COVID-19 transmission. </a:t>
            </a:r>
          </a:p>
          <a:p>
            <a:pPr algn="l" rtl="0">
              <a:lnSpc>
                <a:spcPct val="150000"/>
              </a:lnSpc>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283 (42.1%) participants thought that telemedicine could replace traditional medical visits during the COVID-19 pandemic.</a:t>
            </a:r>
          </a:p>
          <a:p>
            <a:pPr algn="l" rtl="0">
              <a:lnSpc>
                <a:spcPct val="150000"/>
              </a:lnSpc>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616(91.5%) participants thought that the telemedicine system could facilitate patient communication and cooperation with physicians during the COVID-19 pandemic.</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1065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fa-IR" sz="4000" dirty="0">
                <a:cs typeface="B Titr" panose="00000700000000000000" pitchFamily="2" charset="-78"/>
              </a:rPr>
              <a:t>عنوان ارائه</a:t>
            </a:r>
            <a:endParaRPr lang="en-US" sz="4000" dirty="0">
              <a:cs typeface="B Titr" panose="00000700000000000000" pitchFamily="2" charset="-78"/>
            </a:endParaRPr>
          </a:p>
        </p:txBody>
      </p:sp>
      <p:sp>
        <p:nvSpPr>
          <p:cNvPr id="3" name="Subtitle 2"/>
          <p:cNvSpPr>
            <a:spLocks noGrp="1"/>
          </p:cNvSpPr>
          <p:nvPr>
            <p:ph type="subTitle" idx="1"/>
          </p:nvPr>
        </p:nvSpPr>
        <p:spPr>
          <a:xfrm>
            <a:off x="1524000" y="5075382"/>
            <a:ext cx="9144000" cy="1399159"/>
          </a:xfrm>
        </p:spPr>
        <p:txBody>
          <a:bodyPr>
            <a:noAutofit/>
          </a:bodyPr>
          <a:lstStyle/>
          <a:p>
            <a:pPr rtl="1"/>
            <a:r>
              <a:rPr lang="en-US" dirty="0" err="1">
                <a:latin typeface="Times New Roman" pitchFamily="18" charset="0"/>
                <a:cs typeface="Times New Roman" pitchFamily="18" charset="0"/>
              </a:rPr>
              <a:t>Fatemeh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Dahmardeh</a:t>
            </a:r>
            <a:endParaRPr lang="fa-IR" dirty="0">
              <a:latin typeface="Times New Roman" pitchFamily="18" charset="0"/>
              <a:cs typeface="Times New Roman" pitchFamily="18" charset="0"/>
            </a:endParaRPr>
          </a:p>
          <a:p>
            <a:r>
              <a:rPr lang="en-US" dirty="0">
                <a:latin typeface="Times New Roman" pitchFamily="18" charset="0"/>
                <a:cs typeface="Times New Roman" pitchFamily="18" charset="0"/>
              </a:rPr>
              <a:t>Supervisor: Dr.</a:t>
            </a:r>
            <a:r>
              <a:rPr lang="fa-IR" dirty="0">
                <a:latin typeface="Times New Roman" pitchFamily="18" charset="0"/>
                <a:cs typeface="Times New Roman" pitchFamily="18" charset="0"/>
              </a:rPr>
              <a:t> </a:t>
            </a:r>
            <a:r>
              <a:rPr lang="en-US" dirty="0" err="1">
                <a:latin typeface="Times New Roman" pitchFamily="18" charset="0"/>
                <a:cs typeface="Times New Roman" pitchFamily="18" charset="0"/>
              </a:rPr>
              <a:t>Kimiafar</a:t>
            </a:r>
            <a:endParaRPr lang="fa-IR" dirty="0">
              <a:latin typeface="Times New Roman" pitchFamily="18" charset="0"/>
              <a:cs typeface="Times New Roman" pitchFamily="18" charset="0"/>
            </a:endParaRPr>
          </a:p>
          <a:p>
            <a:r>
              <a:rPr lang="en-US" dirty="0">
                <a:latin typeface="Times New Roman" pitchFamily="18" charset="0"/>
                <a:cs typeface="Times New Roman" pitchFamily="18" charset="0"/>
              </a:rPr>
              <a:t>Dahmardehf4002@mums.ac.ir</a:t>
            </a:r>
            <a:endParaRPr lang="fa-IR" dirty="0">
              <a:latin typeface="Times New Roman" pitchFamily="18" charset="0"/>
              <a:cs typeface="Times New Roman"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4" name="Explosion 2 3"/>
          <p:cNvSpPr/>
          <p:nvPr/>
        </p:nvSpPr>
        <p:spPr>
          <a:xfrm>
            <a:off x="-16282" y="501836"/>
            <a:ext cx="12572241" cy="4789029"/>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chemeClr val="bg1"/>
                </a:solidFill>
                <a:latin typeface="Times New Roman" pitchFamily="18" charset="0"/>
                <a:cs typeface="Times New Roman" pitchFamily="18" charset="0"/>
              </a:rPr>
              <a:t>Telemedicine Awareness, Knowledge, Attitude, and Skills of Health Care Workers in a Low-Resource Country During the COVID-19 Pandemic: Cross-sectional Study</a:t>
            </a: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68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result</a:t>
            </a:r>
            <a:endParaRPr lang="en-US" dirty="0"/>
          </a:p>
        </p:txBody>
      </p:sp>
      <p:sp>
        <p:nvSpPr>
          <p:cNvPr id="3" name="Content Placeholder 2"/>
          <p:cNvSpPr>
            <a:spLocks noGrp="1"/>
          </p:cNvSpPr>
          <p:nvPr>
            <p:ph idx="1"/>
          </p:nvPr>
        </p:nvSpPr>
        <p:spPr>
          <a:xfrm>
            <a:off x="506436" y="2011680"/>
            <a:ext cx="11366696" cy="4206240"/>
          </a:xfrm>
        </p:spPr>
        <p:txBody>
          <a:bodyPr>
            <a:noAutofit/>
          </a:bodyPr>
          <a:lstStyle/>
          <a:p>
            <a:pPr algn="just" rtl="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622 (92.4%) participants thought that the use of telemedicine and remote health care systems saved a lot of time that was otherwise lost in hospitals and clinics and that these remote services could more rapidly provide medical advice.</a:t>
            </a:r>
          </a:p>
          <a:p>
            <a:pPr algn="just" rtl="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121 (18%) participants thought that telemedicine could help physicians avoid the issues of conflict and civil war in Libya and decrease the risk of infection arising from these internal Conflicts.</a:t>
            </a:r>
          </a:p>
          <a:p>
            <a:pPr algn="just" rtl="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575 (85.4%) participants thought that telemedicine could potentially prevent physicians who worked in unsafe environments from sensing insecurity during the civil war.</a:t>
            </a:r>
          </a:p>
          <a:p>
            <a:pPr algn="just" rtl="0">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606 (90%) participants thought that telemedicine could help physicians avoid the risk of contracting and transmitting COVID-19.</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173137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rgbClr val="FF0000"/>
                </a:solidFill>
              </a:rPr>
              <a:t>Discussion</a:t>
            </a:r>
            <a:endParaRPr lang="en-US" dirty="0">
              <a:solidFill>
                <a:srgbClr val="FF0000"/>
              </a:solidFill>
            </a:endParaRPr>
          </a:p>
        </p:txBody>
      </p:sp>
      <p:sp>
        <p:nvSpPr>
          <p:cNvPr id="3" name="Content Placeholder 2"/>
          <p:cNvSpPr>
            <a:spLocks noGrp="1"/>
          </p:cNvSpPr>
          <p:nvPr>
            <p:ph idx="1"/>
          </p:nvPr>
        </p:nvSpPr>
        <p:spPr>
          <a:xfrm>
            <a:off x="695459" y="1815922"/>
            <a:ext cx="11088710" cy="3721993"/>
          </a:xfrm>
        </p:spPr>
        <p:txBody>
          <a:bodyPr>
            <a:normAutofit fontScale="92500" lnSpcReduction="10000"/>
          </a:bodyPr>
          <a:lstStyle/>
          <a:p>
            <a:pPr algn="just" rtl="0">
              <a:lnSpc>
                <a:spcPct val="150000"/>
              </a:lnSpc>
              <a:buFont typeface="Wingdings" pitchFamily="2" charset="2"/>
              <a:buChar char="v"/>
            </a:pPr>
            <a:r>
              <a:rPr lang="en-US" dirty="0">
                <a:solidFill>
                  <a:schemeClr val="bg1"/>
                </a:solidFill>
                <a:latin typeface="Times New Roman" pitchFamily="18" charset="0"/>
                <a:cs typeface="Times New Roman" pitchFamily="18" charset="0"/>
              </a:rPr>
              <a:t>This remains yet another challenge for telemedicine service providers, requiring immediate attention from internet providers and telephone companies .Many patients have complained about the unavailability of these services owing to their high demand during the COVID-19 pandemic.</a:t>
            </a:r>
          </a:p>
          <a:p>
            <a:pPr algn="just" rtl="0">
              <a:lnSpc>
                <a:spcPct val="150000"/>
              </a:lnSpc>
              <a:buFont typeface="Wingdings" pitchFamily="2" charset="2"/>
              <a:buChar char="v"/>
            </a:pPr>
            <a:r>
              <a:rPr lang="en-US" dirty="0">
                <a:solidFill>
                  <a:schemeClr val="bg1"/>
                </a:solidFill>
                <a:latin typeface="Times New Roman" pitchFamily="18" charset="0"/>
                <a:cs typeface="Times New Roman" pitchFamily="18" charset="0"/>
              </a:rPr>
              <a:t>Most study participants (n=556, 82.6%) had higher attitude scores. This is important because attitude represents how telemedicine was perceived by health care workers .The attitude of health care workers is an important factor in understanding and accepting telemedicine technologies. For such acceptance, the program developer needs to train health care workers and make the telemedicine programs usable for them.</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Chevron 6"/>
          <p:cNvSpPr/>
          <p:nvPr/>
        </p:nvSpPr>
        <p:spPr>
          <a:xfrm>
            <a:off x="5537914" y="5684407"/>
            <a:ext cx="2420573"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Discussion</a:t>
            </a:r>
            <a:endParaRPr lang="en-US" dirty="0">
              <a:solidFill>
                <a:schemeClr val="tx1"/>
              </a:solidFill>
            </a:endParaRPr>
          </a:p>
        </p:txBody>
      </p:sp>
      <p:sp>
        <p:nvSpPr>
          <p:cNvPr id="8" name="Pentagon 7"/>
          <p:cNvSpPr/>
          <p:nvPr/>
        </p:nvSpPr>
        <p:spPr>
          <a:xfrm>
            <a:off x="66095" y="5601830"/>
            <a:ext cx="1792201" cy="6518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en-US" dirty="0"/>
          </a:p>
        </p:txBody>
      </p:sp>
      <p:sp>
        <p:nvSpPr>
          <p:cNvPr id="9" name="Chevron 8"/>
          <p:cNvSpPr/>
          <p:nvPr/>
        </p:nvSpPr>
        <p:spPr>
          <a:xfrm>
            <a:off x="1659228" y="5627259"/>
            <a:ext cx="2132845" cy="6264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10" name="Chevron 9"/>
          <p:cNvSpPr/>
          <p:nvPr/>
        </p:nvSpPr>
        <p:spPr>
          <a:xfrm>
            <a:off x="7725177" y="5684407"/>
            <a:ext cx="242057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
        <p:nvSpPr>
          <p:cNvPr id="11" name="Chevron 10"/>
          <p:cNvSpPr/>
          <p:nvPr/>
        </p:nvSpPr>
        <p:spPr>
          <a:xfrm>
            <a:off x="9939688" y="5684407"/>
            <a:ext cx="225231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12" name="Chevron 11"/>
          <p:cNvSpPr/>
          <p:nvPr/>
        </p:nvSpPr>
        <p:spPr>
          <a:xfrm>
            <a:off x="3604137" y="5684407"/>
            <a:ext cx="212467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Results</a:t>
            </a:r>
            <a:endParaRPr lang="en-US" dirty="0">
              <a:solidFill>
                <a:schemeClr val="tx1"/>
              </a:solidFill>
            </a:endParaRPr>
          </a:p>
        </p:txBody>
      </p:sp>
    </p:spTree>
    <p:extLst>
      <p:ext uri="{BB962C8B-B14F-4D97-AF65-F5344CB8AC3E}">
        <p14:creationId xmlns:p14="http://schemas.microsoft.com/office/powerpoint/2010/main" val="372926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rgbClr val="FF0000"/>
                </a:solidFill>
              </a:rPr>
              <a:t>Discussion</a:t>
            </a:r>
            <a:endParaRPr lang="en-US" dirty="0"/>
          </a:p>
        </p:txBody>
      </p:sp>
      <p:sp>
        <p:nvSpPr>
          <p:cNvPr id="3" name="Content Placeholder 2"/>
          <p:cNvSpPr>
            <a:spLocks noGrp="1"/>
          </p:cNvSpPr>
          <p:nvPr>
            <p:ph idx="1"/>
          </p:nvPr>
        </p:nvSpPr>
        <p:spPr/>
        <p:txBody>
          <a:bodyPr/>
          <a:lstStyle/>
          <a:p>
            <a:r>
              <a:rPr lang="en-US" dirty="0"/>
              <a:t>.</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8" name="TextBox 7"/>
          <p:cNvSpPr txBox="1"/>
          <p:nvPr/>
        </p:nvSpPr>
        <p:spPr>
          <a:xfrm>
            <a:off x="965915" y="2047741"/>
            <a:ext cx="10380372" cy="2241960"/>
          </a:xfrm>
          <a:prstGeom prst="rect">
            <a:avLst/>
          </a:prstGeom>
          <a:noFill/>
          <a:ln>
            <a:solidFill>
              <a:schemeClr val="accent2">
                <a:lumMod val="60000"/>
                <a:lumOff val="40000"/>
              </a:schemeClr>
            </a:solidFill>
          </a:ln>
        </p:spPr>
        <p:txBody>
          <a:bodyPr wrap="square" rtlCol="0">
            <a:spAutoFit/>
          </a:bodyPr>
          <a:lstStyle/>
          <a:p>
            <a:pPr>
              <a:lnSpc>
                <a:spcPct val="150000"/>
              </a:lnSpc>
            </a:pPr>
            <a:r>
              <a:rPr lang="en-US" sz="2400" dirty="0">
                <a:solidFill>
                  <a:schemeClr val="bg1"/>
                </a:solidFill>
                <a:latin typeface="Times New Roman" pitchFamily="18" charset="0"/>
                <a:cs typeface="Times New Roman" pitchFamily="18" charset="0"/>
              </a:rPr>
              <a:t>Knowledge and attitude are important for the acceptance of telemedicine by health care workers. In this study, 582 (86.5%) participants had high knowledge scores; this value is higher than that reported previously in Germany (where approximately 63% of individuals had some telemedicine knowledge)</a:t>
            </a:r>
          </a:p>
        </p:txBody>
      </p:sp>
      <p:sp>
        <p:nvSpPr>
          <p:cNvPr id="9" name="TextBox 8"/>
          <p:cNvSpPr txBox="1"/>
          <p:nvPr/>
        </p:nvSpPr>
        <p:spPr>
          <a:xfrm>
            <a:off x="965915" y="4544506"/>
            <a:ext cx="10506981" cy="1569660"/>
          </a:xfrm>
          <a:prstGeom prst="rect">
            <a:avLst/>
          </a:prstGeom>
          <a:noFill/>
          <a:ln>
            <a:solidFill>
              <a:schemeClr val="accent2">
                <a:lumMod val="60000"/>
                <a:lumOff val="40000"/>
              </a:schemeClr>
            </a:solidFill>
          </a:ln>
        </p:spPr>
        <p:txBody>
          <a:bodyPr wrap="square" rtlCol="0">
            <a:spAutoFit/>
          </a:bodyPr>
          <a:lstStyle/>
          <a:p>
            <a:r>
              <a:rPr lang="en-US" sz="2400" dirty="0">
                <a:solidFill>
                  <a:schemeClr val="bg1"/>
                </a:solidFill>
                <a:latin typeface="Times New Roman" pitchFamily="18" charset="0"/>
                <a:cs typeface="Times New Roman" pitchFamily="18" charset="0"/>
              </a:rPr>
              <a:t>Another study conducted in Lagos .reported that only 60.9% of participants had telemedicine knowledge. </a:t>
            </a:r>
          </a:p>
          <a:p>
            <a:r>
              <a:rPr lang="en-US" sz="2400" dirty="0">
                <a:solidFill>
                  <a:schemeClr val="bg1"/>
                </a:solidFill>
                <a:latin typeface="Times New Roman" pitchFamily="18" charset="0"/>
                <a:cs typeface="Times New Roman" pitchFamily="18" charset="0"/>
              </a:rPr>
              <a:t>study conducted in Pakistan reported an average level of telemedicine knowledge among health care workers</a:t>
            </a:r>
          </a:p>
        </p:txBody>
      </p:sp>
    </p:spTree>
    <p:extLst>
      <p:ext uri="{BB962C8B-B14F-4D97-AF65-F5344CB8AC3E}">
        <p14:creationId xmlns:p14="http://schemas.microsoft.com/office/powerpoint/2010/main" val="14343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Conclusions</a:t>
            </a:r>
            <a:endParaRPr lang="en-US" dirty="0">
              <a:solidFill>
                <a:schemeClr val="bg1"/>
              </a:solidFill>
            </a:endParaRPr>
          </a:p>
        </p:txBody>
      </p:sp>
      <p:sp>
        <p:nvSpPr>
          <p:cNvPr id="3" name="Content Placeholder 2"/>
          <p:cNvSpPr>
            <a:spLocks noGrp="1"/>
          </p:cNvSpPr>
          <p:nvPr>
            <p:ph idx="1"/>
          </p:nvPr>
        </p:nvSpPr>
        <p:spPr>
          <a:xfrm>
            <a:off x="117988" y="1792936"/>
            <a:ext cx="12074012" cy="3740191"/>
          </a:xfrm>
        </p:spPr>
        <p:txBody>
          <a:bodyPr>
            <a:normAutofit/>
          </a:bodyPr>
          <a:lstStyle/>
          <a:p>
            <a:pPr marL="0" indent="0" algn="l" rtl="0">
              <a:lnSpc>
                <a:spcPct val="150000"/>
              </a:lnSpc>
              <a:buNone/>
            </a:pPr>
            <a:r>
              <a:rPr lang="en-US" dirty="0">
                <a:solidFill>
                  <a:schemeClr val="bg1"/>
                </a:solidFill>
                <a:latin typeface="Times New Roman" panose="02020603050405020304" pitchFamily="18" charset="0"/>
                <a:cs typeface="Times New Roman" panose="02020603050405020304" pitchFamily="18" charset="0"/>
              </a:rPr>
              <a:t>The consequences of the COVID-19 pandemic are expected to be long lasting. Hence, policy programs, such as telemedicine services, which aim to address obstacles to medical treatment owing to physical distancing measures, are also required to be provided over a long term .Therefore, there is a need to train and support health care workers and initiate government programs that provide adequate and supportive health care services to patients in transitional countries and to respond to issues regarding the access to these services, including internet access and advertisements, and social programs that help patients understand how to use these services.</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Chevron 6"/>
          <p:cNvSpPr/>
          <p:nvPr/>
        </p:nvSpPr>
        <p:spPr>
          <a:xfrm>
            <a:off x="3312571" y="5614545"/>
            <a:ext cx="245716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Results</a:t>
            </a:r>
            <a:endParaRPr lang="en-US" dirty="0">
              <a:solidFill>
                <a:schemeClr val="tx1"/>
              </a:solidFill>
            </a:endParaRPr>
          </a:p>
        </p:txBody>
      </p:sp>
      <p:sp>
        <p:nvSpPr>
          <p:cNvPr id="8" name="Chevron 7"/>
          <p:cNvSpPr/>
          <p:nvPr/>
        </p:nvSpPr>
        <p:spPr>
          <a:xfrm>
            <a:off x="1589903" y="5601830"/>
            <a:ext cx="196466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9" name="Chevron 8"/>
          <p:cNvSpPr/>
          <p:nvPr/>
        </p:nvSpPr>
        <p:spPr>
          <a:xfrm>
            <a:off x="7714445" y="5627260"/>
            <a:ext cx="2445821"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conclusions</a:t>
            </a:r>
            <a:endParaRPr lang="en-US" dirty="0">
              <a:solidFill>
                <a:schemeClr val="tx1"/>
              </a:solidFill>
            </a:endParaRPr>
          </a:p>
        </p:txBody>
      </p:sp>
      <p:sp>
        <p:nvSpPr>
          <p:cNvPr id="10" name="Chevron 9"/>
          <p:cNvSpPr/>
          <p:nvPr/>
        </p:nvSpPr>
        <p:spPr>
          <a:xfrm>
            <a:off x="9942490" y="5627260"/>
            <a:ext cx="2249510"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Limitations</a:t>
            </a:r>
          </a:p>
        </p:txBody>
      </p:sp>
      <p:sp>
        <p:nvSpPr>
          <p:cNvPr id="11" name="Pentagon 10"/>
          <p:cNvSpPr/>
          <p:nvPr/>
        </p:nvSpPr>
        <p:spPr>
          <a:xfrm>
            <a:off x="66095" y="5601830"/>
            <a:ext cx="1792201" cy="5947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en-US" dirty="0"/>
          </a:p>
        </p:txBody>
      </p:sp>
      <p:sp>
        <p:nvSpPr>
          <p:cNvPr id="12" name="Chevron 11"/>
          <p:cNvSpPr/>
          <p:nvPr/>
        </p:nvSpPr>
        <p:spPr>
          <a:xfrm>
            <a:off x="5537915" y="5627260"/>
            <a:ext cx="242057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7722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88631" y="645034"/>
            <a:ext cx="8509818" cy="4622145"/>
          </a:xfrm>
        </p:spPr>
        <p:txBody>
          <a:bodyPr>
            <a:noAutofit/>
          </a:bodyPr>
          <a:lstStyle/>
          <a:p>
            <a:pPr marL="0" indent="0" algn="just" rtl="0">
              <a:lnSpc>
                <a:spcPct val="150000"/>
              </a:lnSpc>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rtl="0">
              <a:lnSpc>
                <a:spcPct val="150000"/>
              </a:lnSpc>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lgn="just" rtl="0">
              <a:lnSpc>
                <a:spcPct val="150000"/>
              </a:lnSpc>
              <a:buNone/>
            </a:pPr>
            <a:r>
              <a:rPr lang="en-US" sz="2000" dirty="0">
                <a:solidFill>
                  <a:schemeClr val="bg1"/>
                </a:solidFill>
                <a:latin typeface="Times New Roman" panose="02020603050405020304" pitchFamily="18" charset="0"/>
                <a:cs typeface="Times New Roman" panose="02020603050405020304" pitchFamily="18" charset="0"/>
              </a:rPr>
              <a:t>      1. Our study was limited to Libya.</a:t>
            </a:r>
          </a:p>
          <a:p>
            <a:pPr marL="0" indent="0" algn="just" rtl="0">
              <a:lnSpc>
                <a:spcPct val="150000"/>
              </a:lnSpc>
              <a:buNone/>
            </a:pPr>
            <a:r>
              <a:rPr lang="en-US" sz="2000" dirty="0">
                <a:solidFill>
                  <a:schemeClr val="bg1"/>
                </a:solidFill>
                <a:latin typeface="Times New Roman" panose="02020603050405020304" pitchFamily="18" charset="0"/>
                <a:cs typeface="Times New Roman" panose="02020603050405020304" pitchFamily="18" charset="0"/>
              </a:rPr>
              <a:t>     2. the cross-sectional design of our study does not allow for drawing           concrete conclusions establishing causation between variables.</a:t>
            </a:r>
          </a:p>
          <a:p>
            <a:pPr marL="0" indent="0" algn="just" rtl="0">
              <a:lnSpc>
                <a:spcPct val="150000"/>
              </a:lnSpc>
              <a:buNone/>
            </a:pPr>
            <a:r>
              <a:rPr lang="en-US" sz="2000" dirty="0">
                <a:solidFill>
                  <a:schemeClr val="bg1"/>
                </a:solidFill>
                <a:latin typeface="Times New Roman" panose="02020603050405020304" pitchFamily="18" charset="0"/>
                <a:cs typeface="Times New Roman" panose="02020603050405020304" pitchFamily="18" charset="0"/>
              </a:rPr>
              <a:t>  3. our study does not provide details regarding the types of telemedicine technologies and how they can be implemented, along with patients' attitude toward telemedicine.</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Flowchart: Sequential Access Storage 6"/>
          <p:cNvSpPr/>
          <p:nvPr/>
        </p:nvSpPr>
        <p:spPr>
          <a:xfrm>
            <a:off x="44516" y="1827324"/>
            <a:ext cx="2315497" cy="1032387"/>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rgbClr val="FF0000"/>
                </a:solidFill>
              </a:rPr>
              <a:t>Limitations</a:t>
            </a:r>
            <a:endParaRPr lang="en-US" sz="2000" dirty="0">
              <a:solidFill>
                <a:srgbClr val="FF0000"/>
              </a:solidFill>
            </a:endParaRPr>
          </a:p>
        </p:txBody>
      </p:sp>
      <p:sp>
        <p:nvSpPr>
          <p:cNvPr id="8" name="Chevron 7"/>
          <p:cNvSpPr/>
          <p:nvPr/>
        </p:nvSpPr>
        <p:spPr>
          <a:xfrm>
            <a:off x="3446345" y="5654558"/>
            <a:ext cx="231051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Results</a:t>
            </a:r>
            <a:endParaRPr lang="en-US" dirty="0">
              <a:solidFill>
                <a:schemeClr val="tx1"/>
              </a:solidFill>
            </a:endParaRPr>
          </a:p>
        </p:txBody>
      </p:sp>
      <p:sp>
        <p:nvSpPr>
          <p:cNvPr id="9" name="Chevron 8"/>
          <p:cNvSpPr/>
          <p:nvPr/>
        </p:nvSpPr>
        <p:spPr>
          <a:xfrm>
            <a:off x="7592191" y="5654558"/>
            <a:ext cx="2285905"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conclusions</a:t>
            </a:r>
            <a:endParaRPr lang="en-US" dirty="0">
              <a:solidFill>
                <a:schemeClr val="tx1"/>
              </a:solidFill>
            </a:endParaRPr>
          </a:p>
        </p:txBody>
      </p:sp>
      <p:sp>
        <p:nvSpPr>
          <p:cNvPr id="10" name="Chevron 9"/>
          <p:cNvSpPr/>
          <p:nvPr/>
        </p:nvSpPr>
        <p:spPr>
          <a:xfrm>
            <a:off x="9878096" y="5627260"/>
            <a:ext cx="231390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rPr>
              <a:t>Limitations</a:t>
            </a:r>
            <a:endParaRPr lang="en-US" dirty="0">
              <a:solidFill>
                <a:schemeClr val="bg1"/>
              </a:solidFill>
            </a:endParaRPr>
          </a:p>
        </p:txBody>
      </p:sp>
      <p:sp>
        <p:nvSpPr>
          <p:cNvPr id="11" name="Pentagon 10"/>
          <p:cNvSpPr/>
          <p:nvPr/>
        </p:nvSpPr>
        <p:spPr>
          <a:xfrm>
            <a:off x="-1" y="5648632"/>
            <a:ext cx="1687133"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12" name="Chevron 11"/>
          <p:cNvSpPr/>
          <p:nvPr/>
        </p:nvSpPr>
        <p:spPr>
          <a:xfrm>
            <a:off x="1538388" y="5654558"/>
            <a:ext cx="2088261"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13" name="Chevron 12"/>
          <p:cNvSpPr/>
          <p:nvPr/>
        </p:nvSpPr>
        <p:spPr>
          <a:xfrm>
            <a:off x="5537916" y="5654558"/>
            <a:ext cx="224092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241042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t>
            </a:r>
          </a:p>
        </p:txBody>
      </p:sp>
      <p:sp>
        <p:nvSpPr>
          <p:cNvPr id="3" name="Content Placeholder 2"/>
          <p:cNvSpPr>
            <a:spLocks noGrp="1"/>
          </p:cNvSpPr>
          <p:nvPr>
            <p:ph idx="1"/>
          </p:nvPr>
        </p:nvSpPr>
        <p:spPr>
          <a:xfrm>
            <a:off x="2360013" y="2109019"/>
            <a:ext cx="9497690" cy="3392130"/>
          </a:xfrm>
          <a:solidFill>
            <a:schemeClr val="bg2">
              <a:lumMod val="75000"/>
            </a:schemeClr>
          </a:solidFill>
        </p:spPr>
        <p:txBody>
          <a:bodyPr>
            <a:normAutofit fontScale="92500" lnSpcReduction="20000"/>
          </a:bodyPr>
          <a:lstStyle/>
          <a:p>
            <a:pPr algn="just" rtl="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studies on telemedicine are required to provide qualitative measures of health care services to patients, to assess the access to health care services in other transitional countries, and to determine whether these telemedicine adaptations benefit patients, especially those with chronic illnesses and psychiatric morbidities .</a:t>
            </a:r>
          </a:p>
          <a:p>
            <a:pPr algn="just" rtl="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There is a need to determine the cost benefit of these services and whether modifications are required in these services.</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25</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Flowchart: Sequential Access Storage 6"/>
          <p:cNvSpPr/>
          <p:nvPr/>
        </p:nvSpPr>
        <p:spPr>
          <a:xfrm>
            <a:off x="44516" y="1895646"/>
            <a:ext cx="2315497" cy="103238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Further research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70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نام ارائه دهنده</a:t>
            </a:r>
          </a:p>
          <a:p>
            <a:pPr rtl="1"/>
            <a:r>
              <a:rPr lang="fa-IR" dirty="0">
                <a:cs typeface="B Nazanin" panose="00000400000000000000" pitchFamily="2" charset="-78"/>
              </a:rPr>
              <a:t>ایمیل ارائه دهنده</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80579" y="1329586"/>
            <a:ext cx="5986799" cy="3412901"/>
          </a:xfrm>
          <a:prstGeom prst="rect">
            <a:avLst/>
          </a:prstGeom>
        </p:spPr>
      </p:pic>
      <p:sp>
        <p:nvSpPr>
          <p:cNvPr id="5" name="Rectangle 4"/>
          <p:cNvSpPr/>
          <p:nvPr/>
        </p:nvSpPr>
        <p:spPr>
          <a:xfrm>
            <a:off x="4810240" y="596582"/>
            <a:ext cx="2593980" cy="584775"/>
          </a:xfrm>
          <a:prstGeom prst="rect">
            <a:avLst/>
          </a:prstGeom>
          <a:noFill/>
        </p:spPr>
        <p:txBody>
          <a:bodyPr wrap="none" lIns="91440" tIns="45720" rIns="91440" bIns="45720">
            <a:spAutoFit/>
          </a:bodyPr>
          <a:lstStyle/>
          <a:p>
            <a:pPr algn="ctr"/>
            <a:r>
              <a:rPr lang="fa-IR" sz="3200" dirty="0">
                <a:ln w="0"/>
                <a:solidFill>
                  <a:srgbClr val="00B050"/>
                </a:solidFill>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rgbClr val="00B050"/>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23" y="0"/>
            <a:ext cx="9749307" cy="1313645"/>
          </a:xfrm>
        </p:spPr>
        <p:txBody>
          <a:bodyPr/>
          <a:lstStyle/>
          <a:p>
            <a:r>
              <a:rPr lang="en-US" dirty="0" smtClean="0">
                <a:latin typeface="Times New Roman" pitchFamily="18" charset="0"/>
                <a:cs typeface="Times New Roman" pitchFamily="18" charset="0"/>
              </a:rPr>
              <a:t>4 the second part of the question</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27</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375" y="991673"/>
            <a:ext cx="10341735" cy="5653826"/>
          </a:xfrm>
        </p:spPr>
      </p:pic>
    </p:spTree>
    <p:extLst>
      <p:ext uri="{BB962C8B-B14F-4D97-AF65-F5344CB8AC3E}">
        <p14:creationId xmlns:p14="http://schemas.microsoft.com/office/powerpoint/2010/main" val="1938566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0"/>
            <a:ext cx="10328856" cy="6858000"/>
          </a:xfrm>
          <a:prstGeom prst="rect">
            <a:avLst/>
          </a:prstGeom>
        </p:spPr>
      </p:pic>
    </p:spTree>
    <p:extLst>
      <p:ext uri="{BB962C8B-B14F-4D97-AF65-F5344CB8AC3E}">
        <p14:creationId xmlns:p14="http://schemas.microsoft.com/office/powerpoint/2010/main" val="418165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50" y="0"/>
            <a:ext cx="10457644" cy="6858000"/>
          </a:xfrm>
          <a:prstGeom prst="rect">
            <a:avLst/>
          </a:prstGeom>
        </p:spPr>
      </p:pic>
    </p:spTree>
    <p:extLst>
      <p:ext uri="{BB962C8B-B14F-4D97-AF65-F5344CB8AC3E}">
        <p14:creationId xmlns:p14="http://schemas.microsoft.com/office/powerpoint/2010/main" val="384331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3</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8" name="Horizontal Scroll 7"/>
          <p:cNvSpPr/>
          <p:nvPr/>
        </p:nvSpPr>
        <p:spPr>
          <a:xfrm>
            <a:off x="3174998" y="530057"/>
            <a:ext cx="6793250" cy="1262879"/>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43200" lvl="6" indent="0">
              <a:buNone/>
            </a:pPr>
            <a:r>
              <a:rPr lang="en-US" sz="2800" dirty="0">
                <a:solidFill>
                  <a:schemeClr val="bg1"/>
                </a:solidFill>
              </a:rPr>
              <a:t>JORAL SPECIFICAON</a:t>
            </a:r>
          </a:p>
        </p:txBody>
      </p:sp>
      <p:pic>
        <p:nvPicPr>
          <p:cNvPr id="1026" name="Picture 2" descr="H:\jornalclab\index.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7904" y="2279561"/>
            <a:ext cx="4675031" cy="32197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3013656" y="2768957"/>
            <a:ext cx="824248" cy="56667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59110" y="3889420"/>
            <a:ext cx="978794" cy="30909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8448541" y="2768957"/>
            <a:ext cx="914400" cy="28333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448541" y="4198513"/>
            <a:ext cx="1210614" cy="154546"/>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0" y="4198513"/>
            <a:ext cx="3013656" cy="707886"/>
          </a:xfrm>
          <a:prstGeom prst="rect">
            <a:avLst/>
          </a:prstGeom>
          <a:noFill/>
          <a:ln>
            <a:solidFill>
              <a:schemeClr val="accent1">
                <a:lumMod val="60000"/>
                <a:lumOff val="40000"/>
              </a:schemeClr>
            </a:solidFill>
          </a:ln>
        </p:spPr>
        <p:txBody>
          <a:bodyPr wrap="square" rtlCol="0">
            <a:spAutoFit/>
          </a:bodyPr>
          <a:lstStyle/>
          <a:p>
            <a:r>
              <a:rPr lang="en-US" sz="2000" dirty="0">
                <a:solidFill>
                  <a:schemeClr val="bg1"/>
                </a:solidFill>
                <a:latin typeface="Times New Roman" pitchFamily="18" charset="0"/>
                <a:cs typeface="Times New Roman" pitchFamily="18" charset="0"/>
              </a:rPr>
              <a:t>Indexed in</a:t>
            </a:r>
            <a:r>
              <a:rPr lang="fa-IR"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ISI, Scopus,</a:t>
            </a:r>
          </a:p>
          <a:p>
            <a:r>
              <a:rPr lang="en-US" sz="2000" dirty="0" err="1">
                <a:solidFill>
                  <a:schemeClr val="bg1"/>
                </a:solidFill>
                <a:latin typeface="Times New Roman" pitchFamily="18" charset="0"/>
                <a:cs typeface="Times New Roman" pitchFamily="18" charset="0"/>
              </a:rPr>
              <a:t>Pubmed</a:t>
            </a:r>
            <a:r>
              <a:rPr lang="en-US" sz="2000" dirty="0">
                <a:solidFill>
                  <a:schemeClr val="bg1"/>
                </a:solidFill>
                <a:latin typeface="Times New Roman" pitchFamily="18" charset="0"/>
                <a:cs typeface="Times New Roman" pitchFamily="18" charset="0"/>
              </a:rPr>
              <a:t>  ,DOAJ</a:t>
            </a:r>
          </a:p>
        </p:txBody>
      </p:sp>
      <p:sp>
        <p:nvSpPr>
          <p:cNvPr id="30" name="TextBox 29"/>
          <p:cNvSpPr txBox="1"/>
          <p:nvPr/>
        </p:nvSpPr>
        <p:spPr>
          <a:xfrm>
            <a:off x="9465971" y="4353059"/>
            <a:ext cx="2653047" cy="646331"/>
          </a:xfrm>
          <a:prstGeom prst="rect">
            <a:avLst/>
          </a:prstGeom>
          <a:noFill/>
          <a:ln>
            <a:solidFill>
              <a:schemeClr val="accent1">
                <a:lumMod val="60000"/>
                <a:lumOff val="40000"/>
              </a:schemeClr>
            </a:solidFill>
          </a:ln>
        </p:spPr>
        <p:txBody>
          <a:bodyPr wrap="square" rtlCol="0">
            <a:spAutoFit/>
          </a:bodyPr>
          <a:lstStyle/>
          <a:p>
            <a:r>
              <a:rPr lang="en-US" dirty="0">
                <a:solidFill>
                  <a:schemeClr val="bg1"/>
                </a:solidFill>
                <a:latin typeface="Times New Roman" pitchFamily="18" charset="0"/>
                <a:cs typeface="Times New Roman" pitchFamily="18" charset="0"/>
              </a:rPr>
              <a:t>ISSN/ISBN: 1438-8871, </a:t>
            </a:r>
          </a:p>
          <a:p>
            <a:r>
              <a:rPr lang="en-US" dirty="0">
                <a:solidFill>
                  <a:schemeClr val="bg1"/>
                </a:solidFill>
                <a:latin typeface="Times New Roman" pitchFamily="18" charset="0"/>
                <a:cs typeface="Times New Roman" pitchFamily="18" charset="0"/>
              </a:rPr>
              <a:t>1439-4456</a:t>
            </a:r>
          </a:p>
        </p:txBody>
      </p:sp>
      <p:sp>
        <p:nvSpPr>
          <p:cNvPr id="31" name="TextBox 30"/>
          <p:cNvSpPr txBox="1"/>
          <p:nvPr/>
        </p:nvSpPr>
        <p:spPr>
          <a:xfrm>
            <a:off x="9362941" y="2587458"/>
            <a:ext cx="2434107" cy="830997"/>
          </a:xfrm>
          <a:prstGeom prst="rect">
            <a:avLst/>
          </a:prstGeom>
          <a:noFill/>
          <a:ln>
            <a:solidFill>
              <a:schemeClr val="accent1">
                <a:lumMod val="60000"/>
                <a:lumOff val="40000"/>
              </a:schemeClr>
            </a:solidFill>
          </a:ln>
        </p:spPr>
        <p:txBody>
          <a:bodyPr wrap="square" rtlCol="0">
            <a:spAutoFit/>
          </a:bodyPr>
          <a:lstStyle/>
          <a:p>
            <a:r>
              <a:rPr lang="en-US" sz="2400" dirty="0" err="1">
                <a:solidFill>
                  <a:schemeClr val="bg1"/>
                </a:solidFill>
                <a:latin typeface="Times New Roman" pitchFamily="18" charset="0"/>
                <a:cs typeface="Times New Roman" pitchFamily="18" charset="0"/>
              </a:rPr>
              <a:t>CiteScore</a:t>
            </a:r>
            <a:r>
              <a:rPr lang="en-US" sz="2400" dirty="0">
                <a:solidFill>
                  <a:schemeClr val="bg1"/>
                </a:solidFill>
                <a:latin typeface="Times New Roman" pitchFamily="18" charset="0"/>
                <a:cs typeface="Times New Roman" pitchFamily="18" charset="0"/>
              </a:rPr>
              <a:t> : 6.40</a:t>
            </a:r>
          </a:p>
          <a:p>
            <a:r>
              <a:rPr lang="en-US" sz="2400" dirty="0">
                <a:solidFill>
                  <a:schemeClr val="bg1"/>
                </a:solidFill>
                <a:latin typeface="Times New Roman" pitchFamily="18" charset="0"/>
                <a:cs typeface="Times New Roman" pitchFamily="18" charset="0"/>
              </a:rPr>
              <a:t>H-Index : 142</a:t>
            </a:r>
          </a:p>
        </p:txBody>
      </p:sp>
      <p:sp>
        <p:nvSpPr>
          <p:cNvPr id="1025" name="TextBox 1024"/>
          <p:cNvSpPr txBox="1"/>
          <p:nvPr/>
        </p:nvSpPr>
        <p:spPr>
          <a:xfrm>
            <a:off x="618186" y="2445791"/>
            <a:ext cx="2395470" cy="830997"/>
          </a:xfrm>
          <a:prstGeom prst="rect">
            <a:avLst/>
          </a:prstGeom>
          <a:noFill/>
          <a:ln>
            <a:solidFill>
              <a:schemeClr val="accent1">
                <a:lumMod val="60000"/>
                <a:lumOff val="40000"/>
              </a:schemeClr>
            </a:solidFill>
          </a:ln>
        </p:spPr>
        <p:txBody>
          <a:bodyPr wrap="square" rtlCol="0">
            <a:spAutoFit/>
          </a:bodyPr>
          <a:lstStyle/>
          <a:p>
            <a:r>
              <a:rPr lang="en-US" sz="2400" dirty="0">
                <a:solidFill>
                  <a:schemeClr val="bg1"/>
                </a:solidFill>
                <a:latin typeface="Times New Roman" pitchFamily="18" charset="0"/>
                <a:cs typeface="Times New Roman" pitchFamily="18" charset="0"/>
              </a:rPr>
              <a:t>Impact factor: 5.7</a:t>
            </a:r>
          </a:p>
          <a:p>
            <a:r>
              <a:rPr lang="en-US" sz="2400" dirty="0">
                <a:solidFill>
                  <a:schemeClr val="bg1"/>
                </a:solidFill>
                <a:latin typeface="Times New Roman" pitchFamily="18" charset="0"/>
                <a:cs typeface="Times New Roman" pitchFamily="18" charset="0"/>
              </a:rPr>
              <a:t>Publish: 2021</a:t>
            </a:r>
          </a:p>
        </p:txBody>
      </p:sp>
      <p:sp>
        <p:nvSpPr>
          <p:cNvPr id="1027" name="TextBox 1026"/>
          <p:cNvSpPr txBox="1"/>
          <p:nvPr/>
        </p:nvSpPr>
        <p:spPr>
          <a:xfrm>
            <a:off x="515155" y="5868405"/>
            <a:ext cx="10064839" cy="369332"/>
          </a:xfrm>
          <a:prstGeom prst="rect">
            <a:avLst/>
          </a:prstGeom>
          <a:noFill/>
        </p:spPr>
        <p:txBody>
          <a:bodyPr wrap="square" rtlCol="0">
            <a:spAutoFit/>
          </a:bodyPr>
          <a:lstStyle/>
          <a:p>
            <a:r>
              <a:rPr lang="en-US" dirty="0"/>
              <a:t>Author: </a:t>
            </a:r>
            <a:r>
              <a:rPr lang="en-US" dirty="0" err="1"/>
              <a:t>Muhammed</a:t>
            </a:r>
            <a:r>
              <a:rPr lang="en-US" dirty="0"/>
              <a:t> </a:t>
            </a:r>
            <a:r>
              <a:rPr lang="en-US" dirty="0" err="1"/>
              <a:t>Elhadi</a:t>
            </a:r>
            <a:r>
              <a:rPr lang="en-US" dirty="0"/>
              <a:t>; Ahmed </a:t>
            </a:r>
            <a:r>
              <a:rPr lang="en-US" dirty="0" err="1"/>
              <a:t>Elhadi</a:t>
            </a:r>
            <a:r>
              <a:rPr lang="en-US" dirty="0"/>
              <a:t>; Ahmad </a:t>
            </a:r>
            <a:r>
              <a:rPr lang="en-US" dirty="0" err="1"/>
              <a:t>Bouhuwaish</a:t>
            </a:r>
            <a:r>
              <a:rPr lang="en-US" dirty="0"/>
              <a:t> , Fatimah Bin </a:t>
            </a:r>
            <a:r>
              <a:rPr lang="en-US" dirty="0" err="1"/>
              <a:t>Alshiteewi</a:t>
            </a:r>
            <a:r>
              <a:rPr lang="en-US" dirty="0"/>
              <a:t>,…</a:t>
            </a:r>
          </a:p>
        </p:txBody>
      </p:sp>
    </p:spTree>
    <p:extLst>
      <p:ext uri="{BB962C8B-B14F-4D97-AF65-F5344CB8AC3E}">
        <p14:creationId xmlns:p14="http://schemas.microsoft.com/office/powerpoint/2010/main" val="53046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cs typeface="B Nazanin" panose="00000400000000000000" pitchFamily="2" charset="-78"/>
              </a:rPr>
              <a:t>.</a:t>
            </a:r>
          </a:p>
        </p:txBody>
      </p:sp>
      <p:sp>
        <p:nvSpPr>
          <p:cNvPr id="3" name="Content Placeholder 2"/>
          <p:cNvSpPr>
            <a:spLocks noGrp="1"/>
          </p:cNvSpPr>
          <p:nvPr>
            <p:ph idx="1"/>
          </p:nvPr>
        </p:nvSpPr>
        <p:spPr>
          <a:xfrm>
            <a:off x="1185861" y="1742470"/>
            <a:ext cx="9784080" cy="4206240"/>
          </a:xfrm>
        </p:spPr>
        <p:txBody>
          <a:bodyPr>
            <a:normAutofit/>
          </a:bodyPr>
          <a:lstStyle/>
          <a:p>
            <a:pPr marL="0" indent="0" algn="ctr">
              <a:buNone/>
            </a:pPr>
            <a:r>
              <a:rPr lang="en-US" sz="3600" dirty="0"/>
              <a:t>list</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 </a:t>
            </a:r>
            <a:endParaRPr lang="en-US" dirty="0"/>
          </a:p>
        </p:txBody>
      </p:sp>
      <p:sp>
        <p:nvSpPr>
          <p:cNvPr id="12" name="Chevron 11"/>
          <p:cNvSpPr/>
          <p:nvPr/>
        </p:nvSpPr>
        <p:spPr>
          <a:xfrm>
            <a:off x="1572129" y="3845590"/>
            <a:ext cx="235592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Methods</a:t>
            </a:r>
            <a:endParaRPr lang="en-US" b="1" dirty="0">
              <a:solidFill>
                <a:schemeClr val="tx1"/>
              </a:solidFill>
            </a:endParaRPr>
          </a:p>
        </p:txBody>
      </p:sp>
      <p:sp>
        <p:nvSpPr>
          <p:cNvPr id="13" name="Chevron 12"/>
          <p:cNvSpPr/>
          <p:nvPr/>
        </p:nvSpPr>
        <p:spPr>
          <a:xfrm>
            <a:off x="3715764" y="3845590"/>
            <a:ext cx="214412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Results</a:t>
            </a:r>
            <a:endParaRPr lang="en-US" b="1" dirty="0">
              <a:solidFill>
                <a:schemeClr val="tx1"/>
              </a:solidFill>
            </a:endParaRPr>
          </a:p>
        </p:txBody>
      </p:sp>
      <p:sp>
        <p:nvSpPr>
          <p:cNvPr id="14" name="Pentagon 13"/>
          <p:cNvSpPr/>
          <p:nvPr/>
        </p:nvSpPr>
        <p:spPr>
          <a:xfrm>
            <a:off x="0" y="3845590"/>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Introduction</a:t>
            </a:r>
            <a:endParaRPr lang="fa-IR" b="1" dirty="0"/>
          </a:p>
        </p:txBody>
      </p:sp>
      <p:sp>
        <p:nvSpPr>
          <p:cNvPr id="15" name="Chevron 14"/>
          <p:cNvSpPr/>
          <p:nvPr/>
        </p:nvSpPr>
        <p:spPr>
          <a:xfrm>
            <a:off x="9852303" y="3845590"/>
            <a:ext cx="23396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Limitations</a:t>
            </a:r>
            <a:endParaRPr lang="en-US" dirty="0">
              <a:solidFill>
                <a:schemeClr val="tx1"/>
              </a:solidFill>
            </a:endParaRPr>
          </a:p>
        </p:txBody>
      </p:sp>
      <p:sp>
        <p:nvSpPr>
          <p:cNvPr id="16" name="Chevron 15"/>
          <p:cNvSpPr/>
          <p:nvPr/>
        </p:nvSpPr>
        <p:spPr>
          <a:xfrm>
            <a:off x="7585657" y="3845590"/>
            <a:ext cx="244698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Conclusions</a:t>
            </a:r>
            <a:endParaRPr lang="en-US" dirty="0">
              <a:solidFill>
                <a:schemeClr val="tx1"/>
              </a:solidFill>
            </a:endParaRPr>
          </a:p>
        </p:txBody>
      </p:sp>
      <p:pic>
        <p:nvPicPr>
          <p:cNvPr id="1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92936"/>
            <a:ext cx="2371725" cy="1933575"/>
          </a:xfrm>
          <a:prstGeom prst="rect">
            <a:avLst/>
          </a:prstGeom>
        </p:spPr>
      </p:pic>
      <p:sp>
        <p:nvSpPr>
          <p:cNvPr id="18" name="Chevron 17"/>
          <p:cNvSpPr/>
          <p:nvPr/>
        </p:nvSpPr>
        <p:spPr>
          <a:xfrm>
            <a:off x="5705341" y="3845590"/>
            <a:ext cx="204251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190193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911" y="339212"/>
            <a:ext cx="9784080" cy="1179871"/>
          </a:xfrm>
        </p:spPr>
        <p:txBody>
          <a:bodyPr>
            <a:normAutofit/>
          </a:bodyPr>
          <a:lstStyle/>
          <a:p>
            <a:r>
              <a:rPr lang="en-US" dirty="0"/>
              <a:t>.</a:t>
            </a:r>
          </a:p>
        </p:txBody>
      </p:sp>
      <p:sp>
        <p:nvSpPr>
          <p:cNvPr id="3" name="Content Placeholder 2"/>
          <p:cNvSpPr>
            <a:spLocks noGrp="1"/>
          </p:cNvSpPr>
          <p:nvPr>
            <p:ph idx="1"/>
          </p:nvPr>
        </p:nvSpPr>
        <p:spPr>
          <a:xfrm>
            <a:off x="1202919" y="2011680"/>
            <a:ext cx="9784080" cy="2781546"/>
          </a:xfrm>
        </p:spPr>
        <p:txBody>
          <a:bodyPr/>
          <a:lstStyle/>
          <a:p>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ounded Rectangle 6"/>
          <p:cNvSpPr/>
          <p:nvPr/>
        </p:nvSpPr>
        <p:spPr>
          <a:xfrm>
            <a:off x="1318692" y="1893194"/>
            <a:ext cx="9620518" cy="3416225"/>
          </a:xfrm>
          <a:prstGeom prst="roundRect">
            <a:avLst/>
          </a:prstGeom>
          <a:solidFill>
            <a:schemeClr val="bg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itchFamily="18" charset="0"/>
                <a:cs typeface="Times New Roman" pitchFamily="18" charset="0"/>
              </a:rPr>
              <a:t>SARS-CoV-2 was identified as the cause of severe viral </a:t>
            </a:r>
            <a:r>
              <a:rPr lang="it-IT" sz="2400" dirty="0">
                <a:solidFill>
                  <a:schemeClr val="bg1"/>
                </a:solidFill>
                <a:latin typeface="Times New Roman" pitchFamily="18" charset="0"/>
                <a:cs typeface="Times New Roman" pitchFamily="18" charset="0"/>
              </a:rPr>
              <a:t>pneumonia in Wuhan, Hubei Province, China, in December  </a:t>
            </a:r>
            <a:r>
              <a:rPr lang="en-US" sz="2400" dirty="0">
                <a:solidFill>
                  <a:schemeClr val="bg1"/>
                </a:solidFill>
                <a:latin typeface="Times New Roman" pitchFamily="18" charset="0"/>
                <a:cs typeface="Times New Roman" pitchFamily="18" charset="0"/>
              </a:rPr>
              <a:t>2019. The World Health Organization declared COVID-19, the disease caused by this virus, a pandemic in March 2020 . As of July 22, 2020, more than 15,000,000 COVID-19 cases and more than 617,000 COVID-19–related deaths have been recorded in 213 countries and territories.</a:t>
            </a:r>
          </a:p>
        </p:txBody>
      </p:sp>
      <p:sp>
        <p:nvSpPr>
          <p:cNvPr id="9" name="Rectangle 8"/>
          <p:cNvSpPr/>
          <p:nvPr/>
        </p:nvSpPr>
        <p:spPr>
          <a:xfrm>
            <a:off x="4762936" y="575204"/>
            <a:ext cx="2732030" cy="707886"/>
          </a:xfrm>
          <a:prstGeom prst="rect">
            <a:avLst/>
          </a:prstGeom>
        </p:spPr>
        <p:txBody>
          <a:bodyPr wrap="none">
            <a:spAutoFit/>
          </a:bodyPr>
          <a:lstStyle/>
          <a:p>
            <a:r>
              <a:rPr lang="en-US" sz="4000" i="1" dirty="0">
                <a:solidFill>
                  <a:srgbClr val="C00000"/>
                </a:solidFill>
                <a:latin typeface="Times New Roman" panose="02020603050405020304" pitchFamily="18" charset="0"/>
                <a:cs typeface="Times New Roman" panose="02020603050405020304" pitchFamily="18" charset="0"/>
              </a:rPr>
              <a:t>Introduction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Pentagon 9"/>
          <p:cNvSpPr/>
          <p:nvPr/>
        </p:nvSpPr>
        <p:spPr>
          <a:xfrm>
            <a:off x="0" y="5648632"/>
            <a:ext cx="1681316" cy="56928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solidFill>
                  <a:srgbClr val="C00000"/>
                </a:solidFill>
                <a:latin typeface="Times New Roman" panose="02020603050405020304" pitchFamily="18" charset="0"/>
                <a:cs typeface="Times New Roman" panose="02020603050405020304" pitchFamily="18" charset="0"/>
              </a:rPr>
              <a:t>Introduction</a:t>
            </a:r>
            <a:endParaRPr lang="en-US" dirty="0"/>
          </a:p>
        </p:txBody>
      </p:sp>
      <p:sp>
        <p:nvSpPr>
          <p:cNvPr id="12" name="Chevron 11"/>
          <p:cNvSpPr/>
          <p:nvPr/>
        </p:nvSpPr>
        <p:spPr>
          <a:xfrm>
            <a:off x="1538847" y="5648632"/>
            <a:ext cx="252599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Methods</a:t>
            </a:r>
            <a:endParaRPr lang="en-US">
              <a:solidFill>
                <a:schemeClr val="tx1"/>
              </a:solidFill>
            </a:endParaRPr>
          </a:p>
        </p:txBody>
      </p:sp>
      <p:sp>
        <p:nvSpPr>
          <p:cNvPr id="13" name="Chevron 12"/>
          <p:cNvSpPr/>
          <p:nvPr/>
        </p:nvSpPr>
        <p:spPr>
          <a:xfrm>
            <a:off x="3842381" y="5648632"/>
            <a:ext cx="210626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a:t>
            </a:r>
            <a:endParaRPr lang="en-US" dirty="0">
              <a:solidFill>
                <a:schemeClr val="tx1"/>
              </a:solidFill>
            </a:endParaRPr>
          </a:p>
        </p:txBody>
      </p:sp>
      <p:sp>
        <p:nvSpPr>
          <p:cNvPr id="14" name="Chevron 13"/>
          <p:cNvSpPr/>
          <p:nvPr/>
        </p:nvSpPr>
        <p:spPr>
          <a:xfrm>
            <a:off x="7804595" y="5690960"/>
            <a:ext cx="2334645"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conclutions</a:t>
            </a:r>
            <a:endParaRPr lang="en-US" dirty="0">
              <a:solidFill>
                <a:schemeClr val="tx1"/>
              </a:solidFill>
            </a:endParaRPr>
          </a:p>
        </p:txBody>
      </p:sp>
      <p:sp>
        <p:nvSpPr>
          <p:cNvPr id="15" name="Chevron 14"/>
          <p:cNvSpPr/>
          <p:nvPr/>
        </p:nvSpPr>
        <p:spPr>
          <a:xfrm>
            <a:off x="9980403" y="5690960"/>
            <a:ext cx="22115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16" name="Chevron 15"/>
          <p:cNvSpPr/>
          <p:nvPr/>
        </p:nvSpPr>
        <p:spPr>
          <a:xfrm>
            <a:off x="5795493" y="5690960"/>
            <a:ext cx="222281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80889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12955" y="1969477"/>
            <a:ext cx="10869334" cy="3432517"/>
          </a:xfrm>
          <a:ln>
            <a:solidFill>
              <a:schemeClr val="accent2">
                <a:lumMod val="50000"/>
              </a:schemeClr>
            </a:solidFill>
          </a:ln>
        </p:spPr>
        <p:txBody>
          <a:bodyPr/>
          <a:lstStyle/>
          <a:p>
            <a:pPr marL="0" indent="0" algn="just" rtl="0">
              <a:lnSpc>
                <a:spcPct val="150000"/>
              </a:lnSpc>
              <a:buNone/>
            </a:pPr>
            <a:r>
              <a:rPr lang="en-US" dirty="0">
                <a:solidFill>
                  <a:schemeClr val="bg1"/>
                </a:solidFill>
                <a:latin typeface="Times New Roman" panose="02020603050405020304" pitchFamily="18" charset="0"/>
                <a:cs typeface="Times New Roman" panose="02020603050405020304" pitchFamily="18" charset="0"/>
              </a:rPr>
              <a:t>Preventive measures have been implemented to reduce the potential exposure of individuals to the virus and to decrease the burden of COVID-19 transmission. These measures include hand washing, avoiding touching the face and eyes, cleaning and disinfecting surfaces and objects, wearing protective equipment including masks, and most importantly, social distancing by staying at home, avoiding close physical contact with others, and maintaining adequate interpersonal distance.</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6"/>
          <p:cNvSpPr/>
          <p:nvPr/>
        </p:nvSpPr>
        <p:spPr>
          <a:xfrm>
            <a:off x="5165411" y="853890"/>
            <a:ext cx="2732030" cy="707886"/>
          </a:xfrm>
          <a:prstGeom prst="rect">
            <a:avLst/>
          </a:prstGeom>
        </p:spPr>
        <p:txBody>
          <a:bodyPr wrap="none">
            <a:spAutoFit/>
          </a:bodyPr>
          <a:lstStyle/>
          <a:p>
            <a:r>
              <a:rPr lang="en-US" sz="4000" i="1" dirty="0">
                <a:solidFill>
                  <a:srgbClr val="C00000"/>
                </a:solidFill>
                <a:latin typeface="Times New Roman" panose="02020603050405020304" pitchFamily="18" charset="0"/>
                <a:cs typeface="Times New Roman" panose="02020603050405020304" pitchFamily="18" charset="0"/>
              </a:rPr>
              <a:t>Introduction</a:t>
            </a:r>
            <a:endParaRPr lang="en-US" sz="4000" dirty="0"/>
          </a:p>
        </p:txBody>
      </p:sp>
    </p:spTree>
    <p:extLst>
      <p:ext uri="{BB962C8B-B14F-4D97-AF65-F5344CB8AC3E}">
        <p14:creationId xmlns:p14="http://schemas.microsoft.com/office/powerpoint/2010/main" val="347839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rgbClr val="C00000"/>
                </a:solidFill>
                <a:latin typeface="Times New Roman" panose="02020603050405020304" pitchFamily="18" charset="0"/>
                <a:cs typeface="Times New Roman" panose="02020603050405020304" pitchFamily="18" charset="0"/>
              </a:rPr>
              <a:t>Introduction</a:t>
            </a:r>
            <a:endParaRPr lang="en-US" dirty="0"/>
          </a:p>
        </p:txBody>
      </p:sp>
      <p:sp>
        <p:nvSpPr>
          <p:cNvPr id="3" name="Content Placeholder 2"/>
          <p:cNvSpPr>
            <a:spLocks noGrp="1"/>
          </p:cNvSpPr>
          <p:nvPr>
            <p:ph idx="1"/>
          </p:nvPr>
        </p:nvSpPr>
        <p:spPr>
          <a:xfrm>
            <a:off x="618978" y="2011680"/>
            <a:ext cx="11091241" cy="3727937"/>
          </a:xfrm>
          <a:solidFill>
            <a:schemeClr val="bg2"/>
          </a:solidFill>
        </p:spPr>
        <p:style>
          <a:lnRef idx="1">
            <a:schemeClr val="accent2"/>
          </a:lnRef>
          <a:fillRef idx="2">
            <a:schemeClr val="accent2"/>
          </a:fillRef>
          <a:effectRef idx="1">
            <a:schemeClr val="accent2"/>
          </a:effectRef>
          <a:fontRef idx="minor">
            <a:schemeClr val="dk1"/>
          </a:fontRef>
        </p:style>
        <p:txBody>
          <a:bodyPr>
            <a:noAutofit/>
          </a:bodyPr>
          <a:lstStyle/>
          <a:p>
            <a:pPr marL="0" indent="0" algn="just" rtl="0">
              <a:lnSpc>
                <a:spcPct val="170000"/>
              </a:lnSpc>
              <a:buNone/>
            </a:pPr>
            <a:r>
              <a:rPr lang="en-US" sz="2400" dirty="0">
                <a:solidFill>
                  <a:schemeClr val="bg1"/>
                </a:solidFill>
                <a:latin typeface="Times New Roman" panose="02020603050405020304" pitchFamily="18" charset="0"/>
                <a:cs typeface="Times New Roman" panose="02020603050405020304" pitchFamily="18" charset="0"/>
              </a:rPr>
              <a:t>Telemedicine and telehealth services are especially important for individuals without COVID-19 seeking medical treatment during the pandemic, especially those with chronic or acute illnesses. Several countries had begun increasing the use of telemedicine services even prior to the COVID-19 pandemic .Telemedicine was effective during previous outbreaks including those of the Ebola virus, </a:t>
            </a:r>
            <a:r>
              <a:rPr lang="en-US" sz="2400" dirty="0" err="1">
                <a:solidFill>
                  <a:schemeClr val="bg1"/>
                </a:solidFill>
                <a:latin typeface="Times New Roman" panose="02020603050405020304" pitchFamily="18" charset="0"/>
                <a:cs typeface="Times New Roman" panose="02020603050405020304" pitchFamily="18" charset="0"/>
              </a:rPr>
              <a:t>Zika</a:t>
            </a:r>
            <a:r>
              <a:rPr lang="en-US" sz="2400" dirty="0">
                <a:solidFill>
                  <a:schemeClr val="bg1"/>
                </a:solidFill>
                <a:latin typeface="Times New Roman" panose="02020603050405020304" pitchFamily="18" charset="0"/>
                <a:cs typeface="Times New Roman" panose="02020603050405020304" pitchFamily="18" charset="0"/>
              </a:rPr>
              <a:t> virus, and the severe acute respiratory syndrome coronavirus.</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02252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Definition of telemedicine</a:t>
            </a:r>
            <a:endParaRPr kumimoji="0" lang="en-US"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p:cNvSpPr>
            <a:spLocks noGrp="1" noChangeArrowheads="1"/>
          </p:cNvSpPr>
          <p:nvPr>
            <p:ph type="title"/>
          </p:nvPr>
        </p:nvSpPr>
        <p:spPr bwMode="auto">
          <a:xfrm>
            <a:off x="2639961" y="249557"/>
            <a:ext cx="7551175" cy="1569660"/>
          </a:xfrm>
          <a:prstGeom prst="rect">
            <a:avLst/>
          </a:prstGeom>
          <a:solidFill>
            <a:schemeClr val="tx2">
              <a:lumMod val="10000"/>
              <a:lumOff val="90000"/>
            </a:schemeClr>
          </a:solidFill>
          <a:ln>
            <a:noFill/>
          </a:ln>
          <a:effectLst/>
        </p:spPr>
        <p:txBody>
          <a:bodyPr vert="horz" wrap="square" lIns="91440" tIns="45720" rIns="91440" bIns="45720" numCol="1" anchor="ctr" anchorCtr="0" compatLnSpc="1">
            <a:prstTxWarp prst="textNoShape">
              <a:avLst/>
            </a:prstTxWarp>
            <a:spAutoFit/>
          </a:bodyPr>
          <a:lstStyle/>
          <a:p>
            <a:pPr lvl="0" algn="ctr" rtl="0" eaLnBrk="0" fontAlgn="base" hangingPunct="0">
              <a:lnSpc>
                <a:spcPct val="100000"/>
              </a:lnSpc>
              <a:spcAft>
                <a:spcPct val="0"/>
              </a:spcAft>
            </a:pPr>
            <a:r>
              <a:rPr lang="en-US" altLang="en-US" sz="3200" cap="none" dirty="0">
                <a:solidFill>
                  <a:schemeClr val="bg1"/>
                </a:solidFill>
                <a:latin typeface="Times New Roman" panose="02020603050405020304" pitchFamily="18" charset="0"/>
                <a:cs typeface="Times New Roman" panose="02020603050405020304" pitchFamily="18" charset="0"/>
              </a:rPr>
              <a:t>Definition of telemedicine</a:t>
            </a:r>
            <a:r>
              <a:rPr lang="en-US" altLang="en-US" cap="none" dirty="0">
                <a:solidFill>
                  <a:schemeClr val="bg1"/>
                </a:solidFill>
                <a:latin typeface="Times New Roman" panose="02020603050405020304" pitchFamily="18" charset="0"/>
                <a:cs typeface="Times New Roman" panose="02020603050405020304" pitchFamily="18" charset="0"/>
              </a:rPr>
              <a:t/>
            </a:r>
            <a:br>
              <a:rPr lang="en-US" altLang="en-US" cap="none" dirty="0">
                <a:solidFill>
                  <a:schemeClr val="bg1"/>
                </a:solidFill>
                <a:latin typeface="Times New Roman" panose="02020603050405020304" pitchFamily="18" charset="0"/>
                <a:cs typeface="Times New Roman" panose="02020603050405020304" pitchFamily="18" charset="0"/>
              </a:rPr>
            </a:br>
            <a:r>
              <a:rPr lang="en-US" altLang="en-US" sz="4400" cap="none" dirty="0">
                <a:solidFill>
                  <a:schemeClr val="tx1"/>
                </a:solidFill>
                <a:latin typeface="Times New Roman" panose="02020603050405020304" pitchFamily="18" charset="0"/>
                <a:cs typeface="Times New Roman" panose="02020603050405020304" pitchFamily="18" charset="0"/>
              </a:rPr>
              <a:t/>
            </a:r>
            <a:br>
              <a:rPr lang="en-US" altLang="en-US" sz="4400" cap="none" dirty="0">
                <a:solidFill>
                  <a:schemeClr val="tx1"/>
                </a:solidFill>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idx="1"/>
          </p:nvPr>
        </p:nvSpPr>
        <p:spPr bwMode="auto">
          <a:xfrm>
            <a:off x="693174" y="2229769"/>
            <a:ext cx="10327817" cy="2751522"/>
          </a:xfrm>
          <a:prstGeom prst="rect">
            <a:avLst/>
          </a:prstGeom>
          <a:solidFill>
            <a:schemeClr val="accent6">
              <a:lumMod val="20000"/>
              <a:lumOff val="8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just" rtl="0">
              <a:buNone/>
            </a:pPr>
            <a:r>
              <a:rPr lang="en-US" sz="3200" dirty="0">
                <a:latin typeface="Times New Roman" panose="02020603050405020304" pitchFamily="18" charset="0"/>
                <a:cs typeface="Times New Roman" panose="02020603050405020304" pitchFamily="18" charset="0"/>
              </a:rPr>
              <a:t>Telemedicine is defined as the use of web-based resources and electronic information along with advanced digital network technology to promote long-distance professional health services, disseminate medical safety reports, deliver health-related education to the public, and carry out public health monitoring.</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3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4" y="2011680"/>
            <a:ext cx="11547987" cy="3976165"/>
          </a:xfrm>
          <a:ln>
            <a:solidFill>
              <a:srgbClr val="00B050"/>
            </a:solidFill>
          </a:ln>
        </p:spPr>
        <p:txBody>
          <a:bodyPr>
            <a:noAutofit/>
          </a:bodyPr>
          <a:lstStyle/>
          <a:p>
            <a:pPr marL="0" indent="0" algn="just" rtl="0">
              <a:lnSpc>
                <a:spcPct val="170000"/>
              </a:lnSpc>
              <a:buNone/>
            </a:pPr>
            <a:r>
              <a:rPr lang="en-US" sz="2000" dirty="0">
                <a:solidFill>
                  <a:schemeClr val="bg1"/>
                </a:solidFill>
                <a:latin typeface="Times New Roman" panose="02020603050405020304" pitchFamily="18" charset="0"/>
                <a:cs typeface="Times New Roman" panose="02020603050405020304" pitchFamily="18" charset="0"/>
              </a:rPr>
              <a:t>Since the onset of the COVID-19 pandemic, several health care service programs aiming to provide telemedicine services have been introduced in Libya. Even with their recent introduction, many physicians have used these services to provide care and advice to patients remotely. There is a need to assess the awareness, knowledge, attitude, and skills of physicians who use telemedicine services. The skilled use of telemedicine by physicians benefits patients, who can receive a wide range of health care services without the need to visit the clinic. Telemedicine services can reduce the risk of infection among populations by facilitating social distancing and decreasing the burden on the hospitals that provide care to individuals with COVID-19.</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1"/>
          <p:cNvSpPr>
            <a:spLocks noGrp="1" noChangeArrowheads="1"/>
          </p:cNvSpPr>
          <p:nvPr>
            <p:ph type="title"/>
          </p:nvPr>
        </p:nvSpPr>
        <p:spPr bwMode="auto">
          <a:xfrm>
            <a:off x="2551471" y="576894"/>
            <a:ext cx="84355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Reason for doing this study</a:t>
            </a:r>
            <a:r>
              <a:rPr kumimoji="0" lang="en-US" altLang="en-US" sz="5400" b="1" i="0" u="none" strike="noStrike" cap="non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endParaRPr kumimoji="0" lang="en-US" altLang="en-US" sz="6600" b="1" i="0" u="none" strike="noStrike" cap="none"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306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1310</TotalTime>
  <Words>1796</Words>
  <Application>Microsoft Office PowerPoint</Application>
  <PresentationFormat>Custom</PresentationFormat>
  <Paragraphs>255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Banded</vt:lpstr>
      <vt:lpstr>PowerPoint Presentation</vt:lpstr>
      <vt:lpstr>عنوان ارائه</vt:lpstr>
      <vt:lpstr>.          </vt:lpstr>
      <vt:lpstr>.</vt:lpstr>
      <vt:lpstr>.</vt:lpstr>
      <vt:lpstr>.</vt:lpstr>
      <vt:lpstr>Introduction</vt:lpstr>
      <vt:lpstr>Definition of telemedicine  </vt:lpstr>
      <vt:lpstr>Reason for doing this study </vt:lpstr>
      <vt:lpstr>Study Design</vt:lpstr>
      <vt:lpstr>Survey sections </vt:lpstr>
      <vt:lpstr>.</vt:lpstr>
      <vt:lpstr>Assessment of the Effect of COVID-19 on Telemedicine</vt:lpstr>
      <vt:lpstr>Statistical Analysis</vt:lpstr>
      <vt:lpstr>Ethical Consideration</vt:lpstr>
      <vt:lpstr>PowerPoint Presentation</vt:lpstr>
      <vt:lpstr>Results</vt:lpstr>
      <vt:lpstr>result</vt:lpstr>
      <vt:lpstr>result</vt:lpstr>
      <vt:lpstr>result</vt:lpstr>
      <vt:lpstr>Discussion</vt:lpstr>
      <vt:lpstr>Discussion</vt:lpstr>
      <vt:lpstr>Conclusions</vt:lpstr>
      <vt:lpstr>PowerPoint Presentation</vt:lpstr>
      <vt:lpstr>.</vt:lpstr>
      <vt:lpstr>عنوان ارائه</vt:lpstr>
      <vt:lpstr>4 the second part of the 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win8</cp:lastModifiedBy>
  <cp:revision>100</cp:revision>
  <dcterms:created xsi:type="dcterms:W3CDTF">2017-02-27T19:12:11Z</dcterms:created>
  <dcterms:modified xsi:type="dcterms:W3CDTF">2022-05-16T04:27:06Z</dcterms:modified>
</cp:coreProperties>
</file>