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32"/>
  </p:notesMasterIdLst>
  <p:sldIdLst>
    <p:sldId id="256" r:id="rId2"/>
    <p:sldId id="264" r:id="rId3"/>
    <p:sldId id="271" r:id="rId4"/>
    <p:sldId id="272" r:id="rId5"/>
    <p:sldId id="273" r:id="rId6"/>
    <p:sldId id="278" r:id="rId7"/>
    <p:sldId id="274" r:id="rId8"/>
    <p:sldId id="275" r:id="rId9"/>
    <p:sldId id="276" r:id="rId10"/>
    <p:sldId id="279" r:id="rId11"/>
    <p:sldId id="280" r:id="rId12"/>
    <p:sldId id="282" r:id="rId13"/>
    <p:sldId id="288" r:id="rId14"/>
    <p:sldId id="301" r:id="rId15"/>
    <p:sldId id="303" r:id="rId16"/>
    <p:sldId id="304" r:id="rId17"/>
    <p:sldId id="305" r:id="rId18"/>
    <p:sldId id="308" r:id="rId19"/>
    <p:sldId id="307" r:id="rId20"/>
    <p:sldId id="309" r:id="rId21"/>
    <p:sldId id="310" r:id="rId22"/>
    <p:sldId id="311" r:id="rId23"/>
    <p:sldId id="312" r:id="rId24"/>
    <p:sldId id="313" r:id="rId25"/>
    <p:sldId id="314" r:id="rId26"/>
    <p:sldId id="283" r:id="rId27"/>
    <p:sldId id="297" r:id="rId28"/>
    <p:sldId id="298" r:id="rId29"/>
    <p:sldId id="299" r:id="rId30"/>
    <p:sldId id="27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4" autoAdjust="0"/>
    <p:restoredTop sz="94660"/>
  </p:normalViewPr>
  <p:slideViewPr>
    <p:cSldViewPr snapToGrid="0">
      <p:cViewPr varScale="1">
        <p:scale>
          <a:sx n="110" d="100"/>
          <a:sy n="110" d="100"/>
        </p:scale>
        <p:origin x="132"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5/22/2022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30</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a:bodyPr>
          <a:lstStyle/>
          <a:p>
            <a:r>
              <a:rPr lang="en-US" sz="4000" dirty="0">
                <a:cs typeface="B Titr" panose="00000700000000000000" pitchFamily="2" charset="-78"/>
              </a:rPr>
              <a:t>Prediction of Poststroke Depression Based on the Outcomes of</a:t>
            </a:r>
            <a:br>
              <a:rPr lang="en-US" sz="4000" dirty="0">
                <a:cs typeface="B Titr" panose="00000700000000000000" pitchFamily="2" charset="-78"/>
              </a:rPr>
            </a:br>
            <a:r>
              <a:rPr lang="en-US" sz="4000" dirty="0">
                <a:cs typeface="B Titr" panose="00000700000000000000" pitchFamily="2" charset="-78"/>
              </a:rPr>
              <a:t>Machine Learning Algorithms</a:t>
            </a:r>
          </a:p>
        </p:txBody>
      </p:sp>
      <p:sp>
        <p:nvSpPr>
          <p:cNvPr id="3" name="Subtitle 2"/>
          <p:cNvSpPr>
            <a:spLocks noGrp="1"/>
          </p:cNvSpPr>
          <p:nvPr>
            <p:ph type="subTitle" idx="1"/>
          </p:nvPr>
        </p:nvSpPr>
        <p:spPr>
          <a:xfrm>
            <a:off x="1524000" y="3996250"/>
            <a:ext cx="9144000" cy="1947350"/>
          </a:xfrm>
        </p:spPr>
        <p:txBody>
          <a:bodyPr>
            <a:noAutofit/>
          </a:bodyPr>
          <a:lstStyle/>
          <a:p>
            <a:r>
              <a:rPr lang="fa-IR" dirty="0">
                <a:cs typeface="B Nazanin" panose="00000400000000000000" pitchFamily="2" charset="-78"/>
              </a:rPr>
              <a:t>امیر احمدی</a:t>
            </a:r>
          </a:p>
          <a:p>
            <a:r>
              <a:rPr lang="fa-IR" dirty="0">
                <a:cs typeface="B Nazanin" panose="00000400000000000000" pitchFamily="2" charset="-78"/>
              </a:rPr>
              <a:t>دکتر خلیل </a:t>
            </a:r>
            <a:r>
              <a:rPr lang="fa-IR" dirty="0" err="1">
                <a:cs typeface="B Nazanin" panose="00000400000000000000" pitchFamily="2" charset="-78"/>
              </a:rPr>
              <a:t>کیمیافر</a:t>
            </a:r>
            <a:endParaRPr lang="fa-IR" dirty="0">
              <a:cs typeface="B Nazanin" panose="00000400000000000000" pitchFamily="2" charset="-78"/>
            </a:endParaRPr>
          </a:p>
          <a:p>
            <a:r>
              <a:rPr lang="en-US" dirty="0">
                <a:cs typeface="B Nazanin" panose="00000400000000000000" pitchFamily="2" charset="-78"/>
              </a:rPr>
              <a:t>amir4002@mums.ac.ir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669139" y="596582"/>
            <a:ext cx="1107996" cy="400110"/>
          </a:xfrm>
          <a:prstGeom prst="rect">
            <a:avLst/>
          </a:prstGeom>
          <a:noFill/>
        </p:spPr>
        <p:txBody>
          <a:bodyPr wrap="none" lIns="91440" tIns="45720" rIns="91440" bIns="45720">
            <a:spAutoFit/>
          </a:bodyPr>
          <a:lstStyle/>
          <a:p>
            <a:pPr algn="ctr"/>
            <a:r>
              <a:rPr lang="fa-IR" sz="2000" dirty="0">
                <a:ln w="0"/>
                <a:effectLst>
                  <a:outerShdw blurRad="38100" dist="19050" dir="2700000" algn="tl" rotWithShape="0">
                    <a:schemeClr val="dk1">
                      <a:alpha val="40000"/>
                    </a:schemeClr>
                  </a:outerShdw>
                </a:effectLst>
                <a:cs typeface="B Nazanin" panose="00000400000000000000" pitchFamily="2" charset="-78"/>
              </a:rPr>
              <a:t>باسمه تعالی</a:t>
            </a:r>
            <a:endParaRPr lang="en-US" sz="20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F702EF1-394D-F675-A92D-9390B2948A44}"/>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a-IR" dirty="0"/>
              <a:t>ارائه دهنده: امیر احمدی</a:t>
            </a:r>
            <a:endParaRPr lang="en-US" dirty="0"/>
          </a:p>
        </p:txBody>
      </p:sp>
      <p:sp>
        <p:nvSpPr>
          <p:cNvPr id="3" name="Date Placeholder 3">
            <a:extLst>
              <a:ext uri="{FF2B5EF4-FFF2-40B4-BE49-F238E27FC236}">
                <a16:creationId xmlns:a16="http://schemas.microsoft.com/office/drawing/2014/main" id="{4DB2AC3D-6FF2-2660-EEFF-A79F70CCACEE}"/>
              </a:ext>
            </a:extLst>
          </p:cNvPr>
          <p:cNvSpPr>
            <a:spLocks noGrp="1"/>
          </p:cNvSpPr>
          <p:nvPr>
            <p:ph type="dt" sz="half" idx="10"/>
          </p:nvPr>
        </p:nvSpPr>
        <p:spPr>
          <a:xfrm>
            <a:off x="1202265" y="6333954"/>
            <a:ext cx="1972733" cy="365125"/>
          </a:xfrm>
        </p:spPr>
        <p:txBody>
          <a:bodyPr/>
          <a:lstStyle/>
          <a:p>
            <a:r>
              <a:rPr lang="fa-IR" dirty="0"/>
              <a:t>اسلاید شماره </a:t>
            </a:r>
            <a:fld id="{623B8C6E-8ADC-45B6-B8AE-E579583F451D}" type="slidenum">
              <a:rPr lang="fa-IR" smtClean="0"/>
              <a:pPr/>
              <a:t>10</a:t>
            </a:fld>
            <a:r>
              <a:rPr lang="en-US" dirty="0"/>
              <a:t>  </a:t>
            </a:r>
            <a:r>
              <a:rPr lang="fa-IR" dirty="0"/>
              <a:t> </a:t>
            </a:r>
            <a:endParaRPr lang="en-US" dirty="0"/>
          </a:p>
        </p:txBody>
      </p:sp>
      <p:pic>
        <p:nvPicPr>
          <p:cNvPr id="4" name="Picture 3">
            <a:extLst>
              <a:ext uri="{FF2B5EF4-FFF2-40B4-BE49-F238E27FC236}">
                <a16:creationId xmlns:a16="http://schemas.microsoft.com/office/drawing/2014/main" id="{C1CBDCDC-7053-F975-3DD3-4A628F907A16}"/>
              </a:ext>
            </a:extLst>
          </p:cNvPr>
          <p:cNvPicPr>
            <a:picLocks noChangeAspect="1"/>
          </p:cNvPicPr>
          <p:nvPr/>
        </p:nvPicPr>
        <p:blipFill>
          <a:blip r:embed="rId2"/>
          <a:stretch>
            <a:fillRect/>
          </a:stretch>
        </p:blipFill>
        <p:spPr>
          <a:xfrm>
            <a:off x="147834" y="381408"/>
            <a:ext cx="3524250" cy="4562475"/>
          </a:xfrm>
          <a:prstGeom prst="rect">
            <a:avLst/>
          </a:prstGeom>
        </p:spPr>
      </p:pic>
      <p:pic>
        <p:nvPicPr>
          <p:cNvPr id="7" name="Picture 6">
            <a:extLst>
              <a:ext uri="{FF2B5EF4-FFF2-40B4-BE49-F238E27FC236}">
                <a16:creationId xmlns:a16="http://schemas.microsoft.com/office/drawing/2014/main" id="{3734B143-4A77-C0A8-86C7-894849FC7AEF}"/>
              </a:ext>
            </a:extLst>
          </p:cNvPr>
          <p:cNvPicPr>
            <a:picLocks noChangeAspect="1"/>
          </p:cNvPicPr>
          <p:nvPr/>
        </p:nvPicPr>
        <p:blipFill>
          <a:blip r:embed="rId3"/>
          <a:stretch>
            <a:fillRect/>
          </a:stretch>
        </p:blipFill>
        <p:spPr>
          <a:xfrm>
            <a:off x="4006800" y="381408"/>
            <a:ext cx="3742966" cy="5607985"/>
          </a:xfrm>
          <a:prstGeom prst="rect">
            <a:avLst/>
          </a:prstGeom>
        </p:spPr>
      </p:pic>
      <p:pic>
        <p:nvPicPr>
          <p:cNvPr id="9" name="Picture 8">
            <a:extLst>
              <a:ext uri="{FF2B5EF4-FFF2-40B4-BE49-F238E27FC236}">
                <a16:creationId xmlns:a16="http://schemas.microsoft.com/office/drawing/2014/main" id="{9A397F85-B50B-F644-73FB-CAAF4B54E06E}"/>
              </a:ext>
            </a:extLst>
          </p:cNvPr>
          <p:cNvPicPr>
            <a:picLocks noChangeAspect="1"/>
          </p:cNvPicPr>
          <p:nvPr/>
        </p:nvPicPr>
        <p:blipFill>
          <a:blip r:embed="rId4"/>
          <a:stretch>
            <a:fillRect/>
          </a:stretch>
        </p:blipFill>
        <p:spPr>
          <a:xfrm>
            <a:off x="7855285" y="381408"/>
            <a:ext cx="4040623" cy="4494563"/>
          </a:xfrm>
          <a:prstGeom prst="rect">
            <a:avLst/>
          </a:prstGeom>
        </p:spPr>
      </p:pic>
    </p:spTree>
    <p:extLst>
      <p:ext uri="{BB962C8B-B14F-4D97-AF65-F5344CB8AC3E}">
        <p14:creationId xmlns:p14="http://schemas.microsoft.com/office/powerpoint/2010/main" val="239663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6E98-03C0-F0E7-7BA6-8D866AFEDAC5}"/>
              </a:ext>
            </a:extLst>
          </p:cNvPr>
          <p:cNvSpPr>
            <a:spLocks noGrp="1"/>
          </p:cNvSpPr>
          <p:nvPr>
            <p:ph type="title"/>
          </p:nvPr>
        </p:nvSpPr>
        <p:spPr/>
        <p:txBody>
          <a:bodyPr/>
          <a:lstStyle/>
          <a:p>
            <a:r>
              <a:rPr lang="en-US" dirty="0"/>
              <a:t>ML Analysis</a:t>
            </a:r>
          </a:p>
        </p:txBody>
      </p:sp>
      <p:sp>
        <p:nvSpPr>
          <p:cNvPr id="4" name="Date Placeholder 3">
            <a:extLst>
              <a:ext uri="{FF2B5EF4-FFF2-40B4-BE49-F238E27FC236}">
                <a16:creationId xmlns:a16="http://schemas.microsoft.com/office/drawing/2014/main" id="{4F933A75-5307-7FAD-9CB7-ABDF431F2CFE}"/>
              </a:ext>
            </a:extLst>
          </p:cNvPr>
          <p:cNvSpPr>
            <a:spLocks noGrp="1"/>
          </p:cNvSpPr>
          <p:nvPr>
            <p:ph type="dt" sz="half" idx="10"/>
          </p:nvPr>
        </p:nvSpPr>
        <p:spPr/>
        <p:txBody>
          <a:bodyPr/>
          <a:lstStyle/>
          <a:p>
            <a:r>
              <a:rPr lang="fa-IR" dirty="0"/>
              <a:t>اسلاید شماره </a:t>
            </a:r>
            <a:fld id="{623B8C6E-8ADC-45B6-B8AE-E579583F451D}" type="slidenum">
              <a:rPr lang="fa-IR" smtClean="0"/>
              <a:pPr/>
              <a:t>11</a:t>
            </a:fld>
            <a:r>
              <a:rPr lang="en-US" dirty="0"/>
              <a:t>  </a:t>
            </a:r>
            <a:r>
              <a:rPr lang="fa-IR" dirty="0"/>
              <a:t> </a:t>
            </a:r>
            <a:endParaRPr lang="en-US" dirty="0"/>
          </a:p>
        </p:txBody>
      </p:sp>
      <p:sp>
        <p:nvSpPr>
          <p:cNvPr id="7" name="Slide Number Placeholder 5">
            <a:extLst>
              <a:ext uri="{FF2B5EF4-FFF2-40B4-BE49-F238E27FC236}">
                <a16:creationId xmlns:a16="http://schemas.microsoft.com/office/drawing/2014/main" id="{795D0B3B-DB09-6542-19E5-31EC99719CEC}"/>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pic>
        <p:nvPicPr>
          <p:cNvPr id="8" name="Content Placeholder 7">
            <a:extLst>
              <a:ext uri="{FF2B5EF4-FFF2-40B4-BE49-F238E27FC236}">
                <a16:creationId xmlns:a16="http://schemas.microsoft.com/office/drawing/2014/main" id="{579D0436-F794-3A98-D0C4-2021EAF9EC98}"/>
              </a:ext>
            </a:extLst>
          </p:cNvPr>
          <p:cNvPicPr>
            <a:picLocks noGrp="1" noChangeAspect="1"/>
          </p:cNvPicPr>
          <p:nvPr>
            <p:ph idx="1"/>
          </p:nvPr>
        </p:nvPicPr>
        <p:blipFill>
          <a:blip r:embed="rId2"/>
          <a:stretch>
            <a:fillRect/>
          </a:stretch>
        </p:blipFill>
        <p:spPr>
          <a:xfrm>
            <a:off x="2611988" y="842930"/>
            <a:ext cx="4796103" cy="5172139"/>
          </a:xfrm>
          <a:prstGeom prst="rect">
            <a:avLst/>
          </a:prstGeom>
        </p:spPr>
      </p:pic>
    </p:spTree>
    <p:extLst>
      <p:ext uri="{BB962C8B-B14F-4D97-AF65-F5344CB8AC3E}">
        <p14:creationId xmlns:p14="http://schemas.microsoft.com/office/powerpoint/2010/main" val="241815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BCB6495F-9459-C3C5-83AC-ADF585610A60}"/>
              </a:ext>
            </a:extLst>
          </p:cNvPr>
          <p:cNvSpPr>
            <a:spLocks noGrp="1"/>
          </p:cNvSpPr>
          <p:nvPr>
            <p:ph idx="1"/>
          </p:nvPr>
        </p:nvSpPr>
        <p:spPr/>
        <p:txBody>
          <a:bodyPr/>
          <a:lstStyle/>
          <a:p>
            <a:pPr algn="l" rtl="0"/>
            <a:r>
              <a:rPr lang="en-US" dirty="0"/>
              <a:t>PASW Statistics 18</a:t>
            </a:r>
            <a:endParaRPr lang="fa-IR" dirty="0"/>
          </a:p>
          <a:p>
            <a:pPr algn="l" rtl="0"/>
            <a:r>
              <a:rPr lang="en-US" dirty="0"/>
              <a:t>The Shapiro–Wilk test was performed to assess the normal distribution of all numerical data from each group</a:t>
            </a:r>
            <a:endParaRPr lang="fa-IR" dirty="0"/>
          </a:p>
          <a:p>
            <a:pPr algn="l" rtl="0"/>
            <a:r>
              <a:rPr lang="en-US" dirty="0"/>
              <a:t>Mann–Whitney U </a:t>
            </a:r>
            <a:endParaRPr lang="fa-IR" dirty="0"/>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12</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61333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759F31-0B66-D8EC-FFBE-12D069EB2583}"/>
              </a:ext>
            </a:extLst>
          </p:cNvPr>
          <p:cNvSpPr>
            <a:spLocks noGrp="1"/>
          </p:cNvSpPr>
          <p:nvPr>
            <p:ph type="ctrTitle"/>
          </p:nvPr>
        </p:nvSpPr>
        <p:spPr/>
        <p:txBody>
          <a:bodyPr/>
          <a:lstStyle/>
          <a:p>
            <a:r>
              <a:rPr lang="en-US" dirty="0"/>
              <a:t>Results</a:t>
            </a:r>
          </a:p>
        </p:txBody>
      </p:sp>
      <p:sp>
        <p:nvSpPr>
          <p:cNvPr id="8" name="Subtitle 7">
            <a:extLst>
              <a:ext uri="{FF2B5EF4-FFF2-40B4-BE49-F238E27FC236}">
                <a16:creationId xmlns:a16="http://schemas.microsoft.com/office/drawing/2014/main" id="{BE386C63-E92D-5AC0-D44D-6217A003225F}"/>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F3765AFD-4FCD-FEF9-AFDD-5F86CF1AC587}"/>
              </a:ext>
            </a:extLst>
          </p:cNvPr>
          <p:cNvSpPr>
            <a:spLocks noGrp="1"/>
          </p:cNvSpPr>
          <p:nvPr>
            <p:ph type="dt" sz="half" idx="10"/>
          </p:nvPr>
        </p:nvSpPr>
        <p:spPr/>
        <p:txBody>
          <a:bodyPr/>
          <a:lstStyle/>
          <a:p>
            <a:r>
              <a:rPr lang="fa-IR"/>
              <a:t>اسلاید شماره </a:t>
            </a:r>
            <a:fld id="{623B8C6E-8ADC-45B6-B8AE-E579583F451D}" type="slidenum">
              <a:rPr lang="fa-IR" smtClean="0"/>
              <a:pPr/>
              <a:t>13</a:t>
            </a:fld>
            <a:r>
              <a:rPr lang="en-US"/>
              <a:t>  </a:t>
            </a:r>
            <a:r>
              <a:rPr lang="fa-IR"/>
              <a:t> </a:t>
            </a:r>
            <a:endParaRPr lang="en-US" dirty="0"/>
          </a:p>
        </p:txBody>
      </p:sp>
      <p:sp>
        <p:nvSpPr>
          <p:cNvPr id="2" name="Slide Number Placeholder 5">
            <a:extLst>
              <a:ext uri="{FF2B5EF4-FFF2-40B4-BE49-F238E27FC236}">
                <a16:creationId xmlns:a16="http://schemas.microsoft.com/office/drawing/2014/main" id="{BAB4955D-8C8C-B45E-CF3A-3DFCEF7EC164}"/>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133296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p:txBody>
          <a:bodyPr/>
          <a:lstStyle/>
          <a:p>
            <a:r>
              <a:rPr lang="en-US" dirty="0"/>
              <a:t>Baseline Characteristics</a:t>
            </a:r>
          </a:p>
        </p:txBody>
      </p:sp>
      <p:pic>
        <p:nvPicPr>
          <p:cNvPr id="6" name="Content Placeholder 5">
            <a:extLst>
              <a:ext uri="{FF2B5EF4-FFF2-40B4-BE49-F238E27FC236}">
                <a16:creationId xmlns:a16="http://schemas.microsoft.com/office/drawing/2014/main" id="{650E11CA-A88A-1037-9291-6A7F5385152B}"/>
              </a:ext>
            </a:extLst>
          </p:cNvPr>
          <p:cNvPicPr>
            <a:picLocks noGrp="1" noChangeAspect="1"/>
          </p:cNvPicPr>
          <p:nvPr>
            <p:ph idx="1"/>
          </p:nvPr>
        </p:nvPicPr>
        <p:blipFill>
          <a:blip r:embed="rId2"/>
          <a:stretch>
            <a:fillRect/>
          </a:stretch>
        </p:blipFill>
        <p:spPr>
          <a:xfrm>
            <a:off x="2025863" y="1955331"/>
            <a:ext cx="8138191" cy="4206875"/>
          </a:xfrm>
        </p:spPr>
      </p:pic>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14</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cxnSp>
        <p:nvCxnSpPr>
          <p:cNvPr id="9" name="Straight Connector 8">
            <a:extLst>
              <a:ext uri="{FF2B5EF4-FFF2-40B4-BE49-F238E27FC236}">
                <a16:creationId xmlns:a16="http://schemas.microsoft.com/office/drawing/2014/main" id="{D277A73B-AA3F-FAA3-91E1-1B62FD4401DD}"/>
              </a:ext>
            </a:extLst>
          </p:cNvPr>
          <p:cNvCxnSpPr>
            <a:cxnSpLocks/>
          </p:cNvCxnSpPr>
          <p:nvPr/>
        </p:nvCxnSpPr>
        <p:spPr>
          <a:xfrm>
            <a:off x="2305050" y="3602987"/>
            <a:ext cx="77089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197740-10F4-696E-D388-E9E8DD06F376}"/>
              </a:ext>
            </a:extLst>
          </p:cNvPr>
          <p:cNvCxnSpPr>
            <a:cxnSpLocks/>
          </p:cNvCxnSpPr>
          <p:nvPr/>
        </p:nvCxnSpPr>
        <p:spPr>
          <a:xfrm>
            <a:off x="2305050" y="4269737"/>
            <a:ext cx="77089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6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a:xfrm>
            <a:off x="2577737" y="284176"/>
            <a:ext cx="8409262" cy="1508760"/>
          </a:xfrm>
        </p:spPr>
        <p:txBody>
          <a:bodyPr>
            <a:normAutofit fontScale="90000"/>
          </a:bodyPr>
          <a:lstStyle/>
          <a:p>
            <a:r>
              <a:rPr lang="en-US" dirty="0"/>
              <a:t>Cognitive and Functional Analysis Using Statistical Methods</a:t>
            </a:r>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15</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pic>
        <p:nvPicPr>
          <p:cNvPr id="13" name="Content Placeholder 12">
            <a:extLst>
              <a:ext uri="{FF2B5EF4-FFF2-40B4-BE49-F238E27FC236}">
                <a16:creationId xmlns:a16="http://schemas.microsoft.com/office/drawing/2014/main" id="{145D5B98-4225-F9EF-0AB4-4B68D3E074BF}"/>
              </a:ext>
            </a:extLst>
          </p:cNvPr>
          <p:cNvPicPr>
            <a:picLocks noGrp="1" noChangeAspect="1"/>
          </p:cNvPicPr>
          <p:nvPr>
            <p:ph idx="1"/>
          </p:nvPr>
        </p:nvPicPr>
        <p:blipFill>
          <a:blip r:embed="rId2"/>
          <a:stretch>
            <a:fillRect/>
          </a:stretch>
        </p:blipFill>
        <p:spPr>
          <a:xfrm>
            <a:off x="2317667" y="2011363"/>
            <a:ext cx="7555078" cy="4206875"/>
          </a:xfrm>
        </p:spPr>
      </p:pic>
      <p:cxnSp>
        <p:nvCxnSpPr>
          <p:cNvPr id="9" name="Straight Connector 8">
            <a:extLst>
              <a:ext uri="{FF2B5EF4-FFF2-40B4-BE49-F238E27FC236}">
                <a16:creationId xmlns:a16="http://schemas.microsoft.com/office/drawing/2014/main" id="{D277A73B-AA3F-FAA3-91E1-1B62FD4401DD}"/>
              </a:ext>
            </a:extLst>
          </p:cNvPr>
          <p:cNvCxnSpPr>
            <a:cxnSpLocks/>
          </p:cNvCxnSpPr>
          <p:nvPr/>
        </p:nvCxnSpPr>
        <p:spPr>
          <a:xfrm>
            <a:off x="2305050" y="3785867"/>
            <a:ext cx="77089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197740-10F4-696E-D388-E9E8DD06F376}"/>
              </a:ext>
            </a:extLst>
          </p:cNvPr>
          <p:cNvCxnSpPr>
            <a:cxnSpLocks/>
          </p:cNvCxnSpPr>
          <p:nvPr/>
        </p:nvCxnSpPr>
        <p:spPr>
          <a:xfrm>
            <a:off x="2409553" y="5384434"/>
            <a:ext cx="77089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39AF92E-8C3F-B44F-383A-00B23B0352EB}"/>
              </a:ext>
            </a:extLst>
          </p:cNvPr>
          <p:cNvCxnSpPr>
            <a:cxnSpLocks/>
          </p:cNvCxnSpPr>
          <p:nvPr/>
        </p:nvCxnSpPr>
        <p:spPr>
          <a:xfrm>
            <a:off x="2409553" y="6218238"/>
            <a:ext cx="77089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33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a:xfrm>
            <a:off x="2577737" y="284176"/>
            <a:ext cx="8409262" cy="1508760"/>
          </a:xfrm>
        </p:spPr>
        <p:txBody>
          <a:bodyPr>
            <a:normAutofit fontScale="90000"/>
          </a:bodyPr>
          <a:lstStyle/>
          <a:p>
            <a:r>
              <a:rPr lang="en-US" dirty="0"/>
              <a:t>Cognitive and Functional Analysis Using Statistical Methods</a:t>
            </a:r>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16</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pic>
        <p:nvPicPr>
          <p:cNvPr id="7" name="Content Placeholder 6">
            <a:extLst>
              <a:ext uri="{FF2B5EF4-FFF2-40B4-BE49-F238E27FC236}">
                <a16:creationId xmlns:a16="http://schemas.microsoft.com/office/drawing/2014/main" id="{864BCF81-FF5C-76F1-0DBE-B95ADAA1CAE7}"/>
              </a:ext>
            </a:extLst>
          </p:cNvPr>
          <p:cNvPicPr>
            <a:picLocks noGrp="1" noChangeAspect="1"/>
          </p:cNvPicPr>
          <p:nvPr>
            <p:ph idx="1"/>
          </p:nvPr>
        </p:nvPicPr>
        <p:blipFill>
          <a:blip r:embed="rId2"/>
          <a:stretch>
            <a:fillRect/>
          </a:stretch>
        </p:blipFill>
        <p:spPr>
          <a:xfrm>
            <a:off x="2624927" y="1863770"/>
            <a:ext cx="6942145" cy="4354470"/>
          </a:xfrm>
        </p:spPr>
      </p:pic>
      <p:cxnSp>
        <p:nvCxnSpPr>
          <p:cNvPr id="11" name="Straight Connector 10">
            <a:extLst>
              <a:ext uri="{FF2B5EF4-FFF2-40B4-BE49-F238E27FC236}">
                <a16:creationId xmlns:a16="http://schemas.microsoft.com/office/drawing/2014/main" id="{AB197740-10F4-696E-D388-E9E8DD06F376}"/>
              </a:ext>
            </a:extLst>
          </p:cNvPr>
          <p:cNvCxnSpPr>
            <a:cxnSpLocks/>
          </p:cNvCxnSpPr>
          <p:nvPr/>
        </p:nvCxnSpPr>
        <p:spPr>
          <a:xfrm>
            <a:off x="2733130" y="3387992"/>
            <a:ext cx="67257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56E604-EAD2-EFE2-0F10-CEDEE166AF51}"/>
              </a:ext>
            </a:extLst>
          </p:cNvPr>
          <p:cNvCxnSpPr>
            <a:cxnSpLocks/>
          </p:cNvCxnSpPr>
          <p:nvPr/>
        </p:nvCxnSpPr>
        <p:spPr>
          <a:xfrm>
            <a:off x="2624927" y="4759592"/>
            <a:ext cx="67257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03462C-9EE0-AD7A-3888-93F766C3233E}"/>
              </a:ext>
            </a:extLst>
          </p:cNvPr>
          <p:cNvCxnSpPr>
            <a:cxnSpLocks/>
          </p:cNvCxnSpPr>
          <p:nvPr/>
        </p:nvCxnSpPr>
        <p:spPr>
          <a:xfrm>
            <a:off x="2624927" y="5464986"/>
            <a:ext cx="67257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BA124E-74A8-A2A0-E9C4-B94BFC68E5D2}"/>
              </a:ext>
            </a:extLst>
          </p:cNvPr>
          <p:cNvCxnSpPr>
            <a:cxnSpLocks/>
          </p:cNvCxnSpPr>
          <p:nvPr/>
        </p:nvCxnSpPr>
        <p:spPr>
          <a:xfrm>
            <a:off x="2624927" y="6165986"/>
            <a:ext cx="67257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1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744BD9-4AEA-2D33-83CE-30C6A5A06F32}"/>
              </a:ext>
            </a:extLst>
          </p:cNvPr>
          <p:cNvSpPr>
            <a:spLocks noGrp="1"/>
          </p:cNvSpPr>
          <p:nvPr>
            <p:ph idx="1"/>
          </p:nvPr>
        </p:nvSpPr>
        <p:spPr/>
        <p:txBody>
          <a:bodyPr/>
          <a:lstStyle/>
          <a:p>
            <a:pPr algn="l" rtl="0"/>
            <a:r>
              <a:rPr lang="en-US" dirty="0"/>
              <a:t>Among the 12 subtests of the CNT, the </a:t>
            </a:r>
            <a:r>
              <a:rPr lang="en-US" b="1" dirty="0"/>
              <a:t>initial visual attention omission error </a:t>
            </a:r>
            <a:r>
              <a:rPr lang="en-US" dirty="0"/>
              <a:t>score of participants in the PSD group (30.5 ± 12.0) was lower than that of participants in the control group (38.2 ± 18.2)</a:t>
            </a:r>
          </a:p>
          <a:p>
            <a:pPr algn="l" rtl="0"/>
            <a:r>
              <a:rPr lang="en-US" dirty="0"/>
              <a:t>The follow-up scores of most categories except </a:t>
            </a:r>
            <a:r>
              <a:rPr lang="en-US" b="1" dirty="0"/>
              <a:t>auditory and visual attention omission error</a:t>
            </a:r>
            <a:r>
              <a:rPr lang="en-US" dirty="0"/>
              <a:t> were improved for participants in the control group</a:t>
            </a:r>
          </a:p>
          <a:p>
            <a:pPr algn="l" rtl="0"/>
            <a:r>
              <a:rPr lang="en-US" dirty="0"/>
              <a:t>the follow-up scores of only four subtests, such as </a:t>
            </a:r>
            <a:r>
              <a:rPr lang="en-US" b="1" dirty="0"/>
              <a:t>digit span backward (DSB) language memory, auditory attention correct response, and commission error, and visual attention correct response</a:t>
            </a:r>
            <a:r>
              <a:rPr lang="en-US" dirty="0"/>
              <a:t>, improved for participants in the PSD group</a:t>
            </a:r>
          </a:p>
        </p:txBody>
      </p:sp>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a:xfrm>
            <a:off x="2577737" y="284176"/>
            <a:ext cx="8409262" cy="1508760"/>
          </a:xfrm>
        </p:spPr>
        <p:txBody>
          <a:bodyPr>
            <a:normAutofit fontScale="90000"/>
          </a:bodyPr>
          <a:lstStyle/>
          <a:p>
            <a:r>
              <a:rPr lang="en-US" dirty="0"/>
              <a:t>Cognitive and Functional Analysis Using Statistical Methods</a:t>
            </a:r>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17</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47458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744BD9-4AEA-2D33-83CE-30C6A5A06F32}"/>
              </a:ext>
            </a:extLst>
          </p:cNvPr>
          <p:cNvSpPr>
            <a:spLocks noGrp="1"/>
          </p:cNvSpPr>
          <p:nvPr>
            <p:ph idx="1"/>
          </p:nvPr>
        </p:nvSpPr>
        <p:spPr/>
        <p:txBody>
          <a:bodyPr/>
          <a:lstStyle/>
          <a:p>
            <a:pPr algn="l" rtl="0"/>
            <a:r>
              <a:rPr lang="en-US" dirty="0"/>
              <a:t>Among the 10 items of the K-MBI, the initial </a:t>
            </a:r>
            <a:r>
              <a:rPr lang="en-US" dirty="0" err="1"/>
              <a:t>subscore</a:t>
            </a:r>
            <a:r>
              <a:rPr lang="en-US" dirty="0"/>
              <a:t> of </a:t>
            </a:r>
            <a:r>
              <a:rPr lang="en-US" b="1" dirty="0"/>
              <a:t>dressing</a:t>
            </a:r>
            <a:r>
              <a:rPr lang="en-US" dirty="0"/>
              <a:t> was significantly lower for participants in the PSD group (2.0 ± 1.9) than for participants in the control group (3.4 ± 2.7)</a:t>
            </a:r>
          </a:p>
          <a:p>
            <a:pPr algn="l" rtl="0"/>
            <a:r>
              <a:rPr lang="en-US" dirty="0"/>
              <a:t>In addition, follow-up </a:t>
            </a:r>
            <a:r>
              <a:rPr lang="en-US" dirty="0" err="1"/>
              <a:t>subscores</a:t>
            </a:r>
            <a:r>
              <a:rPr lang="en-US" dirty="0"/>
              <a:t> of </a:t>
            </a:r>
            <a:r>
              <a:rPr lang="en-US" b="1" dirty="0"/>
              <a:t>bathing, toileting, stair-climbing, dressing, bladder control, transfer and ambulation</a:t>
            </a:r>
            <a:r>
              <a:rPr lang="en-US" dirty="0"/>
              <a:t>, and gain </a:t>
            </a:r>
            <a:r>
              <a:rPr lang="en-US" dirty="0" err="1"/>
              <a:t>subscores</a:t>
            </a:r>
            <a:r>
              <a:rPr lang="en-US" dirty="0"/>
              <a:t> of </a:t>
            </a:r>
            <a:r>
              <a:rPr lang="en-US" b="1" dirty="0"/>
              <a:t>bladder control </a:t>
            </a:r>
            <a:r>
              <a:rPr lang="en-US" dirty="0"/>
              <a:t>were lower for participants in the PSD group than for participants in the control</a:t>
            </a:r>
          </a:p>
        </p:txBody>
      </p:sp>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a:xfrm>
            <a:off x="2577737" y="284176"/>
            <a:ext cx="8409262" cy="1508760"/>
          </a:xfrm>
        </p:spPr>
        <p:txBody>
          <a:bodyPr>
            <a:normAutofit fontScale="90000"/>
          </a:bodyPr>
          <a:lstStyle/>
          <a:p>
            <a:r>
              <a:rPr lang="en-US" dirty="0"/>
              <a:t>Cognitive and Functional Analysis Using Statistical Methods</a:t>
            </a:r>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18</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81404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744BD9-4AEA-2D33-83CE-30C6A5A06F32}"/>
              </a:ext>
            </a:extLst>
          </p:cNvPr>
          <p:cNvSpPr>
            <a:spLocks noGrp="1"/>
          </p:cNvSpPr>
          <p:nvPr>
            <p:ph idx="1"/>
          </p:nvPr>
        </p:nvSpPr>
        <p:spPr/>
        <p:txBody>
          <a:bodyPr/>
          <a:lstStyle/>
          <a:p>
            <a:pPr algn="l" rtl="0"/>
            <a:r>
              <a:rPr lang="en-US" dirty="0"/>
              <a:t>Among the six areas in the FIM, the follow-up </a:t>
            </a:r>
            <a:r>
              <a:rPr lang="en-US" dirty="0" err="1"/>
              <a:t>subscores</a:t>
            </a:r>
            <a:r>
              <a:rPr lang="en-US" dirty="0"/>
              <a:t> of </a:t>
            </a:r>
            <a:r>
              <a:rPr lang="en-US" b="1" dirty="0"/>
              <a:t>self-care, transfer, and locomotion</a:t>
            </a:r>
            <a:r>
              <a:rPr lang="en-US" dirty="0"/>
              <a:t> were significantly lower for participants in the PSD group (17.8 ± 7.3, 8.3 ± 3.9, and 4.3 ± 3.3, respectively) than for participants in the control group (23.2 ± 10.2, 12.2 ± 5.5 and 5.9 ± 3.7, respectively)</a:t>
            </a:r>
          </a:p>
        </p:txBody>
      </p:sp>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a:xfrm>
            <a:off x="2577737" y="284176"/>
            <a:ext cx="8409262" cy="1508760"/>
          </a:xfrm>
        </p:spPr>
        <p:txBody>
          <a:bodyPr>
            <a:normAutofit fontScale="90000"/>
          </a:bodyPr>
          <a:lstStyle/>
          <a:p>
            <a:r>
              <a:rPr lang="en-US" dirty="0"/>
              <a:t>Cognitive and Functional Analysis Using Statistical Methods</a:t>
            </a:r>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19</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98488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معرفی مجله</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l" rtl="0"/>
            <a:r>
              <a:rPr lang="en-US" dirty="0"/>
              <a:t>Journal of Clinical Medicine</a:t>
            </a:r>
          </a:p>
          <a:p>
            <a:pPr algn="l" rtl="0"/>
            <a:r>
              <a:rPr lang="en-US" dirty="0"/>
              <a:t>Impact Facto : 4.242</a:t>
            </a:r>
            <a:endParaRPr lang="fa-IR" dirty="0"/>
          </a:p>
          <a:p>
            <a:pPr algn="l" rtl="0"/>
            <a:r>
              <a:rPr lang="en-US" dirty="0"/>
              <a:t>Indexed in: ISI, PubMed, Embase</a:t>
            </a:r>
            <a:endParaRPr lang="fa-IR" dirty="0"/>
          </a:p>
          <a:p>
            <a:pPr algn="l" rtl="0"/>
            <a:r>
              <a:rPr lang="en-US" dirty="0"/>
              <a:t>18 April 2022</a:t>
            </a: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a:t>
            </a:fld>
            <a:r>
              <a:rPr lang="en-US" dirty="0"/>
              <a:t>  </a:t>
            </a:r>
            <a:r>
              <a:rPr lang="fa-IR" dirty="0"/>
              <a:t> </a:t>
            </a:r>
            <a:endParaRPr lang="en-US" dirty="0"/>
          </a:p>
        </p:txBody>
      </p:sp>
      <p:sp>
        <p:nvSpPr>
          <p:cNvPr id="7" name="Slide Number Placeholder 5">
            <a:extLst>
              <a:ext uri="{FF2B5EF4-FFF2-40B4-BE49-F238E27FC236}">
                <a16:creationId xmlns:a16="http://schemas.microsoft.com/office/drawing/2014/main" id="{F554045D-B63C-6111-1A29-9A23101E1E8D}"/>
              </a:ext>
            </a:extLst>
          </p:cNvPr>
          <p:cNvSpPr>
            <a:spLocks noGrp="1"/>
          </p:cNvSpPr>
          <p:nvPr>
            <p:ph type="sldNum" sz="quarter" idx="12"/>
          </p:nvPr>
        </p:nvSpPr>
        <p:spPr>
          <a:xfrm>
            <a:off x="8940800" y="6352100"/>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90193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F7F6638-04F4-7E63-6AED-7BE7B3717691}"/>
              </a:ext>
            </a:extLst>
          </p:cNvPr>
          <p:cNvPicPr>
            <a:picLocks noGrp="1" noChangeAspect="1"/>
          </p:cNvPicPr>
          <p:nvPr>
            <p:ph idx="1"/>
          </p:nvPr>
        </p:nvPicPr>
        <p:blipFill>
          <a:blip r:embed="rId2"/>
          <a:stretch>
            <a:fillRect/>
          </a:stretch>
        </p:blipFill>
        <p:spPr>
          <a:xfrm>
            <a:off x="1202265" y="2576654"/>
            <a:ext cx="9783763" cy="1704691"/>
          </a:xfrm>
        </p:spPr>
      </p:pic>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a:xfrm>
            <a:off x="2577737" y="284176"/>
            <a:ext cx="8409262" cy="1508760"/>
          </a:xfrm>
        </p:spPr>
        <p:txBody>
          <a:bodyPr>
            <a:normAutofit fontScale="90000"/>
          </a:bodyPr>
          <a:lstStyle/>
          <a:p>
            <a:r>
              <a:rPr lang="en-US" dirty="0"/>
              <a:t>Cognitive and Functional Analysis Using Statistical Methods</a:t>
            </a:r>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20</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86132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553147D-DE8C-9D95-51A3-2C9CAF2787AB}"/>
              </a:ext>
            </a:extLst>
          </p:cNvPr>
          <p:cNvPicPr>
            <a:picLocks noGrp="1" noChangeAspect="1"/>
          </p:cNvPicPr>
          <p:nvPr>
            <p:ph idx="1"/>
          </p:nvPr>
        </p:nvPicPr>
        <p:blipFill>
          <a:blip r:embed="rId2"/>
          <a:stretch>
            <a:fillRect/>
          </a:stretch>
        </p:blipFill>
        <p:spPr>
          <a:xfrm>
            <a:off x="1942742" y="1955331"/>
            <a:ext cx="8306516" cy="4206875"/>
          </a:xfrm>
        </p:spPr>
      </p:pic>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a:xfrm>
            <a:off x="2577737" y="284176"/>
            <a:ext cx="8409262" cy="1508760"/>
          </a:xfrm>
        </p:spPr>
        <p:txBody>
          <a:bodyPr>
            <a:normAutofit/>
          </a:bodyPr>
          <a:lstStyle/>
          <a:p>
            <a:r>
              <a:rPr lang="en-US" dirty="0"/>
              <a:t>ML Analysis</a:t>
            </a:r>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21</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18937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4B03-3C2C-D86C-453A-8C44D14410A3}"/>
              </a:ext>
            </a:extLst>
          </p:cNvPr>
          <p:cNvSpPr>
            <a:spLocks noGrp="1"/>
          </p:cNvSpPr>
          <p:nvPr>
            <p:ph type="title"/>
          </p:nvPr>
        </p:nvSpPr>
        <p:spPr>
          <a:xfrm>
            <a:off x="2577737" y="284176"/>
            <a:ext cx="8409262" cy="1508760"/>
          </a:xfrm>
        </p:spPr>
        <p:txBody>
          <a:bodyPr>
            <a:normAutofit/>
          </a:bodyPr>
          <a:lstStyle/>
          <a:p>
            <a:r>
              <a:rPr lang="en-US" dirty="0"/>
              <a:t>ML Analysis</a:t>
            </a:r>
          </a:p>
        </p:txBody>
      </p:sp>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22</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pic>
        <p:nvPicPr>
          <p:cNvPr id="9" name="Content Placeholder 8">
            <a:extLst>
              <a:ext uri="{FF2B5EF4-FFF2-40B4-BE49-F238E27FC236}">
                <a16:creationId xmlns:a16="http://schemas.microsoft.com/office/drawing/2014/main" id="{BC5A1446-C60D-B824-0533-55D1CDC2C6D7}"/>
              </a:ext>
            </a:extLst>
          </p:cNvPr>
          <p:cNvPicPr>
            <a:picLocks noGrp="1" noChangeAspect="1"/>
          </p:cNvPicPr>
          <p:nvPr>
            <p:ph idx="1"/>
          </p:nvPr>
        </p:nvPicPr>
        <p:blipFill>
          <a:blip r:embed="rId2"/>
          <a:stretch>
            <a:fillRect/>
          </a:stretch>
        </p:blipFill>
        <p:spPr>
          <a:xfrm>
            <a:off x="1204118" y="2207885"/>
            <a:ext cx="9783763" cy="3701767"/>
          </a:xfrm>
        </p:spPr>
      </p:pic>
    </p:spTree>
    <p:extLst>
      <p:ext uri="{BB962C8B-B14F-4D97-AF65-F5344CB8AC3E}">
        <p14:creationId xmlns:p14="http://schemas.microsoft.com/office/powerpoint/2010/main" val="1469436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23</a:t>
            </a:fld>
            <a:r>
              <a:rPr lang="en-US" dirty="0"/>
              <a:t>  </a:t>
            </a:r>
            <a:r>
              <a:rPr lang="fa-IR" dirty="0"/>
              <a:t> </a:t>
            </a:r>
            <a:endParaRPr lang="en-US" dirty="0"/>
          </a:p>
        </p:txBody>
      </p:sp>
      <p:pic>
        <p:nvPicPr>
          <p:cNvPr id="7" name="Content Placeholder 6">
            <a:extLst>
              <a:ext uri="{FF2B5EF4-FFF2-40B4-BE49-F238E27FC236}">
                <a16:creationId xmlns:a16="http://schemas.microsoft.com/office/drawing/2014/main" id="{15A846B3-3AA5-8DCF-EA8C-50E2B662A3A8}"/>
              </a:ext>
            </a:extLst>
          </p:cNvPr>
          <p:cNvPicPr>
            <a:picLocks noGrp="1" noChangeAspect="1"/>
          </p:cNvPicPr>
          <p:nvPr>
            <p:ph idx="4294967295"/>
          </p:nvPr>
        </p:nvPicPr>
        <p:blipFill>
          <a:blip r:embed="rId2"/>
          <a:stretch>
            <a:fillRect/>
          </a:stretch>
        </p:blipFill>
        <p:spPr>
          <a:xfrm>
            <a:off x="4730931" y="284163"/>
            <a:ext cx="6290060" cy="5887842"/>
          </a:xfrm>
        </p:spPr>
      </p:pic>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
        <p:nvSpPr>
          <p:cNvPr id="10" name="TextBox 9">
            <a:extLst>
              <a:ext uri="{FF2B5EF4-FFF2-40B4-BE49-F238E27FC236}">
                <a16:creationId xmlns:a16="http://schemas.microsoft.com/office/drawing/2014/main" id="{B7831059-97F6-11DC-4AC4-24926DB6C7E5}"/>
              </a:ext>
            </a:extLst>
          </p:cNvPr>
          <p:cNvSpPr txBox="1"/>
          <p:nvPr/>
        </p:nvSpPr>
        <p:spPr>
          <a:xfrm>
            <a:off x="148047" y="1341741"/>
            <a:ext cx="4679874" cy="3416320"/>
          </a:xfrm>
          <a:prstGeom prst="rect">
            <a:avLst/>
          </a:prstGeom>
          <a:noFill/>
        </p:spPr>
        <p:txBody>
          <a:bodyPr wrap="square" rtlCol="0">
            <a:spAutoFit/>
          </a:bodyPr>
          <a:lstStyle/>
          <a:p>
            <a:pPr marL="342900" indent="-342900">
              <a:buFont typeface="+mj-lt"/>
              <a:buAutoNum type="alphaUcPeriod"/>
            </a:pPr>
            <a:r>
              <a:rPr lang="en-US" dirty="0"/>
              <a:t>curve for support vector machine with radial basis function kernel function algorithm with 10-fold cross-validation in the prediction of poststroke depression (PSD) occurrence (control vs. PSD)</a:t>
            </a:r>
            <a:endParaRPr lang="fa-IR" dirty="0"/>
          </a:p>
          <a:p>
            <a:pPr marL="342900" indent="-342900">
              <a:buFont typeface="+mj-lt"/>
              <a:buAutoNum type="alphaUcPeriod"/>
            </a:pPr>
            <a:r>
              <a:rPr lang="en-US" dirty="0"/>
              <a:t>support vector machine linear algorithm with five-fold cross-validation in the prediction of PSD prognosis (improved vs. not improved)</a:t>
            </a:r>
            <a:endParaRPr lang="fa-IR" dirty="0"/>
          </a:p>
          <a:p>
            <a:pPr marL="342900" indent="-342900">
              <a:buFont typeface="+mj-lt"/>
              <a:buAutoNum type="alphaUcPeriod"/>
            </a:pPr>
            <a:r>
              <a:rPr lang="en-US" dirty="0"/>
              <a:t>ROC curve for logistic regression analysis in the prediction of PSD occurrence </a:t>
            </a:r>
            <a:endParaRPr lang="fa-IR" dirty="0"/>
          </a:p>
          <a:p>
            <a:pPr marL="342900" indent="-342900">
              <a:buFont typeface="+mj-lt"/>
              <a:buAutoNum type="alphaUcPeriod"/>
            </a:pPr>
            <a:r>
              <a:rPr lang="en-US" dirty="0"/>
              <a:t>PSD prognosis </a:t>
            </a:r>
          </a:p>
        </p:txBody>
      </p:sp>
    </p:spTree>
    <p:extLst>
      <p:ext uri="{BB962C8B-B14F-4D97-AF65-F5344CB8AC3E}">
        <p14:creationId xmlns:p14="http://schemas.microsoft.com/office/powerpoint/2010/main" val="418990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3001BD-57A9-6A1E-FDD0-121724499FF6}"/>
              </a:ext>
            </a:extLst>
          </p:cNvPr>
          <p:cNvSpPr>
            <a:spLocks noGrp="1"/>
          </p:cNvSpPr>
          <p:nvPr>
            <p:ph type="dt" sz="half" idx="10"/>
          </p:nvPr>
        </p:nvSpPr>
        <p:spPr/>
        <p:txBody>
          <a:bodyPr/>
          <a:lstStyle/>
          <a:p>
            <a:r>
              <a:rPr lang="fa-IR" dirty="0"/>
              <a:t>اسلاید شماره </a:t>
            </a:r>
            <a:fld id="{623B8C6E-8ADC-45B6-B8AE-E579583F451D}" type="slidenum">
              <a:rPr lang="fa-IR" smtClean="0"/>
              <a:pPr/>
              <a:t>24</a:t>
            </a:fld>
            <a:r>
              <a:rPr lang="en-US" dirty="0"/>
              <a:t>  </a:t>
            </a:r>
            <a:r>
              <a:rPr lang="fa-IR" dirty="0"/>
              <a:t> </a:t>
            </a:r>
            <a:endParaRPr lang="en-US" dirty="0"/>
          </a:p>
        </p:txBody>
      </p:sp>
      <p:sp>
        <p:nvSpPr>
          <p:cNvPr id="8" name="Slide Number Placeholder 5">
            <a:extLst>
              <a:ext uri="{FF2B5EF4-FFF2-40B4-BE49-F238E27FC236}">
                <a16:creationId xmlns:a16="http://schemas.microsoft.com/office/drawing/2014/main" id="{51F1FF35-0A6F-20F3-AD36-D503ECD0582D}"/>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pic>
        <p:nvPicPr>
          <p:cNvPr id="9" name="Picture 8">
            <a:extLst>
              <a:ext uri="{FF2B5EF4-FFF2-40B4-BE49-F238E27FC236}">
                <a16:creationId xmlns:a16="http://schemas.microsoft.com/office/drawing/2014/main" id="{8D015541-4A95-AE29-D45E-E2FEBB975096}"/>
              </a:ext>
            </a:extLst>
          </p:cNvPr>
          <p:cNvPicPr>
            <a:picLocks noChangeAspect="1"/>
          </p:cNvPicPr>
          <p:nvPr/>
        </p:nvPicPr>
        <p:blipFill>
          <a:blip r:embed="rId2"/>
          <a:stretch>
            <a:fillRect/>
          </a:stretch>
        </p:blipFill>
        <p:spPr>
          <a:xfrm>
            <a:off x="1112081" y="513806"/>
            <a:ext cx="9967838" cy="5411477"/>
          </a:xfrm>
          <a:prstGeom prst="rect">
            <a:avLst/>
          </a:prstGeom>
        </p:spPr>
      </p:pic>
    </p:spTree>
    <p:extLst>
      <p:ext uri="{BB962C8B-B14F-4D97-AF65-F5344CB8AC3E}">
        <p14:creationId xmlns:p14="http://schemas.microsoft.com/office/powerpoint/2010/main" val="46996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759F31-0B66-D8EC-FFBE-12D069EB2583}"/>
              </a:ext>
            </a:extLst>
          </p:cNvPr>
          <p:cNvSpPr>
            <a:spLocks noGrp="1"/>
          </p:cNvSpPr>
          <p:nvPr>
            <p:ph type="ctrTitle"/>
          </p:nvPr>
        </p:nvSpPr>
        <p:spPr/>
        <p:txBody>
          <a:bodyPr/>
          <a:lstStyle/>
          <a:p>
            <a:r>
              <a:rPr lang="en-US" dirty="0"/>
              <a:t>discussions</a:t>
            </a:r>
          </a:p>
        </p:txBody>
      </p:sp>
      <p:sp>
        <p:nvSpPr>
          <p:cNvPr id="8" name="Subtitle 7">
            <a:extLst>
              <a:ext uri="{FF2B5EF4-FFF2-40B4-BE49-F238E27FC236}">
                <a16:creationId xmlns:a16="http://schemas.microsoft.com/office/drawing/2014/main" id="{BE386C63-E92D-5AC0-D44D-6217A003225F}"/>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F3765AFD-4FCD-FEF9-AFDD-5F86CF1AC587}"/>
              </a:ext>
            </a:extLst>
          </p:cNvPr>
          <p:cNvSpPr>
            <a:spLocks noGrp="1"/>
          </p:cNvSpPr>
          <p:nvPr>
            <p:ph type="dt" sz="half" idx="10"/>
          </p:nvPr>
        </p:nvSpPr>
        <p:spPr/>
        <p:txBody>
          <a:bodyPr/>
          <a:lstStyle/>
          <a:p>
            <a:r>
              <a:rPr lang="fa-IR"/>
              <a:t>اسلاید شماره </a:t>
            </a:r>
            <a:fld id="{623B8C6E-8ADC-45B6-B8AE-E579583F451D}" type="slidenum">
              <a:rPr lang="fa-IR" smtClean="0"/>
              <a:pPr/>
              <a:t>25</a:t>
            </a:fld>
            <a:r>
              <a:rPr lang="en-US"/>
              <a:t>  </a:t>
            </a:r>
            <a:r>
              <a:rPr lang="fa-IR"/>
              <a:t> </a:t>
            </a:r>
            <a:endParaRPr lang="en-US" dirty="0"/>
          </a:p>
        </p:txBody>
      </p:sp>
      <p:sp>
        <p:nvSpPr>
          <p:cNvPr id="2" name="Slide Number Placeholder 5">
            <a:extLst>
              <a:ext uri="{FF2B5EF4-FFF2-40B4-BE49-F238E27FC236}">
                <a16:creationId xmlns:a16="http://schemas.microsoft.com/office/drawing/2014/main" id="{BAB4955D-8C8C-B45E-CF3A-3DFCEF7EC164}"/>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2967833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CAEF-AEA0-BBA0-79CB-8C79CC6C06C0}"/>
              </a:ext>
            </a:extLst>
          </p:cNvPr>
          <p:cNvSpPr>
            <a:spLocks noGrp="1"/>
          </p:cNvSpPr>
          <p:nvPr>
            <p:ph type="title"/>
          </p:nvPr>
        </p:nvSpPr>
        <p:spPr>
          <a:xfrm>
            <a:off x="2539999" y="284176"/>
            <a:ext cx="8446999" cy="1508760"/>
          </a:xfrm>
        </p:spPr>
        <p:txBody>
          <a:bodyPr>
            <a:normAutofit/>
          </a:bodyPr>
          <a:lstStyle/>
          <a:p>
            <a:r>
              <a:rPr lang="en-US" dirty="0"/>
              <a:t>Discussion</a:t>
            </a:r>
          </a:p>
        </p:txBody>
      </p:sp>
      <p:sp>
        <p:nvSpPr>
          <p:cNvPr id="3" name="Content Placeholder 2">
            <a:extLst>
              <a:ext uri="{FF2B5EF4-FFF2-40B4-BE49-F238E27FC236}">
                <a16:creationId xmlns:a16="http://schemas.microsoft.com/office/drawing/2014/main" id="{A1B77FBF-FE59-5206-D6E6-1B6348DF165F}"/>
              </a:ext>
            </a:extLst>
          </p:cNvPr>
          <p:cNvSpPr>
            <a:spLocks noGrp="1"/>
          </p:cNvSpPr>
          <p:nvPr>
            <p:ph idx="1"/>
          </p:nvPr>
        </p:nvSpPr>
        <p:spPr/>
        <p:txBody>
          <a:bodyPr/>
          <a:lstStyle/>
          <a:p>
            <a:pPr algn="l" rtl="0"/>
            <a:r>
              <a:rPr lang="en-US" dirty="0"/>
              <a:t>In this study, used various ML algorithms to predict PSD occurrence and prognosis for the first time, and the SVM linear and SVM with an RBF kernel were optimal to develop a predictive model for PSD</a:t>
            </a:r>
            <a:endParaRPr lang="fa-IR" dirty="0"/>
          </a:p>
          <a:p>
            <a:pPr algn="l" rtl="0"/>
            <a:r>
              <a:rPr lang="en-US" dirty="0"/>
              <a:t>The VE algorithm is the combination of all ML models that were used in this study to improve model performance; however, its AUC and accuracy were not higher than those of the SVM linear or SVM with the RBF kernel</a:t>
            </a:r>
            <a:endParaRPr lang="fa-IR" dirty="0"/>
          </a:p>
          <a:p>
            <a:pPr algn="l" rtl="0"/>
            <a:r>
              <a:rPr lang="en-US" dirty="0"/>
              <a:t>used various ML algorithms to predict PSD occurrence and prognosis for the first time and showed better performance than the statistical method</a:t>
            </a:r>
          </a:p>
        </p:txBody>
      </p:sp>
      <p:sp>
        <p:nvSpPr>
          <p:cNvPr id="4" name="Date Placeholder 3">
            <a:extLst>
              <a:ext uri="{FF2B5EF4-FFF2-40B4-BE49-F238E27FC236}">
                <a16:creationId xmlns:a16="http://schemas.microsoft.com/office/drawing/2014/main" id="{116E3667-13F0-B28D-AE56-7FE9D5E6D595}"/>
              </a:ext>
            </a:extLst>
          </p:cNvPr>
          <p:cNvSpPr>
            <a:spLocks noGrp="1"/>
          </p:cNvSpPr>
          <p:nvPr>
            <p:ph type="dt" sz="half" idx="10"/>
          </p:nvPr>
        </p:nvSpPr>
        <p:spPr/>
        <p:txBody>
          <a:bodyPr/>
          <a:lstStyle/>
          <a:p>
            <a:r>
              <a:rPr lang="fa-IR"/>
              <a:t>اسلاید شماره </a:t>
            </a:r>
            <a:fld id="{623B8C6E-8ADC-45B6-B8AE-E579583F451D}" type="slidenum">
              <a:rPr lang="fa-IR" smtClean="0"/>
              <a:pPr/>
              <a:t>26</a:t>
            </a:fld>
            <a:r>
              <a:rPr lang="en-US"/>
              <a:t>  </a:t>
            </a:r>
            <a:r>
              <a:rPr lang="fa-IR"/>
              <a:t> </a:t>
            </a:r>
            <a:endParaRPr lang="en-US" dirty="0"/>
          </a:p>
        </p:txBody>
      </p:sp>
      <p:sp>
        <p:nvSpPr>
          <p:cNvPr id="5" name="Footer Placeholder 4">
            <a:extLst>
              <a:ext uri="{FF2B5EF4-FFF2-40B4-BE49-F238E27FC236}">
                <a16:creationId xmlns:a16="http://schemas.microsoft.com/office/drawing/2014/main" id="{0B9BA272-21EC-9D9D-511B-E8716E9656D3}"/>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CA145A57-6A6D-452C-6DF9-677659CF7BC8}"/>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243493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55FB97-ADD7-DB5F-216B-5783F4F97494}"/>
              </a:ext>
            </a:extLst>
          </p:cNvPr>
          <p:cNvSpPr>
            <a:spLocks noGrp="1"/>
          </p:cNvSpPr>
          <p:nvPr>
            <p:ph type="ctrTitle"/>
          </p:nvPr>
        </p:nvSpPr>
        <p:spPr/>
        <p:txBody>
          <a:bodyPr/>
          <a:lstStyle/>
          <a:p>
            <a:r>
              <a:rPr lang="en-US" dirty="0"/>
              <a:t>Conclusion</a:t>
            </a:r>
          </a:p>
        </p:txBody>
      </p:sp>
      <p:sp>
        <p:nvSpPr>
          <p:cNvPr id="6" name="Subtitle 5">
            <a:extLst>
              <a:ext uri="{FF2B5EF4-FFF2-40B4-BE49-F238E27FC236}">
                <a16:creationId xmlns:a16="http://schemas.microsoft.com/office/drawing/2014/main" id="{5D062AB5-EDE0-7352-097B-18236B6DBBD3}"/>
              </a:ext>
            </a:extLst>
          </p:cNvPr>
          <p:cNvSpPr>
            <a:spLocks noGrp="1"/>
          </p:cNvSpPr>
          <p:nvPr>
            <p:ph type="subTitle" idx="1"/>
          </p:nvPr>
        </p:nvSpPr>
        <p:spPr/>
        <p:txBody>
          <a:bodyPr/>
          <a:lstStyle/>
          <a:p>
            <a:endParaRPr lang="en-US"/>
          </a:p>
        </p:txBody>
      </p:sp>
      <p:sp>
        <p:nvSpPr>
          <p:cNvPr id="8" name="Slide Number Placeholder 5">
            <a:extLst>
              <a:ext uri="{FF2B5EF4-FFF2-40B4-BE49-F238E27FC236}">
                <a16:creationId xmlns:a16="http://schemas.microsoft.com/office/drawing/2014/main" id="{B8AB4D02-5D6B-131E-1F91-66B5D9E30237}"/>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3805755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577B-D009-ECAE-E259-4228E48033F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AA048B0-0FE7-32A3-6427-7DF42816F45B}"/>
              </a:ext>
            </a:extLst>
          </p:cNvPr>
          <p:cNvSpPr>
            <a:spLocks noGrp="1"/>
          </p:cNvSpPr>
          <p:nvPr>
            <p:ph idx="1"/>
          </p:nvPr>
        </p:nvSpPr>
        <p:spPr/>
        <p:txBody>
          <a:bodyPr/>
          <a:lstStyle/>
          <a:p>
            <a:pPr algn="l" rtl="0"/>
            <a:r>
              <a:rPr lang="en-US" dirty="0"/>
              <a:t>We concluded that the occurrence and prognosis of PSD in stroke patients can be predicted effectively based on cognitive and functional status using ML algorithms.</a:t>
            </a:r>
          </a:p>
        </p:txBody>
      </p:sp>
      <p:sp>
        <p:nvSpPr>
          <p:cNvPr id="4" name="Date Placeholder 3">
            <a:extLst>
              <a:ext uri="{FF2B5EF4-FFF2-40B4-BE49-F238E27FC236}">
                <a16:creationId xmlns:a16="http://schemas.microsoft.com/office/drawing/2014/main" id="{DF15B85F-CFEC-69CB-0D01-94277ADD3C22}"/>
              </a:ext>
            </a:extLst>
          </p:cNvPr>
          <p:cNvSpPr>
            <a:spLocks noGrp="1"/>
          </p:cNvSpPr>
          <p:nvPr>
            <p:ph type="dt" sz="half" idx="10"/>
          </p:nvPr>
        </p:nvSpPr>
        <p:spPr/>
        <p:txBody>
          <a:bodyPr/>
          <a:lstStyle/>
          <a:p>
            <a:r>
              <a:rPr lang="fa-IR"/>
              <a:t>اسلاید شماره </a:t>
            </a:r>
            <a:fld id="{623B8C6E-8ADC-45B6-B8AE-E579583F451D}" type="slidenum">
              <a:rPr lang="fa-IR" smtClean="0"/>
              <a:pPr/>
              <a:t>28</a:t>
            </a:fld>
            <a:r>
              <a:rPr lang="en-US"/>
              <a:t>  </a:t>
            </a:r>
            <a:r>
              <a:rPr lang="fa-IR"/>
              <a:t> </a:t>
            </a:r>
            <a:endParaRPr lang="en-US" dirty="0"/>
          </a:p>
        </p:txBody>
      </p:sp>
      <p:sp>
        <p:nvSpPr>
          <p:cNvPr id="8" name="Slide Number Placeholder 5">
            <a:extLst>
              <a:ext uri="{FF2B5EF4-FFF2-40B4-BE49-F238E27FC236}">
                <a16:creationId xmlns:a16="http://schemas.microsoft.com/office/drawing/2014/main" id="{7697F040-263C-1A77-7A4C-1682C3D2B23A}"/>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1341109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7B802C-C6E1-0F6F-458A-0C89078FE587}"/>
              </a:ext>
            </a:extLst>
          </p:cNvPr>
          <p:cNvSpPr>
            <a:spLocks noGrp="1"/>
          </p:cNvSpPr>
          <p:nvPr>
            <p:ph type="ctrTitle"/>
          </p:nvPr>
        </p:nvSpPr>
        <p:spPr/>
        <p:txBody>
          <a:bodyPr/>
          <a:lstStyle/>
          <a:p>
            <a:r>
              <a:rPr lang="en-US" dirty="0"/>
              <a:t>My view</a:t>
            </a:r>
          </a:p>
        </p:txBody>
      </p:sp>
      <p:sp>
        <p:nvSpPr>
          <p:cNvPr id="8" name="Subtitle 7">
            <a:extLst>
              <a:ext uri="{FF2B5EF4-FFF2-40B4-BE49-F238E27FC236}">
                <a16:creationId xmlns:a16="http://schemas.microsoft.com/office/drawing/2014/main" id="{DCB8E72C-C139-E732-7B6A-42660ECD5EF0}"/>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C17129B7-DB7B-1321-929B-EA5630E6E192}"/>
              </a:ext>
            </a:extLst>
          </p:cNvPr>
          <p:cNvSpPr>
            <a:spLocks noGrp="1"/>
          </p:cNvSpPr>
          <p:nvPr>
            <p:ph type="dt" sz="half" idx="10"/>
          </p:nvPr>
        </p:nvSpPr>
        <p:spPr/>
        <p:txBody>
          <a:bodyPr/>
          <a:lstStyle/>
          <a:p>
            <a:r>
              <a:rPr lang="fa-IR"/>
              <a:t>اسلاید شماره </a:t>
            </a:r>
            <a:fld id="{623B8C6E-8ADC-45B6-B8AE-E579583F451D}" type="slidenum">
              <a:rPr lang="fa-IR" smtClean="0"/>
              <a:pPr/>
              <a:t>29</a:t>
            </a:fld>
            <a:r>
              <a:rPr lang="en-US"/>
              <a:t>  </a:t>
            </a:r>
            <a:r>
              <a:rPr lang="fa-IR"/>
              <a:t> </a:t>
            </a:r>
            <a:endParaRPr lang="en-US" dirty="0"/>
          </a:p>
        </p:txBody>
      </p:sp>
      <p:sp>
        <p:nvSpPr>
          <p:cNvPr id="2" name="Slide Number Placeholder 5">
            <a:extLst>
              <a:ext uri="{FF2B5EF4-FFF2-40B4-BE49-F238E27FC236}">
                <a16:creationId xmlns:a16="http://schemas.microsoft.com/office/drawing/2014/main" id="{EF6CD5FE-59AC-60C2-652E-FF36D85EF1CE}"/>
              </a:ext>
            </a:extLst>
          </p:cNvPr>
          <p:cNvSpPr txBox="1">
            <a:spLocks/>
          </p:cNvSpPr>
          <p:nvPr/>
        </p:nvSpPr>
        <p:spPr>
          <a:xfrm>
            <a:off x="8940800" y="6343308"/>
            <a:ext cx="2080191"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fa-IR" sz="1400" dirty="0">
                <a:cs typeface="B Nazanin" panose="00000400000000000000" pitchFamily="2" charset="-78"/>
              </a:rPr>
              <a:t>ارائه دهنده: امیر احمدی</a:t>
            </a:r>
            <a:endParaRPr lang="en-US" sz="1400" dirty="0">
              <a:cs typeface="B Nazanin" panose="00000400000000000000" pitchFamily="2" charset="-78"/>
            </a:endParaRPr>
          </a:p>
        </p:txBody>
      </p:sp>
    </p:spTree>
    <p:extLst>
      <p:ext uri="{BB962C8B-B14F-4D97-AF65-F5344CB8AC3E}">
        <p14:creationId xmlns:p14="http://schemas.microsoft.com/office/powerpoint/2010/main" val="153467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فهرست</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l" rtl="0"/>
            <a:r>
              <a:rPr lang="en-US" dirty="0"/>
              <a:t>Introduction</a:t>
            </a:r>
          </a:p>
          <a:p>
            <a:pPr algn="l" rtl="0"/>
            <a:r>
              <a:rPr lang="en-US" dirty="0"/>
              <a:t>Subjects and Methods</a:t>
            </a:r>
          </a:p>
          <a:p>
            <a:pPr algn="l" rtl="0"/>
            <a:r>
              <a:rPr lang="en-US" dirty="0"/>
              <a:t>Results</a:t>
            </a:r>
            <a:endParaRPr lang="fa-IR" dirty="0"/>
          </a:p>
          <a:p>
            <a:pPr algn="l" rtl="0"/>
            <a:r>
              <a:rPr lang="en-US" dirty="0"/>
              <a:t>Discussion</a:t>
            </a:r>
            <a:endParaRPr lang="fa-IR" dirty="0"/>
          </a:p>
          <a:p>
            <a:pPr algn="l" rtl="0"/>
            <a:r>
              <a:rPr lang="en-US" dirty="0"/>
              <a:t>Conclusion</a:t>
            </a:r>
          </a:p>
          <a:p>
            <a:pPr algn="l" rtl="0"/>
            <a:r>
              <a:rPr lang="en-US" dirty="0"/>
              <a:t>My view</a:t>
            </a:r>
          </a:p>
          <a:p>
            <a:pPr marL="0" indent="0" algn="l" rtl="0">
              <a:buNone/>
            </a:pP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a:t>
            </a:fld>
            <a:r>
              <a:rPr lang="en-US" dirty="0"/>
              <a:t>  </a:t>
            </a:r>
            <a:r>
              <a:rPr lang="fa-IR" dirty="0"/>
              <a:t> </a:t>
            </a:r>
            <a:endParaRPr lang="en-US" dirty="0"/>
          </a:p>
        </p:txBody>
      </p:sp>
      <p:sp>
        <p:nvSpPr>
          <p:cNvPr id="6" name="Slide Number Placeholder 5"/>
          <p:cNvSpPr>
            <a:spLocks noGrp="1"/>
          </p:cNvSpPr>
          <p:nvPr>
            <p:ph type="sldNum" sz="quarter" idx="12"/>
          </p:nvPr>
        </p:nvSpPr>
        <p:spPr>
          <a:xfrm>
            <a:off x="8940800" y="6352100"/>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306733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امیر احمدی</a:t>
            </a:r>
          </a:p>
          <a:p>
            <a:r>
              <a:rPr lang="en-US" dirty="0">
                <a:cs typeface="B Nazanin" panose="00000400000000000000" pitchFamily="2" charset="-78"/>
              </a:rPr>
              <a:t>ahmadia4002@mums.ac.ir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219A14F-6D09-5EC8-AD94-14F31F568B45}"/>
              </a:ext>
            </a:extLst>
          </p:cNvPr>
          <p:cNvSpPr>
            <a:spLocks noGrp="1"/>
          </p:cNvSpPr>
          <p:nvPr>
            <p:ph idx="1"/>
          </p:nvPr>
        </p:nvSpPr>
        <p:spPr/>
        <p:txBody>
          <a:bodyPr>
            <a:normAutofit/>
          </a:bodyPr>
          <a:lstStyle/>
          <a:p>
            <a:pPr algn="l" rtl="0"/>
            <a:r>
              <a:rPr lang="en-US" dirty="0"/>
              <a:t>Poststroke depression (PSD) is one of the most common psychiatric disorders in stroke patients</a:t>
            </a:r>
            <a:endParaRPr lang="fa-IR" dirty="0"/>
          </a:p>
          <a:p>
            <a:pPr algn="l" rtl="0"/>
            <a:r>
              <a:rPr lang="en-US" dirty="0"/>
              <a:t>Its incidence ranges from 10 to 52% according to subject selection or diagnostic criteria</a:t>
            </a:r>
            <a:endParaRPr lang="fa-IR" dirty="0"/>
          </a:p>
          <a:p>
            <a:pPr algn="l" rtl="0"/>
            <a:r>
              <a:rPr lang="en-US" dirty="0"/>
              <a:t>The relationship between PSD and cognitive impairment has already been widely investigated. Cognitive impairment, in fact, is known to be one of the major predictors of PSD</a:t>
            </a:r>
          </a:p>
          <a:p>
            <a:pPr algn="l" rtl="0"/>
            <a:r>
              <a:rPr lang="en-US" dirty="0"/>
              <a:t>Machine learning (ML) algorithms are widely used in the medical field for the prediction of disease diagnosis and treatments. Some recent studies reported that the ML method is more effective in predicting stroke outcomes than statistical methods or scoring systems</a:t>
            </a:r>
            <a:endParaRPr lang="fa-IR" dirty="0"/>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4</a:t>
            </a:fld>
            <a:r>
              <a:rPr lang="en-US"/>
              <a:t>  </a:t>
            </a:r>
            <a:r>
              <a:rPr lang="fa-IR"/>
              <a:t> </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8871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p:txBody>
          <a:bodyPr/>
          <a:lstStyle/>
          <a:p>
            <a:pPr algn="l" rtl="0"/>
            <a:r>
              <a:rPr lang="en-US" dirty="0"/>
              <a:t>aimed to use various ML algorithms to predict the occurrence and prognosis of PSD in stroke patients based on their cognitive and functional status and evaluated whether ML algorithms are superior to statistical methods</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5</a:t>
            </a:fld>
            <a:r>
              <a:rPr lang="en-US"/>
              <a:t>  </a:t>
            </a:r>
            <a:r>
              <a:rPr lang="fa-IR"/>
              <a:t> </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4096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9AE9-C143-7F87-79D7-E471D9607774}"/>
              </a:ext>
            </a:extLst>
          </p:cNvPr>
          <p:cNvSpPr>
            <a:spLocks noGrp="1"/>
          </p:cNvSpPr>
          <p:nvPr>
            <p:ph type="ctrTitle"/>
          </p:nvPr>
        </p:nvSpPr>
        <p:spPr/>
        <p:txBody>
          <a:bodyPr/>
          <a:lstStyle/>
          <a:p>
            <a:r>
              <a:rPr lang="en-US" dirty="0"/>
              <a:t>Subjects and Methods</a:t>
            </a:r>
          </a:p>
        </p:txBody>
      </p:sp>
      <p:sp>
        <p:nvSpPr>
          <p:cNvPr id="3" name="Subtitle 2">
            <a:extLst>
              <a:ext uri="{FF2B5EF4-FFF2-40B4-BE49-F238E27FC236}">
                <a16:creationId xmlns:a16="http://schemas.microsoft.com/office/drawing/2014/main" id="{9082EBC9-B4D0-6421-6408-BE93ACB590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569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E47-707D-D0C4-05BA-1BA1ECF6D32C}"/>
              </a:ext>
            </a:extLst>
          </p:cNvPr>
          <p:cNvSpPr>
            <a:spLocks noGrp="1"/>
          </p:cNvSpPr>
          <p:nvPr>
            <p:ph type="title"/>
          </p:nvPr>
        </p:nvSpPr>
        <p:spPr/>
        <p:txBody>
          <a:bodyPr/>
          <a:lstStyle/>
          <a:p>
            <a:r>
              <a:rPr lang="en-US" dirty="0"/>
              <a:t>Subjects and Methods</a:t>
            </a:r>
          </a:p>
        </p:txBody>
      </p:sp>
      <p:sp>
        <p:nvSpPr>
          <p:cNvPr id="3" name="Content Placeholder 2">
            <a:extLst>
              <a:ext uri="{FF2B5EF4-FFF2-40B4-BE49-F238E27FC236}">
                <a16:creationId xmlns:a16="http://schemas.microsoft.com/office/drawing/2014/main" id="{1C13EA43-71E4-9DF1-6398-1560E65718BA}"/>
              </a:ext>
            </a:extLst>
          </p:cNvPr>
          <p:cNvSpPr>
            <a:spLocks noGrp="1"/>
          </p:cNvSpPr>
          <p:nvPr>
            <p:ph idx="1"/>
          </p:nvPr>
        </p:nvSpPr>
        <p:spPr/>
        <p:txBody>
          <a:bodyPr/>
          <a:lstStyle/>
          <a:p>
            <a:pPr marL="457200" indent="-457200" algn="l" rtl="0">
              <a:buFont typeface="+mj-lt"/>
              <a:buAutoNum type="arabicPeriod"/>
            </a:pPr>
            <a:r>
              <a:rPr lang="en-US" dirty="0"/>
              <a:t>Subjects</a:t>
            </a:r>
          </a:p>
          <a:p>
            <a:pPr marL="457200" indent="-457200" algn="l" rtl="0">
              <a:buFont typeface="+mj-lt"/>
              <a:buAutoNum type="arabicPeriod"/>
            </a:pPr>
            <a:r>
              <a:rPr lang="en-US" dirty="0"/>
              <a:t>Measurements</a:t>
            </a:r>
          </a:p>
          <a:p>
            <a:pPr marL="685800" lvl="1" indent="-457200" algn="l" rtl="0">
              <a:buFont typeface="+mj-lt"/>
              <a:buAutoNum type="arabicPeriod"/>
            </a:pPr>
            <a:r>
              <a:rPr lang="en-US" dirty="0"/>
              <a:t>Neurological Assessment</a:t>
            </a:r>
          </a:p>
          <a:p>
            <a:pPr marL="685800" lvl="1" indent="-457200" algn="l" rtl="0">
              <a:buFont typeface="+mj-lt"/>
              <a:buAutoNum type="arabicPeriod"/>
            </a:pPr>
            <a:r>
              <a:rPr lang="en-US" dirty="0"/>
              <a:t>Psychological Assessment</a:t>
            </a:r>
          </a:p>
          <a:p>
            <a:pPr marL="685800" lvl="1" indent="-457200" algn="l" rtl="0">
              <a:buFont typeface="+mj-lt"/>
              <a:buAutoNum type="arabicPeriod"/>
            </a:pPr>
            <a:r>
              <a:rPr lang="en-US" dirty="0"/>
              <a:t>Cognitive Assessments</a:t>
            </a:r>
          </a:p>
          <a:p>
            <a:pPr marL="685800" lvl="1" indent="-457200" algn="l" rtl="0">
              <a:buFont typeface="+mj-lt"/>
              <a:buAutoNum type="arabicPeriod"/>
            </a:pPr>
            <a:r>
              <a:rPr lang="en-US" dirty="0"/>
              <a:t>Functional Assessments</a:t>
            </a:r>
          </a:p>
          <a:p>
            <a:pPr marL="457200" indent="-457200" algn="l" rtl="0">
              <a:buFont typeface="+mj-lt"/>
              <a:buAutoNum type="arabicPeriod"/>
            </a:pPr>
            <a:r>
              <a:rPr lang="en-US" dirty="0"/>
              <a:t>ML Analysis</a:t>
            </a:r>
          </a:p>
          <a:p>
            <a:pPr marL="457200" indent="-457200" algn="l" rtl="0">
              <a:buFont typeface="+mj-lt"/>
              <a:buAutoNum type="arabicPeriod"/>
            </a:pPr>
            <a:r>
              <a:rPr lang="en-US" dirty="0"/>
              <a:t>Statistics </a:t>
            </a:r>
          </a:p>
        </p:txBody>
      </p:sp>
      <p:sp>
        <p:nvSpPr>
          <p:cNvPr id="4" name="Date Placeholder 3">
            <a:extLst>
              <a:ext uri="{FF2B5EF4-FFF2-40B4-BE49-F238E27FC236}">
                <a16:creationId xmlns:a16="http://schemas.microsoft.com/office/drawing/2014/main" id="{4472F8A5-576E-6EB9-2366-15E9EED082CB}"/>
              </a:ext>
            </a:extLst>
          </p:cNvPr>
          <p:cNvSpPr>
            <a:spLocks noGrp="1"/>
          </p:cNvSpPr>
          <p:nvPr>
            <p:ph type="dt" sz="half" idx="10"/>
          </p:nvPr>
        </p:nvSpPr>
        <p:spPr/>
        <p:txBody>
          <a:bodyPr/>
          <a:lstStyle/>
          <a:p>
            <a:r>
              <a:rPr lang="fa-IR"/>
              <a:t>اسلاید شماره </a:t>
            </a:r>
            <a:fld id="{623B8C6E-8ADC-45B6-B8AE-E579583F451D}" type="slidenum">
              <a:rPr lang="fa-IR" smtClean="0"/>
              <a:pPr/>
              <a:t>7</a:t>
            </a:fld>
            <a:r>
              <a:rPr lang="en-US"/>
              <a:t>  </a:t>
            </a:r>
            <a:r>
              <a:rPr lang="fa-IR"/>
              <a:t> </a:t>
            </a:r>
            <a:endParaRPr lang="en-US" dirty="0"/>
          </a:p>
        </p:txBody>
      </p:sp>
      <p:sp>
        <p:nvSpPr>
          <p:cNvPr id="8" name="Slide Number Placeholder 5">
            <a:extLst>
              <a:ext uri="{FF2B5EF4-FFF2-40B4-BE49-F238E27FC236}">
                <a16:creationId xmlns:a16="http://schemas.microsoft.com/office/drawing/2014/main" id="{3D0D005D-AA4B-E8CF-4984-E543A6DAD0F2}"/>
              </a:ext>
            </a:extLst>
          </p:cNvPr>
          <p:cNvSpPr>
            <a:spLocks noGrp="1"/>
          </p:cNvSpPr>
          <p:nvPr>
            <p:ph type="sldNum" sz="quarter" idx="12"/>
          </p:nvPr>
        </p:nvSpPr>
        <p:spPr>
          <a:xfrm>
            <a:off x="8940800" y="6343308"/>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5162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957F0ED-95EA-F3AD-6AB3-9F244E312E14}"/>
              </a:ext>
            </a:extLst>
          </p:cNvPr>
          <p:cNvSpPr>
            <a:spLocks noGrp="1"/>
          </p:cNvSpPr>
          <p:nvPr>
            <p:ph type="dt" sz="half" idx="10"/>
          </p:nvPr>
        </p:nvSpPr>
        <p:spPr/>
        <p:txBody>
          <a:bodyPr/>
          <a:lstStyle/>
          <a:p>
            <a:r>
              <a:rPr lang="fa-IR"/>
              <a:t>اسلاید شماره </a:t>
            </a:r>
            <a:fld id="{623B8C6E-8ADC-45B6-B8AE-E579583F451D}" type="slidenum">
              <a:rPr lang="fa-IR" smtClean="0"/>
              <a:pPr/>
              <a:t>8</a:t>
            </a:fld>
            <a:r>
              <a:rPr lang="en-US"/>
              <a:t>  </a:t>
            </a:r>
            <a:r>
              <a:rPr lang="fa-IR"/>
              <a:t> </a:t>
            </a:r>
            <a:endParaRPr lang="en-US" dirty="0"/>
          </a:p>
        </p:txBody>
      </p:sp>
      <p:pic>
        <p:nvPicPr>
          <p:cNvPr id="5" name="Content Placeholder 4">
            <a:extLst>
              <a:ext uri="{FF2B5EF4-FFF2-40B4-BE49-F238E27FC236}">
                <a16:creationId xmlns:a16="http://schemas.microsoft.com/office/drawing/2014/main" id="{1250E76A-432E-3CFB-FD67-B6BE78E11236}"/>
              </a:ext>
            </a:extLst>
          </p:cNvPr>
          <p:cNvPicPr>
            <a:picLocks noGrp="1" noChangeAspect="1"/>
          </p:cNvPicPr>
          <p:nvPr>
            <p:ph idx="4294967295"/>
          </p:nvPr>
        </p:nvPicPr>
        <p:blipFill>
          <a:blip r:embed="rId2"/>
          <a:stretch>
            <a:fillRect/>
          </a:stretch>
        </p:blipFill>
        <p:spPr>
          <a:xfrm>
            <a:off x="1331428" y="284163"/>
            <a:ext cx="5886915" cy="6023292"/>
          </a:xfrm>
          <a:prstGeom prst="rect">
            <a:avLst/>
          </a:prstGeom>
        </p:spPr>
      </p:pic>
      <p:cxnSp>
        <p:nvCxnSpPr>
          <p:cNvPr id="9" name="Straight Connector 8">
            <a:extLst>
              <a:ext uri="{FF2B5EF4-FFF2-40B4-BE49-F238E27FC236}">
                <a16:creationId xmlns:a16="http://schemas.microsoft.com/office/drawing/2014/main" id="{1309C919-4C4A-FA55-968B-6022EBE8D39A}"/>
              </a:ext>
            </a:extLst>
          </p:cNvPr>
          <p:cNvCxnSpPr/>
          <p:nvPr/>
        </p:nvCxnSpPr>
        <p:spPr>
          <a:xfrm>
            <a:off x="2347496" y="978958"/>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C95992-C975-8A58-2D7D-F5DC66DEF419}"/>
              </a:ext>
            </a:extLst>
          </p:cNvPr>
          <p:cNvCxnSpPr/>
          <p:nvPr/>
        </p:nvCxnSpPr>
        <p:spPr>
          <a:xfrm>
            <a:off x="5803219" y="1714832"/>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77BDC6-3A6E-F5D5-038D-A3E1012F5650}"/>
              </a:ext>
            </a:extLst>
          </p:cNvPr>
          <p:cNvCxnSpPr/>
          <p:nvPr/>
        </p:nvCxnSpPr>
        <p:spPr>
          <a:xfrm>
            <a:off x="5676945" y="2093655"/>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FFE6AA-425E-54BB-6187-942F76719701}"/>
              </a:ext>
            </a:extLst>
          </p:cNvPr>
          <p:cNvCxnSpPr/>
          <p:nvPr/>
        </p:nvCxnSpPr>
        <p:spPr>
          <a:xfrm>
            <a:off x="2347496" y="2585689"/>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BC9AA2-95E4-DFC9-304C-22459F554977}"/>
              </a:ext>
            </a:extLst>
          </p:cNvPr>
          <p:cNvCxnSpPr/>
          <p:nvPr/>
        </p:nvCxnSpPr>
        <p:spPr>
          <a:xfrm>
            <a:off x="6379679" y="3368037"/>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CCB730-6E67-50C1-1220-FDECC72C243D}"/>
              </a:ext>
            </a:extLst>
          </p:cNvPr>
          <p:cNvCxnSpPr/>
          <p:nvPr/>
        </p:nvCxnSpPr>
        <p:spPr>
          <a:xfrm>
            <a:off x="5126612" y="3726511"/>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F10412-4FD6-E4BE-9C83-0FACAD9B3272}"/>
              </a:ext>
            </a:extLst>
          </p:cNvPr>
          <p:cNvCxnSpPr/>
          <p:nvPr/>
        </p:nvCxnSpPr>
        <p:spPr>
          <a:xfrm>
            <a:off x="2347496" y="4553826"/>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ABC3037-BA9B-9F1E-1535-D49FE7D2C85C}"/>
              </a:ext>
            </a:extLst>
          </p:cNvPr>
          <p:cNvCxnSpPr/>
          <p:nvPr/>
        </p:nvCxnSpPr>
        <p:spPr>
          <a:xfrm>
            <a:off x="4705939" y="4544361"/>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845ADD-C7A5-A9ED-788C-BEF89E4613A6}"/>
              </a:ext>
            </a:extLst>
          </p:cNvPr>
          <p:cNvCxnSpPr/>
          <p:nvPr/>
        </p:nvCxnSpPr>
        <p:spPr>
          <a:xfrm>
            <a:off x="1644762" y="6297990"/>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0726B8F-7F5C-DD1E-543E-35ED4B1A9161}"/>
              </a:ext>
            </a:extLst>
          </p:cNvPr>
          <p:cNvCxnSpPr/>
          <p:nvPr/>
        </p:nvCxnSpPr>
        <p:spPr>
          <a:xfrm>
            <a:off x="3112271" y="6288525"/>
            <a:ext cx="5279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64034B-95F2-83C6-75E1-9A26C67A6740}"/>
              </a:ext>
            </a:extLst>
          </p:cNvPr>
          <p:cNvCxnSpPr/>
          <p:nvPr/>
        </p:nvCxnSpPr>
        <p:spPr>
          <a:xfrm>
            <a:off x="6453051" y="1645920"/>
            <a:ext cx="137595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C5C9A90-10EE-044F-0D1F-8B1DB8A5373C}"/>
              </a:ext>
            </a:extLst>
          </p:cNvPr>
          <p:cNvSpPr txBox="1"/>
          <p:nvPr/>
        </p:nvSpPr>
        <p:spPr>
          <a:xfrm>
            <a:off x="7942218" y="1045755"/>
            <a:ext cx="2499362" cy="1200329"/>
          </a:xfrm>
          <a:prstGeom prst="rect">
            <a:avLst/>
          </a:prstGeom>
          <a:noFill/>
        </p:spPr>
        <p:txBody>
          <a:bodyPr wrap="square" rtlCol="0">
            <a:spAutoFit/>
          </a:bodyPr>
          <a:lstStyle/>
          <a:p>
            <a:r>
              <a:rPr lang="en-US" dirty="0">
                <a:solidFill>
                  <a:schemeClr val="bg1"/>
                </a:solidFill>
              </a:rPr>
              <a:t>Diagnostic and Statistical Manual of Mental Disorders, fourth edition (DSM-IV)</a:t>
            </a:r>
          </a:p>
        </p:txBody>
      </p:sp>
      <p:pic>
        <p:nvPicPr>
          <p:cNvPr id="28" name="Picture 27">
            <a:extLst>
              <a:ext uri="{FF2B5EF4-FFF2-40B4-BE49-F238E27FC236}">
                <a16:creationId xmlns:a16="http://schemas.microsoft.com/office/drawing/2014/main" id="{32E44B04-14E9-70BC-4FE8-E09F6B6660C1}"/>
              </a:ext>
            </a:extLst>
          </p:cNvPr>
          <p:cNvPicPr>
            <a:picLocks noChangeAspect="1"/>
          </p:cNvPicPr>
          <p:nvPr/>
        </p:nvPicPr>
        <p:blipFill>
          <a:blip r:embed="rId3"/>
          <a:stretch>
            <a:fillRect/>
          </a:stretch>
        </p:blipFill>
        <p:spPr>
          <a:xfrm>
            <a:off x="9191899" y="6404230"/>
            <a:ext cx="2085013" cy="402371"/>
          </a:xfrm>
          <a:prstGeom prst="rect">
            <a:avLst/>
          </a:prstGeom>
        </p:spPr>
      </p:pic>
    </p:spTree>
    <p:extLst>
      <p:ext uri="{BB962C8B-B14F-4D97-AF65-F5344CB8AC3E}">
        <p14:creationId xmlns:p14="http://schemas.microsoft.com/office/powerpoint/2010/main" val="20462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789C9-4F45-DA5F-81A1-3271AE449426}"/>
              </a:ext>
            </a:extLst>
          </p:cNvPr>
          <p:cNvSpPr>
            <a:spLocks noGrp="1"/>
          </p:cNvSpPr>
          <p:nvPr>
            <p:ph idx="1"/>
          </p:nvPr>
        </p:nvSpPr>
        <p:spPr>
          <a:xfrm>
            <a:off x="1202918" y="2072640"/>
            <a:ext cx="9784080" cy="3979817"/>
          </a:xfrm>
        </p:spPr>
        <p:txBody>
          <a:bodyPr>
            <a:normAutofit fontScale="92500" lnSpcReduction="10000"/>
          </a:bodyPr>
          <a:lstStyle/>
          <a:p>
            <a:pPr algn="l" rtl="0"/>
            <a:r>
              <a:rPr lang="en-US" dirty="0"/>
              <a:t>Neurological Assessment</a:t>
            </a:r>
          </a:p>
          <a:p>
            <a:pPr lvl="1" algn="l" rtl="0"/>
            <a:r>
              <a:rPr lang="en-US" dirty="0"/>
              <a:t>National Institutes of Health Stroke Scale</a:t>
            </a:r>
          </a:p>
          <a:p>
            <a:pPr algn="l" rtl="0"/>
            <a:r>
              <a:rPr lang="en-US" dirty="0"/>
              <a:t>Psychological Assessment</a:t>
            </a:r>
          </a:p>
          <a:p>
            <a:pPr lvl="1" algn="l" rtl="0"/>
            <a:r>
              <a:rPr lang="en-US" dirty="0"/>
              <a:t>Hamilton Rating Scale for Depression</a:t>
            </a:r>
          </a:p>
          <a:p>
            <a:pPr lvl="1" algn="l" rtl="0"/>
            <a:r>
              <a:rPr lang="en-US" dirty="0"/>
              <a:t>DSM-IV</a:t>
            </a:r>
          </a:p>
          <a:p>
            <a:pPr algn="l" rtl="0"/>
            <a:r>
              <a:rPr lang="en-US" dirty="0"/>
              <a:t>Cognitive Assessments</a:t>
            </a:r>
          </a:p>
          <a:p>
            <a:pPr lvl="1" algn="l" rtl="0"/>
            <a:r>
              <a:rPr lang="en-US" dirty="0"/>
              <a:t>Korean version of the Mini-Mental Status Examination (K-MMSE)</a:t>
            </a:r>
          </a:p>
          <a:p>
            <a:pPr lvl="1" algn="l" rtl="0"/>
            <a:r>
              <a:rPr lang="en-US" dirty="0"/>
              <a:t>Computerized neurocognitive test</a:t>
            </a:r>
          </a:p>
          <a:p>
            <a:pPr algn="l" rtl="0"/>
            <a:r>
              <a:rPr lang="en-US" dirty="0"/>
              <a:t>Functional Assessments </a:t>
            </a:r>
          </a:p>
          <a:p>
            <a:pPr lvl="1" algn="l" rtl="0"/>
            <a:r>
              <a:rPr lang="en-US" dirty="0"/>
              <a:t>Korean version of the Modified Barthel index (K-MBI)</a:t>
            </a:r>
          </a:p>
          <a:p>
            <a:pPr lvl="1" algn="l" rtl="0"/>
            <a:r>
              <a:rPr lang="en-US" dirty="0"/>
              <a:t>Functional independence measure (FIM)</a:t>
            </a:r>
          </a:p>
        </p:txBody>
      </p:sp>
      <p:sp>
        <p:nvSpPr>
          <p:cNvPr id="4" name="Date Placeholder 3">
            <a:extLst>
              <a:ext uri="{FF2B5EF4-FFF2-40B4-BE49-F238E27FC236}">
                <a16:creationId xmlns:a16="http://schemas.microsoft.com/office/drawing/2014/main" id="{55BC29F4-CF73-8245-D987-858DC141AFA6}"/>
              </a:ext>
            </a:extLst>
          </p:cNvPr>
          <p:cNvSpPr>
            <a:spLocks noGrp="1"/>
          </p:cNvSpPr>
          <p:nvPr>
            <p:ph type="dt" sz="half" idx="10"/>
          </p:nvPr>
        </p:nvSpPr>
        <p:spPr/>
        <p:txBody>
          <a:bodyPr/>
          <a:lstStyle/>
          <a:p>
            <a:r>
              <a:rPr lang="fa-IR" dirty="0"/>
              <a:t>اسلاید شماره </a:t>
            </a:r>
            <a:fld id="{623B8C6E-8ADC-45B6-B8AE-E579583F451D}" type="slidenum">
              <a:rPr lang="fa-IR" smtClean="0"/>
              <a:pPr/>
              <a:t>9</a:t>
            </a:fld>
            <a:r>
              <a:rPr lang="en-US" dirty="0"/>
              <a:t>  </a:t>
            </a:r>
            <a:r>
              <a:rPr lang="fa-IR" dirty="0"/>
              <a:t> </a:t>
            </a:r>
            <a:endParaRPr lang="en-US" dirty="0"/>
          </a:p>
        </p:txBody>
      </p:sp>
      <p:sp>
        <p:nvSpPr>
          <p:cNvPr id="8" name="Title 1">
            <a:extLst>
              <a:ext uri="{FF2B5EF4-FFF2-40B4-BE49-F238E27FC236}">
                <a16:creationId xmlns:a16="http://schemas.microsoft.com/office/drawing/2014/main" id="{7834BEFB-B146-374B-FD3E-CCDA3FF045CF}"/>
              </a:ext>
            </a:extLst>
          </p:cNvPr>
          <p:cNvSpPr>
            <a:spLocks noGrp="1"/>
          </p:cNvSpPr>
          <p:nvPr>
            <p:ph type="title"/>
          </p:nvPr>
        </p:nvSpPr>
        <p:spPr>
          <a:xfrm>
            <a:off x="2336799" y="284176"/>
            <a:ext cx="8650199" cy="1508760"/>
          </a:xfrm>
        </p:spPr>
        <p:txBody>
          <a:bodyPr>
            <a:normAutofit/>
          </a:bodyPr>
          <a:lstStyle/>
          <a:p>
            <a:r>
              <a:rPr lang="en-US" dirty="0"/>
              <a:t>Measurements </a:t>
            </a:r>
          </a:p>
        </p:txBody>
      </p:sp>
      <p:sp>
        <p:nvSpPr>
          <p:cNvPr id="2" name="Slide Number Placeholder 5">
            <a:extLst>
              <a:ext uri="{FF2B5EF4-FFF2-40B4-BE49-F238E27FC236}">
                <a16:creationId xmlns:a16="http://schemas.microsoft.com/office/drawing/2014/main" id="{884E27BF-9AA5-61AD-1C2E-3691C0440B55}"/>
              </a:ext>
            </a:extLst>
          </p:cNvPr>
          <p:cNvSpPr>
            <a:spLocks noGrp="1"/>
          </p:cNvSpPr>
          <p:nvPr>
            <p:ph type="sldNum" sz="quarter" idx="12"/>
          </p:nvPr>
        </p:nvSpPr>
        <p:spPr>
          <a:xfrm>
            <a:off x="8940800" y="6343308"/>
            <a:ext cx="2080191" cy="365125"/>
          </a:xfrm>
        </p:spPr>
        <p:txBody>
          <a:bodyPr/>
          <a:lstStyle/>
          <a:p>
            <a:r>
              <a:rPr lang="fa-IR" dirty="0"/>
              <a:t>ارائه دهنده: امیر احمدی</a:t>
            </a:r>
            <a:endParaRPr lang="en-US" dirty="0"/>
          </a:p>
        </p:txBody>
      </p:sp>
    </p:spTree>
    <p:extLst>
      <p:ext uri="{BB962C8B-B14F-4D97-AF65-F5344CB8AC3E}">
        <p14:creationId xmlns:p14="http://schemas.microsoft.com/office/powerpoint/2010/main" val="1131152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959</TotalTime>
  <Words>1034</Words>
  <Application>Microsoft Office PowerPoint</Application>
  <PresentationFormat>Widescreen</PresentationFormat>
  <Paragraphs>140</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Corbel</vt:lpstr>
      <vt:lpstr>Wingdings</vt:lpstr>
      <vt:lpstr>Banded</vt:lpstr>
      <vt:lpstr>Prediction of Poststroke Depression Based on the Outcomes of Machine Learning Algorithms</vt:lpstr>
      <vt:lpstr>معرفی مجله</vt:lpstr>
      <vt:lpstr>فهرست</vt:lpstr>
      <vt:lpstr>Introduction</vt:lpstr>
      <vt:lpstr>Objectives</vt:lpstr>
      <vt:lpstr>Subjects and Methods</vt:lpstr>
      <vt:lpstr>Subjects and Methods</vt:lpstr>
      <vt:lpstr>PowerPoint Presentation</vt:lpstr>
      <vt:lpstr>Measurements </vt:lpstr>
      <vt:lpstr>PowerPoint Presentation</vt:lpstr>
      <vt:lpstr>ML Analysis</vt:lpstr>
      <vt:lpstr>Statistics</vt:lpstr>
      <vt:lpstr>Results</vt:lpstr>
      <vt:lpstr>Baseline Characteristics</vt:lpstr>
      <vt:lpstr>Cognitive and Functional Analysis Using Statistical Methods</vt:lpstr>
      <vt:lpstr>Cognitive and Functional Analysis Using Statistical Methods</vt:lpstr>
      <vt:lpstr>Cognitive and Functional Analysis Using Statistical Methods</vt:lpstr>
      <vt:lpstr>Cognitive and Functional Analysis Using Statistical Methods</vt:lpstr>
      <vt:lpstr>Cognitive and Functional Analysis Using Statistical Methods</vt:lpstr>
      <vt:lpstr>Cognitive and Functional Analysis Using Statistical Methods</vt:lpstr>
      <vt:lpstr>ML Analysis</vt:lpstr>
      <vt:lpstr>ML Analysis</vt:lpstr>
      <vt:lpstr>PowerPoint Presentation</vt:lpstr>
      <vt:lpstr>PowerPoint Presentation</vt:lpstr>
      <vt:lpstr>discussions</vt:lpstr>
      <vt:lpstr>Discussion</vt:lpstr>
      <vt:lpstr>Conclusion</vt:lpstr>
      <vt:lpstr>Conclusion</vt:lpstr>
      <vt:lpstr>My view</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Amir Ahmadi</cp:lastModifiedBy>
  <cp:revision>39</cp:revision>
  <dcterms:created xsi:type="dcterms:W3CDTF">2017-02-27T19:12:11Z</dcterms:created>
  <dcterms:modified xsi:type="dcterms:W3CDTF">2022-05-22T06:14:36Z</dcterms:modified>
</cp:coreProperties>
</file>