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8" r:id="rId1"/>
  </p:sldMasterIdLst>
  <p:notesMasterIdLst>
    <p:notesMasterId r:id="rId27"/>
  </p:notesMasterIdLst>
  <p:sldIdLst>
    <p:sldId id="256" r:id="rId2"/>
    <p:sldId id="319" r:id="rId3"/>
    <p:sldId id="272" r:id="rId4"/>
    <p:sldId id="273" r:id="rId5"/>
    <p:sldId id="274" r:id="rId6"/>
    <p:sldId id="275" r:id="rId7"/>
    <p:sldId id="276" r:id="rId8"/>
    <p:sldId id="310" r:id="rId9"/>
    <p:sldId id="277" r:id="rId10"/>
    <p:sldId id="316" r:id="rId11"/>
    <p:sldId id="317" r:id="rId12"/>
    <p:sldId id="318" r:id="rId13"/>
    <p:sldId id="301" r:id="rId14"/>
    <p:sldId id="311" r:id="rId15"/>
    <p:sldId id="312" r:id="rId16"/>
    <p:sldId id="313" r:id="rId17"/>
    <p:sldId id="314" r:id="rId18"/>
    <p:sldId id="315" r:id="rId19"/>
    <p:sldId id="279" r:id="rId20"/>
    <p:sldId id="280" r:id="rId21"/>
    <p:sldId id="281" r:id="rId22"/>
    <p:sldId id="287" r:id="rId23"/>
    <p:sldId id="288" r:id="rId24"/>
    <p:sldId id="320" r:id="rId25"/>
    <p:sldId id="27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297"/>
    <a:srgbClr val="2BA9AF"/>
    <a:srgbClr val="1F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8240-42F5-4D66-AD81-92E022F3CED7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1BC55-00B1-4BDA-9DC6-6EB3FB8E3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1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1BC55-00B1-4BDA-9DC6-6EB3FB8E35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4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1020" y="6283041"/>
            <a:ext cx="12213020" cy="4572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2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>
              <a:defRPr b="0" baseline="0"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 rtl="0">
              <a:defRPr b="0" baseline="0">
                <a:solidFill>
                  <a:schemeClr val="tx1"/>
                </a:solidFill>
                <a:cs typeface="B Nazanin" panose="00000400000000000000" pitchFamily="2" charset="-78"/>
              </a:defRPr>
            </a:lvl1pPr>
            <a:lvl2pPr algn="r" rtl="1">
              <a:defRPr b="0">
                <a:solidFill>
                  <a:schemeClr val="tx1"/>
                </a:solidFill>
                <a:cs typeface="B Nazanin" panose="00000400000000000000" pitchFamily="2" charset="-78"/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  <a:endParaRPr lang="fa-IR" dirty="0" smtClean="0"/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5" y="6333954"/>
            <a:ext cx="1972733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1699" y="6333954"/>
            <a:ext cx="5232401" cy="36512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43308"/>
            <a:ext cx="2080191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r>
              <a:rPr lang="en-US" smtClean="0"/>
              <a:t>Lecturer Name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10983" r="12553" b="15935"/>
          <a:stretch/>
        </p:blipFill>
        <p:spPr>
          <a:xfrm>
            <a:off x="9921271" y="288084"/>
            <a:ext cx="2078966" cy="1414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78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6282" y="6277929"/>
            <a:ext cx="12209706" cy="5878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Common data elements and features of brucellosis health information management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947350"/>
          </a:xfrm>
        </p:spPr>
        <p:txBody>
          <a:bodyPr>
            <a:noAutofit/>
          </a:bodyPr>
          <a:lstStyle/>
          <a:p>
            <a:r>
              <a:rPr lang="en-US" smtClean="0">
                <a:solidFill>
                  <a:schemeClr val="bg1"/>
                </a:solidFill>
                <a:cs typeface="B Nazanin" panose="00000400000000000000" pitchFamily="2" charset="-78"/>
              </a:rPr>
              <a:t>Mahdi </a:t>
            </a:r>
            <a:r>
              <a:rPr lang="en-US" err="1" smtClean="0">
                <a:solidFill>
                  <a:schemeClr val="bg1"/>
                </a:solidFill>
                <a:cs typeface="B Nazanin" panose="00000400000000000000" pitchFamily="2" charset="-78"/>
              </a:rPr>
              <a:t>Hasanvand</a:t>
            </a:r>
            <a:endParaRPr lang="fa-IR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en-US" smtClean="0">
                <a:solidFill>
                  <a:schemeClr val="bg1"/>
                </a:solidFill>
                <a:cs typeface="B Nazanin" panose="00000400000000000000" pitchFamily="2" charset="-78"/>
              </a:rPr>
              <a:t>Hasanvandm4002@mums.ac.ir</a:t>
            </a:r>
            <a:endParaRPr lang="fa-IR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59433" y="140565"/>
            <a:ext cx="2329133" cy="1647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9780" y="596582"/>
            <a:ext cx="100059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dirty="0" smtClean="0">
                <a:solidFill>
                  <a:schemeClr val="bg1"/>
                </a:solidFill>
              </a:rPr>
              <a:t>یا حبیب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13" name="Picture 2" descr="C:\Users\mohtashamifarf2\Pictures\th75KJOCVH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0"/>
          <a:stretch/>
        </p:blipFill>
        <p:spPr bwMode="auto">
          <a:xfrm>
            <a:off x="10195034" y="186608"/>
            <a:ext cx="1681655" cy="14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design &amp; 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/>
                </a:solidFill>
              </a:rPr>
              <a:t>Participants:</a:t>
            </a:r>
          </a:p>
          <a:p>
            <a:pPr>
              <a:lnSpc>
                <a:spcPct val="150000"/>
              </a:lnSpc>
            </a:pPr>
            <a:r>
              <a:rPr lang="en-US" dirty="0"/>
              <a:t>Participants for the determination of brucellosis MDS were experts in </a:t>
            </a:r>
            <a:r>
              <a:rPr lang="en-US" dirty="0">
                <a:solidFill>
                  <a:schemeClr val="accent2"/>
                </a:solidFill>
              </a:rPr>
              <a:t>infectious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diseases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epidemiology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public health</a:t>
            </a:r>
            <a:r>
              <a:rPr lang="en-US" dirty="0"/>
              <a:t>, and </a:t>
            </a:r>
            <a:r>
              <a:rPr lang="en-US" dirty="0">
                <a:solidFill>
                  <a:schemeClr val="accent2"/>
                </a:solidFill>
              </a:rPr>
              <a:t>clinical laboratory </a:t>
            </a:r>
            <a:r>
              <a:rPr lang="en-US" dirty="0"/>
              <a:t>selected using </a:t>
            </a:r>
            <a:r>
              <a:rPr lang="en-US" dirty="0">
                <a:solidFill>
                  <a:schemeClr val="accent6"/>
                </a:solidFill>
              </a:rPr>
              <a:t>purposive sampling</a:t>
            </a:r>
            <a:r>
              <a:rPr lang="en-US" dirty="0"/>
              <a:t>. The </a:t>
            </a:r>
            <a:r>
              <a:rPr lang="en-US" dirty="0">
                <a:solidFill>
                  <a:schemeClr val="accent6"/>
                </a:solidFill>
              </a:rPr>
              <a:t>selection criteria </a:t>
            </a:r>
            <a:r>
              <a:rPr lang="en-US" dirty="0"/>
              <a:t>for the participants were having</a:t>
            </a:r>
            <a:r>
              <a:rPr lang="en-US" dirty="0">
                <a:solidFill>
                  <a:schemeClr val="accent6"/>
                </a:solidFill>
              </a:rPr>
              <a:t> at least </a:t>
            </a:r>
            <a:r>
              <a:rPr lang="en-US" dirty="0">
                <a:solidFill>
                  <a:schemeClr val="accent2"/>
                </a:solidFill>
              </a:rPr>
              <a:t>two years </a:t>
            </a:r>
            <a:r>
              <a:rPr lang="en-US" dirty="0">
                <a:solidFill>
                  <a:schemeClr val="accent6"/>
                </a:solidFill>
              </a:rPr>
              <a:t>of work experience as faculty members at universities of medical sciences </a:t>
            </a:r>
            <a:r>
              <a:rPr lang="en-US" dirty="0"/>
              <a:t>(in Khuzestan Province) with research interest in topics related to infectious diseases, Table 1 shows the demographic characteristics of the experts.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design &amp; 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6"/>
                </a:solidFill>
              </a:rPr>
              <a:t>Questionnaire </a:t>
            </a:r>
            <a:r>
              <a:rPr lang="en-US" dirty="0" smtClean="0">
                <a:solidFill>
                  <a:schemeClr val="accent6"/>
                </a:solidFill>
              </a:rPr>
              <a:t>development: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initial literature review provided a working basis for developing a questionnaire to elicit the expert panel's individual opinions about the essential data elements of brucellosis MDS. </a:t>
            </a:r>
            <a:r>
              <a:rPr lang="en-US" dirty="0">
                <a:solidFill>
                  <a:schemeClr val="accent6"/>
                </a:solidFill>
              </a:rPr>
              <a:t>The importance of each data element for the final MDS was judged by a </a:t>
            </a:r>
            <a:r>
              <a:rPr lang="en-US" dirty="0">
                <a:solidFill>
                  <a:schemeClr val="accent2"/>
                </a:solidFill>
              </a:rPr>
              <a:t>two-round Delphi survey</a:t>
            </a:r>
            <a:r>
              <a:rPr lang="en-US" dirty="0">
                <a:solidFill>
                  <a:schemeClr val="accent6"/>
                </a:solidFill>
              </a:rPr>
              <a:t>. </a:t>
            </a:r>
            <a:r>
              <a:rPr lang="en-US" dirty="0"/>
              <a:t>The experts who participated in the survey were requested to assign a priority value to each data element to be included in the brucellosis MDS using a five-point Likert scale. Based on this scale, a score of 1 represented the “lowest level of importance” and a score of 5 represented the “highest level of importance”. 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9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&amp; Results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participants were asked to </a:t>
            </a:r>
            <a:r>
              <a:rPr lang="en-US" dirty="0">
                <a:solidFill>
                  <a:schemeClr val="accent6"/>
                </a:solidFill>
              </a:rPr>
              <a:t>propose new items </a:t>
            </a:r>
            <a:r>
              <a:rPr lang="en-US" dirty="0"/>
              <a:t>that were not listed in the initial dataset for subsequent prioritization. The </a:t>
            </a:r>
            <a:r>
              <a:rPr lang="en-US" dirty="0">
                <a:solidFill>
                  <a:schemeClr val="accent2"/>
                </a:solidFill>
              </a:rPr>
              <a:t>content validity </a:t>
            </a:r>
            <a:r>
              <a:rPr lang="en-US" dirty="0"/>
              <a:t>of the questionnaire was assessed by an expert panel, including </a:t>
            </a:r>
            <a:r>
              <a:rPr lang="en-US" dirty="0">
                <a:solidFill>
                  <a:schemeClr val="accent6"/>
                </a:solidFill>
              </a:rPr>
              <a:t>two health information management </a:t>
            </a:r>
            <a:r>
              <a:rPr lang="en-US" dirty="0"/>
              <a:t>and </a:t>
            </a:r>
            <a:r>
              <a:rPr lang="en-US" dirty="0">
                <a:solidFill>
                  <a:schemeClr val="accent6"/>
                </a:solidFill>
              </a:rPr>
              <a:t>three infectious diseases experts</a:t>
            </a:r>
            <a:r>
              <a:rPr lang="en-US" dirty="0"/>
              <a:t>. Furthermore, a </a:t>
            </a:r>
            <a:r>
              <a:rPr lang="en-US" dirty="0">
                <a:solidFill>
                  <a:schemeClr val="accent6"/>
                </a:solidFill>
              </a:rPr>
              <a:t>test-retest </a:t>
            </a:r>
            <a:r>
              <a:rPr lang="en-US" dirty="0"/>
              <a:t>was made to evaluate the </a:t>
            </a:r>
            <a:r>
              <a:rPr lang="en-US" dirty="0">
                <a:solidFill>
                  <a:schemeClr val="accent2"/>
                </a:solidFill>
              </a:rPr>
              <a:t>reliability</a:t>
            </a:r>
            <a:r>
              <a:rPr lang="en-US" dirty="0"/>
              <a:t> of the questionnaire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4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design &amp; 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accent6"/>
                </a:solidFill>
              </a:rPr>
              <a:t>Delphi </a:t>
            </a:r>
            <a:r>
              <a:rPr lang="en-US" smtClean="0">
                <a:solidFill>
                  <a:schemeClr val="accent6"/>
                </a:solidFill>
              </a:rPr>
              <a:t>phase:</a:t>
            </a:r>
          </a:p>
          <a:p>
            <a:pPr>
              <a:lnSpc>
                <a:spcPct val="150000"/>
              </a:lnSpc>
            </a:pPr>
            <a:r>
              <a:rPr lang="en-US"/>
              <a:t>The initial data elements were </a:t>
            </a:r>
            <a:r>
              <a:rPr lang="en-US">
                <a:solidFill>
                  <a:schemeClr val="accent6"/>
                </a:solidFill>
              </a:rPr>
              <a:t>validated by a two-round Delphi method </a:t>
            </a:r>
            <a:r>
              <a:rPr lang="en-US"/>
              <a:t>as follows. </a:t>
            </a:r>
            <a:r>
              <a:rPr lang="en-US">
                <a:solidFill>
                  <a:schemeClr val="accent6"/>
                </a:solidFill>
              </a:rPr>
              <a:t>Delphi is a well-known technique for establishing an expert agreement in a specific </a:t>
            </a:r>
            <a:r>
              <a:rPr lang="en-US" smtClean="0">
                <a:solidFill>
                  <a:schemeClr val="accent6"/>
                </a:solidFill>
              </a:rPr>
              <a:t>domain. </a:t>
            </a:r>
            <a:r>
              <a:rPr lang="en-US" smtClean="0"/>
              <a:t>Specialists </a:t>
            </a:r>
            <a:r>
              <a:rPr lang="en-US"/>
              <a:t>are requested to fill out questionnaires in several rounds. These questionnaires are completed anonymously, and the collective results are shared with participants in subsequent </a:t>
            </a:r>
            <a:r>
              <a:rPr lang="en-US" smtClean="0"/>
              <a:t>rounds.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&amp; Results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accent6"/>
                </a:solidFill>
              </a:rPr>
              <a:t>Delphi survey </a:t>
            </a:r>
            <a:r>
              <a:rPr lang="en-US" smtClean="0">
                <a:solidFill>
                  <a:schemeClr val="accent6"/>
                </a:solidFill>
              </a:rPr>
              <a:t>rounds: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After initial ranking, based on an item's importance, items with &lt;</a:t>
            </a:r>
            <a:r>
              <a:rPr lang="en-US">
                <a:solidFill>
                  <a:schemeClr val="accent6"/>
                </a:solidFill>
              </a:rPr>
              <a:t>60</a:t>
            </a:r>
            <a:r>
              <a:rPr lang="en-US"/>
              <a:t>% agreement (average score of </a:t>
            </a:r>
            <a:r>
              <a:rPr lang="en-US">
                <a:solidFill>
                  <a:schemeClr val="accent6"/>
                </a:solidFill>
              </a:rPr>
              <a:t>3 out of 5</a:t>
            </a:r>
            <a:r>
              <a:rPr lang="en-US"/>
              <a:t>) were deleted; those with &gt;</a:t>
            </a:r>
            <a:r>
              <a:rPr lang="en-US">
                <a:solidFill>
                  <a:schemeClr val="accent6"/>
                </a:solidFill>
              </a:rPr>
              <a:t>75</a:t>
            </a:r>
            <a:r>
              <a:rPr lang="en-US"/>
              <a:t>% agreement were excluded from the second round, and those with a </a:t>
            </a:r>
            <a:r>
              <a:rPr lang="en-US">
                <a:solidFill>
                  <a:schemeClr val="accent6"/>
                </a:solidFill>
              </a:rPr>
              <a:t>60–75</a:t>
            </a:r>
            <a:r>
              <a:rPr lang="en-US"/>
              <a:t>% agreement were surveyed in the second round. The checklists were individually presented to the experts who were blind to the scores of other experts, and if there was a 75% consensus over a data element, it was included in the final MDS.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8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</a:t>
            </a:r>
            <a:r>
              <a:rPr lang="en-US" dirty="0" smtClean="0"/>
              <a:t>design </a:t>
            </a:r>
            <a:r>
              <a:rPr lang="en-US" dirty="0"/>
              <a:t>&amp; Results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A 380-items questionnaire was sent to the participants. </a:t>
            </a:r>
            <a:r>
              <a:rPr lang="en-US">
                <a:solidFill>
                  <a:schemeClr val="accent6"/>
                </a:solidFill>
              </a:rPr>
              <a:t>In the first Delphi round</a:t>
            </a:r>
            <a:r>
              <a:rPr lang="en-US"/>
              <a:t>, decisions were made about 380 items of the questionnaire. In this round, </a:t>
            </a:r>
            <a:r>
              <a:rPr lang="en-US">
                <a:solidFill>
                  <a:schemeClr val="accent6"/>
                </a:solidFill>
              </a:rPr>
              <a:t>152 items were removed</a:t>
            </a:r>
            <a:r>
              <a:rPr lang="en-US"/>
              <a:t>, while </a:t>
            </a:r>
            <a:r>
              <a:rPr lang="en-US">
                <a:solidFill>
                  <a:schemeClr val="accent6"/>
                </a:solidFill>
              </a:rPr>
              <a:t>100 items entered the second phase </a:t>
            </a:r>
            <a:r>
              <a:rPr lang="en-US"/>
              <a:t>of Delphi. </a:t>
            </a:r>
            <a:r>
              <a:rPr lang="en-US">
                <a:solidFill>
                  <a:schemeClr val="accent6"/>
                </a:solidFill>
              </a:rPr>
              <a:t>In the second Delphi round</a:t>
            </a:r>
            <a:r>
              <a:rPr lang="en-US"/>
              <a:t>, </a:t>
            </a:r>
            <a:r>
              <a:rPr lang="en-US">
                <a:solidFill>
                  <a:schemeClr val="accent6"/>
                </a:solidFill>
              </a:rPr>
              <a:t>94 items</a:t>
            </a:r>
            <a:r>
              <a:rPr lang="en-US"/>
              <a:t> were </a:t>
            </a:r>
            <a:r>
              <a:rPr lang="en-US">
                <a:solidFill>
                  <a:schemeClr val="accent6"/>
                </a:solidFill>
              </a:rPr>
              <a:t>removed</a:t>
            </a:r>
            <a:r>
              <a:rPr lang="en-US"/>
              <a:t> and </a:t>
            </a:r>
            <a:r>
              <a:rPr lang="en-US">
                <a:solidFill>
                  <a:schemeClr val="accent6"/>
                </a:solidFill>
              </a:rPr>
              <a:t>six items were accepted</a:t>
            </a:r>
            <a:r>
              <a:rPr lang="en-US"/>
              <a:t>. </a:t>
            </a:r>
            <a:r>
              <a:rPr lang="en-US">
                <a:solidFill>
                  <a:schemeClr val="accent6"/>
                </a:solidFill>
              </a:rPr>
              <a:t>Finally</a:t>
            </a:r>
            <a:r>
              <a:rPr lang="en-US"/>
              <a:t>, from the 380 items, </a:t>
            </a:r>
            <a:r>
              <a:rPr lang="en-US">
                <a:solidFill>
                  <a:schemeClr val="accent6"/>
                </a:solidFill>
              </a:rPr>
              <a:t>246 items were </a:t>
            </a:r>
            <a:r>
              <a:rPr lang="en-US" smtClean="0">
                <a:solidFill>
                  <a:schemeClr val="accent6"/>
                </a:solidFill>
              </a:rPr>
              <a:t>removed</a:t>
            </a:r>
            <a:r>
              <a:rPr lang="en-US" smtClean="0"/>
              <a:t>. Finally</a:t>
            </a:r>
            <a:r>
              <a:rPr lang="en-US"/>
              <a:t>, </a:t>
            </a:r>
            <a:r>
              <a:rPr lang="en-US">
                <a:solidFill>
                  <a:schemeClr val="accent6"/>
                </a:solidFill>
              </a:rPr>
              <a:t>134 items </a:t>
            </a:r>
            <a:r>
              <a:rPr lang="en-US"/>
              <a:t>were deemed important for inclusion in the brucellosis MDS, </a:t>
            </a:r>
            <a:r>
              <a:rPr lang="en-US">
                <a:solidFill>
                  <a:schemeClr val="accent6"/>
                </a:solidFill>
              </a:rPr>
              <a:t>grouped as follows</a:t>
            </a:r>
            <a:r>
              <a:rPr lang="en-US"/>
              <a:t>: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14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</a:t>
            </a:r>
            <a:r>
              <a:rPr lang="en-US" dirty="0" smtClean="0"/>
              <a:t>design &amp; Results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Administrative data</a:t>
            </a:r>
            <a:r>
              <a:rPr lang="en-US" dirty="0"/>
              <a:t>: This category includes </a:t>
            </a:r>
            <a:r>
              <a:rPr lang="en-US" dirty="0">
                <a:solidFill>
                  <a:schemeClr val="accent6"/>
                </a:solidFill>
              </a:rPr>
              <a:t>14 data elements </a:t>
            </a:r>
            <a:r>
              <a:rPr lang="en-US" dirty="0"/>
              <a:t>such as the patient's name, identifier number, sex, religion, and additional demographic data (</a:t>
            </a:r>
            <a:r>
              <a:rPr lang="en-US" dirty="0">
                <a:solidFill>
                  <a:schemeClr val="accent6"/>
                </a:solidFill>
              </a:rPr>
              <a:t>Table 2</a:t>
            </a:r>
            <a:r>
              <a:rPr lang="en-US" dirty="0" smtClean="0"/>
              <a:t>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Epidemiology</a:t>
            </a:r>
            <a:r>
              <a:rPr lang="en-US" dirty="0"/>
              <a:t>: This category includes </a:t>
            </a:r>
            <a:r>
              <a:rPr lang="en-US" dirty="0">
                <a:solidFill>
                  <a:schemeClr val="accent6"/>
                </a:solidFill>
              </a:rPr>
              <a:t>seven data elements </a:t>
            </a:r>
            <a:r>
              <a:rPr lang="en-US" dirty="0"/>
              <a:t>to identify factors affecting brucellosis. These elements are related to the process of contracting the disease, progression of the disease in humans, disease outbreak, and intensification of symptoms. </a:t>
            </a:r>
            <a:r>
              <a:rPr lang="en-US" dirty="0">
                <a:solidFill>
                  <a:schemeClr val="accent6"/>
                </a:solidFill>
              </a:rPr>
              <a:t>Data elements are effective on the incidence and outbreak of brucellosis directly and indirectly. </a:t>
            </a:r>
            <a:r>
              <a:rPr lang="en-US" dirty="0" smtClean="0"/>
              <a:t>(</a:t>
            </a:r>
            <a:r>
              <a:rPr lang="en-US" dirty="0"/>
              <a:t>Table 3).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52702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/>
              <a:t>Brucellosis </a:t>
            </a:r>
            <a:r>
              <a:rPr lang="en-US" dirty="0">
                <a:solidFill>
                  <a:schemeClr val="accent6"/>
                </a:solidFill>
              </a:rPr>
              <a:t>signs and symptoms</a:t>
            </a:r>
            <a:r>
              <a:rPr lang="en-US" dirty="0"/>
              <a:t>: This category includes </a:t>
            </a:r>
            <a:r>
              <a:rPr lang="en-US" dirty="0">
                <a:solidFill>
                  <a:schemeClr val="accent6"/>
                </a:solidFill>
              </a:rPr>
              <a:t>35 data elements </a:t>
            </a:r>
            <a:r>
              <a:rPr lang="en-US" dirty="0"/>
              <a:t>of </a:t>
            </a:r>
            <a:r>
              <a:rPr lang="en-US" dirty="0">
                <a:solidFill>
                  <a:schemeClr val="accent6"/>
                </a:solidFill>
              </a:rPr>
              <a:t>common clinical features</a:t>
            </a:r>
            <a:r>
              <a:rPr lang="en-US" dirty="0"/>
              <a:t>. It comprises the common signs and symptoms of brucellosis, but the signs and symptoms of this disease can vary depending on the organ </a:t>
            </a:r>
            <a:r>
              <a:rPr lang="en-US" dirty="0" smtClean="0"/>
              <a:t>involved. </a:t>
            </a:r>
            <a:r>
              <a:rPr lang="en-US" dirty="0"/>
              <a:t>In this study, all common signs and symptoms of brucellosis were placed in this category (Table 4).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47919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dirty="0">
                <a:solidFill>
                  <a:schemeClr val="accent6"/>
                </a:solidFill>
              </a:rPr>
              <a:t>Diagnostic test</a:t>
            </a:r>
            <a:r>
              <a:rPr lang="en-US" dirty="0"/>
              <a:t>: This category includes </a:t>
            </a:r>
            <a:r>
              <a:rPr lang="en-US" dirty="0">
                <a:solidFill>
                  <a:schemeClr val="accent6"/>
                </a:solidFill>
              </a:rPr>
              <a:t>26 data elements </a:t>
            </a:r>
            <a:r>
              <a:rPr lang="en-US" dirty="0"/>
              <a:t>and comprises diagnostic tests that play a </a:t>
            </a:r>
            <a:r>
              <a:rPr lang="en-US" dirty="0">
                <a:solidFill>
                  <a:schemeClr val="accent6"/>
                </a:solidFill>
              </a:rPr>
              <a:t>key role in the diagnosis of brucellosis </a:t>
            </a:r>
            <a:r>
              <a:rPr lang="en-US" dirty="0"/>
              <a:t>and the impact of this disease on the involved organs. </a:t>
            </a:r>
            <a:r>
              <a:rPr lang="en-US" dirty="0" smtClean="0"/>
              <a:t>(</a:t>
            </a:r>
            <a:r>
              <a:rPr lang="en-US" dirty="0"/>
              <a:t>Table 5</a:t>
            </a:r>
            <a:r>
              <a:rPr lang="en-US" dirty="0" smtClean="0"/>
              <a:t>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dirty="0" smtClean="0">
                <a:solidFill>
                  <a:schemeClr val="accent6"/>
                </a:solidFill>
              </a:rPr>
              <a:t>Complications</a:t>
            </a:r>
            <a:r>
              <a:rPr lang="en-US" dirty="0" smtClean="0"/>
              <a:t>: </a:t>
            </a:r>
            <a:r>
              <a:rPr lang="en-US" dirty="0"/>
              <a:t>This category includes </a:t>
            </a:r>
            <a:r>
              <a:rPr lang="en-US" dirty="0">
                <a:solidFill>
                  <a:schemeClr val="accent6"/>
                </a:solidFill>
              </a:rPr>
              <a:t>52 data elements</a:t>
            </a:r>
            <a:r>
              <a:rPr lang="en-US" dirty="0"/>
              <a:t>, comprising all the complications due to brucellosis that can involve organs (Table 5).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495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Due to the inclusion of various </a:t>
            </a:r>
            <a:r>
              <a:rPr lang="en-US" dirty="0">
                <a:solidFill>
                  <a:schemeClr val="accent6"/>
                </a:solidFill>
              </a:rPr>
              <a:t>non-clinical, clinical, environmental, and epidemiological data elements</a:t>
            </a:r>
            <a:r>
              <a:rPr lang="en-US" dirty="0"/>
              <a:t> in the current MDS, it has extensive application in the management of brucellosis at macro and interdisciplinary levels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dirty="0"/>
              <a:t>The MDS developed in our study can </a:t>
            </a:r>
            <a:r>
              <a:rPr lang="en-US" dirty="0">
                <a:solidFill>
                  <a:schemeClr val="accent6"/>
                </a:solidFill>
              </a:rPr>
              <a:t>homogenize data collection </a:t>
            </a:r>
            <a:r>
              <a:rPr lang="en-US" dirty="0"/>
              <a:t>in diverse healthcare organizations, and </a:t>
            </a:r>
            <a:r>
              <a:rPr lang="en-US" dirty="0">
                <a:solidFill>
                  <a:schemeClr val="accent6"/>
                </a:solidFill>
              </a:rPr>
              <a:t>improve data quality</a:t>
            </a:r>
            <a:r>
              <a:rPr lang="en-US" dirty="0"/>
              <a:t>, brucellosis data preparation, and investigation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n-US" dirty="0"/>
              <a:t>Another benefit of the brucellosis MDS is that it </a:t>
            </a:r>
            <a:r>
              <a:rPr lang="en-US" dirty="0">
                <a:solidFill>
                  <a:schemeClr val="accent6"/>
                </a:solidFill>
              </a:rPr>
              <a:t>collects essential data in a standard format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</a:rPr>
              <a:t>allows</a:t>
            </a:r>
            <a:r>
              <a:rPr lang="en-US" dirty="0"/>
              <a:t> them to be directly </a:t>
            </a:r>
            <a:r>
              <a:rPr lang="en-US" dirty="0">
                <a:solidFill>
                  <a:schemeClr val="accent6"/>
                </a:solidFill>
              </a:rPr>
              <a:t>collected from SEPAS</a:t>
            </a:r>
            <a:r>
              <a:rPr lang="en-US" dirty="0"/>
              <a:t>, thereby significantly preventing human involvement.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7306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37" y="1862350"/>
            <a:ext cx="142875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8395" y="2584017"/>
            <a:ext cx="539378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/>
              <a:t>Informatics in Medicine </a:t>
            </a:r>
            <a:r>
              <a:rPr lang="en-US" sz="2400" b="1" dirty="0"/>
              <a:t>Unlocked (IMU)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700187" y="2584017"/>
            <a:ext cx="202010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err="1" smtClean="0"/>
              <a:t>CiteScore</a:t>
            </a:r>
            <a:r>
              <a:rPr lang="en-US" sz="2400" b="1" dirty="0" smtClean="0"/>
              <a:t>: 5.4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7348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3"/>
                </a:solidFill>
              </a:rPr>
              <a:t>Kazerooni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et al. </a:t>
            </a:r>
            <a:r>
              <a:rPr lang="en-US" dirty="0"/>
              <a:t>(2018) concluded that </a:t>
            </a:r>
            <a:r>
              <a:rPr lang="en-US" dirty="0">
                <a:solidFill>
                  <a:schemeClr val="accent6"/>
                </a:solidFill>
              </a:rPr>
              <a:t>developing a standard, integrated, and scientific MD</a:t>
            </a:r>
            <a:r>
              <a:rPr lang="en-US" dirty="0"/>
              <a:t>S is a crucial measure to solve the </a:t>
            </a:r>
            <a:r>
              <a:rPr lang="en-US" dirty="0">
                <a:solidFill>
                  <a:schemeClr val="accent6"/>
                </a:solidFill>
              </a:rPr>
              <a:t>under-reporting and untimely </a:t>
            </a:r>
            <a:r>
              <a:rPr lang="en-US" dirty="0" smtClean="0">
                <a:solidFill>
                  <a:schemeClr val="accent6"/>
                </a:solidFill>
              </a:rPr>
              <a:t>reporting </a:t>
            </a:r>
            <a:r>
              <a:rPr lang="en-US" dirty="0">
                <a:solidFill>
                  <a:schemeClr val="accent6"/>
                </a:solidFill>
              </a:rPr>
              <a:t>problems</a:t>
            </a:r>
            <a:r>
              <a:rPr lang="en-US" dirty="0"/>
              <a:t> of the brucellosis surveillance system in </a:t>
            </a:r>
            <a:r>
              <a:rPr lang="en-US" dirty="0" smtClean="0"/>
              <a:t>Iran.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3"/>
                </a:solidFill>
              </a:rPr>
              <a:t>Shanbehzadeh</a:t>
            </a:r>
            <a:r>
              <a:rPr lang="en-US" dirty="0">
                <a:solidFill>
                  <a:schemeClr val="accent3"/>
                </a:solidFill>
              </a:rPr>
              <a:t> et al</a:t>
            </a:r>
            <a:r>
              <a:rPr lang="en-US" dirty="0"/>
              <a:t>. (2022) designed a standard and customized reporting template to provide interoperability between zoonotic diseases information systems (</a:t>
            </a:r>
            <a:r>
              <a:rPr lang="en-US" dirty="0">
                <a:solidFill>
                  <a:schemeClr val="accent6"/>
                </a:solidFill>
              </a:rPr>
              <a:t>ZDISs</a:t>
            </a:r>
            <a:r>
              <a:rPr lang="en-US" dirty="0"/>
              <a:t>) in </a:t>
            </a:r>
            <a:r>
              <a:rPr lang="en-US" dirty="0" smtClean="0"/>
              <a:t>Iran.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82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Discussion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accent3"/>
                </a:solidFill>
              </a:rPr>
              <a:t>Moradi</a:t>
            </a:r>
            <a:r>
              <a:rPr lang="en-US" dirty="0">
                <a:solidFill>
                  <a:schemeClr val="accent3"/>
                </a:solidFill>
              </a:rPr>
              <a:t> et al</a:t>
            </a:r>
            <a:r>
              <a:rPr lang="en-US" dirty="0"/>
              <a:t>. designed the structure and content of </a:t>
            </a:r>
            <a:r>
              <a:rPr lang="en-US" dirty="0">
                <a:solidFill>
                  <a:schemeClr val="accent6"/>
                </a:solidFill>
              </a:rPr>
              <a:t>the national brucellosis surveillance system</a:t>
            </a:r>
            <a:r>
              <a:rPr lang="en-US" dirty="0"/>
              <a:t> for Iran's electronic health (e-health) system </a:t>
            </a:r>
            <a:r>
              <a:rPr lang="en-US" dirty="0">
                <a:solidFill>
                  <a:schemeClr val="accent6"/>
                </a:solidFill>
              </a:rPr>
              <a:t>to improve epidemiological studies and clinical research. </a:t>
            </a:r>
            <a:r>
              <a:rPr lang="en-US" dirty="0"/>
              <a:t>The designed template consisted of </a:t>
            </a:r>
            <a:r>
              <a:rPr lang="en-US" dirty="0">
                <a:solidFill>
                  <a:schemeClr val="accent6"/>
                </a:solidFill>
              </a:rPr>
              <a:t>28 data elements </a:t>
            </a:r>
            <a:r>
              <a:rPr lang="en-US" dirty="0"/>
              <a:t>in the form of basic and </a:t>
            </a:r>
            <a:r>
              <a:rPr lang="en-US" dirty="0">
                <a:solidFill>
                  <a:schemeClr val="accent6"/>
                </a:solidFill>
              </a:rPr>
              <a:t>demographic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geographical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</a:rPr>
              <a:t>environmental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epidemiological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clinical</a:t>
            </a:r>
            <a:r>
              <a:rPr lang="en-US" dirty="0"/>
              <a:t>, and </a:t>
            </a:r>
            <a:r>
              <a:rPr lang="en-US" dirty="0" err="1">
                <a:solidFill>
                  <a:schemeClr val="accent6"/>
                </a:solidFill>
              </a:rPr>
              <a:t>paraclinical</a:t>
            </a:r>
            <a:r>
              <a:rPr lang="en-US" dirty="0"/>
              <a:t> classes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solidFill>
                  <a:schemeClr val="accent3"/>
                </a:solidFill>
              </a:rPr>
              <a:t>Shirzadi</a:t>
            </a:r>
            <a:r>
              <a:rPr lang="en-US" dirty="0" smtClean="0">
                <a:solidFill>
                  <a:schemeClr val="accent3"/>
                </a:solidFill>
              </a:rPr>
              <a:t> et al. </a:t>
            </a:r>
            <a:r>
              <a:rPr lang="en-US" dirty="0" smtClean="0"/>
              <a:t>also designed a uniform data template to efficiently report the </a:t>
            </a:r>
            <a:r>
              <a:rPr lang="en-US" dirty="0" smtClean="0">
                <a:solidFill>
                  <a:schemeClr val="accent6"/>
                </a:solidFill>
              </a:rPr>
              <a:t>geographical distribution of brucellosis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chemeClr val="accent6"/>
                </a:solidFill>
              </a:rPr>
              <a:t>age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place of residence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living environment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contact with pets, history of pasteurization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/>
                </a:solidFill>
              </a:rPr>
              <a:t>contact history of infected people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6"/>
                </a:solidFill>
              </a:rPr>
              <a:t>disease complications.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8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Discussion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data collected from one healthcare setting are reliable and valid when they are </a:t>
            </a:r>
            <a:r>
              <a:rPr lang="en-US" dirty="0">
                <a:solidFill>
                  <a:schemeClr val="accent6"/>
                </a:solidFill>
              </a:rPr>
              <a:t>consistent and comparable with the data collected from </a:t>
            </a:r>
            <a:r>
              <a:rPr lang="en-US" dirty="0" smtClean="0">
                <a:solidFill>
                  <a:schemeClr val="accent6"/>
                </a:solidFill>
              </a:rPr>
              <a:t>others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</a:t>
            </a:r>
            <a:r>
              <a:rPr lang="en-US" dirty="0"/>
              <a:t>believe that the MDS developed in this study will be an effective tool to collect higher-quality data on brucellosis that may lead to </a:t>
            </a:r>
            <a:r>
              <a:rPr lang="en-US" dirty="0">
                <a:solidFill>
                  <a:schemeClr val="accent6"/>
                </a:solidFill>
              </a:rPr>
              <a:t>better clinical decision-making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59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brucellosis MDS provides a </a:t>
            </a:r>
            <a:r>
              <a:rPr lang="en-US" dirty="0">
                <a:solidFill>
                  <a:schemeClr val="accent6"/>
                </a:solidFill>
              </a:rPr>
              <a:t>standardized data collection tool</a:t>
            </a:r>
            <a:r>
              <a:rPr lang="en-US" dirty="0"/>
              <a:t>, promotes data </a:t>
            </a:r>
            <a:r>
              <a:rPr lang="en-US" dirty="0">
                <a:solidFill>
                  <a:schemeClr val="accent6"/>
                </a:solidFill>
              </a:rPr>
              <a:t>comparability</a:t>
            </a:r>
            <a:r>
              <a:rPr lang="en-US" dirty="0"/>
              <a:t> across </a:t>
            </a:r>
            <a:r>
              <a:rPr lang="en-US" dirty="0">
                <a:solidFill>
                  <a:schemeClr val="accent6"/>
                </a:solidFill>
              </a:rPr>
              <a:t>fragmented information systems</a:t>
            </a:r>
            <a:r>
              <a:rPr lang="en-US" dirty="0"/>
              <a:t>, and enables combined </a:t>
            </a:r>
            <a:r>
              <a:rPr lang="en-US" dirty="0">
                <a:solidFill>
                  <a:schemeClr val="accent6"/>
                </a:solidFill>
              </a:rPr>
              <a:t>analyses and meaningful assessments </a:t>
            </a:r>
            <a:r>
              <a:rPr lang="en-US" dirty="0"/>
              <a:t>to respond to clinical research questions.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8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اسلاید شماره  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موضوع ارائه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-1828800"/>
            <a:ext cx="8191500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4000" smtClean="0">
                <a:cs typeface="B Nazanin" panose="00000400000000000000" pitchFamily="2" charset="-78"/>
              </a:rPr>
              <a:t>عنوان ارائه</a:t>
            </a:r>
            <a:endParaRPr lang="en-US" sz="400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06864"/>
            <a:ext cx="9144000" cy="434082"/>
          </a:xfrm>
        </p:spPr>
        <p:txBody>
          <a:bodyPr>
            <a:no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Mahdi </a:t>
            </a:r>
            <a:r>
              <a:rPr lang="en-US" err="1" smtClean="0">
                <a:solidFill>
                  <a:schemeClr val="bg1"/>
                </a:solidFill>
              </a:rPr>
              <a:t>Hasanvand</a:t>
            </a:r>
            <a:endParaRPr lang="en-US">
              <a:solidFill>
                <a:schemeClr val="bg1"/>
              </a:solidFill>
            </a:endParaRPr>
          </a:p>
          <a:p>
            <a:pPr rtl="1"/>
            <a:r>
              <a:rPr lang="en-US">
                <a:solidFill>
                  <a:schemeClr val="bg1"/>
                </a:solidFill>
                <a:cs typeface="B Nazanin" panose="00000400000000000000" pitchFamily="2" charset="-78"/>
              </a:rPr>
              <a:t>Hasanvandm4002@mums.ac.ir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872" r="1410" b="1445"/>
          <a:stretch/>
        </p:blipFill>
        <p:spPr>
          <a:xfrm>
            <a:off x="3206837" y="1300767"/>
            <a:ext cx="5986799" cy="3412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5787" y="596582"/>
            <a:ext cx="4462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smtClean="0">
                <a:solidFill>
                  <a:schemeClr val="bg1"/>
                </a:solidFill>
              </a:rPr>
              <a:t>Thanks </a:t>
            </a:r>
            <a:r>
              <a:rPr lang="en-US" sz="3200">
                <a:solidFill>
                  <a:schemeClr val="bg1"/>
                </a:solidFill>
              </a:rPr>
              <a:t>for Y</a:t>
            </a:r>
            <a:r>
              <a:rPr lang="en-US" sz="3200" smtClean="0">
                <a:solidFill>
                  <a:schemeClr val="bg1"/>
                </a:solidFill>
              </a:rPr>
              <a:t>our Attention</a:t>
            </a:r>
            <a:endParaRPr lang="en-US" sz="3200" b="0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18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According </a:t>
            </a:r>
            <a:r>
              <a:rPr lang="en-US" dirty="0"/>
              <a:t>to the World Health Organization (WHO), more than </a:t>
            </a:r>
            <a:r>
              <a:rPr lang="en-US" dirty="0">
                <a:solidFill>
                  <a:schemeClr val="accent6"/>
                </a:solidFill>
              </a:rPr>
              <a:t>500,000 new cases </a:t>
            </a:r>
            <a:r>
              <a:rPr lang="en-US" dirty="0"/>
              <a:t>of brucellosis are annually reported </a:t>
            </a:r>
            <a:r>
              <a:rPr lang="en-US" dirty="0" smtClean="0"/>
              <a:t>worldwide.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Brucellosis </a:t>
            </a:r>
            <a:r>
              <a:rPr lang="en-US" dirty="0"/>
              <a:t>is still a great concern in many developing countries including Iran</a:t>
            </a:r>
            <a:r>
              <a:rPr lang="en-US" dirty="0" smtClean="0"/>
              <a:t>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>
                <a:solidFill>
                  <a:schemeClr val="accent6"/>
                </a:solidFill>
              </a:rPr>
              <a:t>key step </a:t>
            </a:r>
            <a:r>
              <a:rPr lang="en-US" dirty="0"/>
              <a:t>in constructing any health information management system (HIMS) is to decide on a set of minimal yet comprehensive data items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3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</a:rPr>
              <a:t>Timely and responsive public health surveillance </a:t>
            </a:r>
            <a:r>
              <a:rPr lang="en-US" dirty="0"/>
              <a:t>for zoonotic diseases such as brucellosis heavily depends on </a:t>
            </a:r>
            <a:r>
              <a:rPr lang="en-US" dirty="0">
                <a:solidFill>
                  <a:schemeClr val="accent6"/>
                </a:solidFill>
              </a:rPr>
              <a:t>integrated interventions </a:t>
            </a:r>
            <a:r>
              <a:rPr lang="en-US" dirty="0"/>
              <a:t>from </a:t>
            </a:r>
            <a:r>
              <a:rPr lang="en-US" dirty="0">
                <a:solidFill>
                  <a:schemeClr val="accent6"/>
                </a:solidFill>
              </a:rPr>
              <a:t>public health settings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hospitals</a:t>
            </a:r>
            <a:r>
              <a:rPr lang="en-US" dirty="0"/>
              <a:t>, and </a:t>
            </a:r>
            <a:r>
              <a:rPr lang="en-US" dirty="0">
                <a:solidFill>
                  <a:schemeClr val="accent6"/>
                </a:solidFill>
              </a:rPr>
              <a:t>animal-related organizations</a:t>
            </a:r>
            <a:r>
              <a:rPr lang="en-US" dirty="0" smtClean="0"/>
              <a:t>. </a:t>
            </a:r>
            <a:r>
              <a:rPr lang="en-US" dirty="0"/>
              <a:t>These interventions necessitate a consistent, reliable, and interoperable dataset across involved </a:t>
            </a:r>
            <a:r>
              <a:rPr lang="en-US" dirty="0" smtClean="0"/>
              <a:t>organizations.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health information systems in </a:t>
            </a:r>
            <a:r>
              <a:rPr lang="en-US" dirty="0">
                <a:solidFill>
                  <a:schemeClr val="accent6"/>
                </a:solidFill>
              </a:rPr>
              <a:t>Iran</a:t>
            </a:r>
            <a:r>
              <a:rPr lang="en-US" dirty="0"/>
              <a:t> are fragmented across different platforms, and integration and interoperability between them are still </a:t>
            </a:r>
            <a:r>
              <a:rPr lang="en-US" dirty="0" smtClean="0"/>
              <a:t>challenging.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As </a:t>
            </a:r>
            <a:r>
              <a:rPr lang="en-US" dirty="0"/>
              <a:t>there was no </a:t>
            </a:r>
            <a:r>
              <a:rPr lang="en-US" dirty="0">
                <a:solidFill>
                  <a:schemeClr val="accent6"/>
                </a:solidFill>
              </a:rPr>
              <a:t>established MDS for brucellosis </a:t>
            </a:r>
            <a:r>
              <a:rPr lang="en-US" dirty="0"/>
              <a:t>within the healthcare system, the current study aimed to develop one. 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56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Methods</a:t>
            </a:r>
            <a:r>
              <a:rPr lang="en-US"/>
              <a:t/>
            </a:r>
            <a:br>
              <a:rPr lang="en-US"/>
            </a:b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6"/>
                </a:solidFill>
              </a:rPr>
              <a:t>Study </a:t>
            </a:r>
            <a:r>
              <a:rPr lang="en-US" dirty="0" smtClean="0">
                <a:solidFill>
                  <a:schemeClr val="accent6"/>
                </a:solidFill>
              </a:rPr>
              <a:t>design:</a:t>
            </a:r>
          </a:p>
          <a:p>
            <a:pPr>
              <a:lnSpc>
                <a:spcPct val="150000"/>
              </a:lnSpc>
            </a:pPr>
            <a:r>
              <a:rPr lang="en-US" dirty="0"/>
              <a:t>The study was applied research conducted in 2021. A step-wise refinement method, including two steps, was carried out. </a:t>
            </a:r>
            <a:r>
              <a:rPr lang="en-US" dirty="0">
                <a:solidFill>
                  <a:schemeClr val="accent4"/>
                </a:solidFill>
              </a:rPr>
              <a:t>First</a:t>
            </a:r>
            <a:r>
              <a:rPr lang="en-US" dirty="0"/>
              <a:t>, a </a:t>
            </a:r>
            <a:r>
              <a:rPr lang="en-US" dirty="0">
                <a:solidFill>
                  <a:schemeClr val="accent6"/>
                </a:solidFill>
              </a:rPr>
              <a:t>literature review </a:t>
            </a:r>
            <a:r>
              <a:rPr lang="en-US" dirty="0"/>
              <a:t>was performed to draft the </a:t>
            </a:r>
            <a:r>
              <a:rPr lang="en-US" dirty="0">
                <a:solidFill>
                  <a:schemeClr val="accent6"/>
                </a:solidFill>
              </a:rPr>
              <a:t>preliminary dataset</a:t>
            </a:r>
            <a:r>
              <a:rPr lang="en-US" dirty="0"/>
              <a:t>. </a:t>
            </a:r>
            <a:r>
              <a:rPr lang="en-US" dirty="0">
                <a:solidFill>
                  <a:schemeClr val="accent4"/>
                </a:solidFill>
              </a:rPr>
              <a:t>Second</a:t>
            </a:r>
            <a:r>
              <a:rPr lang="en-US" dirty="0"/>
              <a:t>, the data included from the prior stage were analyzed using </a:t>
            </a:r>
            <a:r>
              <a:rPr lang="en-US" dirty="0">
                <a:solidFill>
                  <a:schemeClr val="accent6"/>
                </a:solidFill>
              </a:rPr>
              <a:t>a two-round Delphi </a:t>
            </a:r>
            <a:r>
              <a:rPr lang="en-US" dirty="0"/>
              <a:t>method with content validation by an expert panel.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&amp; 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accent6"/>
                </a:solidFill>
              </a:rPr>
              <a:t>Literature </a:t>
            </a:r>
            <a:r>
              <a:rPr lang="en-US" smtClean="0">
                <a:solidFill>
                  <a:schemeClr val="accent6"/>
                </a:solidFill>
              </a:rPr>
              <a:t>review:</a:t>
            </a:r>
          </a:p>
          <a:p>
            <a:pPr>
              <a:lnSpc>
                <a:spcPct val="150000"/>
              </a:lnSpc>
            </a:pPr>
            <a:r>
              <a:rPr lang="en-US"/>
              <a:t>first, a wide literature review was carried out in scientific databases such as the </a:t>
            </a:r>
            <a:r>
              <a:rPr lang="en-US">
                <a:solidFill>
                  <a:schemeClr val="accent2"/>
                </a:solidFill>
              </a:rPr>
              <a:t>Web of Science, PubMed, ProQuest, Scopus, </a:t>
            </a:r>
            <a:r>
              <a:rPr lang="en-US" err="1">
                <a:solidFill>
                  <a:schemeClr val="accent2"/>
                </a:solidFill>
              </a:rPr>
              <a:t>Magiran</a:t>
            </a:r>
            <a:r>
              <a:rPr lang="en-US">
                <a:solidFill>
                  <a:schemeClr val="accent2"/>
                </a:solidFill>
              </a:rPr>
              <a:t>, and SID </a:t>
            </a:r>
            <a:r>
              <a:rPr lang="en-US"/>
              <a:t>to identify the data elements with the potential to be included in the finalized brucellosis MDS</a:t>
            </a:r>
            <a:r>
              <a:rPr lang="en-US" smtClean="0"/>
              <a:t>.</a:t>
            </a:r>
          </a:p>
          <a:p>
            <a:pPr>
              <a:lnSpc>
                <a:spcPct val="150000"/>
              </a:lnSpc>
            </a:pPr>
            <a:r>
              <a:rPr lang="en-US"/>
              <a:t>The inclusion criteria were full-text journal articles, conference papers, scientific reports, forms, and theses in </a:t>
            </a:r>
            <a:r>
              <a:rPr lang="en-US">
                <a:solidFill>
                  <a:schemeClr val="accent2"/>
                </a:solidFill>
              </a:rPr>
              <a:t>Persian and English</a:t>
            </a:r>
            <a:r>
              <a:rPr lang="en-US"/>
              <a:t>, with the </a:t>
            </a:r>
            <a:r>
              <a:rPr lang="en-US">
                <a:solidFill>
                  <a:schemeClr val="accent6"/>
                </a:solidFill>
              </a:rPr>
              <a:t>publication date ranging from 2000 to 2021.</a:t>
            </a:r>
            <a:r>
              <a:rPr lang="en-US"/>
              <a:t> Any study that investigated risk factors, diagnosing, prevention, treatment, follow-up, or any other aspect of brucellosis was included.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&amp; Results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the present study, after performing a literature review, data elements required for reporting brucellosis were identified. The initial review in the selected database yielded </a:t>
            </a:r>
            <a:r>
              <a:rPr lang="en-US" dirty="0">
                <a:solidFill>
                  <a:schemeClr val="accent6"/>
                </a:solidFill>
              </a:rPr>
              <a:t>188 studies</a:t>
            </a:r>
            <a:r>
              <a:rPr lang="en-US" dirty="0"/>
              <a:t>. A total of </a:t>
            </a:r>
            <a:r>
              <a:rPr lang="en-US" dirty="0">
                <a:solidFill>
                  <a:schemeClr val="accent6"/>
                </a:solidFill>
              </a:rPr>
              <a:t>122 studies </a:t>
            </a:r>
            <a:r>
              <a:rPr lang="en-US" dirty="0"/>
              <a:t>remained after removing the duplicates. Of them, </a:t>
            </a:r>
            <a:r>
              <a:rPr lang="en-US" dirty="0">
                <a:solidFill>
                  <a:schemeClr val="accent6"/>
                </a:solidFill>
              </a:rPr>
              <a:t>18 articles </a:t>
            </a:r>
            <a:r>
              <a:rPr lang="en-US" dirty="0" smtClean="0"/>
              <a:t>were </a:t>
            </a:r>
            <a:r>
              <a:rPr lang="en-US" dirty="0"/>
              <a:t>finalized and identified as eligible studies after applying inclusion criteria, including written in </a:t>
            </a:r>
            <a:r>
              <a:rPr lang="en-US" dirty="0">
                <a:solidFill>
                  <a:schemeClr val="accent6"/>
                </a:solidFill>
              </a:rPr>
              <a:t>English and Persian</a:t>
            </a:r>
            <a:r>
              <a:rPr lang="en-US" dirty="0"/>
              <a:t>, publication date between </a:t>
            </a:r>
            <a:r>
              <a:rPr lang="en-US" dirty="0">
                <a:solidFill>
                  <a:schemeClr val="accent6"/>
                </a:solidFill>
              </a:rPr>
              <a:t>2000 and 2021</a:t>
            </a:r>
            <a:r>
              <a:rPr lang="en-US" dirty="0"/>
              <a:t>, and document type criteria. Finally, the full text of the articles was studied, and a primary data list was extracted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1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design &amp; 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</a:rPr>
              <a:t>Data elements </a:t>
            </a:r>
            <a:r>
              <a:rPr lang="en-US"/>
              <a:t>were </a:t>
            </a:r>
            <a:r>
              <a:rPr lang="en-US">
                <a:solidFill>
                  <a:schemeClr val="accent6"/>
                </a:solidFill>
              </a:rPr>
              <a:t>extracted</a:t>
            </a:r>
            <a:r>
              <a:rPr lang="en-US"/>
              <a:t> from the retrieved resources and </a:t>
            </a:r>
            <a:r>
              <a:rPr lang="en-US">
                <a:solidFill>
                  <a:schemeClr val="accent6"/>
                </a:solidFill>
              </a:rPr>
              <a:t>entered</a:t>
            </a:r>
            <a:r>
              <a:rPr lang="en-US"/>
              <a:t> into a </a:t>
            </a:r>
            <a:r>
              <a:rPr lang="en-US">
                <a:solidFill>
                  <a:schemeClr val="accent6"/>
                </a:solidFill>
              </a:rPr>
              <a:t>checklist</a:t>
            </a:r>
            <a:r>
              <a:rPr lang="en-US"/>
              <a:t> with </a:t>
            </a:r>
            <a:r>
              <a:rPr lang="en-US">
                <a:solidFill>
                  <a:schemeClr val="accent6"/>
                </a:solidFill>
              </a:rPr>
              <a:t>two administrative and clinical sections</a:t>
            </a:r>
            <a:r>
              <a:rPr lang="en-US"/>
              <a:t>. </a:t>
            </a:r>
            <a:r>
              <a:rPr lang="en-US">
                <a:solidFill>
                  <a:schemeClr val="accent6"/>
                </a:solidFill>
              </a:rPr>
              <a:t>In the second step</a:t>
            </a:r>
            <a:r>
              <a:rPr lang="en-US"/>
              <a:t>, the medical records of brucellosis patients at </a:t>
            </a:r>
            <a:r>
              <a:rPr lang="en-US">
                <a:solidFill>
                  <a:schemeClr val="accent6"/>
                </a:solidFill>
              </a:rPr>
              <a:t>Ayatollah </a:t>
            </a:r>
            <a:r>
              <a:rPr lang="en-US" err="1">
                <a:solidFill>
                  <a:schemeClr val="accent6"/>
                </a:solidFill>
              </a:rPr>
              <a:t>Talleghani</a:t>
            </a:r>
            <a:r>
              <a:rPr lang="en-US">
                <a:solidFill>
                  <a:schemeClr val="accent6"/>
                </a:solidFill>
              </a:rPr>
              <a:t> Hospital </a:t>
            </a:r>
            <a:r>
              <a:rPr lang="en-US"/>
              <a:t>affiliated with Abadan University of Medical Sciences (Iran) were assessed, and </a:t>
            </a:r>
            <a:r>
              <a:rPr lang="en-US">
                <a:solidFill>
                  <a:schemeClr val="accent6"/>
                </a:solidFill>
              </a:rPr>
              <a:t>relevant data were entered into the checklist.</a:t>
            </a:r>
            <a:r>
              <a:rPr lang="en-US"/>
              <a:t> The sources were continuously reviewed in this step until data saturation was achieved and no new data element emerged from the sources.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Slide NO </a:t>
            </a:r>
            <a:fld id="{58863BF2-F2E0-4234-B14B-8DB17FDAD53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Mahdi </a:t>
            </a:r>
            <a:r>
              <a:rPr lang="en-US" err="1"/>
              <a:t>Hasanvand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5">
      <a:dk1>
        <a:srgbClr val="2C2C2C"/>
      </a:dk1>
      <a:lt1>
        <a:srgbClr val="3B748D"/>
      </a:lt1>
      <a:dk2>
        <a:srgbClr val="FFFFFF"/>
      </a:dk2>
      <a:lt2>
        <a:srgbClr val="002060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FFFFF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2235</TotalTime>
  <Words>1778</Words>
  <Application>Microsoft Office PowerPoint</Application>
  <PresentationFormat>Widescreen</PresentationFormat>
  <Paragraphs>140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 Nazanin</vt:lpstr>
      <vt:lpstr>B Titr</vt:lpstr>
      <vt:lpstr>Calibri</vt:lpstr>
      <vt:lpstr>Corbel</vt:lpstr>
      <vt:lpstr>Tahoma</vt:lpstr>
      <vt:lpstr>Wingdings</vt:lpstr>
      <vt:lpstr>Banded</vt:lpstr>
      <vt:lpstr>Common data elements and features of brucellosis health information management system</vt:lpstr>
      <vt:lpstr>PowerPoint Presentation</vt:lpstr>
      <vt:lpstr>Introduction</vt:lpstr>
      <vt:lpstr>Introduction</vt:lpstr>
      <vt:lpstr>Introduction</vt:lpstr>
      <vt:lpstr>Methods </vt:lpstr>
      <vt:lpstr>Study design &amp; Results</vt:lpstr>
      <vt:lpstr>Study design &amp; Results</vt:lpstr>
      <vt:lpstr>Study design &amp; Results</vt:lpstr>
      <vt:lpstr>Study design &amp; Results</vt:lpstr>
      <vt:lpstr>Study design &amp; Results</vt:lpstr>
      <vt:lpstr>Study design &amp; Results</vt:lpstr>
      <vt:lpstr>Study design &amp; Results</vt:lpstr>
      <vt:lpstr>Study design &amp; Results</vt:lpstr>
      <vt:lpstr>Study design &amp; Results</vt:lpstr>
      <vt:lpstr>Study design &amp; Results</vt:lpstr>
      <vt:lpstr>Study design</vt:lpstr>
      <vt:lpstr>Study design</vt:lpstr>
      <vt:lpstr>Discussion</vt:lpstr>
      <vt:lpstr>Discussion</vt:lpstr>
      <vt:lpstr>Discussion</vt:lpstr>
      <vt:lpstr>Discussion</vt:lpstr>
      <vt:lpstr>Conclusion</vt:lpstr>
      <vt:lpstr>PowerPoint Presentation</vt:lpstr>
      <vt:lpstr>عنوان ارائه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ارائه</dc:title>
  <dc:creator>MahmoudianS2@mums.ac.ir</dc:creator>
  <cp:lastModifiedBy>Madi H</cp:lastModifiedBy>
  <cp:revision>109</cp:revision>
  <dcterms:created xsi:type="dcterms:W3CDTF">2017-02-27T19:12:11Z</dcterms:created>
  <dcterms:modified xsi:type="dcterms:W3CDTF">2022-06-19T04:52:59Z</dcterms:modified>
</cp:coreProperties>
</file>