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42"/>
  </p:notesMasterIdLst>
  <p:sldIdLst>
    <p:sldId id="256" r:id="rId2"/>
    <p:sldId id="264" r:id="rId3"/>
    <p:sldId id="271" r:id="rId4"/>
    <p:sldId id="272" r:id="rId5"/>
    <p:sldId id="300" r:id="rId6"/>
    <p:sldId id="322" r:id="rId7"/>
    <p:sldId id="330" r:id="rId8"/>
    <p:sldId id="302" r:id="rId9"/>
    <p:sldId id="303" r:id="rId10"/>
    <p:sldId id="323" r:id="rId11"/>
    <p:sldId id="304" r:id="rId12"/>
    <p:sldId id="324" r:id="rId13"/>
    <p:sldId id="331" r:id="rId14"/>
    <p:sldId id="306" r:id="rId15"/>
    <p:sldId id="325" r:id="rId16"/>
    <p:sldId id="326" r:id="rId17"/>
    <p:sldId id="327" r:id="rId18"/>
    <p:sldId id="328" r:id="rId19"/>
    <p:sldId id="329" r:id="rId20"/>
    <p:sldId id="307" r:id="rId21"/>
    <p:sldId id="308" r:id="rId22"/>
    <p:sldId id="310" r:id="rId23"/>
    <p:sldId id="309" r:id="rId24"/>
    <p:sldId id="312" r:id="rId25"/>
    <p:sldId id="311" r:id="rId26"/>
    <p:sldId id="319" r:id="rId27"/>
    <p:sldId id="320" r:id="rId28"/>
    <p:sldId id="315" r:id="rId29"/>
    <p:sldId id="332" r:id="rId30"/>
    <p:sldId id="333" r:id="rId31"/>
    <p:sldId id="334" r:id="rId32"/>
    <p:sldId id="316" r:id="rId33"/>
    <p:sldId id="317" r:id="rId34"/>
    <p:sldId id="335" r:id="rId35"/>
    <p:sldId id="336" r:id="rId36"/>
    <p:sldId id="337" r:id="rId37"/>
    <p:sldId id="318" r:id="rId38"/>
    <p:sldId id="313" r:id="rId39"/>
    <p:sldId id="314" r:id="rId40"/>
    <p:sldId id="2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4660"/>
  </p:normalViewPr>
  <p:slideViewPr>
    <p:cSldViewPr snapToGrid="0">
      <p:cViewPr varScale="1">
        <p:scale>
          <a:sx n="88" d="100"/>
          <a:sy n="88" d="100"/>
        </p:scale>
        <p:origin x="55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6/26/2022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40</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err="1"/>
              <a:t>اسلاید</a:t>
            </a:r>
            <a:r>
              <a:rPr lang="en-US" dirty="0"/>
              <a:t> </a:t>
            </a:r>
            <a:r>
              <a:rPr lang="en-US" dirty="0" err="1"/>
              <a:t>شماره</a:t>
            </a:r>
            <a:r>
              <a:rPr lang="en-US" dirty="0"/>
              <a:t>  9</a:t>
            </a:r>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jmir.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fontScale="90000"/>
          </a:bodyPr>
          <a:lstStyle/>
          <a:p>
            <a:r>
              <a:rPr lang="en-US" sz="3600" dirty="0">
                <a:cs typeface="B Titr" panose="00000700000000000000" pitchFamily="2" charset="-78"/>
              </a:rPr>
              <a:t>A Mobile Game for Patients With Breast Cancer for Chemotherapy Self-Management and Quality-of-Life Improvement: </a:t>
            </a:r>
            <a:r>
              <a:rPr lang="en-US" sz="3100" dirty="0">
                <a:cs typeface="B Titr" panose="00000700000000000000" pitchFamily="2" charset="-78"/>
              </a:rPr>
              <a:t>Randomized Controlled Trial</a:t>
            </a:r>
          </a:p>
        </p:txBody>
      </p:sp>
      <p:sp>
        <p:nvSpPr>
          <p:cNvPr id="3" name="Subtitle 2"/>
          <p:cNvSpPr>
            <a:spLocks noGrp="1"/>
          </p:cNvSpPr>
          <p:nvPr>
            <p:ph type="subTitle" idx="1"/>
          </p:nvPr>
        </p:nvSpPr>
        <p:spPr>
          <a:xfrm>
            <a:off x="1524000" y="3996250"/>
            <a:ext cx="9144000" cy="1947350"/>
          </a:xfrm>
        </p:spPr>
        <p:txBody>
          <a:bodyPr>
            <a:noAutofit/>
          </a:bodyPr>
          <a:lstStyle/>
          <a:p>
            <a:r>
              <a:rPr lang="fa-IR" dirty="0">
                <a:cs typeface="B Nazanin" panose="00000400000000000000" pitchFamily="2" charset="-78"/>
              </a:rPr>
              <a:t>مرضیه راعی</a:t>
            </a:r>
          </a:p>
          <a:p>
            <a:r>
              <a:rPr lang="fa-IR" dirty="0">
                <a:cs typeface="B Nazanin" panose="00000400000000000000" pitchFamily="2" charset="-78"/>
              </a:rPr>
              <a:t>خانم دکتر معصومه سرباز</a:t>
            </a:r>
          </a:p>
          <a:p>
            <a:r>
              <a:rPr lang="en-US" dirty="0">
                <a:cs typeface="B Nazanin" panose="00000400000000000000" pitchFamily="2" charset="-78"/>
              </a:rPr>
              <a:t>Raeem4002@mums.ac.ir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Exclusion criteria</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3018765" y="2018289"/>
            <a:ext cx="8459306" cy="272158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Current </a:t>
            </a:r>
            <a:r>
              <a:rPr lang="en-US" dirty="0">
                <a:solidFill>
                  <a:schemeClr val="bg1"/>
                </a:solidFill>
                <a:latin typeface="Times New Roman" panose="02020603050405020304" pitchFamily="18" charset="0"/>
                <a:cs typeface="Times New Roman" panose="02020603050405020304" pitchFamily="18" charset="0"/>
              </a:rPr>
              <a:t>or history of uncontrolled medical diseases except for breast </a:t>
            </a:r>
            <a:r>
              <a:rPr lang="en-US" dirty="0" smtClean="0">
                <a:solidFill>
                  <a:schemeClr val="bg1"/>
                </a:solidFill>
                <a:latin typeface="Times New Roman" panose="02020603050405020304" pitchFamily="18" charset="0"/>
                <a:cs typeface="Times New Roman" panose="02020603050405020304" pitchFamily="18" charset="0"/>
              </a:rPr>
              <a:t>cancer.</a:t>
            </a:r>
          </a:p>
          <a:p>
            <a:pPr algn="just"/>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Psychiatric </a:t>
            </a:r>
            <a:r>
              <a:rPr lang="en-US" dirty="0">
                <a:solidFill>
                  <a:schemeClr val="bg1"/>
                </a:solidFill>
                <a:latin typeface="Times New Roman" panose="02020603050405020304" pitchFamily="18" charset="0"/>
                <a:cs typeface="Times New Roman" panose="02020603050405020304" pitchFamily="18" charset="0"/>
              </a:rPr>
              <a:t>diseases  including major depressive disorder and anxiety </a:t>
            </a:r>
            <a:r>
              <a:rPr lang="en-US" dirty="0" smtClean="0">
                <a:solidFill>
                  <a:schemeClr val="bg1"/>
                </a:solidFill>
                <a:latin typeface="Times New Roman" panose="02020603050405020304" pitchFamily="18" charset="0"/>
                <a:cs typeface="Times New Roman" panose="02020603050405020304" pitchFamily="18" charset="0"/>
              </a:rPr>
              <a:t>disorders.</a:t>
            </a:r>
          </a:p>
          <a:p>
            <a:pPr algn="just"/>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        And </a:t>
            </a:r>
            <a:r>
              <a:rPr lang="en-US" dirty="0">
                <a:solidFill>
                  <a:schemeClr val="bg1"/>
                </a:solidFill>
                <a:latin typeface="Times New Roman" panose="02020603050405020304" pitchFamily="18" charset="0"/>
                <a:cs typeface="Times New Roman" panose="02020603050405020304" pitchFamily="18" charset="0"/>
              </a:rPr>
              <a:t>history of substance abuse, including alcohol, nicotine, and drugs. </a:t>
            </a:r>
          </a:p>
          <a:p>
            <a:pPr algn="just"/>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3" name="Multiply 2"/>
          <p:cNvSpPr/>
          <p:nvPr/>
        </p:nvSpPr>
        <p:spPr>
          <a:xfrm>
            <a:off x="3084972" y="3010378"/>
            <a:ext cx="470263" cy="418011"/>
          </a:xfrm>
          <a:prstGeom prst="mathMultiply">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Multiply 8"/>
          <p:cNvSpPr/>
          <p:nvPr/>
        </p:nvSpPr>
        <p:spPr>
          <a:xfrm>
            <a:off x="3084973" y="2491772"/>
            <a:ext cx="470263" cy="418011"/>
          </a:xfrm>
          <a:prstGeom prst="mathMultiply">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Multiply 9"/>
          <p:cNvSpPr/>
          <p:nvPr/>
        </p:nvSpPr>
        <p:spPr>
          <a:xfrm>
            <a:off x="3084971" y="3615823"/>
            <a:ext cx="470263" cy="418011"/>
          </a:xfrm>
          <a:prstGeom prst="mathMultiply">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533" y="2317043"/>
            <a:ext cx="2152650" cy="2124075"/>
          </a:xfrm>
          <a:prstGeom prst="rect">
            <a:avLst/>
          </a:prstGeom>
        </p:spPr>
      </p:pic>
      <p:sp>
        <p:nvSpPr>
          <p:cNvPr id="6" name="Rectangle 5"/>
          <p:cNvSpPr/>
          <p:nvPr/>
        </p:nvSpPr>
        <p:spPr>
          <a:xfrm>
            <a:off x="3018765" y="4865345"/>
            <a:ext cx="8459306" cy="1161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en-US" dirty="0">
                <a:solidFill>
                  <a:srgbClr val="00B0F0"/>
                </a:solidFill>
                <a:latin typeface="Times New Roman" panose="02020603050405020304" pitchFamily="18" charset="0"/>
                <a:cs typeface="Times New Roman" panose="02020603050405020304" pitchFamily="18" charset="0"/>
              </a:rPr>
              <a:t>Major depressive disorder and anxiety disorder were diagnosed based on the Diagnostic and Statistical Manual of Mental Disorders, Fourth Edition, Text Revision, the authoritative guide to the diagnosis of mental disorders published by American Psychiatric Association. </a:t>
            </a:r>
            <a:endParaRPr lang="fa-IR" dirty="0">
              <a:solidFill>
                <a:srgbClr val="00B0F0"/>
              </a:solidFill>
              <a:latin typeface="Times New Roman" panose="02020603050405020304" pitchFamily="18" charset="0"/>
              <a:cs typeface="Times New Roman" panose="02020603050405020304" pitchFamily="18" charset="0"/>
            </a:endParaRPr>
          </a:p>
        </p:txBody>
      </p:sp>
      <p:sp>
        <p:nvSpPr>
          <p:cNvPr id="12" name="Right Arrow 11"/>
          <p:cNvSpPr/>
          <p:nvPr/>
        </p:nvSpPr>
        <p:spPr>
          <a:xfrm>
            <a:off x="526533" y="4945170"/>
            <a:ext cx="2086038" cy="100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263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MATERIALS AND METHODS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12" y="2130881"/>
            <a:ext cx="1538145" cy="15381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05" y="4057015"/>
            <a:ext cx="1638352" cy="1751602"/>
          </a:xfrm>
          <a:prstGeom prst="rect">
            <a:avLst/>
          </a:prstGeom>
        </p:spPr>
      </p:pic>
      <p:sp>
        <p:nvSpPr>
          <p:cNvPr id="9" name="TextBox 8"/>
          <p:cNvSpPr txBox="1"/>
          <p:nvPr/>
        </p:nvSpPr>
        <p:spPr>
          <a:xfrm>
            <a:off x="2101545" y="2576787"/>
            <a:ext cx="9101594" cy="646331"/>
          </a:xfrm>
          <a:prstGeom prst="rect">
            <a:avLst/>
          </a:prstGeom>
          <a:noFill/>
        </p:spPr>
        <p:txBody>
          <a:bodyPr wrap="none" rtlCol="1">
            <a:spAutoFit/>
          </a:bodyPr>
          <a:lstStyle/>
          <a:p>
            <a:pPr algn="just"/>
            <a:r>
              <a:rPr lang="en-US" dirty="0">
                <a:solidFill>
                  <a:schemeClr val="bg1"/>
                </a:solidFill>
                <a:latin typeface="Times New Roman" panose="02020603050405020304" pitchFamily="18" charset="0"/>
                <a:cs typeface="Times New Roman" panose="02020603050405020304" pitchFamily="18" charset="0"/>
              </a:rPr>
              <a:t>The Chung-</a:t>
            </a:r>
            <a:r>
              <a:rPr lang="en-US" dirty="0" err="1">
                <a:solidFill>
                  <a:schemeClr val="bg1"/>
                </a:solidFill>
                <a:latin typeface="Times New Roman" panose="02020603050405020304" pitchFamily="18" charset="0"/>
                <a:cs typeface="Times New Roman" panose="02020603050405020304" pitchFamily="18" charset="0"/>
              </a:rPr>
              <a:t>Ang</a:t>
            </a:r>
            <a:r>
              <a:rPr lang="en-US" dirty="0">
                <a:solidFill>
                  <a:schemeClr val="bg1"/>
                </a:solidFill>
                <a:latin typeface="Times New Roman" panose="02020603050405020304" pitchFamily="18" charset="0"/>
                <a:cs typeface="Times New Roman" panose="02020603050405020304" pitchFamily="18" charset="0"/>
              </a:rPr>
              <a:t> University Hospital Institutional Review Board approved the research protocol</a:t>
            </a:r>
          </a:p>
          <a:p>
            <a:pPr algn="just"/>
            <a:r>
              <a:rPr lang="en-US" dirty="0">
                <a:solidFill>
                  <a:schemeClr val="bg1"/>
                </a:solidFill>
                <a:latin typeface="Times New Roman" panose="02020603050405020304" pitchFamily="18" charset="0"/>
                <a:cs typeface="Times New Roman" panose="02020603050405020304" pitchFamily="18" charset="0"/>
              </a:rPr>
              <a:t> for this study.</a:t>
            </a:r>
            <a:endParaRPr lang="fa-IR"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188631" y="4746172"/>
            <a:ext cx="8618065" cy="646331"/>
          </a:xfrm>
          <a:prstGeom prst="rect">
            <a:avLst/>
          </a:prstGeom>
          <a:noFill/>
        </p:spPr>
        <p:txBody>
          <a:bodyPr wrap="none" rtlCol="1">
            <a:spAutoFit/>
          </a:bodyPr>
          <a:lstStyle/>
          <a:p>
            <a:pPr algn="just"/>
            <a:r>
              <a:rPr lang="en-US" dirty="0" smtClean="0">
                <a:solidFill>
                  <a:schemeClr val="bg1"/>
                </a:solidFill>
                <a:latin typeface="Times New Roman" panose="02020603050405020304" pitchFamily="18" charset="0"/>
                <a:cs typeface="Times New Roman" panose="02020603050405020304" pitchFamily="18" charset="0"/>
              </a:rPr>
              <a:t>Informed </a:t>
            </a:r>
            <a:r>
              <a:rPr lang="en-US" dirty="0">
                <a:solidFill>
                  <a:schemeClr val="bg1"/>
                </a:solidFill>
                <a:latin typeface="Times New Roman" panose="02020603050405020304" pitchFamily="18" charset="0"/>
                <a:cs typeface="Times New Roman" panose="02020603050405020304" pitchFamily="18" charset="0"/>
              </a:rPr>
              <a:t>consent was obtained from all patients during hospitalization for chemotherapy</a:t>
            </a:r>
          </a:p>
          <a:p>
            <a:pPr algn="just"/>
            <a:r>
              <a:rPr lang="en-US" dirty="0">
                <a:solidFill>
                  <a:schemeClr val="bg1"/>
                </a:solidFill>
                <a:latin typeface="Times New Roman" panose="02020603050405020304" pitchFamily="18" charset="0"/>
                <a:cs typeface="Times New Roman" panose="02020603050405020304" pitchFamily="18" charset="0"/>
              </a:rPr>
              <a:t> after explaining the design, protocol, and consequences of the study.</a:t>
            </a:r>
            <a:endParaRPr lang="fa-I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29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Description of the Mobile Game </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TextBox 2"/>
          <p:cNvSpPr txBox="1"/>
          <p:nvPr/>
        </p:nvSpPr>
        <p:spPr>
          <a:xfrm>
            <a:off x="522513" y="2107475"/>
            <a:ext cx="10995659" cy="1754326"/>
          </a:xfrm>
          <a:prstGeom prst="rect">
            <a:avLst/>
          </a:prstGeom>
          <a:noFill/>
        </p:spPr>
        <p:txBody>
          <a:bodyPr wrap="square" rtlCol="1">
            <a:spAutoFit/>
          </a:bodyPr>
          <a:lstStyle/>
          <a:p>
            <a:pPr marL="285750" indent="-285750" algn="just">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A mobile game, ILOVEBREAST (CLGAMES, Seoul, Korea), was developed with an intention to </a:t>
            </a:r>
            <a:r>
              <a:rPr lang="en-US" dirty="0" smtClean="0">
                <a:solidFill>
                  <a:schemeClr val="bg1"/>
                </a:solidFill>
                <a:latin typeface="Times New Roman" panose="02020603050405020304" pitchFamily="18" charset="0"/>
                <a:cs typeface="Times New Roman" panose="02020603050405020304" pitchFamily="18" charset="0"/>
              </a:rPr>
              <a:t>improve </a:t>
            </a:r>
            <a:r>
              <a:rPr lang="en-US" dirty="0">
                <a:solidFill>
                  <a:schemeClr val="bg1"/>
                </a:solidFill>
                <a:latin typeface="Times New Roman" panose="02020603050405020304" pitchFamily="18" charset="0"/>
                <a:cs typeface="Times New Roman" panose="02020603050405020304" pitchFamily="18" charset="0"/>
              </a:rPr>
              <a:t>self-management and to reduce the side effects of chemotherapy drugs</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q"/>
            </a:pPr>
            <a:r>
              <a:rPr lang="en-US" dirty="0">
                <a:solidFill>
                  <a:schemeClr val="bg1"/>
                </a:solidFill>
                <a:latin typeface="Times New Roman" panose="02020603050405020304" pitchFamily="18" charset="0"/>
                <a:cs typeface="Times New Roman" panose="02020603050405020304" pitchFamily="18" charset="0"/>
              </a:rPr>
              <a:t> The ILOVEBREAST program used in this study was a 3-week program using typical multiplayer, social network, and platform-based features. </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fa-IR"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41699" y="3718560"/>
            <a:ext cx="8316687" cy="2159725"/>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The game’s key pedagogical features were as follows:</a:t>
            </a:r>
          </a:p>
          <a:p>
            <a:pPr algn="just"/>
            <a:r>
              <a:rPr lang="en-US" dirty="0">
                <a:solidFill>
                  <a:schemeClr val="bg1"/>
                </a:solidFill>
                <a:latin typeface="Times New Roman" panose="02020603050405020304" pitchFamily="18" charset="0"/>
                <a:cs typeface="Times New Roman" panose="02020603050405020304" pitchFamily="18" charset="0"/>
              </a:rPr>
              <a:t>education for preventing side effects of anticancer </a:t>
            </a:r>
            <a:r>
              <a:rPr lang="en-US" dirty="0" smtClean="0">
                <a:solidFill>
                  <a:schemeClr val="bg1"/>
                </a:solidFill>
                <a:latin typeface="Times New Roman" panose="02020603050405020304" pitchFamily="18" charset="0"/>
                <a:cs typeface="Times New Roman" panose="02020603050405020304" pitchFamily="18" charset="0"/>
              </a:rPr>
              <a:t>drugs,</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support for the prevention of side effects of anticancer drugs including numbness, hair loss, and loss of appetite, encouragement of mood and activity, including exercise, pet walking, cooking, and social game playing, which may facilitate participation in such activities in real </a:t>
            </a:r>
            <a:r>
              <a:rPr lang="en-US" dirty="0" smtClean="0">
                <a:solidFill>
                  <a:schemeClr val="bg1"/>
                </a:solidFill>
                <a:latin typeface="Times New Roman" panose="02020603050405020304" pitchFamily="18" charset="0"/>
                <a:cs typeface="Times New Roman" panose="02020603050405020304" pitchFamily="18" charset="0"/>
              </a:rPr>
              <a:t>life.</a:t>
            </a:r>
            <a:endParaRPr lang="fa-IR"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1" y="3946980"/>
            <a:ext cx="3238614" cy="1702884"/>
          </a:xfrm>
          <a:prstGeom prst="rect">
            <a:avLst/>
          </a:prstGeom>
        </p:spPr>
      </p:pic>
    </p:spTree>
    <p:extLst>
      <p:ext uri="{BB962C8B-B14F-4D97-AF65-F5344CB8AC3E}">
        <p14:creationId xmlns:p14="http://schemas.microsoft.com/office/powerpoint/2010/main" val="864607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13</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3561" t="34543" r="23472" b="9557"/>
          <a:stretch/>
        </p:blipFill>
        <p:spPr>
          <a:xfrm>
            <a:off x="2260078" y="369882"/>
            <a:ext cx="9733705" cy="577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7477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Description of the Mobile Game </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391886" y="1894114"/>
            <a:ext cx="11399520" cy="4323806"/>
          </a:xfrm>
        </p:spPr>
        <p:txBody>
          <a:bodyPr>
            <a:normAutofit/>
          </a:bodyPr>
          <a:lstStyle/>
          <a:p>
            <a:pPr algn="just" rtl="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 At the start of game play, an avatar is generated based on the patient’s medical information including the status of </a:t>
            </a:r>
            <a:r>
              <a:rPr lang="en-US" sz="1800" dirty="0">
                <a:solidFill>
                  <a:srgbClr val="FF0000"/>
                </a:solidFill>
                <a:latin typeface="Times New Roman" panose="02020603050405020304" pitchFamily="18" charset="0"/>
                <a:cs typeface="Times New Roman" panose="02020603050405020304" pitchFamily="18" charset="0"/>
              </a:rPr>
              <a:t>blood components</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a:solidFill>
                  <a:srgbClr val="FF0000"/>
                </a:solidFill>
                <a:latin typeface="Times New Roman" panose="02020603050405020304" pitchFamily="18" charset="0"/>
                <a:cs typeface="Times New Roman" panose="02020603050405020304" pitchFamily="18" charset="0"/>
              </a:rPr>
              <a:t>general medical condition</a:t>
            </a:r>
            <a:r>
              <a:rPr lang="en-US" sz="1800" dirty="0">
                <a:solidFill>
                  <a:schemeClr val="bg1"/>
                </a:solidFill>
                <a:latin typeface="Times New Roman" panose="02020603050405020304" pitchFamily="18" charset="0"/>
                <a:cs typeface="Times New Roman" panose="02020603050405020304" pitchFamily="18" charset="0"/>
              </a:rPr>
              <a:t>, and </a:t>
            </a:r>
            <a:r>
              <a:rPr lang="en-US" sz="1800" dirty="0">
                <a:solidFill>
                  <a:srgbClr val="FF0000"/>
                </a:solidFill>
                <a:latin typeface="Times New Roman" panose="02020603050405020304" pitchFamily="18" charset="0"/>
                <a:cs typeface="Times New Roman" panose="02020603050405020304" pitchFamily="18" charset="0"/>
              </a:rPr>
              <a:t>chemotherapeutic drugs</a:t>
            </a:r>
            <a:r>
              <a:rPr lang="en-US" sz="1800" dirty="0">
                <a:solidFill>
                  <a:schemeClr val="bg1"/>
                </a:solidFill>
                <a:latin typeface="Times New Roman" panose="02020603050405020304" pitchFamily="18" charset="0"/>
                <a:cs typeface="Times New Roman" panose="02020603050405020304" pitchFamily="18" charset="0"/>
              </a:rPr>
              <a:t>. </a:t>
            </a:r>
            <a:endParaRPr lang="en-US" sz="1800" dirty="0" smtClean="0">
              <a:solidFill>
                <a:schemeClr val="bg1"/>
              </a:solidFill>
              <a:latin typeface="Times New Roman" panose="02020603050405020304" pitchFamily="18" charset="0"/>
              <a:cs typeface="Times New Roman" panose="02020603050405020304" pitchFamily="18" charset="0"/>
            </a:endParaRPr>
          </a:p>
          <a:p>
            <a:pPr algn="just" rtl="0">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Avatars </a:t>
            </a:r>
            <a:r>
              <a:rPr lang="en-US" sz="1800" dirty="0">
                <a:solidFill>
                  <a:schemeClr val="bg1"/>
                </a:solidFill>
                <a:latin typeface="Times New Roman" panose="02020603050405020304" pitchFamily="18" charset="0"/>
                <a:cs typeface="Times New Roman" panose="02020603050405020304" pitchFamily="18" charset="0"/>
              </a:rPr>
              <a:t>are to visit their home, pharmacy, hospital, and gymnasium; make purchases from shops; and operate a farm to harvest ingredients for food</a:t>
            </a:r>
            <a:r>
              <a:rPr lang="en-US" sz="1800" dirty="0" smtClean="0">
                <a:solidFill>
                  <a:schemeClr val="bg1"/>
                </a:solidFill>
                <a:latin typeface="Times New Roman" panose="02020603050405020304" pitchFamily="18" charset="0"/>
                <a:cs typeface="Times New Roman" panose="02020603050405020304" pitchFamily="18" charset="0"/>
              </a:rPr>
              <a:t>.</a:t>
            </a:r>
          </a:p>
          <a:p>
            <a:pPr algn="just" rtl="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 Depending on the patient’s medication dosage, avatars can pursue a quest to minimize the side effects. </a:t>
            </a:r>
            <a:endParaRPr lang="en-US" sz="1800" dirty="0" smtClean="0">
              <a:solidFill>
                <a:schemeClr val="bg1"/>
              </a:solidFill>
              <a:latin typeface="Times New Roman" panose="02020603050405020304" pitchFamily="18" charset="0"/>
              <a:cs typeface="Times New Roman" panose="02020603050405020304" pitchFamily="18" charset="0"/>
            </a:endParaRPr>
          </a:p>
          <a:p>
            <a:pPr algn="just" rtl="0">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The </a:t>
            </a:r>
            <a:r>
              <a:rPr lang="en-US" sz="1800" dirty="0">
                <a:solidFill>
                  <a:schemeClr val="bg1"/>
                </a:solidFill>
                <a:latin typeface="Times New Roman" panose="02020603050405020304" pitchFamily="18" charset="0"/>
                <a:cs typeface="Times New Roman" panose="02020603050405020304" pitchFamily="18" charset="0"/>
              </a:rPr>
              <a:t>quest consists of taking the medication at the right time, cooking a meal for oneself, exercising, going outside for a walk, and chatting with a friend. </a:t>
            </a:r>
            <a:endParaRPr lang="en-US" sz="1800" dirty="0" smtClean="0">
              <a:solidFill>
                <a:schemeClr val="bg1"/>
              </a:solidFill>
              <a:latin typeface="Times New Roman" panose="02020603050405020304" pitchFamily="18" charset="0"/>
              <a:cs typeface="Times New Roman" panose="02020603050405020304" pitchFamily="18" charset="0"/>
            </a:endParaRPr>
          </a:p>
          <a:p>
            <a:pPr algn="just" rtl="0">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An </a:t>
            </a:r>
            <a:r>
              <a:rPr lang="en-US" sz="1800" dirty="0">
                <a:solidFill>
                  <a:schemeClr val="bg1"/>
                </a:solidFill>
                <a:latin typeface="Times New Roman" panose="02020603050405020304" pitchFamily="18" charset="0"/>
                <a:cs typeface="Times New Roman" panose="02020603050405020304" pitchFamily="18" charset="0"/>
              </a:rPr>
              <a:t>alarm alerts the avatar to take medications timely</a:t>
            </a:r>
            <a:r>
              <a:rPr lang="en-US" sz="1800" dirty="0" smtClean="0">
                <a:solidFill>
                  <a:schemeClr val="bg1"/>
                </a:solidFill>
                <a:latin typeface="Times New Roman" panose="02020603050405020304" pitchFamily="18" charset="0"/>
                <a:cs typeface="Times New Roman" panose="02020603050405020304" pitchFamily="18" charset="0"/>
              </a:rPr>
              <a:t>.</a:t>
            </a:r>
          </a:p>
          <a:p>
            <a:pPr algn="just" rtl="0">
              <a:buFont typeface="Arial" panose="020B0604020202020204" pitchFamily="34" charset="0"/>
              <a:buChar char="•"/>
            </a:pPr>
            <a:r>
              <a:rPr lang="en-US" sz="1800" dirty="0">
                <a:solidFill>
                  <a:schemeClr val="bg1"/>
                </a:solidFill>
                <a:latin typeface="Times New Roman" panose="02020603050405020304" pitchFamily="18" charset="0"/>
                <a:cs typeface="Times New Roman" panose="02020603050405020304" pitchFamily="18" charset="0"/>
              </a:rPr>
              <a:t>Each time the avatar accomplishes a quest, “heart coins” are rewarded</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The greater the number of the coins the patient receives, the greater the improvement in the avatar’s health status. The avatar can then use these coins to purchase items. such as hats, gloves, and food ingredients</a:t>
            </a:r>
            <a:r>
              <a:rPr lang="en-US" sz="1800" dirty="0" smtClean="0">
                <a:solidFill>
                  <a:schemeClr val="bg1"/>
                </a:solidFill>
                <a:latin typeface="Times New Roman" panose="02020603050405020304" pitchFamily="18" charset="0"/>
                <a:cs typeface="Times New Roman" panose="02020603050405020304" pitchFamily="18" charset="0"/>
              </a:rPr>
              <a:t>.</a:t>
            </a:r>
          </a:p>
          <a:p>
            <a:pPr algn="just" rtl="0">
              <a:buFont typeface="Arial" panose="020B0604020202020204" pitchFamily="34" charset="0"/>
              <a:buChar char="•"/>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Patients are asked to visit their doctor weekly to assess their health status.</a:t>
            </a:r>
            <a:endParaRPr lang="en-US" sz="1800" dirty="0" smtClean="0">
              <a:solidFill>
                <a:schemeClr val="bg1"/>
              </a:solidFill>
              <a:latin typeface="Times New Roman" panose="02020603050405020304" pitchFamily="18" charset="0"/>
              <a:cs typeface="Times New Roman" panose="02020603050405020304" pitchFamily="18" charset="0"/>
            </a:endParaRPr>
          </a:p>
          <a:p>
            <a:pPr marL="0" indent="0" algn="just" rtl="0">
              <a:buNone/>
            </a:pPr>
            <a:endParaRPr lang="en-US" sz="1800" dirty="0" smtClean="0">
              <a:solidFill>
                <a:schemeClr val="bg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414957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Study Procedure</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17" y="3053486"/>
            <a:ext cx="1400646" cy="14006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40" y="1957375"/>
            <a:ext cx="1032847" cy="10328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18" y="4580660"/>
            <a:ext cx="1471675" cy="1471675"/>
          </a:xfrm>
          <a:prstGeom prst="rect">
            <a:avLst/>
          </a:prstGeom>
        </p:spPr>
      </p:pic>
      <p:sp>
        <p:nvSpPr>
          <p:cNvPr id="11" name="TextBox 10"/>
          <p:cNvSpPr txBox="1"/>
          <p:nvPr/>
        </p:nvSpPr>
        <p:spPr>
          <a:xfrm>
            <a:off x="2116182" y="4847387"/>
            <a:ext cx="8742039" cy="923330"/>
          </a:xfrm>
          <a:prstGeom prst="rect">
            <a:avLst/>
          </a:prstGeom>
          <a:noFill/>
        </p:spPr>
        <p:txBody>
          <a:bodyPr wrap="square" rtlCol="1">
            <a:spAutoFit/>
          </a:bodyPr>
          <a:lstStyle/>
          <a:p>
            <a:pPr algn="just"/>
            <a:r>
              <a:rPr lang="en-US" dirty="0">
                <a:solidFill>
                  <a:schemeClr val="bg1"/>
                </a:solidFill>
                <a:latin typeface="Times New Roman" panose="02020603050405020304" pitchFamily="18" charset="0"/>
                <a:cs typeface="Times New Roman" panose="02020603050405020304" pitchFamily="18" charset="0"/>
              </a:rPr>
              <a:t> Patients were randomly assigned to education using mobile game play (game group) </a:t>
            </a:r>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or </a:t>
            </a:r>
            <a:r>
              <a:rPr lang="en-US" dirty="0">
                <a:solidFill>
                  <a:schemeClr val="bg1"/>
                </a:solidFill>
                <a:latin typeface="Times New Roman" panose="02020603050405020304" pitchFamily="18" charset="0"/>
                <a:cs typeface="Times New Roman" panose="02020603050405020304" pitchFamily="18" charset="0"/>
              </a:rPr>
              <a:t>conventional education (control group) </a:t>
            </a:r>
            <a:r>
              <a:rPr lang="en-US" dirty="0" smtClean="0">
                <a:solidFill>
                  <a:schemeClr val="bg1"/>
                </a:solidFill>
                <a:latin typeface="Times New Roman" panose="02020603050405020304" pitchFamily="18" charset="0"/>
                <a:cs typeface="Times New Roman" panose="02020603050405020304" pitchFamily="18" charset="0"/>
              </a:rPr>
              <a:t>utilizing </a:t>
            </a:r>
            <a:r>
              <a:rPr lang="en-US" dirty="0">
                <a:solidFill>
                  <a:schemeClr val="bg1"/>
                </a:solidFill>
                <a:latin typeface="Times New Roman" panose="02020603050405020304" pitchFamily="18" charset="0"/>
                <a:cs typeface="Times New Roman" panose="02020603050405020304" pitchFamily="18" charset="0"/>
              </a:rPr>
              <a:t>an interactive Web randomization system.</a:t>
            </a:r>
          </a:p>
          <a:p>
            <a:pPr algn="just"/>
            <a:endParaRPr lang="fa-IR" dirty="0"/>
          </a:p>
        </p:txBody>
      </p:sp>
      <p:sp>
        <p:nvSpPr>
          <p:cNvPr id="12" name="TextBox 11"/>
          <p:cNvSpPr txBox="1"/>
          <p:nvPr/>
        </p:nvSpPr>
        <p:spPr>
          <a:xfrm>
            <a:off x="2116182" y="3360820"/>
            <a:ext cx="8367350" cy="923330"/>
          </a:xfrm>
          <a:prstGeom prst="rect">
            <a:avLst/>
          </a:prstGeom>
          <a:noFill/>
        </p:spPr>
        <p:txBody>
          <a:bodyPr wrap="square" rtlCol="1">
            <a:spAutoFit/>
          </a:bodyPr>
          <a:lstStyle/>
          <a:p>
            <a:r>
              <a:rPr lang="en-US" dirty="0">
                <a:solidFill>
                  <a:schemeClr val="bg1"/>
                </a:solidFill>
                <a:latin typeface="Times New Roman" panose="02020603050405020304" pitchFamily="18" charset="0"/>
                <a:cs typeface="Times New Roman" panose="02020603050405020304" pitchFamily="18" charset="0"/>
              </a:rPr>
              <a:t>All study participants received a combination of 4 chemotherapy drugs </a:t>
            </a:r>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a:t>
            </a:r>
            <a:r>
              <a:rPr lang="en-US" dirty="0" err="1" smtClean="0">
                <a:solidFill>
                  <a:schemeClr val="bg1"/>
                </a:solidFill>
                <a:latin typeface="Times New Roman" panose="02020603050405020304" pitchFamily="18" charset="0"/>
                <a:cs typeface="Times New Roman" panose="02020603050405020304" pitchFamily="18" charset="0"/>
              </a:rPr>
              <a:t>taxanes</a:t>
            </a:r>
            <a:r>
              <a:rPr lang="en-US" dirty="0" smtClean="0">
                <a:solidFill>
                  <a:schemeClr val="bg1"/>
                </a:solidFill>
                <a:latin typeface="Times New Roman" panose="02020603050405020304" pitchFamily="18" charset="0"/>
                <a:cs typeface="Times New Roman" panose="02020603050405020304" pitchFamily="18" charset="0"/>
              </a:rPr>
              <a:t> , </a:t>
            </a:r>
            <a:r>
              <a:rPr lang="en-US" dirty="0" err="1" smtClean="0">
                <a:solidFill>
                  <a:schemeClr val="bg1"/>
                </a:solidFill>
                <a:latin typeface="Times New Roman" panose="02020603050405020304" pitchFamily="18" charset="0"/>
                <a:cs typeface="Times New Roman" panose="02020603050405020304" pitchFamily="18" charset="0"/>
              </a:rPr>
              <a:t>anthracyclines</a:t>
            </a:r>
            <a:r>
              <a:rPr lang="en-US" dirty="0" smtClean="0">
                <a:solidFill>
                  <a:schemeClr val="bg1"/>
                </a:solidFill>
                <a:latin typeface="Times New Roman" panose="02020603050405020304" pitchFamily="18" charset="0"/>
                <a:cs typeface="Times New Roman" panose="02020603050405020304" pitchFamily="18" charset="0"/>
              </a:rPr>
              <a:t> , </a:t>
            </a:r>
            <a:r>
              <a:rPr lang="en-US" dirty="0" err="1" smtClean="0">
                <a:solidFill>
                  <a:schemeClr val="bg1"/>
                </a:solidFill>
                <a:latin typeface="Times New Roman" panose="02020603050405020304" pitchFamily="18" charset="0"/>
                <a:cs typeface="Times New Roman" panose="02020603050405020304" pitchFamily="18" charset="0"/>
              </a:rPr>
              <a:t>capecitabin</a:t>
            </a:r>
            <a:r>
              <a:rPr lang="en-US" dirty="0" smtClean="0">
                <a:solidFill>
                  <a:schemeClr val="bg1"/>
                </a:solidFill>
                <a:latin typeface="Times New Roman" panose="02020603050405020304" pitchFamily="18" charset="0"/>
                <a:cs typeface="Times New Roman" panose="02020603050405020304" pitchFamily="18" charset="0"/>
              </a:rPr>
              <a:t> e</a:t>
            </a:r>
            <a:r>
              <a:rPr lang="en-US" dirty="0">
                <a:solidFill>
                  <a:schemeClr val="bg1"/>
                </a:solidFill>
                <a:latin typeface="Times New Roman" panose="02020603050405020304" pitchFamily="18" charset="0"/>
                <a:cs typeface="Times New Roman" panose="02020603050405020304" pitchFamily="18" charset="0"/>
              </a:rPr>
              <a:t>, and cisplatin).</a:t>
            </a:r>
          </a:p>
          <a:p>
            <a:endParaRPr lang="fa-IR" dirty="0"/>
          </a:p>
        </p:txBody>
      </p:sp>
      <p:sp>
        <p:nvSpPr>
          <p:cNvPr id="14" name="TextBox 13"/>
          <p:cNvSpPr txBox="1"/>
          <p:nvPr/>
        </p:nvSpPr>
        <p:spPr>
          <a:xfrm>
            <a:off x="2116182" y="2525204"/>
            <a:ext cx="4130298" cy="369332"/>
          </a:xfrm>
          <a:prstGeom prst="rect">
            <a:avLst/>
          </a:prstGeom>
          <a:noFill/>
        </p:spPr>
        <p:txBody>
          <a:bodyPr wrap="none" rtlCol="1">
            <a:spAutoFit/>
          </a:bodyPr>
          <a:lstStyle/>
          <a:p>
            <a:r>
              <a:rPr lang="en-US" dirty="0">
                <a:solidFill>
                  <a:schemeClr val="bg1"/>
                </a:solidFill>
                <a:latin typeface="Times New Roman" panose="02020603050405020304" pitchFamily="18" charset="0"/>
                <a:cs typeface="Times New Roman" panose="02020603050405020304" pitchFamily="18" charset="0"/>
              </a:rPr>
              <a:t> This study was a </a:t>
            </a:r>
            <a:r>
              <a:rPr lang="en-US" dirty="0">
                <a:solidFill>
                  <a:srgbClr val="FF0000"/>
                </a:solidFill>
                <a:latin typeface="Times New Roman" panose="02020603050405020304" pitchFamily="18" charset="0"/>
                <a:cs typeface="Times New Roman" panose="02020603050405020304" pitchFamily="18" charset="0"/>
              </a:rPr>
              <a:t>3-week</a:t>
            </a:r>
            <a:r>
              <a:rPr lang="en-US" dirty="0">
                <a:solidFill>
                  <a:schemeClr val="bg1"/>
                </a:solidFill>
                <a:latin typeface="Times New Roman" panose="02020603050405020304" pitchFamily="18" charset="0"/>
                <a:cs typeface="Times New Roman" panose="02020603050405020304" pitchFamily="18" charset="0"/>
              </a:rPr>
              <a:t> prospective </a:t>
            </a:r>
            <a:r>
              <a:rPr lang="en-US" dirty="0" smtClean="0">
                <a:solidFill>
                  <a:schemeClr val="bg1"/>
                </a:solidFill>
                <a:latin typeface="Times New Roman" panose="02020603050405020304" pitchFamily="18" charset="0"/>
                <a:cs typeface="Times New Roman" panose="02020603050405020304" pitchFamily="18" charset="0"/>
              </a:rPr>
              <a:t>trial.</a:t>
            </a:r>
            <a:endParaRPr lang="fa-IR" dirty="0"/>
          </a:p>
        </p:txBody>
      </p:sp>
    </p:spTree>
    <p:extLst>
      <p:ext uri="{BB962C8B-B14F-4D97-AF65-F5344CB8AC3E}">
        <p14:creationId xmlns:p14="http://schemas.microsoft.com/office/powerpoint/2010/main" val="282930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Study Procedure</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a:bodyPr>
          <a:lstStyle/>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For patients in the game group, the study mobile game (ILOVEBREAST) was installed on the participants’ smartphones</a:t>
            </a:r>
            <a:r>
              <a:rPr lang="en-US" sz="1800" dirty="0" smtClean="0">
                <a:solidFill>
                  <a:schemeClr val="bg1"/>
                </a:solidFill>
                <a:latin typeface="Times New Roman" panose="02020603050405020304" pitchFamily="18" charset="0"/>
                <a:cs typeface="Times New Roman" panose="02020603050405020304" pitchFamily="18" charset="0"/>
              </a:rPr>
              <a:t>.</a:t>
            </a:r>
          </a:p>
          <a:p>
            <a:pPr marL="0" indent="0" algn="just" rtl="0">
              <a:buNone/>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They were recommended to play the game for &gt;30 minutes a day, 3 </a:t>
            </a:r>
            <a:r>
              <a:rPr lang="en-US" sz="1800" dirty="0" smtClean="0">
                <a:solidFill>
                  <a:schemeClr val="bg1"/>
                </a:solidFill>
                <a:latin typeface="Times New Roman" panose="02020603050405020304" pitchFamily="18" charset="0"/>
                <a:cs typeface="Times New Roman" panose="02020603050405020304" pitchFamily="18" charset="0"/>
              </a:rPr>
              <a:t>week</a:t>
            </a:r>
            <a:r>
              <a:rPr lang="en-US" sz="1800" dirty="0">
                <a:solidFill>
                  <a:schemeClr val="bg1"/>
                </a:solidFill>
                <a:latin typeface="Times New Roman" panose="02020603050405020304" pitchFamily="18" charset="0"/>
                <a:cs typeface="Times New Roman" panose="02020603050405020304" pitchFamily="18" charset="0"/>
              </a:rPr>
              <a:t>. </a:t>
            </a:r>
            <a:endParaRPr lang="en-US" sz="1800" dirty="0" smtClean="0">
              <a:solidFill>
                <a:schemeClr val="bg1"/>
              </a:solidFill>
              <a:latin typeface="Times New Roman" panose="02020603050405020304" pitchFamily="18" charset="0"/>
              <a:cs typeface="Times New Roman" panose="02020603050405020304" pitchFamily="18" charset="0"/>
            </a:endParaRPr>
          </a:p>
          <a:p>
            <a:pPr marL="0" indent="0" algn="just" rtl="0">
              <a:buNone/>
            </a:pPr>
            <a:r>
              <a:rPr lang="en-US" sz="1800" dirty="0" smtClean="0">
                <a:solidFill>
                  <a:schemeClr val="bg1"/>
                </a:solidFill>
                <a:latin typeface="Times New Roman" panose="02020603050405020304" pitchFamily="18" charset="0"/>
                <a:cs typeface="Times New Roman" panose="02020603050405020304" pitchFamily="18" charset="0"/>
              </a:rPr>
              <a:t>They </a:t>
            </a:r>
            <a:r>
              <a:rPr lang="en-US" sz="1800" dirty="0">
                <a:solidFill>
                  <a:schemeClr val="bg1"/>
                </a:solidFill>
                <a:latin typeface="Times New Roman" panose="02020603050405020304" pitchFamily="18" charset="0"/>
                <a:cs typeface="Times New Roman" panose="02020603050405020304" pitchFamily="18" charset="0"/>
              </a:rPr>
              <a:t>were interviewed every week via cell phone until the end of the study. </a:t>
            </a:r>
            <a:endParaRPr lang="en-US" sz="1800" dirty="0" smtClean="0">
              <a:solidFill>
                <a:schemeClr val="bg1"/>
              </a:solidFill>
              <a:latin typeface="Times New Roman" panose="02020603050405020304" pitchFamily="18" charset="0"/>
              <a:cs typeface="Times New Roman" panose="02020603050405020304" pitchFamily="18" charset="0"/>
            </a:endParaRPr>
          </a:p>
          <a:p>
            <a:pPr marL="0" indent="0" algn="just" rtl="0">
              <a:buNone/>
            </a:pPr>
            <a:r>
              <a:rPr lang="en-US" sz="1800" dirty="0" smtClean="0">
                <a:solidFill>
                  <a:schemeClr val="bg1"/>
                </a:solidFill>
                <a:latin typeface="Times New Roman" panose="02020603050405020304" pitchFamily="18" charset="0"/>
                <a:cs typeface="Times New Roman" panose="02020603050405020304" pitchFamily="18" charset="0"/>
              </a:rPr>
              <a:t>The </a:t>
            </a:r>
            <a:r>
              <a:rPr lang="en-US" sz="1800" dirty="0">
                <a:solidFill>
                  <a:schemeClr val="bg1"/>
                </a:solidFill>
                <a:latin typeface="Times New Roman" panose="02020603050405020304" pitchFamily="18" charset="0"/>
                <a:cs typeface="Times New Roman" panose="02020603050405020304" pitchFamily="18" charset="0"/>
              </a:rPr>
              <a:t>patients in the game group were checked with the record of access to the ILOVEBREAST game</a:t>
            </a:r>
            <a:r>
              <a:rPr lang="en-US" sz="1800" dirty="0">
                <a:solidFill>
                  <a:schemeClr val="accent4">
                    <a:lumMod val="75000"/>
                  </a:schemeClr>
                </a:solidFill>
                <a:latin typeface="Times New Roman" panose="02020603050405020304" pitchFamily="18" charset="0"/>
                <a:cs typeface="Times New Roman" panose="02020603050405020304" pitchFamily="18" charset="0"/>
              </a:rPr>
              <a:t>. </a:t>
            </a:r>
            <a:endParaRPr lang="en-US" sz="1800" dirty="0" smtClean="0">
              <a:solidFill>
                <a:schemeClr val="accent4">
                  <a:lumMod val="75000"/>
                </a:schemeClr>
              </a:solidFill>
              <a:latin typeface="Times New Roman" panose="02020603050405020304" pitchFamily="18" charset="0"/>
              <a:cs typeface="Times New Roman" panose="02020603050405020304" pitchFamily="18" charset="0"/>
            </a:endParaRPr>
          </a:p>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The patients in the control group received routine care</a:t>
            </a:r>
            <a:r>
              <a:rPr lang="en-US" sz="1800" dirty="0" smtClean="0">
                <a:solidFill>
                  <a:schemeClr val="bg1"/>
                </a:solidFill>
                <a:latin typeface="Times New Roman" panose="02020603050405020304" pitchFamily="18" charset="0"/>
                <a:cs typeface="Times New Roman" panose="02020603050405020304" pitchFamily="18" charset="0"/>
              </a:rPr>
              <a:t>.</a:t>
            </a:r>
          </a:p>
          <a:p>
            <a:pPr marL="0" indent="0" algn="just" rtl="0">
              <a:buNone/>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A brochure elaborating the coping strategies for the side effects of chemotherapy drugs was provided to the control group only</a:t>
            </a:r>
            <a:r>
              <a:rPr lang="en-US" sz="1800" dirty="0" smtClean="0">
                <a:solidFill>
                  <a:schemeClr val="bg1"/>
                </a:solidFill>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42633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Study Procedure</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a:bodyPr>
          <a:lstStyle/>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The </a:t>
            </a:r>
            <a:r>
              <a:rPr lang="en-US" sz="1800" dirty="0" smtClean="0">
                <a:solidFill>
                  <a:schemeClr val="bg1"/>
                </a:solidFill>
                <a:latin typeface="Times New Roman" panose="02020603050405020304" pitchFamily="18" charset="0"/>
                <a:cs typeface="Times New Roman" panose="02020603050405020304" pitchFamily="18" charset="0"/>
              </a:rPr>
              <a:t>page </a:t>
            </a:r>
            <a:r>
              <a:rPr lang="en-US" sz="1800" dirty="0">
                <a:solidFill>
                  <a:schemeClr val="bg1"/>
                </a:solidFill>
                <a:latin typeface="Times New Roman" panose="02020603050405020304" pitchFamily="18" charset="0"/>
                <a:cs typeface="Times New Roman" panose="02020603050405020304" pitchFamily="18" charset="0"/>
              </a:rPr>
              <a:t>education material consisted of 2 parts.</a:t>
            </a:r>
          </a:p>
          <a:p>
            <a:pPr marL="342900" indent="-342900" algn="just" rtl="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 Part 1 provided the overall guidelines relating to life patterns, definition and purpose of chemotherapy, and broad side effects of chemotherapy. </a:t>
            </a:r>
          </a:p>
          <a:p>
            <a:pPr marL="342900" indent="-342900" algn="just" rtl="0">
              <a:buFont typeface="+mj-lt"/>
              <a:buAutoNum type="arabicPeriod"/>
            </a:pPr>
            <a:r>
              <a:rPr lang="en-US" sz="1800" dirty="0">
                <a:solidFill>
                  <a:schemeClr val="bg1"/>
                </a:solidFill>
                <a:latin typeface="Times New Roman" panose="02020603050405020304" pitchFamily="18" charset="0"/>
                <a:cs typeface="Times New Roman" panose="02020603050405020304" pitchFamily="18" charset="0"/>
              </a:rPr>
              <a:t>Part 2 contained individualized educational material comprising each patient’s purpose for chemotherapy, the name of the anticancer drugs, chemotherapy schedule, individualized management of side effects and symptoms, and guidance for daily life and mental attitude</a:t>
            </a:r>
            <a:r>
              <a:rPr lang="en-US" sz="1800" dirty="0" smtClean="0">
                <a:solidFill>
                  <a:schemeClr val="bg1"/>
                </a:solidFill>
                <a:latin typeface="Times New Roman" panose="02020603050405020304" pitchFamily="18" charset="0"/>
                <a:cs typeface="Times New Roman" panose="02020603050405020304" pitchFamily="18" charset="0"/>
              </a:rPr>
              <a:t>.</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6" name="Rectangle 5"/>
          <p:cNvSpPr/>
          <p:nvPr/>
        </p:nvSpPr>
        <p:spPr>
          <a:xfrm>
            <a:off x="951722" y="3953692"/>
            <a:ext cx="10291044" cy="85344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just"/>
            <a:r>
              <a:rPr lang="en-US" dirty="0">
                <a:solidFill>
                  <a:schemeClr val="accent4">
                    <a:lumMod val="75000"/>
                  </a:schemeClr>
                </a:solidFill>
                <a:latin typeface="Times New Roman" panose="02020603050405020304" pitchFamily="18" charset="0"/>
                <a:cs typeface="Times New Roman" panose="02020603050405020304" pitchFamily="18" charset="0"/>
              </a:rPr>
              <a:t>The subjects in the control group were recommended to read the material for &gt;30 minutes a day, 3 </a:t>
            </a:r>
            <a:r>
              <a:rPr lang="en-US" dirty="0" smtClean="0">
                <a:solidFill>
                  <a:schemeClr val="accent4">
                    <a:lumMod val="75000"/>
                  </a:schemeClr>
                </a:solidFill>
                <a:latin typeface="Times New Roman" panose="02020603050405020304" pitchFamily="18" charset="0"/>
                <a:cs typeface="Times New Roman" panose="02020603050405020304" pitchFamily="18" charset="0"/>
              </a:rPr>
              <a:t>week</a:t>
            </a:r>
            <a:r>
              <a:rPr lang="en-US" dirty="0">
                <a:solidFill>
                  <a:schemeClr val="accent4">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153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Study Procedure</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893979" y="1911221"/>
            <a:ext cx="10035277" cy="4323806"/>
          </a:xfrm>
        </p:spPr>
        <p:txBody>
          <a:bodyPr>
            <a:normAutofit fontScale="92500"/>
          </a:bodyPr>
          <a:lstStyle/>
          <a:p>
            <a:pPr marL="0" indent="0" algn="just" rtl="0">
              <a:buNone/>
            </a:pPr>
            <a:r>
              <a:rPr lang="en-US" sz="1800" dirty="0">
                <a:solidFill>
                  <a:schemeClr val="bg1"/>
                </a:solidFill>
                <a:latin typeface="Times New Roman" panose="02020603050405020304" pitchFamily="18" charset="0"/>
                <a:cs typeface="Times New Roman" panose="02020603050405020304" pitchFamily="18" charset="0"/>
              </a:rPr>
              <a:t>The patients in the game group were requested to rate the level of satisfaction using the following 8 questions:</a:t>
            </a:r>
          </a:p>
          <a:p>
            <a:pPr marL="342900" indent="-342900" algn="just" rtl="0">
              <a:buAutoNum type="arabicPeriod"/>
            </a:pPr>
            <a:r>
              <a:rPr lang="en-US" sz="1800" dirty="0">
                <a:solidFill>
                  <a:schemeClr val="bg1"/>
                </a:solidFill>
                <a:latin typeface="Times New Roman" panose="02020603050405020304" pitchFamily="18" charset="0"/>
                <a:cs typeface="Times New Roman" panose="02020603050405020304" pitchFamily="18" charset="0"/>
              </a:rPr>
              <a:t>What percentage of game content do you use while playing the game?</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Is the game difficult to play?</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.Is </a:t>
            </a:r>
            <a:r>
              <a:rPr lang="en-US" sz="1800" dirty="0">
                <a:solidFill>
                  <a:schemeClr val="bg1"/>
                </a:solidFill>
                <a:latin typeface="Times New Roman" panose="02020603050405020304" pitchFamily="18" charset="0"/>
                <a:cs typeface="Times New Roman" panose="02020603050405020304" pitchFamily="18" charset="0"/>
              </a:rPr>
              <a:t>the game fun? </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Is the game helpful for taking your medication? </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Does the game provide you with information about breast cancer and treatment?</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Does the game decrease your unease with chemotherapy? </a:t>
            </a:r>
          </a:p>
          <a:p>
            <a:pPr marL="342900" indent="-342900" algn="just" rtl="0">
              <a:buAutoNum type="arabicPeriod"/>
            </a:pP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Do you plan to play ILOVEBREAST during your next chemotherapy session?</a:t>
            </a:r>
          </a:p>
          <a:p>
            <a:pPr marL="342900" indent="-342900" algn="just" rtl="0">
              <a:buAutoNum type="arabicPeriod"/>
            </a:pPr>
            <a:r>
              <a:rPr lang="en-US" sz="1800" dirty="0">
                <a:solidFill>
                  <a:schemeClr val="bg1"/>
                </a:solidFill>
                <a:latin typeface="Times New Roman" panose="02020603050405020304" pitchFamily="18" charset="0"/>
                <a:cs typeface="Times New Roman" panose="02020603050405020304" pitchFamily="18" charset="0"/>
              </a:rPr>
              <a:t> 8. Would you recommend ILOVEBREAST to other patients with breast cancer?</a:t>
            </a:r>
          </a:p>
          <a:p>
            <a:pPr marL="0" indent="0" algn="ctr" rtl="0">
              <a:buNone/>
            </a:pPr>
            <a:r>
              <a:rPr lang="en-US" sz="1800" b="1" dirty="0">
                <a:solidFill>
                  <a:schemeClr val="tx2">
                    <a:lumMod val="75000"/>
                    <a:lumOff val="25000"/>
                  </a:schemeClr>
                </a:solidFill>
                <a:latin typeface="Times New Roman" panose="02020603050405020304" pitchFamily="18" charset="0"/>
                <a:cs typeface="Times New Roman" panose="02020603050405020304" pitchFamily="18" charset="0"/>
              </a:rPr>
              <a:t>The questions were assessed using a self-reported scale of 10 levels with 10 indicating “very bad” to 100 indicating “very good.”</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059" y="2644820"/>
            <a:ext cx="2327775" cy="2327775"/>
          </a:xfrm>
          <a:prstGeom prst="rect">
            <a:avLst/>
          </a:prstGeom>
        </p:spPr>
      </p:pic>
    </p:spTree>
    <p:extLst>
      <p:ext uri="{BB962C8B-B14F-4D97-AF65-F5344CB8AC3E}">
        <p14:creationId xmlns:p14="http://schemas.microsoft.com/office/powerpoint/2010/main" val="130127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smtClean="0"/>
              <a:t>OUTCOMES</a:t>
            </a:r>
            <a:endParaRPr lang="en-US" dirty="0"/>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a:bodyPr>
          <a:lstStyle/>
          <a:p>
            <a:pPr marL="0" indent="0" algn="just" rtl="0">
              <a:buNone/>
            </a:pPr>
            <a:r>
              <a:rPr lang="en-US" sz="1700" dirty="0">
                <a:solidFill>
                  <a:schemeClr val="bg1"/>
                </a:solidFill>
                <a:latin typeface="Times New Roman" panose="02020603050405020304" pitchFamily="18" charset="0"/>
                <a:cs typeface="Times New Roman" panose="02020603050405020304" pitchFamily="18" charset="0"/>
              </a:rPr>
              <a:t> Trial outcomes were measured in the following 4 domains:</a:t>
            </a:r>
          </a:p>
          <a:p>
            <a:pPr marL="342900" indent="-342900" algn="just" rtl="0">
              <a:buFont typeface="+mj-lt"/>
              <a:buAutoNum type="arabicPeriod"/>
            </a:pPr>
            <a:r>
              <a:rPr lang="en-US" sz="1700" dirty="0">
                <a:solidFill>
                  <a:schemeClr val="bg1"/>
                </a:solidFill>
                <a:latin typeface="Times New Roman" panose="02020603050405020304" pitchFamily="18" charset="0"/>
                <a:cs typeface="Times New Roman" panose="02020603050405020304" pitchFamily="18" charset="0"/>
              </a:rPr>
              <a:t>time spent for education,</a:t>
            </a:r>
          </a:p>
          <a:p>
            <a:pPr marL="342900" indent="-342900" algn="just" rtl="0">
              <a:buFont typeface="+mj-lt"/>
              <a:buAutoNum type="arabicPeriod"/>
            </a:pPr>
            <a:r>
              <a:rPr lang="en-US" sz="1700" dirty="0">
                <a:solidFill>
                  <a:schemeClr val="bg1"/>
                </a:solidFill>
                <a:latin typeface="Times New Roman" panose="02020603050405020304" pitchFamily="18" charset="0"/>
                <a:cs typeface="Times New Roman" panose="02020603050405020304" pitchFamily="18" charset="0"/>
              </a:rPr>
              <a:t> compliance to medication, </a:t>
            </a:r>
          </a:p>
          <a:p>
            <a:pPr marL="342900" indent="-342900" algn="just" rtl="0">
              <a:buFont typeface="+mj-lt"/>
              <a:buAutoNum type="arabicPeriod"/>
            </a:pPr>
            <a:r>
              <a:rPr lang="en-US" sz="1700" dirty="0">
                <a:solidFill>
                  <a:schemeClr val="bg1"/>
                </a:solidFill>
                <a:latin typeface="Times New Roman" panose="02020603050405020304" pitchFamily="18" charset="0"/>
                <a:cs typeface="Times New Roman" panose="02020603050405020304" pitchFamily="18" charset="0"/>
              </a:rPr>
              <a:t>physical side effects, </a:t>
            </a:r>
          </a:p>
          <a:p>
            <a:pPr marL="342900" indent="-342900" algn="just" rtl="0">
              <a:buFont typeface="+mj-lt"/>
              <a:buAutoNum type="arabicPeriod"/>
            </a:pPr>
            <a:r>
              <a:rPr lang="en-US" sz="1700" dirty="0">
                <a:solidFill>
                  <a:schemeClr val="bg1"/>
                </a:solidFill>
                <a:latin typeface="Times New Roman" panose="02020603050405020304" pitchFamily="18" charset="0"/>
                <a:cs typeface="Times New Roman" panose="02020603050405020304" pitchFamily="18" charset="0"/>
              </a:rPr>
              <a:t>psychological side effects including </a:t>
            </a:r>
            <a:r>
              <a:rPr lang="en-US" sz="1700" dirty="0" err="1">
                <a:solidFill>
                  <a:schemeClr val="bg1"/>
                </a:solidFill>
                <a:latin typeface="Times New Roman" panose="02020603050405020304" pitchFamily="18" charset="0"/>
                <a:cs typeface="Times New Roman" panose="02020603050405020304" pitchFamily="18" charset="0"/>
              </a:rPr>
              <a:t>QoL</a:t>
            </a:r>
            <a:r>
              <a:rPr lang="en-US" sz="1700" dirty="0">
                <a:solidFill>
                  <a:schemeClr val="bg1"/>
                </a:solidFill>
                <a:latin typeface="Times New Roman" panose="02020603050405020304" pitchFamily="18" charset="0"/>
                <a:cs typeface="Times New Roman" panose="02020603050405020304" pitchFamily="18" charset="0"/>
              </a:rPr>
              <a:t>. </a:t>
            </a:r>
            <a:endParaRPr lang="en-US" sz="1700" dirty="0" smtClean="0">
              <a:solidFill>
                <a:schemeClr val="bg1"/>
              </a:solidFill>
              <a:latin typeface="Times New Roman" panose="02020603050405020304" pitchFamily="18" charset="0"/>
              <a:cs typeface="Times New Roman" panose="02020603050405020304" pitchFamily="18" charset="0"/>
            </a:endParaRPr>
          </a:p>
          <a:p>
            <a:pPr marL="0" indent="0" algn="just" rtl="0">
              <a:buNone/>
            </a:pPr>
            <a:r>
              <a:rPr lang="en-US" sz="1700" dirty="0">
                <a:solidFill>
                  <a:schemeClr val="bg1"/>
                </a:solidFill>
                <a:latin typeface="Times New Roman" panose="02020603050405020304" pitchFamily="18" charset="0"/>
                <a:cs typeface="Times New Roman" panose="02020603050405020304" pitchFamily="18" charset="0"/>
              </a:rPr>
              <a:t>The questionnaires for the presence and severity of side effects (</a:t>
            </a:r>
            <a:r>
              <a:rPr lang="en-US" sz="1700" dirty="0" err="1">
                <a:solidFill>
                  <a:schemeClr val="bg1"/>
                </a:solidFill>
                <a:latin typeface="Times New Roman" panose="02020603050405020304" pitchFamily="18" charset="0"/>
                <a:cs typeface="Times New Roman" panose="02020603050405020304" pitchFamily="18" charset="0"/>
              </a:rPr>
              <a:t>ie</a:t>
            </a:r>
            <a:r>
              <a:rPr lang="en-US" sz="1700" dirty="0">
                <a:solidFill>
                  <a:schemeClr val="bg1"/>
                </a:solidFill>
                <a:latin typeface="Times New Roman" panose="02020603050405020304" pitchFamily="18" charset="0"/>
                <a:cs typeface="Times New Roman" panose="02020603050405020304" pitchFamily="18" charset="0"/>
              </a:rPr>
              <a:t>, nausea, fatigue, decreased appetite, numbness on hand or foot, stomatitis, diarrhea or constipation, hair loss, and skin rash) were measured using a 5-point Likert scale</a:t>
            </a:r>
            <a:r>
              <a:rPr lang="en-US" sz="1700" dirty="0" smtClean="0">
                <a:solidFill>
                  <a:schemeClr val="bg1"/>
                </a:solidFill>
                <a:latin typeface="Times New Roman" panose="02020603050405020304" pitchFamily="18" charset="0"/>
                <a:cs typeface="Times New Roman" panose="02020603050405020304" pitchFamily="18" charset="0"/>
              </a:rPr>
              <a:t>.</a:t>
            </a:r>
          </a:p>
          <a:p>
            <a:pPr marL="0" indent="0" algn="just" rtl="0">
              <a:buNone/>
            </a:pPr>
            <a:r>
              <a:rPr lang="en-US" sz="1700" dirty="0">
                <a:solidFill>
                  <a:schemeClr val="bg1"/>
                </a:solidFill>
                <a:latin typeface="Times New Roman" panose="02020603050405020304" pitchFamily="18" charset="0"/>
                <a:cs typeface="Times New Roman" panose="02020603050405020304" pitchFamily="18" charset="0"/>
              </a:rPr>
              <a:t>psychological side effects were assessed at baseline and the end of the 3-week follow-up period using </a:t>
            </a:r>
            <a:r>
              <a:rPr lang="en-US" sz="1700" dirty="0" smtClean="0">
                <a:solidFill>
                  <a:schemeClr val="bg1"/>
                </a:solidFill>
                <a:latin typeface="Times New Roman" panose="02020603050405020304" pitchFamily="18" charset="0"/>
                <a:cs typeface="Times New Roman" panose="02020603050405020304" pitchFamily="18" charset="0"/>
              </a:rPr>
              <a:t>questionnaires.</a:t>
            </a:r>
          </a:p>
          <a:p>
            <a:pPr marL="0" indent="0" algn="just" rtl="0">
              <a:buNone/>
            </a:pPr>
            <a:r>
              <a:rPr lang="en-US" sz="1700" dirty="0">
                <a:solidFill>
                  <a:schemeClr val="bg1"/>
                </a:solidFill>
                <a:latin typeface="Times New Roman" panose="02020603050405020304" pitchFamily="18" charset="0"/>
                <a:cs typeface="Times New Roman" panose="02020603050405020304" pitchFamily="18" charset="0"/>
              </a:rPr>
              <a:t>Questionnaires for psychological assessment included the Beck Depression Inventory (BDI) with a Cronbach reliability alpha of 0.83</a:t>
            </a:r>
            <a:r>
              <a:rPr lang="en-US" sz="1700" dirty="0" smtClean="0">
                <a:solidFill>
                  <a:schemeClr val="bg1"/>
                </a:solidFill>
                <a:latin typeface="Times New Roman" panose="02020603050405020304" pitchFamily="18" charset="0"/>
                <a:cs typeface="Times New Roman" panose="02020603050405020304" pitchFamily="18" charset="0"/>
              </a:rPr>
              <a:t>.</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12231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Nazanin" panose="00000400000000000000" pitchFamily="2" charset="-78"/>
              </a:rPr>
              <a:t>معرفی مجله</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l" rtl="0"/>
            <a:r>
              <a:rPr lang="en-US" b="1" dirty="0" smtClean="0">
                <a:latin typeface="Times New Roman" panose="02020603050405020304" pitchFamily="18" charset="0"/>
                <a:cs typeface="Times New Roman" panose="02020603050405020304" pitchFamily="18" charset="0"/>
              </a:rPr>
              <a:t>Journal </a:t>
            </a:r>
            <a:r>
              <a:rPr lang="en-US" b="1" dirty="0">
                <a:latin typeface="Times New Roman" panose="02020603050405020304" pitchFamily="18" charset="0"/>
                <a:cs typeface="Times New Roman" panose="02020603050405020304" pitchFamily="18" charset="0"/>
              </a:rPr>
              <a:t>of Medical Internet Research</a:t>
            </a:r>
            <a:r>
              <a:rPr lang="en-US"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JMIR</a:t>
            </a:r>
            <a:r>
              <a:rPr lang="en-US" dirty="0" smtClean="0">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hlinkClick r:id="rId2"/>
              </a:rPr>
              <a:t>Medical </a:t>
            </a:r>
            <a:r>
              <a:rPr lang="en-US" dirty="0">
                <a:solidFill>
                  <a:schemeClr val="bg1"/>
                </a:solidFill>
                <a:latin typeface="Times New Roman" panose="02020603050405020304" pitchFamily="18" charset="0"/>
                <a:cs typeface="Times New Roman" panose="02020603050405020304" pitchFamily="18" charset="0"/>
                <a:hlinkClick r:id="rId2"/>
              </a:rPr>
              <a:t>Internet Research</a:t>
            </a:r>
            <a:endParaRPr lang="en-US" dirty="0" smtClean="0">
              <a:solidFill>
                <a:schemeClr val="bg1"/>
              </a:solidFill>
              <a:latin typeface="Times New Roman" panose="02020603050405020304" pitchFamily="18" charset="0"/>
              <a:cs typeface="Times New Roman" panose="02020603050405020304" pitchFamily="18" charset="0"/>
            </a:endParaRPr>
          </a:p>
          <a:p>
            <a:pPr algn="l" rtl="0"/>
            <a:r>
              <a:rPr lang="en-US" dirty="0" smtClean="0">
                <a:solidFill>
                  <a:schemeClr val="bg1"/>
                </a:solidFill>
                <a:latin typeface="Times New Roman" panose="02020603050405020304" pitchFamily="18" charset="0"/>
                <a:cs typeface="Times New Roman" panose="02020603050405020304" pitchFamily="18" charset="0"/>
              </a:rPr>
              <a:t>Impact Factor : 5.43</a:t>
            </a:r>
            <a:endParaRPr lang="fa-IR" dirty="0" smtClean="0">
              <a:solidFill>
                <a:schemeClr val="bg1"/>
              </a:solidFill>
              <a:latin typeface="Times New Roman" panose="02020603050405020304" pitchFamily="18" charset="0"/>
              <a:cs typeface="Times New Roman" panose="02020603050405020304" pitchFamily="18" charset="0"/>
            </a:endParaRPr>
          </a:p>
          <a:p>
            <a:pPr algn="l" rtl="0"/>
            <a:r>
              <a:rPr lang="en-US" dirty="0" smtClean="0">
                <a:solidFill>
                  <a:schemeClr val="bg1"/>
                </a:solidFill>
                <a:latin typeface="Times New Roman" panose="02020603050405020304" pitchFamily="18" charset="0"/>
                <a:cs typeface="Times New Roman" panose="02020603050405020304" pitchFamily="18" charset="0"/>
              </a:rPr>
              <a:t>H-Index: 142</a:t>
            </a:r>
            <a:endParaRPr lang="en-US" dirty="0">
              <a:solidFill>
                <a:schemeClr val="bg1"/>
              </a:solidFill>
              <a:latin typeface="Times New Roman" panose="02020603050405020304" pitchFamily="18" charset="0"/>
              <a:cs typeface="Times New Roman" panose="02020603050405020304" pitchFamily="18" charset="0"/>
            </a:endParaRPr>
          </a:p>
          <a:p>
            <a:pPr algn="l" rtl="0"/>
            <a:r>
              <a:rPr lang="en-US" dirty="0">
                <a:solidFill>
                  <a:schemeClr val="bg1"/>
                </a:solidFill>
                <a:latin typeface="Times New Roman" panose="02020603050405020304" pitchFamily="18" charset="0"/>
                <a:cs typeface="Times New Roman" panose="02020603050405020304" pitchFamily="18" charset="0"/>
              </a:rPr>
              <a:t>Indexed </a:t>
            </a:r>
            <a:r>
              <a:rPr lang="en-US" dirty="0" smtClean="0">
                <a:solidFill>
                  <a:schemeClr val="bg1"/>
                </a:solidFill>
                <a:latin typeface="Times New Roman" panose="02020603050405020304" pitchFamily="18" charset="0"/>
                <a:cs typeface="Times New Roman" panose="02020603050405020304" pitchFamily="18" charset="0"/>
              </a:rPr>
              <a:t>in: ISI, Scopus, PubMed, DOAJ</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2</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 مرضیه راعی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9" y="2011681"/>
            <a:ext cx="3904705" cy="3123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1935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Outcomes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447497" y="2836496"/>
            <a:ext cx="10714760" cy="126651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rgbClr val="FF0000"/>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the </a:t>
            </a:r>
            <a:r>
              <a:rPr lang="en-US" dirty="0" err="1">
                <a:solidFill>
                  <a:schemeClr val="bg1"/>
                </a:solidFill>
                <a:latin typeface="Times New Roman" panose="02020603050405020304" pitchFamily="18" charset="0"/>
                <a:cs typeface="Times New Roman" panose="02020603050405020304" pitchFamily="18" charset="0"/>
              </a:rPr>
              <a:t>Spielberger</a:t>
            </a:r>
            <a:r>
              <a:rPr lang="en-US" dirty="0">
                <a:solidFill>
                  <a:schemeClr val="bg1"/>
                </a:solidFill>
                <a:latin typeface="Times New Roman" panose="02020603050405020304" pitchFamily="18" charset="0"/>
                <a:cs typeface="Times New Roman" panose="02020603050405020304" pitchFamily="18" charset="0"/>
              </a:rPr>
              <a:t> State-Trait Anxiety Scale with alpha of </a:t>
            </a:r>
            <a:r>
              <a:rPr lang="en-US" dirty="0" smtClean="0">
                <a:solidFill>
                  <a:schemeClr val="bg1"/>
                </a:solidFill>
                <a:latin typeface="Times New Roman" panose="02020603050405020304" pitchFamily="18" charset="0"/>
                <a:cs typeface="Times New Roman" panose="02020603050405020304" pitchFamily="18" charset="0"/>
              </a:rPr>
              <a:t>0.84. </a:t>
            </a:r>
          </a:p>
          <a:p>
            <a:pPr algn="just"/>
            <a:r>
              <a:rPr lang="en-US" dirty="0">
                <a:solidFill>
                  <a:schemeClr val="bg1"/>
                </a:solidFill>
                <a:latin typeface="Times New Roman" panose="02020603050405020304" pitchFamily="18" charset="0"/>
                <a:cs typeface="Times New Roman" panose="02020603050405020304" pitchFamily="18" charset="0"/>
              </a:rPr>
              <a:t>The </a:t>
            </a:r>
            <a:r>
              <a:rPr lang="en-US" dirty="0" err="1">
                <a:solidFill>
                  <a:schemeClr val="bg1"/>
                </a:solidFill>
                <a:latin typeface="Times New Roman" panose="02020603050405020304" pitchFamily="18" charset="0"/>
                <a:cs typeface="Times New Roman" panose="02020603050405020304" pitchFamily="18" charset="0"/>
              </a:rPr>
              <a:t>Spielberger</a:t>
            </a:r>
            <a:r>
              <a:rPr lang="en-US" dirty="0">
                <a:solidFill>
                  <a:schemeClr val="bg1"/>
                </a:solidFill>
                <a:latin typeface="Times New Roman" panose="02020603050405020304" pitchFamily="18" charset="0"/>
                <a:cs typeface="Times New Roman" panose="02020603050405020304" pitchFamily="18" charset="0"/>
              </a:rPr>
              <a:t> State-Trait Anxiety Scale has 20 items each to measure trait anxiety and state anxiety. </a:t>
            </a:r>
            <a:endParaRPr lang="en-US" dirty="0" smtClean="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8517BFC-22DD-4F56-A0F7-EDAFED22A349}"/>
              </a:ext>
            </a:extLst>
          </p:cNvPr>
          <p:cNvSpPr/>
          <p:nvPr/>
        </p:nvSpPr>
        <p:spPr>
          <a:xfrm>
            <a:off x="447497" y="1966840"/>
            <a:ext cx="10714760" cy="77061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BDI is one of the most widely used self-reported scales to assess the severity of depressive mood and consists of 21 multiple-choice </a:t>
            </a:r>
            <a:r>
              <a:rPr lang="en-US" dirty="0" smtClean="0">
                <a:solidFill>
                  <a:schemeClr val="bg1"/>
                </a:solidFill>
                <a:latin typeface="Times New Roman" panose="02020603050405020304" pitchFamily="18" charset="0"/>
                <a:cs typeface="Times New Roman" panose="02020603050405020304" pitchFamily="18" charset="0"/>
              </a:rPr>
              <a:t>questions</a:t>
            </a:r>
            <a:r>
              <a:rPr lang="en-US" dirty="0">
                <a:solidFill>
                  <a:schemeClr val="bg1"/>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28517BFC-22DD-4F56-A0F7-EDAFED22A349}"/>
              </a:ext>
            </a:extLst>
          </p:cNvPr>
          <p:cNvSpPr/>
          <p:nvPr/>
        </p:nvSpPr>
        <p:spPr>
          <a:xfrm>
            <a:off x="459424" y="4266797"/>
            <a:ext cx="10702833" cy="104972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The World Health Organization </a:t>
            </a:r>
            <a:r>
              <a:rPr lang="en-US" dirty="0">
                <a:solidFill>
                  <a:srgbClr val="FF0000"/>
                </a:solidFill>
                <a:latin typeface="Times New Roman" panose="02020603050405020304" pitchFamily="18" charset="0"/>
                <a:cs typeface="Times New Roman" panose="02020603050405020304" pitchFamily="18" charset="0"/>
              </a:rPr>
              <a:t>Quality of Life-BREF Scale </a:t>
            </a:r>
            <a:r>
              <a:rPr lang="en-US" dirty="0">
                <a:solidFill>
                  <a:schemeClr val="bg1"/>
                </a:solidFill>
                <a:latin typeface="Times New Roman" panose="02020603050405020304" pitchFamily="18" charset="0"/>
                <a:cs typeface="Times New Roman" panose="02020603050405020304" pitchFamily="18" charset="0"/>
              </a:rPr>
              <a:t>is an abbreviated generic Quality of Life Scale developed through the World Health Organization and consists of 26 items in the following 4 domains: physical health, psychosocial health, social relationships, and </a:t>
            </a:r>
            <a:r>
              <a:rPr lang="en-US" dirty="0" smtClean="0">
                <a:solidFill>
                  <a:schemeClr val="bg1"/>
                </a:solidFill>
                <a:latin typeface="Times New Roman" panose="02020603050405020304" pitchFamily="18" charset="0"/>
                <a:cs typeface="Times New Roman" panose="02020603050405020304" pitchFamily="18" charset="0"/>
              </a:rPr>
              <a:t>environment. </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128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Statistical Analyses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TextBox 2"/>
          <p:cNvSpPr txBox="1"/>
          <p:nvPr/>
        </p:nvSpPr>
        <p:spPr>
          <a:xfrm>
            <a:off x="2319261" y="1992792"/>
            <a:ext cx="9698569" cy="2862322"/>
          </a:xfrm>
          <a:prstGeom prst="rect">
            <a:avLst/>
          </a:prstGeom>
          <a:noFill/>
        </p:spPr>
        <p:txBody>
          <a:bodyPr wrap="square" rtlCol="1">
            <a:spAutoFit/>
          </a:bodyPr>
          <a:lstStyle/>
          <a:p>
            <a:r>
              <a:rPr lang="en-US" dirty="0">
                <a:solidFill>
                  <a:srgbClr val="FF0000"/>
                </a:solidFill>
                <a:latin typeface="Times New Roman" panose="02020603050405020304" pitchFamily="18" charset="0"/>
                <a:cs typeface="Times New Roman" panose="02020603050405020304" pitchFamily="18" charset="0"/>
              </a:rPr>
              <a:t>Statistical Analyses</a:t>
            </a:r>
          </a:p>
          <a:p>
            <a:pPr marL="285750" indent="-285750" algn="just">
              <a:buFont typeface="Arial" panose="020B0604020202020204" pitchFamily="34" charset="0"/>
              <a:buChar char="•"/>
            </a:pPr>
            <a:r>
              <a:rPr lang="en-US" dirty="0">
                <a:solidFill>
                  <a:schemeClr val="bg1"/>
                </a:solidFill>
                <a:latin typeface="Times New Roman" panose="02020603050405020304" pitchFamily="18" charset="0"/>
                <a:cs typeface="Times New Roman" panose="02020603050405020304" pitchFamily="18" charset="0"/>
              </a:rPr>
              <a:t>Because this study was a proof-of-concept trial, the sample size calculation was done on a practical basis</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In the center where this study </a:t>
            </a:r>
            <a:r>
              <a:rPr lang="en-US" dirty="0" smtClean="0">
                <a:solidFill>
                  <a:schemeClr val="bg1"/>
                </a:solidFill>
                <a:latin typeface="Times New Roman" panose="02020603050405020304" pitchFamily="18" charset="0"/>
                <a:cs typeface="Times New Roman" panose="02020603050405020304" pitchFamily="18" charset="0"/>
              </a:rPr>
              <a:t>was </a:t>
            </a:r>
            <a:r>
              <a:rPr lang="en-US" dirty="0">
                <a:solidFill>
                  <a:schemeClr val="bg1"/>
                </a:solidFill>
                <a:latin typeface="Times New Roman" panose="02020603050405020304" pitchFamily="18" charset="0"/>
                <a:cs typeface="Times New Roman" panose="02020603050405020304" pitchFamily="18" charset="0"/>
              </a:rPr>
              <a:t>undertaken, an average of 200 patients receives cytotoxic chemotherapy in a month</a:t>
            </a:r>
            <a:r>
              <a:rPr lang="en-US"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We assumed approximately </a:t>
            </a:r>
            <a:r>
              <a:rPr lang="en-US" dirty="0" smtClean="0">
                <a:solidFill>
                  <a:schemeClr val="bg1"/>
                </a:solidFill>
                <a:latin typeface="Times New Roman" panose="02020603050405020304" pitchFamily="18" charset="0"/>
                <a:cs typeface="Times New Roman" panose="02020603050405020304" pitchFamily="18" charset="0"/>
              </a:rPr>
              <a:t>30 </a:t>
            </a:r>
            <a:r>
              <a:rPr lang="en-US" dirty="0">
                <a:solidFill>
                  <a:schemeClr val="bg1"/>
                </a:solidFill>
                <a:latin typeface="Times New Roman" panose="02020603050405020304" pitchFamily="18" charset="0"/>
                <a:cs typeface="Times New Roman" panose="02020603050405020304" pitchFamily="18" charset="0"/>
              </a:rPr>
              <a:t>patients a month would meet the inclusion and exclusion criteria of this study and planned </a:t>
            </a:r>
            <a:r>
              <a:rPr lang="en-US" dirty="0" smtClean="0">
                <a:solidFill>
                  <a:schemeClr val="bg1"/>
                </a:solidFill>
                <a:latin typeface="Times New Roman" panose="02020603050405020304" pitchFamily="18" charset="0"/>
                <a:cs typeface="Times New Roman" panose="02020603050405020304" pitchFamily="18" charset="0"/>
              </a:rPr>
              <a:t>to recruit </a:t>
            </a:r>
            <a:r>
              <a:rPr lang="en-US" dirty="0">
                <a:solidFill>
                  <a:schemeClr val="bg1"/>
                </a:solidFill>
                <a:latin typeface="Times New Roman" panose="02020603050405020304" pitchFamily="18" charset="0"/>
                <a:cs typeface="Times New Roman" panose="02020603050405020304" pitchFamily="18" charset="0"/>
              </a:rPr>
              <a:t>90 patients for 3 months. </a:t>
            </a:r>
            <a:endParaRPr lang="en-US" dirty="0" smtClean="0">
              <a:solidFill>
                <a:schemeClr val="bg1"/>
              </a:solidFill>
              <a:latin typeface="Times New Roman" panose="02020603050405020304" pitchFamily="18" charset="0"/>
              <a:cs typeface="Times New Roman" panose="02020603050405020304" pitchFamily="18" charset="0"/>
            </a:endParaRPr>
          </a:p>
          <a:p>
            <a:pPr algn="ctr"/>
            <a:r>
              <a:rPr lang="en-US" dirty="0" smtClean="0">
                <a:solidFill>
                  <a:srgbClr val="FF0000"/>
                </a:solidFill>
                <a:latin typeface="Times New Roman" panose="02020603050405020304" pitchFamily="18" charset="0"/>
                <a:cs typeface="Times New Roman" panose="02020603050405020304" pitchFamily="18" charset="0"/>
              </a:rPr>
              <a:t>Patient </a:t>
            </a:r>
            <a:r>
              <a:rPr lang="en-US" dirty="0">
                <a:solidFill>
                  <a:srgbClr val="FF0000"/>
                </a:solidFill>
                <a:latin typeface="Times New Roman" panose="02020603050405020304" pitchFamily="18" charset="0"/>
                <a:cs typeface="Times New Roman" panose="02020603050405020304" pitchFamily="18" charset="0"/>
              </a:rPr>
              <a:t>enrollment was slower than expected, and we decided to stop enrollment 1 year after the initiation of the study.</a:t>
            </a:r>
          </a:p>
          <a:p>
            <a:endParaRPr lang="fa-IR" dirty="0"/>
          </a:p>
        </p:txBody>
      </p:sp>
      <p:sp>
        <p:nvSpPr>
          <p:cNvPr id="6" name="Rectangle 5"/>
          <p:cNvSpPr/>
          <p:nvPr/>
        </p:nvSpPr>
        <p:spPr>
          <a:xfrm>
            <a:off x="531223" y="4493623"/>
            <a:ext cx="10840249" cy="1754326"/>
          </a:xfrm>
          <a:prstGeom prst="rect">
            <a:avLst/>
          </a:prstGeom>
        </p:spPr>
        <p:txBody>
          <a:bodyPr wrap="square">
            <a:spAutoFit/>
          </a:bodyPr>
          <a:lstStyle/>
          <a:p>
            <a:pPr marL="285750" indent="-285750" algn="just">
              <a:buFont typeface="Arial" panose="020B0604020202020204" pitchFamily="34" charset="0"/>
              <a:buChar char="•"/>
            </a:pPr>
            <a:r>
              <a:rPr lang="fa-IR" dirty="0">
                <a:solidFill>
                  <a:schemeClr val="bg1"/>
                </a:solidFill>
                <a:latin typeface="Times New Roman" panose="02020603050405020304" pitchFamily="18" charset="0"/>
                <a:cs typeface="Times New Roman" panose="02020603050405020304" pitchFamily="18" charset="0"/>
              </a:rPr>
              <a:t>Continuous variables were presented as mean </a:t>
            </a:r>
            <a:r>
              <a:rPr lang="fa-IR" dirty="0" smtClean="0">
                <a:solidFill>
                  <a:schemeClr val="bg1"/>
                </a:solidFill>
                <a:latin typeface="Times New Roman" panose="02020603050405020304" pitchFamily="18" charset="0"/>
                <a:cs typeface="Times New Roman" panose="02020603050405020304" pitchFamily="18" charset="0"/>
              </a:rPr>
              <a:t>.</a:t>
            </a:r>
            <a:endParaRPr lang="fa-IR" dirty="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a-IR" dirty="0" smtClean="0">
                <a:solidFill>
                  <a:schemeClr val="bg1"/>
                </a:solidFill>
                <a:latin typeface="Times New Roman" panose="02020603050405020304" pitchFamily="18" charset="0"/>
                <a:cs typeface="Times New Roman" panose="02020603050405020304" pitchFamily="18" charset="0"/>
              </a:rPr>
              <a:t>categorical </a:t>
            </a:r>
            <a:r>
              <a:rPr lang="fa-IR" dirty="0">
                <a:solidFill>
                  <a:schemeClr val="bg1"/>
                </a:solidFill>
                <a:latin typeface="Times New Roman" panose="02020603050405020304" pitchFamily="18" charset="0"/>
                <a:cs typeface="Times New Roman" panose="02020603050405020304" pitchFamily="18" charset="0"/>
              </a:rPr>
              <a:t>variables were presented as counts and percentages. </a:t>
            </a:r>
            <a:endParaRPr lang="fa-IR"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fa-IR" dirty="0" smtClean="0">
                <a:solidFill>
                  <a:schemeClr val="bg1"/>
                </a:solidFill>
                <a:latin typeface="Times New Roman" panose="02020603050405020304" pitchFamily="18" charset="0"/>
                <a:cs typeface="Times New Roman" panose="02020603050405020304" pitchFamily="18" charset="0"/>
              </a:rPr>
              <a:t>Continuous </a:t>
            </a:r>
            <a:r>
              <a:rPr lang="fa-IR" dirty="0">
                <a:solidFill>
                  <a:schemeClr val="bg1"/>
                </a:solidFill>
                <a:latin typeface="Times New Roman" panose="02020603050405020304" pitchFamily="18" charset="0"/>
                <a:cs typeface="Times New Roman" panose="02020603050405020304" pitchFamily="18" charset="0"/>
              </a:rPr>
              <a:t>variables were compared with independent t tests or Mann-Whitney U-tests as appropriate. The Chi-square test or Fisher’s exact test was used for dichotomous variables</a:t>
            </a:r>
            <a:r>
              <a:rPr lang="fa-IR"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fa-IR" dirty="0" smtClean="0">
                <a:solidFill>
                  <a:schemeClr val="bg1"/>
                </a:solidFill>
                <a:latin typeface="Times New Roman" panose="02020603050405020304" pitchFamily="18" charset="0"/>
                <a:cs typeface="Times New Roman" panose="02020603050405020304" pitchFamily="18" charset="0"/>
              </a:rPr>
              <a:t> </a:t>
            </a:r>
            <a:r>
              <a:rPr lang="fa-IR" dirty="0">
                <a:solidFill>
                  <a:schemeClr val="bg1"/>
                </a:solidFill>
                <a:latin typeface="Times New Roman" panose="02020603050405020304" pitchFamily="18" charset="0"/>
                <a:cs typeface="Times New Roman" panose="02020603050405020304" pitchFamily="18" charset="0"/>
              </a:rPr>
              <a:t>For all statistical analyses, the significance level alpha was set </a:t>
            </a:r>
            <a:r>
              <a:rPr lang="fa-IR" dirty="0" smtClean="0">
                <a:solidFill>
                  <a:schemeClr val="bg1"/>
                </a:solidFill>
                <a:latin typeface="Times New Roman" panose="02020603050405020304" pitchFamily="18" charset="0"/>
                <a:cs typeface="Times New Roman" panose="02020603050405020304" pitchFamily="18" charset="0"/>
              </a:rPr>
              <a:t>at</a:t>
            </a:r>
            <a:r>
              <a:rPr lang="fa-IR"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0/05</a:t>
            </a:r>
            <a:r>
              <a:rPr lang="fa-IR" dirty="0" smtClean="0">
                <a:solidFill>
                  <a:schemeClr val="bg1"/>
                </a:solidFill>
                <a:latin typeface="Times New Roman" panose="02020603050405020304" pitchFamily="18" charset="0"/>
                <a:cs typeface="Times New Roman" panose="02020603050405020304" pitchFamily="18" charset="0"/>
              </a:rPr>
              <a:t>, </a:t>
            </a:r>
            <a:r>
              <a:rPr lang="fa-IR" dirty="0">
                <a:solidFill>
                  <a:schemeClr val="bg1"/>
                </a:solidFill>
                <a:latin typeface="Times New Roman" panose="02020603050405020304" pitchFamily="18" charset="0"/>
                <a:cs typeface="Times New Roman" panose="02020603050405020304" pitchFamily="18" charset="0"/>
              </a:rPr>
              <a:t>and all analyses were </a:t>
            </a:r>
            <a:r>
              <a:rPr lang="fa-IR" dirty="0" smtClean="0">
                <a:solidFill>
                  <a:schemeClr val="bg1"/>
                </a:solidFill>
                <a:latin typeface="Times New Roman" panose="02020603050405020304" pitchFamily="18" charset="0"/>
                <a:cs typeface="Times New Roman" panose="02020603050405020304" pitchFamily="18" charset="0"/>
              </a:rPr>
              <a:t>performed </a:t>
            </a:r>
            <a:r>
              <a:rPr lang="fa-IR" dirty="0">
                <a:solidFill>
                  <a:schemeClr val="bg1"/>
                </a:solidFill>
                <a:latin typeface="Times New Roman" panose="02020603050405020304" pitchFamily="18" charset="0"/>
                <a:cs typeface="Times New Roman" panose="02020603050405020304" pitchFamily="18" charset="0"/>
              </a:rPr>
              <a:t>using </a:t>
            </a:r>
            <a:r>
              <a:rPr lang="fa-IR" dirty="0" smtClean="0">
                <a:solidFill>
                  <a:schemeClr val="bg1"/>
                </a:solidFill>
                <a:latin typeface="Times New Roman" panose="02020603050405020304" pitchFamily="18" charset="0"/>
                <a:cs typeface="Times New Roman" panose="02020603050405020304" pitchFamily="18" charset="0"/>
              </a:rPr>
              <a:t>SPSS.</a:t>
            </a:r>
            <a:endParaRPr lang="fa-IR" dirty="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2" y="2100864"/>
            <a:ext cx="2143125" cy="2143125"/>
          </a:xfrm>
          <a:prstGeom prst="rect">
            <a:avLst/>
          </a:prstGeom>
        </p:spPr>
      </p:pic>
    </p:spTree>
    <p:extLst>
      <p:ext uri="{BB962C8B-B14F-4D97-AF65-F5344CB8AC3E}">
        <p14:creationId xmlns:p14="http://schemas.microsoft.com/office/powerpoint/2010/main" val="3951224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1" y="6427284"/>
            <a:ext cx="2080191" cy="365125"/>
          </a:xfrm>
        </p:spPr>
        <p:txBody>
          <a:bodyPr/>
          <a:lstStyle/>
          <a:p>
            <a:r>
              <a:rPr lang="fa-IR" dirty="0"/>
              <a:t>ارائه دهنده: مرضیه راعی</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159" t="13881" r="20251" b="31650"/>
          <a:stretch/>
        </p:blipFill>
        <p:spPr>
          <a:xfrm>
            <a:off x="2168313" y="879618"/>
            <a:ext cx="9864203" cy="5071757"/>
          </a:xfrm>
          <a:prstGeom prst="rect">
            <a:avLst/>
          </a:prstGeom>
        </p:spPr>
      </p:pic>
      <p:sp>
        <p:nvSpPr>
          <p:cNvPr id="19" name="Rectangle 18">
            <a:extLst>
              <a:ext uri="{FF2B5EF4-FFF2-40B4-BE49-F238E27FC236}">
                <a16:creationId xmlns:a16="http://schemas.microsoft.com/office/drawing/2014/main" id="{691D60DD-9361-490A-A4F9-4E5358A9409E}"/>
              </a:ext>
            </a:extLst>
          </p:cNvPr>
          <p:cNvSpPr/>
          <p:nvPr/>
        </p:nvSpPr>
        <p:spPr>
          <a:xfrm>
            <a:off x="1614122" y="1329961"/>
            <a:ext cx="3375664" cy="1608383"/>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marL="285750" lvl="0" indent="-285750" algn="r" defTabSz="914400" rtl="1" eaLnBrk="0" fontAlgn="base" hangingPunct="0">
              <a:spcBef>
                <a:spcPct val="0"/>
              </a:spcBef>
              <a:spcAft>
                <a:spcPct val="0"/>
              </a:spcAft>
              <a:buFont typeface="Arial" panose="020B0604020202020204" pitchFamily="34" charset="0"/>
              <a:buChar char="•"/>
            </a:pPr>
            <a:r>
              <a:rPr lang="fa-IR" altLang="fa-IR" dirty="0">
                <a:solidFill>
                  <a:srgbClr val="202124"/>
                </a:solidFill>
                <a:latin typeface="inherit"/>
                <a:cs typeface="B Nazanin" panose="00000400000000000000" pitchFamily="2" charset="-78"/>
              </a:rPr>
              <a:t>2 </a:t>
            </a:r>
            <a:r>
              <a:rPr lang="ar-SA" altLang="fa-IR" dirty="0">
                <a:solidFill>
                  <a:srgbClr val="202124"/>
                </a:solidFill>
                <a:latin typeface="inherit"/>
                <a:cs typeface="B Nazanin" panose="00000400000000000000" pitchFamily="2" charset="-78"/>
              </a:rPr>
              <a:t>نفر به دلیل علائم شدید افسردگی و </a:t>
            </a:r>
            <a:r>
              <a:rPr lang="ar-SA" altLang="fa-IR" dirty="0" smtClean="0">
                <a:solidFill>
                  <a:srgbClr val="202124"/>
                </a:solidFill>
                <a:latin typeface="inherit"/>
                <a:cs typeface="B Nazanin" panose="00000400000000000000" pitchFamily="2" charset="-78"/>
              </a:rPr>
              <a:t>اضطراب</a:t>
            </a:r>
            <a:endParaRPr lang="en-US" altLang="fa-IR" dirty="0" smtClean="0">
              <a:solidFill>
                <a:srgbClr val="202124"/>
              </a:solidFill>
              <a:latin typeface="inherit"/>
              <a:cs typeface="B Nazanin" panose="00000400000000000000" pitchFamily="2" charset="-78"/>
            </a:endParaRPr>
          </a:p>
          <a:p>
            <a:pPr marL="285750" lvl="0" indent="-285750" algn="r" defTabSz="914400" rtl="1" eaLnBrk="0" fontAlgn="base" hangingPunct="0">
              <a:spcBef>
                <a:spcPct val="0"/>
              </a:spcBef>
              <a:spcAft>
                <a:spcPct val="0"/>
              </a:spcAft>
              <a:buFont typeface="Arial" panose="020B0604020202020204" pitchFamily="34" charset="0"/>
              <a:buChar char="•"/>
            </a:pPr>
            <a:r>
              <a:rPr lang="ar-SA" altLang="fa-IR" dirty="0" smtClean="0">
                <a:solidFill>
                  <a:srgbClr val="202124"/>
                </a:solidFill>
                <a:latin typeface="inherit"/>
                <a:cs typeface="B Nazanin" panose="00000400000000000000" pitchFamily="2" charset="-78"/>
              </a:rPr>
              <a:t>4 </a:t>
            </a:r>
            <a:r>
              <a:rPr lang="ar-SA" altLang="fa-IR" dirty="0">
                <a:solidFill>
                  <a:srgbClr val="202124"/>
                </a:solidFill>
                <a:latin typeface="inherit"/>
                <a:cs typeface="B Nazanin" panose="00000400000000000000" pitchFamily="2" charset="-78"/>
              </a:rPr>
              <a:t>نفر به دلیل مشکل در استفاده از بازی </a:t>
            </a:r>
            <a:r>
              <a:rPr lang="ar-SA" altLang="fa-IR" dirty="0" smtClean="0">
                <a:solidFill>
                  <a:srgbClr val="202124"/>
                </a:solidFill>
                <a:latin typeface="inherit"/>
                <a:cs typeface="B Nazanin" panose="00000400000000000000" pitchFamily="2" charset="-78"/>
              </a:rPr>
              <a:t>موبایل</a:t>
            </a:r>
            <a:endParaRPr lang="en-US" altLang="fa-IR" dirty="0" smtClean="0">
              <a:solidFill>
                <a:srgbClr val="202124"/>
              </a:solidFill>
              <a:latin typeface="inherit"/>
              <a:cs typeface="B Nazanin" panose="00000400000000000000" pitchFamily="2" charset="-78"/>
            </a:endParaRPr>
          </a:p>
          <a:p>
            <a:pPr marL="285750" lvl="0" indent="-285750" algn="r" defTabSz="914400" rtl="1" eaLnBrk="0" fontAlgn="base" hangingPunct="0">
              <a:spcBef>
                <a:spcPct val="0"/>
              </a:spcBef>
              <a:spcAft>
                <a:spcPct val="0"/>
              </a:spcAft>
              <a:buFont typeface="Arial" panose="020B0604020202020204" pitchFamily="34" charset="0"/>
              <a:buChar char="•"/>
            </a:pPr>
            <a:r>
              <a:rPr lang="ar-SA" altLang="fa-IR" dirty="0" smtClean="0">
                <a:solidFill>
                  <a:srgbClr val="202124"/>
                </a:solidFill>
                <a:latin typeface="inherit"/>
                <a:cs typeface="B Nazanin" panose="00000400000000000000" pitchFamily="2" charset="-78"/>
              </a:rPr>
              <a:t> </a:t>
            </a:r>
            <a:r>
              <a:rPr lang="ar-SA" altLang="fa-IR" dirty="0">
                <a:solidFill>
                  <a:srgbClr val="202124"/>
                </a:solidFill>
                <a:latin typeface="inherit"/>
                <a:cs typeface="B Nazanin" panose="00000400000000000000" pitchFamily="2" charset="-78"/>
              </a:rPr>
              <a:t>و 1 نفر به دلیل انصراف از رضایت به دلیل نامشخصی از مطالعه حذف شدند</a:t>
            </a:r>
            <a:r>
              <a:rPr lang="fa-IR" altLang="fa-IR" dirty="0">
                <a:solidFill>
                  <a:srgbClr val="202124"/>
                </a:solidFill>
                <a:latin typeface="inherit"/>
                <a:cs typeface="B Nazanin" panose="00000400000000000000" pitchFamily="2" charset="-78"/>
              </a:rPr>
              <a:t>.</a:t>
            </a:r>
            <a:r>
              <a:rPr lang="fa-IR" altLang="fa-IR" sz="800" dirty="0">
                <a:solidFill>
                  <a:schemeClr val="tx1"/>
                </a:solidFill>
                <a:cs typeface="B Nazanin" panose="00000400000000000000" pitchFamily="2" charset="-78"/>
              </a:rPr>
              <a:t> </a:t>
            </a:r>
            <a:endParaRPr lang="fa-IR" altLang="fa-IR" dirty="0">
              <a:solidFill>
                <a:schemeClr val="tx1"/>
              </a:solidFill>
              <a:latin typeface="Arial" panose="020B0604020202020204" pitchFamily="34" charset="0"/>
              <a:cs typeface="B Nazanin" panose="00000400000000000000" pitchFamily="2" charset="-78"/>
            </a:endParaRPr>
          </a:p>
        </p:txBody>
      </p:sp>
      <p:sp>
        <p:nvSpPr>
          <p:cNvPr id="12" name="Rectangle 1"/>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dirty="0" smtClean="0">
              <a:ln>
                <a:noFill/>
              </a:ln>
              <a:solidFill>
                <a:schemeClr val="tx1"/>
              </a:solidFill>
              <a:effectLst/>
              <a:latin typeface="Arial" panose="020B0604020202020204" pitchFamily="34" charset="0"/>
            </a:endParaRPr>
          </a:p>
        </p:txBody>
      </p:sp>
      <p:sp>
        <p:nvSpPr>
          <p:cNvPr id="20" name="Flowchart: Sequential Access Storage 19">
            <a:extLst>
              <a:ext uri="{FF2B5EF4-FFF2-40B4-BE49-F238E27FC236}">
                <a16:creationId xmlns:a16="http://schemas.microsoft.com/office/drawing/2014/main" id="{E73DFE39-59D5-4FBF-89FE-0738C8DDD436}"/>
              </a:ext>
            </a:extLst>
          </p:cNvPr>
          <p:cNvSpPr/>
          <p:nvPr/>
        </p:nvSpPr>
        <p:spPr>
          <a:xfrm>
            <a:off x="89648" y="3856810"/>
            <a:ext cx="2922493" cy="1176099"/>
          </a:xfrm>
          <a:prstGeom prst="flowChartMagneticTape">
            <a:avLst/>
          </a:prstGeom>
        </p:spPr>
        <p:style>
          <a:lnRef idx="1">
            <a:schemeClr val="accent5"/>
          </a:lnRef>
          <a:fillRef idx="2">
            <a:schemeClr val="accent5"/>
          </a:fillRef>
          <a:effectRef idx="1">
            <a:schemeClr val="accent5"/>
          </a:effectRef>
          <a:fontRef idx="minor">
            <a:schemeClr val="dk1"/>
          </a:fontRef>
        </p:style>
        <p:txBody>
          <a:bodyPr rtlCol="1" anchor="ctr"/>
          <a:lstStyle/>
          <a:p>
            <a:pPr lvl="0" algn="r" defTabSz="914400" rtl="1" eaLnBrk="0" fontAlgn="base" hangingPunct="0">
              <a:spcBef>
                <a:spcPct val="0"/>
              </a:spcBef>
              <a:spcAft>
                <a:spcPct val="0"/>
              </a:spcAft>
            </a:pPr>
            <a:r>
              <a:rPr lang="ar-SA" altLang="fa-IR" dirty="0">
                <a:solidFill>
                  <a:srgbClr val="202124"/>
                </a:solidFill>
                <a:latin typeface="inherit"/>
                <a:cs typeface="Arial" panose="020B0604020202020204" pitchFamily="34" charset="0"/>
              </a:rPr>
              <a:t>گمشده برای </a:t>
            </a:r>
            <a:r>
              <a:rPr lang="ar-SA" altLang="fa-IR" dirty="0" smtClean="0">
                <a:solidFill>
                  <a:srgbClr val="202124"/>
                </a:solidFill>
                <a:latin typeface="inherit"/>
                <a:cs typeface="Arial" panose="020B0604020202020204" pitchFamily="34" charset="0"/>
              </a:rPr>
              <a:t>پیگیری</a:t>
            </a:r>
            <a:r>
              <a:rPr lang="fa-IR" altLang="fa-IR" dirty="0" smtClean="0">
                <a:solidFill>
                  <a:srgbClr val="202124"/>
                </a:solidFill>
                <a:latin typeface="inherit"/>
                <a:cs typeface="Arial" panose="020B0604020202020204" pitchFamily="34" charset="0"/>
              </a:rPr>
              <a:t>=1</a:t>
            </a:r>
          </a:p>
          <a:p>
            <a:pPr algn="r" defTabSz="914400" rtl="1" eaLnBrk="0" fontAlgn="base" hangingPunct="0">
              <a:spcBef>
                <a:spcPct val="0"/>
              </a:spcBef>
              <a:spcAft>
                <a:spcPct val="0"/>
              </a:spcAft>
            </a:pPr>
            <a:r>
              <a:rPr lang="ar-SA" altLang="fa-IR" dirty="0">
                <a:solidFill>
                  <a:srgbClr val="202124"/>
                </a:solidFill>
                <a:latin typeface="inherit"/>
                <a:cs typeface="Arial" panose="020B0604020202020204" pitchFamily="34" charset="0"/>
              </a:rPr>
              <a:t>انصراف از رضایت</a:t>
            </a:r>
            <a:r>
              <a:rPr lang="fa-IR" altLang="fa-IR" dirty="0">
                <a:solidFill>
                  <a:srgbClr val="202124"/>
                </a:solidFill>
                <a:latin typeface="inherit"/>
                <a:cs typeface="Arial" panose="020B0604020202020204" pitchFamily="34" charset="0"/>
              </a:rPr>
              <a:t> =1</a:t>
            </a:r>
          </a:p>
          <a:p>
            <a:pPr lvl="0" algn="r" defTabSz="914400" rtl="1" eaLnBrk="0" fontAlgn="base" hangingPunct="0">
              <a:spcBef>
                <a:spcPct val="0"/>
              </a:spcBef>
              <a:spcAft>
                <a:spcPct val="0"/>
              </a:spcAft>
            </a:pPr>
            <a:endParaRPr lang="fa-IR" altLang="fa-IR" dirty="0" smtClean="0">
              <a:solidFill>
                <a:srgbClr val="202124"/>
              </a:solidFill>
              <a:latin typeface="inherit"/>
              <a:cs typeface="Arial" panose="020B0604020202020204" pitchFamily="34" charset="0"/>
            </a:endParaRPr>
          </a:p>
          <a:p>
            <a:pPr lvl="0" algn="r" defTabSz="914400" rtl="1" eaLnBrk="0" fontAlgn="base" hangingPunct="0">
              <a:spcBef>
                <a:spcPct val="0"/>
              </a:spcBef>
              <a:spcAft>
                <a:spcPct val="0"/>
              </a:spcAft>
            </a:pPr>
            <a:r>
              <a:rPr lang="fa-IR" altLang="fa-IR" sz="800" dirty="0" smtClean="0">
                <a:solidFill>
                  <a:schemeClr val="tx1"/>
                </a:solidFill>
              </a:rPr>
              <a:t> </a:t>
            </a:r>
            <a:endParaRPr lang="fa-IR" altLang="fa-IR" dirty="0">
              <a:solidFill>
                <a:schemeClr val="tx1"/>
              </a:solidFill>
              <a:latin typeface="Arial" panose="020B0604020202020204" pitchFamily="34" charset="0"/>
            </a:endParaRPr>
          </a:p>
        </p:txBody>
      </p:sp>
      <p:sp>
        <p:nvSpPr>
          <p:cNvPr id="22" name="Speech Bubble: Oval 16">
            <a:extLst>
              <a:ext uri="{FF2B5EF4-FFF2-40B4-BE49-F238E27FC236}">
                <a16:creationId xmlns:a16="http://schemas.microsoft.com/office/drawing/2014/main" id="{7FF8F83A-D7D4-4CB1-8EBF-809B8BC8B828}"/>
              </a:ext>
            </a:extLst>
          </p:cNvPr>
          <p:cNvSpPr/>
          <p:nvPr/>
        </p:nvSpPr>
        <p:spPr>
          <a:xfrm>
            <a:off x="9313269" y="3856810"/>
            <a:ext cx="1883649" cy="1368572"/>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altLang="fa-IR" dirty="0">
                <a:solidFill>
                  <a:srgbClr val="202124"/>
                </a:solidFill>
                <a:latin typeface="inherit"/>
                <a:cs typeface="Arial" panose="020B0604020202020204" pitchFamily="34" charset="0"/>
              </a:rPr>
              <a:t>انصراف از </a:t>
            </a:r>
            <a:r>
              <a:rPr lang="ar-SA" altLang="fa-IR" dirty="0" smtClean="0">
                <a:solidFill>
                  <a:srgbClr val="202124"/>
                </a:solidFill>
                <a:latin typeface="inherit"/>
                <a:cs typeface="Arial" panose="020B0604020202020204" pitchFamily="34" charset="0"/>
              </a:rPr>
              <a:t>رضایت</a:t>
            </a:r>
            <a:r>
              <a:rPr lang="fa-IR" altLang="fa-IR" dirty="0" smtClean="0">
                <a:solidFill>
                  <a:srgbClr val="202124"/>
                </a:solidFill>
                <a:latin typeface="inherit"/>
                <a:cs typeface="Arial" panose="020B0604020202020204" pitchFamily="34" charset="0"/>
              </a:rPr>
              <a:t>=2</a:t>
            </a:r>
            <a:endParaRPr lang="fa-IR" dirty="0">
              <a:cs typeface="B Nazanin" panose="00000400000000000000" pitchFamily="2" charset="-78"/>
            </a:endParaRPr>
          </a:p>
        </p:txBody>
      </p:sp>
      <p:sp>
        <p:nvSpPr>
          <p:cNvPr id="33" name="Rectangle 2"/>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
          <p:cNvSpPr>
            <a:spLocks noChangeArrowheads="1"/>
          </p:cNvSpPr>
          <p:nvPr/>
        </p:nvSpPr>
        <p:spPr bwMode="auto">
          <a:xfrm>
            <a:off x="12191935"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4"/>
          <p:cNvSpPr/>
          <p:nvPr/>
        </p:nvSpPr>
        <p:spPr>
          <a:xfrm>
            <a:off x="3684495" y="3084743"/>
            <a:ext cx="1143927" cy="33075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dirty="0" smtClean="0"/>
              <a:t>مداخله</a:t>
            </a:r>
            <a:endParaRPr lang="fa-IR" dirty="0"/>
          </a:p>
        </p:txBody>
      </p:sp>
      <p:sp>
        <p:nvSpPr>
          <p:cNvPr id="36" name="Rectangle 35"/>
          <p:cNvSpPr/>
          <p:nvPr/>
        </p:nvSpPr>
        <p:spPr>
          <a:xfrm>
            <a:off x="8102136" y="3052866"/>
            <a:ext cx="1143927" cy="33075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dirty="0" smtClean="0"/>
              <a:t>کنترل</a:t>
            </a:r>
            <a:endParaRPr lang="fa-IR" dirty="0"/>
          </a:p>
        </p:txBody>
      </p:sp>
    </p:spTree>
    <p:extLst>
      <p:ext uri="{BB962C8B-B14F-4D97-AF65-F5344CB8AC3E}">
        <p14:creationId xmlns:p14="http://schemas.microsoft.com/office/powerpoint/2010/main" val="42038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RESULTS</a:t>
            </a:r>
          </a:p>
        </p:txBody>
      </p:sp>
      <p:sp>
        <p:nvSpPr>
          <p:cNvPr id="3" name="Content Placeholder 2">
            <a:extLst>
              <a:ext uri="{FF2B5EF4-FFF2-40B4-BE49-F238E27FC236}">
                <a16:creationId xmlns:a16="http://schemas.microsoft.com/office/drawing/2014/main" id="{D670DAFE-CE6C-06E2-42C1-83954CE606AB}"/>
              </a:ext>
            </a:extLst>
          </p:cNvPr>
          <p:cNvSpPr>
            <a:spLocks noGrp="1"/>
          </p:cNvSpPr>
          <p:nvPr>
            <p:ph idx="1"/>
          </p:nvPr>
        </p:nvSpPr>
        <p:spPr>
          <a:xfrm>
            <a:off x="951722" y="1894114"/>
            <a:ext cx="10035277" cy="4323806"/>
          </a:xfrm>
        </p:spPr>
        <p:txBody>
          <a:bodyPr>
            <a:normAutofit/>
          </a:bodyPr>
          <a:lstStyle/>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Demographic </a:t>
            </a:r>
            <a:r>
              <a:rPr lang="en-US" sz="1800" dirty="0" smtClean="0">
                <a:solidFill>
                  <a:schemeClr val="bg1"/>
                </a:solidFill>
                <a:latin typeface="Times New Roman" panose="02020603050405020304" pitchFamily="18" charset="0"/>
                <a:cs typeface="Times New Roman" panose="02020603050405020304" pitchFamily="18" charset="0"/>
              </a:rPr>
              <a:t>Characteristics</a:t>
            </a:r>
          </a:p>
          <a:p>
            <a:pPr algn="just" rtl="0">
              <a:buFont typeface="Wingdings" panose="05000000000000000000" pitchFamily="2" charset="2"/>
              <a:buChar char="q"/>
            </a:pPr>
            <a:r>
              <a:rPr lang="en-US" sz="1800" dirty="0">
                <a:solidFill>
                  <a:schemeClr val="bg1"/>
                </a:solidFill>
                <a:latin typeface="Times New Roman" panose="02020603050405020304" pitchFamily="18" charset="0"/>
                <a:cs typeface="Times New Roman" panose="02020603050405020304" pitchFamily="18" charset="0"/>
              </a:rPr>
              <a:t> The mean age was 50.9 (SD 7.0) years, </a:t>
            </a:r>
            <a:endParaRPr lang="en-US" sz="1800" dirty="0" smtClean="0">
              <a:solidFill>
                <a:schemeClr val="bg1"/>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1800" dirty="0" smtClean="0">
                <a:solidFill>
                  <a:schemeClr val="bg1"/>
                </a:solidFill>
                <a:latin typeface="Times New Roman" panose="02020603050405020304" pitchFamily="18" charset="0"/>
                <a:cs typeface="Times New Roman" panose="02020603050405020304" pitchFamily="18" charset="0"/>
              </a:rPr>
              <a:t>All </a:t>
            </a:r>
            <a:r>
              <a:rPr lang="en-US" sz="1800" dirty="0">
                <a:solidFill>
                  <a:schemeClr val="bg1"/>
                </a:solidFill>
                <a:latin typeface="Times New Roman" panose="02020603050405020304" pitchFamily="18" charset="0"/>
                <a:cs typeface="Times New Roman" panose="02020603050405020304" pitchFamily="18" charset="0"/>
              </a:rPr>
              <a:t>the patients were female. </a:t>
            </a:r>
            <a:endParaRPr lang="en-US" sz="1800" dirty="0" smtClean="0">
              <a:solidFill>
                <a:schemeClr val="bg1"/>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q"/>
            </a:pPr>
            <a:r>
              <a:rPr lang="en-US" sz="1800" dirty="0" smtClean="0">
                <a:solidFill>
                  <a:schemeClr val="bg1"/>
                </a:solidFill>
                <a:latin typeface="Times New Roman" panose="02020603050405020304" pitchFamily="18" charset="0"/>
                <a:cs typeface="Times New Roman" panose="02020603050405020304" pitchFamily="18" charset="0"/>
              </a:rPr>
              <a:t>There </a:t>
            </a:r>
            <a:r>
              <a:rPr lang="en-US" sz="1800" dirty="0">
                <a:solidFill>
                  <a:schemeClr val="bg1"/>
                </a:solidFill>
                <a:latin typeface="Times New Roman" panose="02020603050405020304" pitchFamily="18" charset="0"/>
                <a:cs typeface="Times New Roman" panose="02020603050405020304" pitchFamily="18" charset="0"/>
              </a:rPr>
              <a:t>were no significant differences in demographics status and socioeconomic status, pathologic classification, and hormonal status between the 2 groups.</a:t>
            </a:r>
            <a:endParaRPr lang="en-US" sz="1800" dirty="0" smtClean="0">
              <a:solidFill>
                <a:schemeClr val="bg1"/>
              </a:solidFill>
              <a:latin typeface="Times New Roman" panose="02020603050405020304" pitchFamily="18" charset="0"/>
              <a:cs typeface="Times New Roman" panose="02020603050405020304" pitchFamily="18" charset="0"/>
            </a:endParaRPr>
          </a:p>
          <a:p>
            <a:pPr marL="0" indent="0" algn="just" rtl="0">
              <a:buNone/>
            </a:pP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1108430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664F-9349-6AE8-E109-A312BA7CC18B}"/>
              </a:ext>
            </a:extLst>
          </p:cNvPr>
          <p:cNvSpPr>
            <a:spLocks noGrp="1"/>
          </p:cNvSpPr>
          <p:nvPr>
            <p:ph type="title"/>
          </p:nvPr>
        </p:nvSpPr>
        <p:spPr>
          <a:xfrm>
            <a:off x="2425959" y="410547"/>
            <a:ext cx="8595032" cy="1380931"/>
          </a:xfrm>
        </p:spPr>
        <p:txBody>
          <a:bodyPr>
            <a:normAutofit/>
          </a:bodyPr>
          <a:lstStyle/>
          <a:p>
            <a:pPr algn="l"/>
            <a:r>
              <a:rPr lang="en-US" dirty="0"/>
              <a:t>RESULTS</a:t>
            </a:r>
          </a:p>
        </p:txBody>
      </p:sp>
      <p:sp>
        <p:nvSpPr>
          <p:cNvPr id="4" name="Date Placeholder 3">
            <a:extLst>
              <a:ext uri="{FF2B5EF4-FFF2-40B4-BE49-F238E27FC236}">
                <a16:creationId xmlns:a16="http://schemas.microsoft.com/office/drawing/2014/main" id="{AA37B96B-2C64-813C-CC94-2203CBB0C206}"/>
              </a:ext>
            </a:extLst>
          </p:cNvPr>
          <p:cNvSpPr>
            <a:spLocks noGrp="1"/>
          </p:cNvSpPr>
          <p:nvPr>
            <p:ph type="dt" sz="half" idx="10"/>
          </p:nvPr>
        </p:nvSpPr>
        <p:spPr/>
        <p:txBody>
          <a:bodyPr/>
          <a:lstStyle/>
          <a:p>
            <a:r>
              <a:rPr lang="fa-IR"/>
              <a:t>اسلاید شماره </a:t>
            </a:r>
            <a:fld id="{623B8C6E-8ADC-45B6-B8AE-E579583F451D}" type="slidenum">
              <a:rPr lang="fa-IR" smtClean="0"/>
              <a:pPr/>
              <a:t>24</a:t>
            </a:fld>
            <a:r>
              <a:rPr lang="en-US"/>
              <a:t>  </a:t>
            </a:r>
            <a:r>
              <a:rPr lang="fa-IR"/>
              <a:t> </a:t>
            </a:r>
            <a:endParaRPr lang="en-US" dirty="0"/>
          </a:p>
        </p:txBody>
      </p:sp>
      <p:sp>
        <p:nvSpPr>
          <p:cNvPr id="5" name="Footer Placeholder 4">
            <a:extLst>
              <a:ext uri="{FF2B5EF4-FFF2-40B4-BE49-F238E27FC236}">
                <a16:creationId xmlns:a16="http://schemas.microsoft.com/office/drawing/2014/main" id="{9E840C65-078B-337C-EAC6-FD9698A33102}"/>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937EFA17-05FF-CAA1-272B-96844DBC1BC3}"/>
              </a:ext>
            </a:extLst>
          </p:cNvPr>
          <p:cNvSpPr>
            <a:spLocks noGrp="1"/>
          </p:cNvSpPr>
          <p:nvPr>
            <p:ph type="sldNum" sz="quarter" idx="12"/>
          </p:nvPr>
        </p:nvSpPr>
        <p:spPr>
          <a:xfrm>
            <a:off x="8940800" y="6343308"/>
            <a:ext cx="2080191" cy="365125"/>
          </a:xfrm>
        </p:spPr>
        <p:txBody>
          <a:bodyPr/>
          <a:lstStyle/>
          <a:p>
            <a:r>
              <a:rPr lang="fa-IR" dirty="0"/>
              <a:t>ارائه دهنده: مرضیه راعی</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983" t="14408" r="27015" b="11134"/>
          <a:stretch/>
        </p:blipFill>
        <p:spPr>
          <a:xfrm>
            <a:off x="2425960" y="259976"/>
            <a:ext cx="7569687" cy="6439103"/>
          </a:xfrm>
          <a:prstGeom prst="rect">
            <a:avLst/>
          </a:prstGeom>
        </p:spPr>
      </p:pic>
    </p:spTree>
    <p:extLst>
      <p:ext uri="{BB962C8B-B14F-4D97-AF65-F5344CB8AC3E}">
        <p14:creationId xmlns:p14="http://schemas.microsoft.com/office/powerpoint/2010/main" val="1841930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dirty="0"/>
              <a:t>Overall Satisfaction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25</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472611" y="1890140"/>
            <a:ext cx="9323444" cy="434660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285750" indent="-285750" algn="just">
              <a:buFont typeface="Wingdings" panose="05000000000000000000" pitchFamily="2" charset="2"/>
              <a:buChar char="§"/>
            </a:pPr>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patients in the game group were requested to assess their level of satisfaction with </a:t>
            </a:r>
            <a:r>
              <a:rPr lang="en-US" dirty="0" smtClean="0">
                <a:solidFill>
                  <a:schemeClr val="bg1"/>
                </a:solidFill>
                <a:latin typeface="Times New Roman" panose="02020603050405020304" pitchFamily="18" charset="0"/>
                <a:cs typeface="Times New Roman" panose="02020603050405020304" pitchFamily="18" charset="0"/>
              </a:rPr>
              <a:t>ILOVEBREAST.</a:t>
            </a:r>
          </a:p>
          <a:p>
            <a:pPr marL="285750" indent="-285750" algn="just">
              <a:buFont typeface="Wingdings" panose="05000000000000000000" pitchFamily="2" charset="2"/>
              <a:buChar char="§"/>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Patients in the game group played 41% of the game </a:t>
            </a:r>
            <a:r>
              <a:rPr lang="en-US" dirty="0" smtClean="0">
                <a:solidFill>
                  <a:schemeClr val="bg1"/>
                </a:solidFill>
                <a:latin typeface="Times New Roman" panose="02020603050405020304" pitchFamily="18" charset="0"/>
                <a:cs typeface="Times New Roman" panose="02020603050405020304" pitchFamily="18" charset="0"/>
              </a:rPr>
              <a:t>contents, </a:t>
            </a:r>
            <a:r>
              <a:rPr lang="en-US" dirty="0">
                <a:solidFill>
                  <a:schemeClr val="bg1"/>
                </a:solidFill>
                <a:latin typeface="Times New Roman" panose="02020603050405020304" pitchFamily="18" charset="0"/>
                <a:cs typeface="Times New Roman" panose="02020603050405020304" pitchFamily="18" charset="0"/>
              </a:rPr>
              <a:t>and more than half responded that it was difficult to use </a:t>
            </a:r>
            <a:r>
              <a:rPr lang="en-US" dirty="0" smtClean="0">
                <a:solidFill>
                  <a:schemeClr val="bg1"/>
                </a:solidFill>
                <a:latin typeface="Times New Roman" panose="02020603050405020304" pitchFamily="18" charset="0"/>
                <a:cs typeface="Times New Roman" panose="02020603050405020304" pitchFamily="18" charset="0"/>
              </a:rPr>
              <a:t>(56%).</a:t>
            </a: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However, 67% </a:t>
            </a:r>
            <a:r>
              <a:rPr lang="en-US" dirty="0" smtClean="0">
                <a:solidFill>
                  <a:schemeClr val="bg1"/>
                </a:solidFill>
                <a:latin typeface="Times New Roman" panose="02020603050405020304" pitchFamily="18" charset="0"/>
                <a:cs typeface="Times New Roman" panose="02020603050405020304" pitchFamily="18" charset="0"/>
              </a:rPr>
              <a:t>and </a:t>
            </a:r>
            <a:r>
              <a:rPr lang="en-US" dirty="0">
                <a:solidFill>
                  <a:schemeClr val="bg1"/>
                </a:solidFill>
                <a:latin typeface="Times New Roman" panose="02020603050405020304" pitchFamily="18" charset="0"/>
                <a:cs typeface="Times New Roman" panose="02020603050405020304" pitchFamily="18" charset="0"/>
              </a:rPr>
              <a:t>61% </a:t>
            </a:r>
            <a:r>
              <a:rPr lang="en-US" dirty="0" smtClean="0">
                <a:solidFill>
                  <a:schemeClr val="bg1"/>
                </a:solidFill>
                <a:latin typeface="Times New Roman" panose="02020603050405020304" pitchFamily="18" charset="0"/>
                <a:cs typeface="Times New Roman" panose="02020603050405020304" pitchFamily="18" charset="0"/>
              </a:rPr>
              <a:t>of </a:t>
            </a:r>
            <a:r>
              <a:rPr lang="en-US" dirty="0">
                <a:solidFill>
                  <a:schemeClr val="bg1"/>
                </a:solidFill>
                <a:latin typeface="Times New Roman" panose="02020603050405020304" pitchFamily="18" charset="0"/>
                <a:cs typeface="Times New Roman" panose="02020603050405020304" pitchFamily="18" charset="0"/>
              </a:rPr>
              <a:t>the patients responded that the game was fun and helpful in taking their medications, respectively. </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Approximately ¾ of patients </a:t>
            </a:r>
            <a:r>
              <a:rPr lang="en-US" dirty="0" smtClean="0">
                <a:solidFill>
                  <a:schemeClr val="bg1"/>
                </a:solidFill>
                <a:latin typeface="Times New Roman" panose="02020603050405020304" pitchFamily="18" charset="0"/>
                <a:cs typeface="Times New Roman" panose="02020603050405020304" pitchFamily="18" charset="0"/>
              </a:rPr>
              <a:t>responded </a:t>
            </a:r>
            <a:r>
              <a:rPr lang="en-US" dirty="0">
                <a:solidFill>
                  <a:schemeClr val="bg1"/>
                </a:solidFill>
                <a:latin typeface="Times New Roman" panose="02020603050405020304" pitchFamily="18" charset="0"/>
                <a:cs typeface="Times New Roman" panose="02020603050405020304" pitchFamily="18" charset="0"/>
              </a:rPr>
              <a:t>positively in terms of acquisition of information (74.4%), usefulness in overcoming chemotherapy side effects (73.9%), and willingness to play again (72.2%). </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Furthermore, approximately 81% reported they would recommend the game to other patients with breast cancer.</a:t>
            </a: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2" y="1920319"/>
            <a:ext cx="2143125" cy="2143125"/>
          </a:xfrm>
          <a:prstGeom prst="rect">
            <a:avLst/>
          </a:prstGeom>
        </p:spPr>
      </p:pic>
    </p:spTree>
    <p:extLst>
      <p:ext uri="{BB962C8B-B14F-4D97-AF65-F5344CB8AC3E}">
        <p14:creationId xmlns:p14="http://schemas.microsoft.com/office/powerpoint/2010/main" val="405307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smtClean="0"/>
              <a:t>RESULT</a:t>
            </a:r>
            <a:endParaRPr lang="en-US" sz="3600"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26</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412" t="22628" r="11429" b="5338"/>
          <a:stretch/>
        </p:blipFill>
        <p:spPr>
          <a:xfrm>
            <a:off x="538009" y="522514"/>
            <a:ext cx="11039779" cy="6104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00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STUDY Endpoints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27</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Rectangle 2"/>
          <p:cNvSpPr/>
          <p:nvPr/>
        </p:nvSpPr>
        <p:spPr>
          <a:xfrm>
            <a:off x="574765" y="2069515"/>
            <a:ext cx="11016344" cy="3139321"/>
          </a:xfrm>
          <a:prstGeom prst="rect">
            <a:avLst/>
          </a:prstGeom>
        </p:spPr>
        <p:txBody>
          <a:bodyPr wrap="square">
            <a:spAutoFit/>
          </a:bodyPr>
          <a:lstStyle/>
          <a:p>
            <a:pPr marL="285750" indent="-285750" algn="just">
              <a:buFont typeface="Wingdings" panose="05000000000000000000" pitchFamily="2" charset="2"/>
              <a:buChar char="v"/>
            </a:pPr>
            <a:r>
              <a:rPr lang="fa-IR" dirty="0">
                <a:solidFill>
                  <a:schemeClr val="bg1"/>
                </a:solidFill>
                <a:latin typeface="Times New Roman" panose="02020603050405020304" pitchFamily="18" charset="0"/>
                <a:cs typeface="Times New Roman" panose="02020603050405020304" pitchFamily="18" charset="0"/>
              </a:rPr>
              <a:t>The time spent on game playing in the mobile game group was higher than that spent for self-education in the control group</a:t>
            </a:r>
            <a:r>
              <a:rPr lang="fa-IR"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fa-IR" dirty="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The game group also showed improved compliance to medications compared with the control group </a:t>
            </a:r>
            <a:r>
              <a:rPr lang="fa-IR"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fa-IR" dirty="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The patients in the study group reported lower rates of physically adverse events, such as nausea (P=.02), fatigue (P=.02), and numbness in the hand or foot (P=.02</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smtClean="0">
                <a:solidFill>
                  <a:schemeClr val="bg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After the study period of 3 weeks, the game group showed a higher </a:t>
            </a:r>
            <a:r>
              <a:rPr lang="en-US" dirty="0" err="1">
                <a:solidFill>
                  <a:schemeClr val="bg1"/>
                </a:solidFill>
                <a:latin typeface="Times New Roman" panose="02020603050405020304" pitchFamily="18" charset="0"/>
                <a:cs typeface="Times New Roman" panose="02020603050405020304" pitchFamily="18" charset="0"/>
              </a:rPr>
              <a:t>QoL</a:t>
            </a:r>
            <a:r>
              <a:rPr lang="en-US" dirty="0">
                <a:solidFill>
                  <a:schemeClr val="bg1"/>
                </a:solidFill>
                <a:latin typeface="Times New Roman" panose="02020603050405020304" pitchFamily="18" charset="0"/>
                <a:cs typeface="Times New Roman" panose="02020603050405020304" pitchFamily="18" charset="0"/>
              </a:rPr>
              <a:t> than in the control </a:t>
            </a:r>
            <a:r>
              <a:rPr lang="en-US" dirty="0" smtClean="0">
                <a:solidFill>
                  <a:schemeClr val="bg1"/>
                </a:solidFill>
                <a:latin typeface="Times New Roman" panose="02020603050405020304" pitchFamily="18" charset="0"/>
                <a:cs typeface="Times New Roman" panose="02020603050405020304" pitchFamily="18" charset="0"/>
              </a:rPr>
              <a:t>group.</a:t>
            </a:r>
          </a:p>
          <a:p>
            <a:pPr marL="285750" indent="-285750" algn="just">
              <a:buFont typeface="Wingdings" panose="05000000000000000000" pitchFamily="2" charset="2"/>
              <a:buChar char="v"/>
            </a:pPr>
            <a:endParaRPr lang="en-US"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The decrease in the </a:t>
            </a:r>
            <a:r>
              <a:rPr lang="en-US" dirty="0" err="1">
                <a:solidFill>
                  <a:schemeClr val="bg1"/>
                </a:solidFill>
                <a:latin typeface="Times New Roman" panose="02020603050405020304" pitchFamily="18" charset="0"/>
                <a:cs typeface="Times New Roman" panose="02020603050405020304" pitchFamily="18" charset="0"/>
              </a:rPr>
              <a:t>QoL</a:t>
            </a:r>
            <a:r>
              <a:rPr lang="en-US" dirty="0">
                <a:solidFill>
                  <a:schemeClr val="bg1"/>
                </a:solidFill>
                <a:latin typeface="Times New Roman" panose="02020603050405020304" pitchFamily="18" charset="0"/>
                <a:cs typeface="Times New Roman" panose="02020603050405020304" pitchFamily="18" charset="0"/>
              </a:rPr>
              <a:t> score was also significantly lower in the game group than in the control group (P=.01).</a:t>
            </a:r>
            <a:r>
              <a:rPr lang="fa-IR" dirty="0" smtClean="0">
                <a:solidFill>
                  <a:schemeClr val="bg1"/>
                </a:solidFill>
                <a:latin typeface="Times New Roman" panose="02020603050405020304" pitchFamily="18" charset="0"/>
                <a:cs typeface="Times New Roman" panose="02020603050405020304" pitchFamily="18" charset="0"/>
              </a:rPr>
              <a:t> </a:t>
            </a:r>
            <a:endParaRPr lang="fa-I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886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smtClean="0"/>
              <a:t>RESULTS</a:t>
            </a:r>
            <a:endParaRPr lang="en-US" sz="3600"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28</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Rectangle 2"/>
          <p:cNvSpPr/>
          <p:nvPr/>
        </p:nvSpPr>
        <p:spPr>
          <a:xfrm>
            <a:off x="8186057" y="3160340"/>
            <a:ext cx="3091542" cy="1477328"/>
          </a:xfrm>
          <a:prstGeom prst="rect">
            <a:avLst/>
          </a:prstGeom>
        </p:spPr>
        <p:txBody>
          <a:bodyPr wrap="square">
            <a:spAutoFit/>
          </a:bodyPr>
          <a:lstStyle/>
          <a:p>
            <a:pPr marL="285750" indent="-285750" algn="just">
              <a:buFont typeface="Wingdings" panose="05000000000000000000" pitchFamily="2" charset="2"/>
              <a:buChar char="v"/>
            </a:pPr>
            <a:endParaRPr lang="fa-IR" dirty="0" smtClean="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fa-IR" dirty="0" smtClean="0">
                <a:solidFill>
                  <a:schemeClr val="bg1"/>
                </a:solidFill>
                <a:latin typeface="Times New Roman" panose="02020603050405020304" pitchFamily="18" charset="0"/>
                <a:cs typeface="Times New Roman" panose="02020603050405020304" pitchFamily="18" charset="0"/>
              </a:rPr>
              <a:t>There </a:t>
            </a:r>
            <a:r>
              <a:rPr lang="fa-IR" dirty="0">
                <a:solidFill>
                  <a:schemeClr val="bg1"/>
                </a:solidFill>
                <a:latin typeface="Times New Roman" panose="02020603050405020304" pitchFamily="18" charset="0"/>
                <a:cs typeface="Times New Roman" panose="02020603050405020304" pitchFamily="18" charset="0"/>
              </a:rPr>
              <a:t>were no significant differences in the BDI score or state anxiety scale between the </a:t>
            </a:r>
            <a:r>
              <a:rPr lang="en-US" dirty="0">
                <a:solidFill>
                  <a:schemeClr val="bg1"/>
                </a:solidFill>
                <a:latin typeface="Times New Roman" panose="02020603050405020304" pitchFamily="18" charset="0"/>
                <a:cs typeface="Times New Roman" panose="02020603050405020304" pitchFamily="18" charset="0"/>
              </a:rPr>
              <a:t>2</a:t>
            </a:r>
            <a:r>
              <a:rPr lang="fa-IR" dirty="0" smtClean="0">
                <a:solidFill>
                  <a:schemeClr val="bg1"/>
                </a:solidFill>
                <a:latin typeface="Times New Roman" panose="02020603050405020304" pitchFamily="18" charset="0"/>
                <a:cs typeface="Times New Roman" panose="02020603050405020304" pitchFamily="18" charset="0"/>
              </a:rPr>
              <a:t> </a:t>
            </a:r>
            <a:r>
              <a:rPr lang="fa-IR" dirty="0">
                <a:solidFill>
                  <a:schemeClr val="bg1"/>
                </a:solidFill>
                <a:latin typeface="Times New Roman" panose="02020603050405020304" pitchFamily="18" charset="0"/>
                <a:cs typeface="Times New Roman" panose="02020603050405020304" pitchFamily="18" charset="0"/>
              </a:rPr>
              <a:t>groups</a:t>
            </a:r>
            <a:r>
              <a:rPr lang="fa-IR"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069" y="2306844"/>
            <a:ext cx="3060305" cy="3060305"/>
          </a:xfrm>
          <a:prstGeom prst="rect">
            <a:avLst/>
          </a:prstGeom>
        </p:spPr>
      </p:pic>
      <p:sp>
        <p:nvSpPr>
          <p:cNvPr id="6" name="Rectangle 5"/>
          <p:cNvSpPr/>
          <p:nvPr/>
        </p:nvSpPr>
        <p:spPr>
          <a:xfrm>
            <a:off x="0" y="3324780"/>
            <a:ext cx="4534386" cy="1477328"/>
          </a:xfrm>
          <a:prstGeom prst="rect">
            <a:avLst/>
          </a:prstGeom>
        </p:spPr>
        <p:txBody>
          <a:bodyPr wrap="square">
            <a:spAutoFit/>
          </a:bodyPr>
          <a:lstStyle/>
          <a:p>
            <a:pPr marL="285750" indent="-285750" algn="just">
              <a:buFont typeface="Wingdings" panose="05000000000000000000" pitchFamily="2" charset="2"/>
              <a:buChar char="v"/>
            </a:pPr>
            <a:r>
              <a:rPr lang="fa-IR" dirty="0">
                <a:solidFill>
                  <a:schemeClr val="bg1"/>
                </a:solidFill>
                <a:latin typeface="Times New Roman" panose="02020603050405020304" pitchFamily="18" charset="0"/>
                <a:cs typeface="Times New Roman" panose="02020603050405020304" pitchFamily="18" charset="0"/>
              </a:rPr>
              <a:t>Regarding the subitems of QoL, the use of the mobile game was associated with lower decreases in physical health and environment but a higher decrease in psychological health than the usual care. </a:t>
            </a:r>
          </a:p>
        </p:txBody>
      </p:sp>
    </p:spTree>
    <p:extLst>
      <p:ext uri="{BB962C8B-B14F-4D97-AF65-F5344CB8AC3E}">
        <p14:creationId xmlns:p14="http://schemas.microsoft.com/office/powerpoint/2010/main" val="41620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29</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8090" t="24164" r="18788" b="31538"/>
          <a:stretch/>
        </p:blipFill>
        <p:spPr>
          <a:xfrm>
            <a:off x="1391073" y="1384664"/>
            <a:ext cx="10390550" cy="4101736"/>
          </a:xfrm>
          <a:prstGeom prst="rect">
            <a:avLst/>
          </a:prstGeom>
          <a:ln>
            <a:noFill/>
          </a:ln>
          <a:effectLst>
            <a:outerShdw blurRad="292100" dist="139700" dir="2700000" algn="tl" rotWithShape="0">
              <a:srgbClr val="333333">
                <a:alpha val="65000"/>
              </a:srgbClr>
            </a:outerShdw>
          </a:effectLst>
        </p:spPr>
      </p:pic>
      <p:cxnSp>
        <p:nvCxnSpPr>
          <p:cNvPr id="3" name="Straight Connector 2"/>
          <p:cNvCxnSpPr/>
          <p:nvPr/>
        </p:nvCxnSpPr>
        <p:spPr>
          <a:xfrm>
            <a:off x="2220686" y="3239589"/>
            <a:ext cx="888274" cy="8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10393680" y="3248297"/>
            <a:ext cx="888274" cy="8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2286724" y="3574869"/>
            <a:ext cx="888274" cy="8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10411097" y="3566161"/>
            <a:ext cx="888274" cy="8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2486297" y="4098029"/>
            <a:ext cx="888274" cy="87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10315303" y="4113913"/>
            <a:ext cx="888274" cy="870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7086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Introduction</a:t>
            </a:r>
          </a:p>
          <a:p>
            <a:pPr algn="l" rtl="0"/>
            <a:r>
              <a:rPr lang="en-US" dirty="0">
                <a:latin typeface="Times New Roman" panose="02020603050405020304" pitchFamily="18" charset="0"/>
                <a:cs typeface="Times New Roman" panose="02020603050405020304" pitchFamily="18" charset="0"/>
              </a:rPr>
              <a:t>Materials and Methods</a:t>
            </a:r>
          </a:p>
          <a:p>
            <a:pPr algn="l" rtl="0"/>
            <a:r>
              <a:rPr lang="en-US" dirty="0">
                <a:latin typeface="Times New Roman" panose="02020603050405020304" pitchFamily="18" charset="0"/>
                <a:cs typeface="Times New Roman" panose="02020603050405020304" pitchFamily="18" charset="0"/>
              </a:rPr>
              <a:t>Results </a:t>
            </a:r>
          </a:p>
          <a:p>
            <a:pPr algn="l" rtl="0"/>
            <a:r>
              <a:rPr lang="en-US" dirty="0">
                <a:latin typeface="Times New Roman" panose="02020603050405020304" pitchFamily="18" charset="0"/>
                <a:cs typeface="Times New Roman" panose="02020603050405020304" pitchFamily="18" charset="0"/>
              </a:rPr>
              <a:t>Discussions</a:t>
            </a:r>
            <a:endParaRPr lang="fa-IR"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Conclusion</a:t>
            </a:r>
          </a:p>
          <a:p>
            <a:pPr algn="l" rtl="0"/>
            <a:r>
              <a:rPr lang="en-US" sz="2400" dirty="0">
                <a:latin typeface="Times New Roman" panose="02020603050405020304" pitchFamily="18" charset="0"/>
                <a:cs typeface="Times New Roman" panose="02020603050405020304" pitchFamily="18" charset="0"/>
              </a:rPr>
              <a:t>Limitations</a:t>
            </a:r>
          </a:p>
          <a:p>
            <a:pPr algn="l" rtl="0"/>
            <a:r>
              <a:rPr lang="en-US" sz="2400" dirty="0">
                <a:latin typeface="Times New Roman" panose="02020603050405020304" pitchFamily="18" charset="0"/>
                <a:cs typeface="Times New Roman" panose="02020603050405020304" pitchFamily="18" charset="0"/>
              </a:rPr>
              <a:t>Future Research</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r>
              <a:rPr lang="fa-IR" dirty="0"/>
              <a:t>موضوع ارائه</a:t>
            </a:r>
            <a:endParaRPr lang="en-US" dirty="0"/>
          </a:p>
        </p:txBody>
      </p:sp>
      <p:sp>
        <p:nvSpPr>
          <p:cNvPr id="6" name="Slide Number Placeholder 5"/>
          <p:cNvSpPr>
            <a:spLocks noGrp="1"/>
          </p:cNvSpPr>
          <p:nvPr>
            <p:ph type="sldNum" sz="quarter" idx="12"/>
          </p:nvPr>
        </p:nvSpPr>
        <p:spPr>
          <a:xfrm>
            <a:off x="8940800" y="6352100"/>
            <a:ext cx="2080191" cy="365125"/>
          </a:xfrm>
        </p:spPr>
        <p:txBody>
          <a:bodyPr/>
          <a:lstStyle/>
          <a:p>
            <a:r>
              <a:rPr lang="fa-IR" dirty="0"/>
              <a:t>ارائه دهنده: مرضیه راعی </a:t>
            </a:r>
            <a:endParaRPr lang="en-US" dirty="0"/>
          </a:p>
        </p:txBody>
      </p:sp>
    </p:spTree>
    <p:extLst>
      <p:ext uri="{BB962C8B-B14F-4D97-AF65-F5344CB8AC3E}">
        <p14:creationId xmlns:p14="http://schemas.microsoft.com/office/powerpoint/2010/main" val="3067339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30</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3075" t="33861" r="16535" b="16885"/>
          <a:stretch/>
        </p:blipFill>
        <p:spPr>
          <a:xfrm>
            <a:off x="1507148" y="2116183"/>
            <a:ext cx="9779161" cy="3849116"/>
          </a:xfrm>
          <a:prstGeom prst="rect">
            <a:avLst/>
          </a:prstGeom>
        </p:spPr>
      </p:pic>
    </p:spTree>
    <p:extLst>
      <p:ext uri="{BB962C8B-B14F-4D97-AF65-F5344CB8AC3E}">
        <p14:creationId xmlns:p14="http://schemas.microsoft.com/office/powerpoint/2010/main" val="1607331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31</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1514" t="22598" r="12382" b="23351"/>
          <a:stretch/>
        </p:blipFill>
        <p:spPr>
          <a:xfrm>
            <a:off x="2612572" y="355611"/>
            <a:ext cx="8683412" cy="5726302"/>
          </a:xfrm>
          <a:prstGeom prst="rect">
            <a:avLst/>
          </a:prstGeom>
        </p:spPr>
      </p:pic>
    </p:spTree>
    <p:extLst>
      <p:ext uri="{BB962C8B-B14F-4D97-AF65-F5344CB8AC3E}">
        <p14:creationId xmlns:p14="http://schemas.microsoft.com/office/powerpoint/2010/main" val="2161527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32</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1305664" y="1968759"/>
            <a:ext cx="10030408" cy="197520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b="1" dirty="0">
                <a:solidFill>
                  <a:srgbClr val="FF0000"/>
                </a:solidFill>
                <a:latin typeface="Times New Roman" panose="02020603050405020304" pitchFamily="18" charset="0"/>
                <a:cs typeface="Times New Roman" panose="02020603050405020304" pitchFamily="18" charset="0"/>
              </a:rPr>
              <a:t>Principal </a:t>
            </a:r>
            <a:r>
              <a:rPr lang="en-US" b="1" dirty="0" smtClean="0">
                <a:solidFill>
                  <a:srgbClr val="FF0000"/>
                </a:solidFill>
                <a:latin typeface="Times New Roman" panose="02020603050405020304" pitchFamily="18" charset="0"/>
                <a:cs typeface="Times New Roman" panose="02020603050405020304" pitchFamily="18" charset="0"/>
              </a:rPr>
              <a:t>Findings</a:t>
            </a:r>
          </a:p>
          <a:p>
            <a:pPr algn="just"/>
            <a:r>
              <a:rPr lang="en-US" b="1" dirty="0" smtClean="0">
                <a:solidFill>
                  <a:srgbClr val="FF0000"/>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The mobile game ILOVEBREAST was developed to help patients with advanced breast cancer learn more about the disease course, properties of medications, and expected adverse drug reactions. Adults users were generally satisfied with the game app</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The mobile game-based intervention improved patient compliance, decreased the prevalence of physical side effects, and maintained the patients’ </a:t>
            </a:r>
            <a:r>
              <a:rPr lang="en-US" dirty="0" err="1">
                <a:solidFill>
                  <a:schemeClr val="bg1"/>
                </a:solidFill>
                <a:latin typeface="Times New Roman" panose="02020603050405020304" pitchFamily="18" charset="0"/>
                <a:cs typeface="Times New Roman" panose="02020603050405020304" pitchFamily="18" charset="0"/>
              </a:rPr>
              <a:t>QoL</a:t>
            </a:r>
            <a:r>
              <a:rPr lang="en-US" dirty="0">
                <a:solidFill>
                  <a:schemeClr val="bg1"/>
                </a:solidFill>
                <a:latin typeface="Times New Roman" panose="02020603050405020304" pitchFamily="18" charset="0"/>
                <a:cs typeface="Times New Roman" panose="02020603050405020304" pitchFamily="18" charset="0"/>
              </a:rPr>
              <a:t> compared with the conventional care</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The use of the game had no impact on psychological side effects including mood and anxiety</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8517BFC-22DD-4F56-A0F7-EDAFED22A349}"/>
              </a:ext>
            </a:extLst>
          </p:cNvPr>
          <p:cNvSpPr/>
          <p:nvPr/>
        </p:nvSpPr>
        <p:spPr>
          <a:xfrm>
            <a:off x="1305664" y="4103009"/>
            <a:ext cx="10030408" cy="1805149"/>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b="1" dirty="0">
                <a:solidFill>
                  <a:srgbClr val="FF0000"/>
                </a:solidFill>
                <a:latin typeface="Times New Roman" panose="02020603050405020304" pitchFamily="18" charset="0"/>
                <a:cs typeface="Times New Roman" panose="02020603050405020304" pitchFamily="18" charset="0"/>
              </a:rPr>
              <a:t> Improved Drug Compliance </a:t>
            </a:r>
          </a:p>
          <a:p>
            <a:pPr algn="just"/>
            <a:r>
              <a:rPr lang="en-US" dirty="0" smtClean="0">
                <a:solidFill>
                  <a:schemeClr val="bg1"/>
                </a:solidFill>
                <a:latin typeface="Times New Roman" panose="02020603050405020304" pitchFamily="18" charset="0"/>
                <a:cs typeface="Times New Roman" panose="02020603050405020304" pitchFamily="18" charset="0"/>
              </a:rPr>
              <a:t>Improved </a:t>
            </a:r>
            <a:r>
              <a:rPr lang="en-US" dirty="0">
                <a:solidFill>
                  <a:schemeClr val="bg1"/>
                </a:solidFill>
                <a:latin typeface="Times New Roman" panose="02020603050405020304" pitchFamily="18" charset="0"/>
                <a:cs typeface="Times New Roman" panose="02020603050405020304" pitchFamily="18" charset="0"/>
              </a:rPr>
              <a:t>Drug Compliance The patients in the study group used approximately 40% of the game contents, and the overall satisfaction was acceptable. Notably, a high proportion of the patients expressed a willingness to play the game again at their next chemotherapy session and to recommend the game to other patients. In addition, education time and drug adherence were significantly higher in the game group than in the control group.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7" y="4356482"/>
            <a:ext cx="1149458" cy="1149458"/>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7" y="2379010"/>
            <a:ext cx="1149458" cy="1149458"/>
          </a:xfrm>
          <a:prstGeom prst="rect">
            <a:avLst/>
          </a:prstGeom>
        </p:spPr>
      </p:pic>
    </p:spTree>
    <p:extLst>
      <p:ext uri="{BB962C8B-B14F-4D97-AF65-F5344CB8AC3E}">
        <p14:creationId xmlns:p14="http://schemas.microsoft.com/office/powerpoint/2010/main" val="3898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33</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96590" y="2000464"/>
            <a:ext cx="4332600" cy="236137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The </a:t>
            </a:r>
            <a:r>
              <a:rPr lang="en-US" dirty="0">
                <a:solidFill>
                  <a:srgbClr val="FF0000"/>
                </a:solidFill>
                <a:latin typeface="Times New Roman" panose="02020603050405020304" pitchFamily="18" charset="0"/>
                <a:cs typeface="Times New Roman" panose="02020603050405020304" pitchFamily="18" charset="0"/>
              </a:rPr>
              <a:t>quests for taking medication </a:t>
            </a:r>
            <a:r>
              <a:rPr lang="en-US" dirty="0">
                <a:solidFill>
                  <a:schemeClr val="bg1"/>
                </a:solidFill>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reminder alarms </a:t>
            </a:r>
            <a:r>
              <a:rPr lang="en-US" dirty="0">
                <a:solidFill>
                  <a:schemeClr val="bg1"/>
                </a:solidFill>
                <a:latin typeface="Times New Roman" panose="02020603050405020304" pitchFamily="18" charset="0"/>
                <a:cs typeface="Times New Roman" panose="02020603050405020304" pitchFamily="18" charset="0"/>
              </a:rPr>
              <a:t>in the game may have contributed to improving patients’ knowledge of the disease, medication, and adverse events. Previous studies have shown that knowledge about the disease course and adverse drug events is closely linked to patient drug </a:t>
            </a:r>
            <a:r>
              <a:rPr lang="en-US" dirty="0" smtClean="0">
                <a:solidFill>
                  <a:schemeClr val="bg1"/>
                </a:solidFill>
                <a:latin typeface="Times New Roman" panose="02020603050405020304" pitchFamily="18" charset="0"/>
                <a:cs typeface="Times New Roman" panose="02020603050405020304" pitchFamily="18" charset="0"/>
              </a:rPr>
              <a:t>adherence.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8517BFC-22DD-4F56-A0F7-EDAFED22A349}"/>
              </a:ext>
            </a:extLst>
          </p:cNvPr>
          <p:cNvSpPr/>
          <p:nvPr/>
        </p:nvSpPr>
        <p:spPr>
          <a:xfrm>
            <a:off x="7680960" y="3765053"/>
            <a:ext cx="4321342" cy="233819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Since the release of the “Re-Mission” titles, which showed good adherence to treatments and easy access to knowledge, from </a:t>
            </a:r>
            <a:r>
              <a:rPr lang="en-US" dirty="0" err="1">
                <a:solidFill>
                  <a:schemeClr val="bg1"/>
                </a:solidFill>
                <a:latin typeface="Times New Roman" panose="02020603050405020304" pitchFamily="18" charset="0"/>
                <a:cs typeface="Times New Roman" panose="02020603050405020304" pitchFamily="18" charset="0"/>
              </a:rPr>
              <a:t>HopeLab</a:t>
            </a:r>
            <a:r>
              <a:rPr lang="en-US" dirty="0">
                <a:solidFill>
                  <a:schemeClr val="bg1"/>
                </a:solidFill>
                <a:latin typeface="Times New Roman" panose="02020603050405020304" pitchFamily="18" charset="0"/>
                <a:cs typeface="Times New Roman" panose="02020603050405020304" pitchFamily="18" charset="0"/>
              </a:rPr>
              <a:t> in California, the use of computer games in health education and physical </a:t>
            </a:r>
            <a:r>
              <a:rPr lang="en-US" dirty="0" smtClean="0">
                <a:solidFill>
                  <a:schemeClr val="bg1"/>
                </a:solidFill>
                <a:latin typeface="Times New Roman" panose="02020603050405020304" pitchFamily="18" charset="0"/>
                <a:cs typeface="Times New Roman" panose="02020603050405020304" pitchFamily="18" charset="0"/>
              </a:rPr>
              <a:t>health </a:t>
            </a:r>
            <a:r>
              <a:rPr lang="en-US" dirty="0">
                <a:solidFill>
                  <a:schemeClr val="bg1"/>
                </a:solidFill>
                <a:latin typeface="Times New Roman" panose="02020603050405020304" pitchFamily="18" charset="0"/>
                <a:cs typeface="Times New Roman" panose="02020603050405020304" pitchFamily="18" charset="0"/>
              </a:rPr>
              <a:t>has been considered to have positive effects.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1076" y="3041270"/>
            <a:ext cx="2387998" cy="2387998"/>
          </a:xfrm>
          <a:prstGeom prst="rect">
            <a:avLst/>
          </a:prstGeom>
        </p:spPr>
      </p:pic>
    </p:spTree>
    <p:extLst>
      <p:ext uri="{BB962C8B-B14F-4D97-AF65-F5344CB8AC3E}">
        <p14:creationId xmlns:p14="http://schemas.microsoft.com/office/powerpoint/2010/main" val="138343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34</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7691281" y="3257006"/>
            <a:ext cx="3818962" cy="244365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Although most health education games have focused on children, adolescents, and young </a:t>
            </a:r>
            <a:r>
              <a:rPr lang="en-US" dirty="0" smtClean="0">
                <a:solidFill>
                  <a:schemeClr val="bg1"/>
                </a:solidFill>
                <a:latin typeface="Times New Roman" panose="02020603050405020304" pitchFamily="18" charset="0"/>
                <a:cs typeface="Times New Roman" panose="02020603050405020304" pitchFamily="18" charset="0"/>
              </a:rPr>
              <a:t>adults, </a:t>
            </a:r>
            <a:r>
              <a:rPr lang="en-US" dirty="0">
                <a:solidFill>
                  <a:schemeClr val="bg1"/>
                </a:solidFill>
                <a:latin typeface="Times New Roman" panose="02020603050405020304" pitchFamily="18" charset="0"/>
                <a:cs typeface="Times New Roman" panose="02020603050405020304" pitchFamily="18" charset="0"/>
              </a:rPr>
              <a:t>this study implies that adults can also utilize and benefit from game-based learning if the contents are specifically designed for them.</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447" y="2407099"/>
            <a:ext cx="2696124" cy="2696124"/>
          </a:xfrm>
          <a:prstGeom prst="rect">
            <a:avLst/>
          </a:prstGeom>
        </p:spPr>
      </p:pic>
      <p:sp>
        <p:nvSpPr>
          <p:cNvPr id="14" name="Rectangle 13">
            <a:extLst>
              <a:ext uri="{FF2B5EF4-FFF2-40B4-BE49-F238E27FC236}">
                <a16:creationId xmlns:a16="http://schemas.microsoft.com/office/drawing/2014/main" id="{28517BFC-22DD-4F56-A0F7-EDAFED22A349}"/>
              </a:ext>
            </a:extLst>
          </p:cNvPr>
          <p:cNvSpPr/>
          <p:nvPr/>
        </p:nvSpPr>
        <p:spPr>
          <a:xfrm>
            <a:off x="260926" y="2133773"/>
            <a:ext cx="3657931" cy="224646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Some video games have also been used as vehicles to transmit health education regarding fire and street safety, and self-management of diabetes and asthma </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2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DISCUSSION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35</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1511198" y="1971537"/>
            <a:ext cx="10376002" cy="413317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Physical Side Effects and Quality of Life</a:t>
            </a:r>
          </a:p>
          <a:p>
            <a:pPr algn="just"/>
            <a:r>
              <a:rPr lang="en-US" dirty="0">
                <a:solidFill>
                  <a:schemeClr val="bg1"/>
                </a:solidFill>
                <a:latin typeface="Times New Roman" panose="02020603050405020304" pitchFamily="18" charset="0"/>
                <a:cs typeface="Times New Roman" panose="02020603050405020304" pitchFamily="18" charset="0"/>
              </a:rPr>
              <a:t>The ILOVEBREAST game presents an avatar that can prevent side effects of numbness and hair loss by purchasing gloves or hats. </a:t>
            </a:r>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users are rewarded for continuous medication use, </a:t>
            </a:r>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and </a:t>
            </a:r>
            <a:r>
              <a:rPr lang="en-US" dirty="0">
                <a:solidFill>
                  <a:schemeClr val="bg1"/>
                </a:solidFill>
                <a:latin typeface="Times New Roman" panose="02020603050405020304" pitchFamily="18" charset="0"/>
                <a:cs typeface="Times New Roman" panose="02020603050405020304" pitchFamily="18" charset="0"/>
              </a:rPr>
              <a:t>they can chat with other players who have the same disease and difficulties. </a:t>
            </a:r>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dirty="0" smtClean="0">
                <a:solidFill>
                  <a:schemeClr val="bg1"/>
                </a:solidFill>
                <a:latin typeface="Times New Roman" panose="02020603050405020304" pitchFamily="18" charset="0"/>
                <a:cs typeface="Times New Roman" panose="02020603050405020304" pitchFamily="18" charset="0"/>
              </a:rPr>
              <a:t>The </a:t>
            </a:r>
            <a:r>
              <a:rPr lang="en-US" dirty="0">
                <a:solidFill>
                  <a:schemeClr val="bg1"/>
                </a:solidFill>
                <a:latin typeface="Times New Roman" panose="02020603050405020304" pitchFamily="18" charset="0"/>
                <a:cs typeface="Times New Roman" panose="02020603050405020304" pitchFamily="18" charset="0"/>
              </a:rPr>
              <a:t>player can buy food ingredients and learn how to cook and prepare healthy diets</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We assume that such activities resulted in decreased prevalence and severity of the physical side effects in the game group. </a:t>
            </a:r>
            <a:endParaRPr lang="en-US" dirty="0" smtClean="0">
              <a:solidFill>
                <a:schemeClr val="bg1"/>
              </a:solidFill>
              <a:latin typeface="Times New Roman" panose="02020603050405020304" pitchFamily="18" charset="0"/>
              <a:cs typeface="Times New Roman" panose="02020603050405020304" pitchFamily="18" charset="0"/>
            </a:endParaRPr>
          </a:p>
          <a:p>
            <a:pPr algn="just"/>
            <a:r>
              <a:rPr lang="en-US" b="1" dirty="0">
                <a:solidFill>
                  <a:schemeClr val="bg1"/>
                </a:solidFill>
                <a:latin typeface="Times New Roman" panose="02020603050405020304" pitchFamily="18" charset="0"/>
                <a:cs typeface="Times New Roman" panose="02020603050405020304" pitchFamily="18" charset="0"/>
              </a:rPr>
              <a:t>The Web-based game properties </a:t>
            </a:r>
            <a:r>
              <a:rPr lang="en-US" b="1" dirty="0" smtClean="0">
                <a:solidFill>
                  <a:schemeClr val="bg1"/>
                </a:solidFill>
                <a:latin typeface="Times New Roman" panose="02020603050405020304" pitchFamily="18" charset="0"/>
                <a:cs typeface="Times New Roman" panose="02020603050405020304" pitchFamily="18" charset="0"/>
              </a:rPr>
              <a:t>of attention-maintaining </a:t>
            </a:r>
            <a:r>
              <a:rPr lang="en-US" b="1" dirty="0">
                <a:solidFill>
                  <a:schemeClr val="bg1"/>
                </a:solidFill>
                <a:latin typeface="Times New Roman" panose="02020603050405020304" pitchFamily="18" charset="0"/>
                <a:cs typeface="Times New Roman" panose="02020603050405020304" pitchFamily="18" charset="0"/>
              </a:rPr>
              <a:t>properties of stories, engaging properties of interactivity, and behavior-change technology may improve health-related behaviors and habits in patients with breast </a:t>
            </a:r>
            <a:r>
              <a:rPr lang="en-US" b="1" dirty="0" smtClean="0">
                <a:solidFill>
                  <a:schemeClr val="bg1"/>
                </a:solidFill>
                <a:latin typeface="Times New Roman" panose="02020603050405020304" pitchFamily="18" charset="0"/>
                <a:cs typeface="Times New Roman" panose="02020603050405020304" pitchFamily="18" charset="0"/>
              </a:rPr>
              <a:t>cancer. </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36" y="2046220"/>
            <a:ext cx="1149458" cy="1149458"/>
          </a:xfrm>
          <a:prstGeom prst="rect">
            <a:avLst/>
          </a:prstGeom>
        </p:spPr>
      </p:pic>
    </p:spTree>
    <p:extLst>
      <p:ext uri="{BB962C8B-B14F-4D97-AF65-F5344CB8AC3E}">
        <p14:creationId xmlns:p14="http://schemas.microsoft.com/office/powerpoint/2010/main" val="285719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920" y="258050"/>
            <a:ext cx="9784080" cy="1508760"/>
          </a:xfrm>
        </p:spPr>
        <p:txBody>
          <a:bodyPr/>
          <a:lstStyle/>
          <a:p>
            <a:pPr algn="l" rtl="0"/>
            <a:r>
              <a:rPr lang="en-US" dirty="0"/>
              <a:t>DISCUSSION</a:t>
            </a:r>
            <a:endParaRPr lang="fa-IR" dirty="0"/>
          </a:p>
        </p:txBody>
      </p:sp>
      <p:sp>
        <p:nvSpPr>
          <p:cNvPr id="3" name="Content Placeholder 2"/>
          <p:cNvSpPr>
            <a:spLocks noGrp="1"/>
          </p:cNvSpPr>
          <p:nvPr>
            <p:ph idx="1"/>
          </p:nvPr>
        </p:nvSpPr>
        <p:spPr/>
        <p:txBody>
          <a:bodyPr>
            <a:noAutofit/>
          </a:bodyPr>
          <a:lstStyle/>
          <a:p>
            <a:pPr algn="just" rtl="0">
              <a:buFont typeface="Wingdings" panose="05000000000000000000" pitchFamily="2" charset="2"/>
              <a:buChar char="§"/>
            </a:pPr>
            <a:r>
              <a:rPr lang="en-US" sz="1800" dirty="0" smtClean="0">
                <a:solidFill>
                  <a:schemeClr val="bg1"/>
                </a:solidFill>
                <a:latin typeface="Times New Roman" panose="02020603050405020304" pitchFamily="18" charset="0"/>
                <a:cs typeface="Times New Roman" panose="02020603050405020304" pitchFamily="18" charset="0"/>
              </a:rPr>
              <a:t>The </a:t>
            </a:r>
            <a:r>
              <a:rPr lang="en-US" sz="1800" dirty="0">
                <a:solidFill>
                  <a:schemeClr val="bg1"/>
                </a:solidFill>
                <a:latin typeface="Times New Roman" panose="02020603050405020304" pitchFamily="18" charset="0"/>
                <a:cs typeface="Times New Roman" panose="02020603050405020304" pitchFamily="18" charset="0"/>
              </a:rPr>
              <a:t>mobile game group in this study showed a higher </a:t>
            </a:r>
            <a:r>
              <a:rPr lang="en-US" sz="1800" dirty="0" err="1">
                <a:solidFill>
                  <a:schemeClr val="bg1"/>
                </a:solidFill>
                <a:latin typeface="Times New Roman" panose="02020603050405020304" pitchFamily="18" charset="0"/>
                <a:cs typeface="Times New Roman" panose="02020603050405020304" pitchFamily="18" charset="0"/>
              </a:rPr>
              <a:t>QoL</a:t>
            </a:r>
            <a:r>
              <a:rPr lang="en-US" sz="1800" dirty="0">
                <a:solidFill>
                  <a:schemeClr val="bg1"/>
                </a:solidFill>
                <a:latin typeface="Times New Roman" panose="02020603050405020304" pitchFamily="18" charset="0"/>
                <a:cs typeface="Times New Roman" panose="02020603050405020304" pitchFamily="18" charset="0"/>
              </a:rPr>
              <a:t> in various domains, including total health, physical health, psychological health, and environmental areas. </a:t>
            </a:r>
            <a:r>
              <a:rPr lang="en-US" sz="1800" dirty="0" err="1">
                <a:solidFill>
                  <a:schemeClr val="bg1"/>
                </a:solidFill>
                <a:latin typeface="Times New Roman" panose="02020603050405020304" pitchFamily="18" charset="0"/>
                <a:cs typeface="Times New Roman" panose="02020603050405020304" pitchFamily="18" charset="0"/>
              </a:rPr>
              <a:t>Pompeu</a:t>
            </a:r>
            <a:r>
              <a:rPr lang="en-US" sz="1800" dirty="0">
                <a:solidFill>
                  <a:schemeClr val="bg1"/>
                </a:solidFill>
                <a:latin typeface="Times New Roman" panose="02020603050405020304" pitchFamily="18" charset="0"/>
                <a:cs typeface="Times New Roman" panose="02020603050405020304" pitchFamily="18" charset="0"/>
              </a:rPr>
              <a:t> et al reported improved </a:t>
            </a:r>
            <a:r>
              <a:rPr lang="en-US" sz="1800" dirty="0" err="1">
                <a:solidFill>
                  <a:schemeClr val="bg1"/>
                </a:solidFill>
                <a:latin typeface="Times New Roman" panose="02020603050405020304" pitchFamily="18" charset="0"/>
                <a:cs typeface="Times New Roman" panose="02020603050405020304" pitchFamily="18" charset="0"/>
              </a:rPr>
              <a:t>QoL</a:t>
            </a:r>
            <a:r>
              <a:rPr lang="en-US" sz="1800" dirty="0">
                <a:solidFill>
                  <a:schemeClr val="bg1"/>
                </a:solidFill>
                <a:latin typeface="Times New Roman" panose="02020603050405020304" pitchFamily="18" charset="0"/>
                <a:cs typeface="Times New Roman" panose="02020603050405020304" pitchFamily="18" charset="0"/>
              </a:rPr>
              <a:t> in 7 patients with Parkinson disease by a game named Kinect Adventures.</a:t>
            </a:r>
          </a:p>
          <a:p>
            <a:pPr algn="just" rtl="0">
              <a:buFont typeface="Wingdings" panose="05000000000000000000" pitchFamily="2" charset="2"/>
              <a:buChar char="§"/>
            </a:pPr>
            <a:r>
              <a:rPr lang="en-US" sz="1800" dirty="0" err="1">
                <a:solidFill>
                  <a:schemeClr val="bg1"/>
                </a:solidFill>
                <a:latin typeface="Times New Roman" panose="02020603050405020304" pitchFamily="18" charset="0"/>
                <a:cs typeface="Times New Roman" panose="02020603050405020304" pitchFamily="18" charset="0"/>
              </a:rPr>
              <a:t>Reichlin</a:t>
            </a:r>
            <a:r>
              <a:rPr lang="en-US" sz="1800" dirty="0">
                <a:solidFill>
                  <a:schemeClr val="bg1"/>
                </a:solidFill>
                <a:latin typeface="Times New Roman" panose="02020603050405020304" pitchFamily="18" charset="0"/>
                <a:cs typeface="Times New Roman" panose="02020603050405020304" pitchFamily="18" charset="0"/>
              </a:rPr>
              <a:t> et al also reported an improvement in the </a:t>
            </a:r>
            <a:r>
              <a:rPr lang="en-US" sz="1800" dirty="0" err="1">
                <a:solidFill>
                  <a:schemeClr val="bg1"/>
                </a:solidFill>
                <a:latin typeface="Times New Roman" panose="02020603050405020304" pitchFamily="18" charset="0"/>
                <a:cs typeface="Times New Roman" panose="02020603050405020304" pitchFamily="18" charset="0"/>
              </a:rPr>
              <a:t>QoL</a:t>
            </a:r>
            <a:r>
              <a:rPr lang="en-US" sz="1800" dirty="0">
                <a:solidFill>
                  <a:schemeClr val="bg1"/>
                </a:solidFill>
                <a:latin typeface="Times New Roman" panose="02020603050405020304" pitchFamily="18" charset="0"/>
                <a:cs typeface="Times New Roman" panose="02020603050405020304" pitchFamily="18" charset="0"/>
              </a:rPr>
              <a:t> in 13 patients with localized prostate cancer after playing an interactive game, Time After Time (AMIGO, </a:t>
            </a:r>
            <a:r>
              <a:rPr lang="en-US" sz="1800" dirty="0" err="1">
                <a:solidFill>
                  <a:schemeClr val="bg1"/>
                </a:solidFill>
                <a:latin typeface="Times New Roman" panose="02020603050405020304" pitchFamily="18" charset="0"/>
                <a:cs typeface="Times New Roman" panose="02020603050405020304" pitchFamily="18" charset="0"/>
              </a:rPr>
              <a:t>Gigamic</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err="1">
                <a:solidFill>
                  <a:schemeClr val="bg1"/>
                </a:solidFill>
                <a:latin typeface="Times New Roman" panose="02020603050405020304" pitchFamily="18" charset="0"/>
                <a:cs typeface="Times New Roman" panose="02020603050405020304" pitchFamily="18" charset="0"/>
              </a:rPr>
              <a:t>Piatnik</a:t>
            </a:r>
            <a:r>
              <a:rPr lang="en-US" sz="1800" dirty="0">
                <a:solidFill>
                  <a:schemeClr val="bg1"/>
                </a:solidFill>
                <a:latin typeface="Times New Roman" panose="02020603050405020304" pitchFamily="18" charset="0"/>
                <a:cs typeface="Times New Roman" panose="02020603050405020304" pitchFamily="18" charset="0"/>
              </a:rPr>
              <a:t>, Playroom Entertainment, Germany).</a:t>
            </a:r>
          </a:p>
          <a:p>
            <a:pPr algn="just" rtl="0">
              <a:buFont typeface="Wingdings" panose="05000000000000000000" pitchFamily="2" charset="2"/>
              <a:buChar char="§"/>
            </a:pPr>
            <a:r>
              <a:rPr lang="en-US" sz="1800" dirty="0">
                <a:solidFill>
                  <a:schemeClr val="bg1"/>
                </a:solidFill>
                <a:latin typeface="Times New Roman" panose="02020603050405020304" pitchFamily="18" charset="0"/>
                <a:cs typeface="Times New Roman" panose="02020603050405020304" pitchFamily="18" charset="0"/>
              </a:rPr>
              <a:t>However, we observed no improvement in the psychological effects in this study. Chen et al reported that pediatric </a:t>
            </a:r>
            <a:r>
              <a:rPr lang="en-US" sz="1800" dirty="0" smtClean="0">
                <a:solidFill>
                  <a:schemeClr val="bg1"/>
                </a:solidFill>
                <a:latin typeface="Times New Roman" panose="02020603050405020304" pitchFamily="18" charset="0"/>
                <a:cs typeface="Times New Roman" panose="02020603050405020304" pitchFamily="18" charset="0"/>
              </a:rPr>
              <a:t>patients</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with </a:t>
            </a:r>
            <a:r>
              <a:rPr lang="en-US" sz="1800" dirty="0">
                <a:solidFill>
                  <a:schemeClr val="bg1"/>
                </a:solidFill>
                <a:latin typeface="Times New Roman" panose="02020603050405020304" pitchFamily="18" charset="0"/>
                <a:cs typeface="Times New Roman" panose="02020603050405020304" pitchFamily="18" charset="0"/>
              </a:rPr>
              <a:t>obesity who played educational games for about 10 weeks-2 </a:t>
            </a:r>
            <a:r>
              <a:rPr lang="en-US" sz="1800" dirty="0" smtClean="0">
                <a:solidFill>
                  <a:schemeClr val="bg1"/>
                </a:solidFill>
                <a:latin typeface="Times New Roman" panose="02020603050405020304" pitchFamily="18" charset="0"/>
                <a:cs typeface="Times New Roman" panose="02020603050405020304" pitchFamily="18" charset="0"/>
              </a:rPr>
              <a:t>years improved </a:t>
            </a:r>
            <a:r>
              <a:rPr lang="en-US" sz="1800" dirty="0">
                <a:solidFill>
                  <a:schemeClr val="bg1"/>
                </a:solidFill>
                <a:latin typeface="Times New Roman" panose="02020603050405020304" pitchFamily="18" charset="0"/>
                <a:cs typeface="Times New Roman" panose="02020603050405020304" pitchFamily="18" charset="0"/>
              </a:rPr>
              <a:t>their psychosocial functions, including depression, self-efficacy, and </a:t>
            </a:r>
            <a:r>
              <a:rPr lang="en-US" sz="1800" dirty="0" smtClean="0">
                <a:solidFill>
                  <a:schemeClr val="bg1"/>
                </a:solidFill>
                <a:latin typeface="Times New Roman" panose="02020603050405020304" pitchFamily="18" charset="0"/>
                <a:cs typeface="Times New Roman" panose="02020603050405020304" pitchFamily="18" charset="0"/>
              </a:rPr>
              <a:t>self-esteem.</a:t>
            </a:r>
          </a:p>
          <a:p>
            <a:pPr algn="just" rtl="0">
              <a:buFont typeface="Wingdings" panose="05000000000000000000" pitchFamily="2" charset="2"/>
              <a:buChar char="§"/>
            </a:pPr>
            <a:r>
              <a:rPr lang="en-US" sz="1800" dirty="0">
                <a:solidFill>
                  <a:schemeClr val="bg1"/>
                </a:solidFill>
                <a:latin typeface="Times New Roman" panose="02020603050405020304" pitchFamily="18" charset="0"/>
                <a:cs typeface="Times New Roman" panose="02020603050405020304" pitchFamily="18" charset="0"/>
              </a:rPr>
              <a:t>One possible explanation is the short study duration (</a:t>
            </a:r>
            <a:r>
              <a:rPr lang="en-US" sz="1800" dirty="0" err="1">
                <a:solidFill>
                  <a:schemeClr val="bg1"/>
                </a:solidFill>
                <a:latin typeface="Times New Roman" panose="02020603050405020304" pitchFamily="18" charset="0"/>
                <a:cs typeface="Times New Roman" panose="02020603050405020304" pitchFamily="18" charset="0"/>
              </a:rPr>
              <a:t>ie</a:t>
            </a:r>
            <a:r>
              <a:rPr lang="en-US" sz="1800" dirty="0">
                <a:solidFill>
                  <a:schemeClr val="bg1"/>
                </a:solidFill>
                <a:latin typeface="Times New Roman" panose="02020603050405020304" pitchFamily="18" charset="0"/>
                <a:cs typeface="Times New Roman" panose="02020603050405020304" pitchFamily="18" charset="0"/>
              </a:rPr>
              <a:t>, 3 weeks) of this research. </a:t>
            </a:r>
          </a:p>
          <a:p>
            <a:pPr algn="just" rtl="0">
              <a:buFont typeface="Wingdings" panose="05000000000000000000" pitchFamily="2" charset="2"/>
              <a:buChar char="§"/>
            </a:pPr>
            <a:r>
              <a:rPr lang="en-US" sz="1800" dirty="0">
                <a:solidFill>
                  <a:schemeClr val="bg1"/>
                </a:solidFill>
                <a:latin typeface="Times New Roman" panose="02020603050405020304" pitchFamily="18" charset="0"/>
                <a:cs typeface="Times New Roman" panose="02020603050405020304" pitchFamily="18" charset="0"/>
              </a:rPr>
              <a:t>The age of the participants may be another factor. Unlike children and adolescents, older patients may have a lower propensity to have interest in playing a game.</a:t>
            </a:r>
            <a:endParaRPr lang="fa-IR" sz="1800" dirty="0">
              <a:solidFill>
                <a:schemeClr val="bg1"/>
              </a:solidFill>
              <a:latin typeface="Times New Roman" panose="02020603050405020304" pitchFamily="18" charset="0"/>
              <a:cs typeface="Times New Roman" panose="02020603050405020304" pitchFamily="18" charset="0"/>
            </a:endParaRPr>
          </a:p>
          <a:p>
            <a:pPr marL="0" indent="0" algn="l" rtl="0">
              <a:buNone/>
            </a:pPr>
            <a:r>
              <a:rPr lang="en-US" sz="1800" dirty="0" smtClean="0">
                <a:solidFill>
                  <a:schemeClr val="bg1"/>
                </a:solidFill>
                <a:latin typeface="Times New Roman" panose="02020603050405020304" pitchFamily="18" charset="0"/>
                <a:cs typeface="Times New Roman" panose="02020603050405020304" pitchFamily="18" charset="0"/>
              </a:rPr>
              <a:t> </a:t>
            </a:r>
            <a:endParaRPr lang="fa-IR" sz="18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36</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96" y="2011680"/>
            <a:ext cx="809341" cy="80934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3" y="2884205"/>
            <a:ext cx="809341" cy="80934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4" y="3782762"/>
            <a:ext cx="809341" cy="809341"/>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74" y="4681319"/>
            <a:ext cx="986891" cy="986891"/>
          </a:xfrm>
          <a:prstGeom prst="rect">
            <a:avLst/>
          </a:prstGeom>
        </p:spPr>
      </p:pic>
    </p:spTree>
    <p:extLst>
      <p:ext uri="{BB962C8B-B14F-4D97-AF65-F5344CB8AC3E}">
        <p14:creationId xmlns:p14="http://schemas.microsoft.com/office/powerpoint/2010/main" val="1383051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5400" dirty="0"/>
              <a:t>Conclusion</a:t>
            </a:r>
            <a:endParaRPr lang="en-US" sz="3600" dirty="0"/>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37</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690947" y="2093091"/>
            <a:ext cx="8730637" cy="26698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A mobile game, ILOVEBREAST, was helpful in educating adult patients with breast cancer receiving cytotoxic chemotherapy. The game was associated with improved drug compliance, decreased prevalence rates of physical side effects, and better </a:t>
            </a:r>
            <a:r>
              <a:rPr lang="en-US" dirty="0" err="1">
                <a:solidFill>
                  <a:schemeClr val="bg1"/>
                </a:solidFill>
                <a:latin typeface="Times New Roman" panose="02020603050405020304" pitchFamily="18" charset="0"/>
                <a:cs typeface="Times New Roman" panose="02020603050405020304" pitchFamily="18" charset="0"/>
              </a:rPr>
              <a:t>QoL</a:t>
            </a:r>
            <a:r>
              <a:rPr lang="en-US" dirty="0">
                <a:solidFill>
                  <a:schemeClr val="bg1"/>
                </a:solidFill>
                <a:latin typeface="Times New Roman" panose="02020603050405020304" pitchFamily="18" charset="0"/>
                <a:cs typeface="Times New Roman" panose="02020603050405020304" pitchFamily="18" charset="0"/>
              </a:rPr>
              <a:t>. Patient education with smartphone mobile games can be used as an easy, fun, and effective measure to promote treatment adherence, which may potentially lead to improved </a:t>
            </a:r>
            <a:r>
              <a:rPr lang="en-US" dirty="0" smtClean="0">
                <a:solidFill>
                  <a:schemeClr val="bg1"/>
                </a:solidFill>
                <a:latin typeface="Times New Roman" panose="02020603050405020304" pitchFamily="18" charset="0"/>
                <a:cs typeface="Times New Roman" panose="02020603050405020304" pitchFamily="18" charset="0"/>
              </a:rPr>
              <a:t>survival.</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26" y="2322603"/>
            <a:ext cx="2335785" cy="23357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36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Limitations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38</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TextBox 2"/>
          <p:cNvSpPr txBox="1"/>
          <p:nvPr/>
        </p:nvSpPr>
        <p:spPr>
          <a:xfrm>
            <a:off x="2281645" y="2151017"/>
            <a:ext cx="9480841" cy="3139321"/>
          </a:xfrm>
          <a:prstGeom prst="rect">
            <a:avLst/>
          </a:prstGeom>
          <a:noFill/>
        </p:spPr>
        <p:txBody>
          <a:bodyPr wrap="square" rtlCol="1">
            <a:spAutoFit/>
          </a:bodyPr>
          <a:lstStyle/>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The major limitation of this study is the small sample size and the short study period.</a:t>
            </a: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Next, adverse events related to chemotherapy were assessed subjectively.</a:t>
            </a: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Objective assessments such as scales, blood tests, or laboratory tests may better describe the adverse effects </a:t>
            </a:r>
            <a:r>
              <a:rPr lang="en-US" dirty="0" smtClean="0">
                <a:solidFill>
                  <a:schemeClr val="bg1"/>
                </a:solidFill>
                <a:latin typeface="Times New Roman" panose="02020603050405020304" pitchFamily="18" charset="0"/>
                <a:cs typeface="Times New Roman" panose="02020603050405020304" pitchFamily="18" charset="0"/>
              </a:rPr>
              <a:t>of chemotherapy</a:t>
            </a:r>
            <a:r>
              <a:rPr lang="en-US" dirty="0">
                <a:solidFill>
                  <a:schemeClr val="bg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Also, this study reflects the difficulty when using games for adult patients. Although the patients generally expressed satisfaction,</a:t>
            </a:r>
          </a:p>
          <a:p>
            <a:pPr marL="285750" indent="-285750" algn="just">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rPr>
              <a:t> the users experienced only a limited amount of the contents, and more than half had difficulty using the app</a:t>
            </a:r>
            <a:r>
              <a:rPr lang="en-US" dirty="0"/>
              <a:t>. </a:t>
            </a:r>
            <a:endParaRPr lang="en-US" dirty="0" smtClean="0"/>
          </a:p>
          <a:p>
            <a:pPr algn="just"/>
            <a:endParaRPr lang="fa-IR" dirty="0"/>
          </a:p>
          <a:p>
            <a:pPr algn="just"/>
            <a:endParaRPr lang="en-US" dirty="0" smtClean="0"/>
          </a:p>
          <a:p>
            <a:pPr algn="just"/>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55" y="2374856"/>
            <a:ext cx="1866220" cy="1866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60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normAutofit/>
          </a:bodyPr>
          <a:lstStyle/>
          <a:p>
            <a:pPr algn="l" rtl="0"/>
            <a:r>
              <a:rPr lang="en-US" sz="3600" dirty="0"/>
              <a:t>future research</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39</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3" name="Rectangle 2"/>
          <p:cNvSpPr/>
          <p:nvPr/>
        </p:nvSpPr>
        <p:spPr>
          <a:xfrm>
            <a:off x="3971108" y="3124927"/>
            <a:ext cx="7576316" cy="1477328"/>
          </a:xfrm>
          <a:prstGeom prst="rect">
            <a:avLst/>
          </a:prstGeom>
        </p:spPr>
        <p:txBody>
          <a:bodyPr wrap="square">
            <a:spAutoFit/>
          </a:bodyPr>
          <a:lstStyle/>
          <a:p>
            <a:pPr marL="285750" indent="-285750" algn="just">
              <a:buFont typeface="Wingdings" panose="05000000000000000000" pitchFamily="2" charset="2"/>
              <a:buChar char="Ø"/>
            </a:pPr>
            <a:r>
              <a:rPr lang="fa-IR" dirty="0">
                <a:solidFill>
                  <a:schemeClr val="bg1"/>
                </a:solidFill>
                <a:latin typeface="Times New Roman" panose="02020603050405020304" pitchFamily="18" charset="0"/>
                <a:cs typeface="Times New Roman" panose="02020603050405020304" pitchFamily="18" charset="0"/>
              </a:rPr>
              <a:t>Future studies are needed to confirm which patients most benefit from the strategy using mobile games </a:t>
            </a:r>
            <a:r>
              <a:rPr lang="fa-IR"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A</a:t>
            </a:r>
            <a:r>
              <a:rPr lang="fa-IR" dirty="0" smtClean="0">
                <a:solidFill>
                  <a:schemeClr val="bg1"/>
                </a:solidFill>
                <a:latin typeface="Times New Roman" panose="02020603050405020304" pitchFamily="18" charset="0"/>
                <a:cs typeface="Times New Roman" panose="02020603050405020304" pitchFamily="18" charset="0"/>
              </a:rPr>
              <a:t>nd </a:t>
            </a:r>
            <a:r>
              <a:rPr lang="fa-IR" dirty="0">
                <a:solidFill>
                  <a:schemeClr val="bg1"/>
                </a:solidFill>
                <a:latin typeface="Times New Roman" panose="02020603050405020304" pitchFamily="18" charset="0"/>
                <a:cs typeface="Times New Roman" panose="02020603050405020304" pitchFamily="18" charset="0"/>
              </a:rPr>
              <a:t>whether the benefits may lead to an improvement in hard endpoints such as mortality or </a:t>
            </a:r>
            <a:r>
              <a:rPr lang="fa-IR" dirty="0" smtClean="0">
                <a:solidFill>
                  <a:schemeClr val="bg1"/>
                </a:solidFill>
                <a:latin typeface="Times New Roman" panose="02020603050405020304" pitchFamily="18" charset="0"/>
                <a:cs typeface="Times New Roman" panose="02020603050405020304" pitchFamily="18" charset="0"/>
              </a:rPr>
              <a:t>recurrence.</a:t>
            </a:r>
            <a:endParaRPr lang="en-US" dirty="0">
              <a:solidFill>
                <a:schemeClr val="bg1"/>
              </a:solidFill>
              <a:latin typeface="Times New Roman" panose="02020603050405020304" pitchFamily="18" charset="0"/>
              <a:cs typeface="Times New Roman" panose="02020603050405020304" pitchFamily="18" charset="0"/>
            </a:endParaRPr>
          </a:p>
          <a:p>
            <a:r>
              <a:rPr lang="en-US" dirty="0"/>
              <a:t> </a:t>
            </a:r>
            <a:endParaRPr lang="fa-I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14" y="2362881"/>
            <a:ext cx="2338574" cy="2522628"/>
          </a:xfrm>
          <a:prstGeom prst="rect">
            <a:avLst/>
          </a:prstGeom>
        </p:spPr>
      </p:pic>
    </p:spTree>
    <p:extLst>
      <p:ext uri="{BB962C8B-B14F-4D97-AF65-F5344CB8AC3E}">
        <p14:creationId xmlns:p14="http://schemas.microsoft.com/office/powerpoint/2010/main" val="6902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Introduction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a:t>
            </a:r>
            <a:endParaRPr lang="en-US" dirty="0"/>
          </a:p>
        </p:txBody>
      </p:sp>
      <p:sp>
        <p:nvSpPr>
          <p:cNvPr id="6" name="Rectangle 5">
            <a:extLst>
              <a:ext uri="{FF2B5EF4-FFF2-40B4-BE49-F238E27FC236}">
                <a16:creationId xmlns:a16="http://schemas.microsoft.com/office/drawing/2014/main" id="{61A41A5F-9F31-417F-A764-2F5BFC40B7C9}"/>
              </a:ext>
            </a:extLst>
          </p:cNvPr>
          <p:cNvSpPr/>
          <p:nvPr/>
        </p:nvSpPr>
        <p:spPr>
          <a:xfrm>
            <a:off x="323100" y="2170815"/>
            <a:ext cx="3560923" cy="126530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Playing console and Web-based games is a popular free-time activity among children, adolescents, and adults.</a:t>
            </a:r>
            <a:endParaRPr lang="fa-IR"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81B740F-02AD-4B5F-AFE8-DE11CE4B62AE}"/>
              </a:ext>
            </a:extLst>
          </p:cNvPr>
          <p:cNvSpPr/>
          <p:nvPr/>
        </p:nvSpPr>
        <p:spPr>
          <a:xfrm>
            <a:off x="323100" y="3636227"/>
            <a:ext cx="3560923" cy="244590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Recent studies with health-related internet games have shown positive effects, such as improving coping strategies for health problems, strengthening treatment compliance, and increasing motivation to overcome the difficult times during </a:t>
            </a:r>
            <a:r>
              <a:rPr lang="en-US" dirty="0" smtClean="0">
                <a:solidFill>
                  <a:schemeClr val="bg1"/>
                </a:solidFill>
                <a:latin typeface="Times New Roman" panose="02020603050405020304" pitchFamily="18" charset="0"/>
                <a:cs typeface="Times New Roman" panose="02020603050405020304" pitchFamily="18" charset="0"/>
              </a:rPr>
              <a:t>illness.</a:t>
            </a:r>
            <a:endParaRPr lang="fa-IR"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81B740F-02AD-4B5F-AFE8-DE11CE4B62AE}"/>
              </a:ext>
            </a:extLst>
          </p:cNvPr>
          <p:cNvSpPr/>
          <p:nvPr/>
        </p:nvSpPr>
        <p:spPr>
          <a:xfrm>
            <a:off x="7622666" y="2092299"/>
            <a:ext cx="3793876" cy="1537931"/>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Game-based learning may be enjoyable, interesting and therefore, more effective than classical </a:t>
            </a:r>
            <a:r>
              <a:rPr lang="en-US" dirty="0" smtClean="0">
                <a:solidFill>
                  <a:schemeClr val="bg1"/>
                </a:solidFill>
                <a:latin typeface="Times New Roman" panose="02020603050405020304" pitchFamily="18" charset="0"/>
                <a:cs typeface="Times New Roman" panose="02020603050405020304" pitchFamily="18" charset="0"/>
              </a:rPr>
              <a:t>learning.</a:t>
            </a:r>
            <a:endParaRPr lang="fa-IR"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81B740F-02AD-4B5F-AFE8-DE11CE4B62AE}"/>
              </a:ext>
            </a:extLst>
          </p:cNvPr>
          <p:cNvSpPr/>
          <p:nvPr/>
        </p:nvSpPr>
        <p:spPr>
          <a:xfrm>
            <a:off x="7622666" y="3895177"/>
            <a:ext cx="3793876" cy="218695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Patient education has shown to be effective in the management of patients with teenage cancer, diabetes, and asthma. However, there have been limited studies conducted in adults.</a:t>
            </a:r>
            <a:endParaRPr lang="fa-IR"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987" y="2434607"/>
            <a:ext cx="2602024" cy="2921140"/>
          </a:xfrm>
          <a:prstGeom prst="rect">
            <a:avLst/>
          </a:prstGeom>
        </p:spPr>
      </p:pic>
    </p:spTree>
    <p:extLst>
      <p:ext uri="{BB962C8B-B14F-4D97-AF65-F5344CB8AC3E}">
        <p14:creationId xmlns:p14="http://schemas.microsoft.com/office/powerpoint/2010/main" val="18871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مرضیه راعی</a:t>
            </a:r>
          </a:p>
          <a:p>
            <a:r>
              <a:rPr lang="en-US" dirty="0" smtClean="0">
                <a:cs typeface="B Nazanin" panose="00000400000000000000" pitchFamily="2" charset="-78"/>
              </a:rPr>
              <a:t>Raeem4002@mums.ac.ir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Introduction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93811" y="2024891"/>
            <a:ext cx="4104017" cy="175571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Chemotherapy is the main treatment for breast cancer, which has proven to reduce the rate of recurrence and mortality in breast cancer </a:t>
            </a:r>
            <a:r>
              <a:rPr lang="en-US" dirty="0" smtClean="0">
                <a:solidFill>
                  <a:schemeClr val="bg1"/>
                </a:solidFill>
                <a:latin typeface="Times New Roman" panose="02020603050405020304" pitchFamily="18" charset="0"/>
                <a:cs typeface="Times New Roman" panose="02020603050405020304" pitchFamily="18" charset="0"/>
              </a:rPr>
              <a:t>patients.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8517BFC-22DD-4F56-A0F7-EDAFED22A349}"/>
              </a:ext>
            </a:extLst>
          </p:cNvPr>
          <p:cNvSpPr/>
          <p:nvPr/>
        </p:nvSpPr>
        <p:spPr>
          <a:xfrm>
            <a:off x="293811" y="3924420"/>
            <a:ext cx="4104018" cy="225760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Chemotherapy is accompanied by significant side effects. Consequently, many cancer survivors experience physical and psychological symptoms that hamper their quality of life (</a:t>
            </a:r>
            <a:r>
              <a:rPr lang="en-US" dirty="0" err="1">
                <a:solidFill>
                  <a:schemeClr val="bg1"/>
                </a:solidFill>
                <a:latin typeface="Times New Roman" panose="02020603050405020304" pitchFamily="18" charset="0"/>
                <a:cs typeface="Times New Roman" panose="02020603050405020304" pitchFamily="18" charset="0"/>
              </a:rPr>
              <a:t>QoL</a:t>
            </a:r>
            <a:r>
              <a:rPr lang="en-US" dirty="0">
                <a:solidFill>
                  <a:schemeClr val="bg1"/>
                </a:solidFill>
                <a:latin typeface="Times New Roman" panose="02020603050405020304" pitchFamily="18" charset="0"/>
                <a:cs typeface="Times New Roman" panose="02020603050405020304" pitchFamily="18" charset="0"/>
              </a:rPr>
              <a:t>) and disrupt their daily living activities, family relationships, and work schedules .</a:t>
            </a:r>
          </a:p>
        </p:txBody>
      </p:sp>
      <p:sp>
        <p:nvSpPr>
          <p:cNvPr id="10" name="Rectangle 9">
            <a:extLst>
              <a:ext uri="{FF2B5EF4-FFF2-40B4-BE49-F238E27FC236}">
                <a16:creationId xmlns:a16="http://schemas.microsoft.com/office/drawing/2014/main" id="{28517BFC-22DD-4F56-A0F7-EDAFED22A349}"/>
              </a:ext>
            </a:extLst>
          </p:cNvPr>
          <p:cNvSpPr/>
          <p:nvPr/>
        </p:nvSpPr>
        <p:spPr>
          <a:xfrm>
            <a:off x="7515496" y="1968516"/>
            <a:ext cx="3912659" cy="1868467"/>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Diarrhea, nausea, vomiting, hair loss, and </a:t>
            </a:r>
            <a:r>
              <a:rPr lang="en-US" dirty="0" err="1">
                <a:solidFill>
                  <a:schemeClr val="bg1"/>
                </a:solidFill>
                <a:latin typeface="Times New Roman" panose="02020603050405020304" pitchFamily="18" charset="0"/>
                <a:cs typeface="Times New Roman" panose="02020603050405020304" pitchFamily="18" charset="0"/>
              </a:rPr>
              <a:t>mucositis</a:t>
            </a:r>
            <a:r>
              <a:rPr lang="en-US" dirty="0">
                <a:solidFill>
                  <a:schemeClr val="bg1"/>
                </a:solidFill>
                <a:latin typeface="Times New Roman" panose="02020603050405020304" pitchFamily="18" charset="0"/>
                <a:cs typeface="Times New Roman" panose="02020603050405020304" pitchFamily="18" charset="0"/>
              </a:rPr>
              <a:t> are among the most common side </a:t>
            </a:r>
            <a:r>
              <a:rPr lang="en-US" dirty="0" smtClean="0">
                <a:solidFill>
                  <a:schemeClr val="bg1"/>
                </a:solidFill>
                <a:latin typeface="Times New Roman" panose="02020603050405020304" pitchFamily="18" charset="0"/>
                <a:cs typeface="Times New Roman" panose="02020603050405020304" pitchFamily="18" charset="0"/>
              </a:rPr>
              <a:t>effects.</a:t>
            </a:r>
          </a:p>
          <a:p>
            <a:pPr algn="just"/>
            <a:r>
              <a:rPr lang="en-US" dirty="0">
                <a:solidFill>
                  <a:schemeClr val="bg1"/>
                </a:solidFill>
                <a:latin typeface="Times New Roman" panose="02020603050405020304" pitchFamily="18" charset="0"/>
                <a:cs typeface="Times New Roman" panose="02020603050405020304" pitchFamily="18" charset="0"/>
              </a:rPr>
              <a:t>These side effects may cause poor drug compliance, prohibiting successful anticancer treatment. </a:t>
            </a:r>
          </a:p>
        </p:txBody>
      </p:sp>
      <p:sp>
        <p:nvSpPr>
          <p:cNvPr id="11" name="Rectangle 10">
            <a:extLst>
              <a:ext uri="{FF2B5EF4-FFF2-40B4-BE49-F238E27FC236}">
                <a16:creationId xmlns:a16="http://schemas.microsoft.com/office/drawing/2014/main" id="{28517BFC-22DD-4F56-A0F7-EDAFED22A349}"/>
              </a:ext>
            </a:extLst>
          </p:cNvPr>
          <p:cNvSpPr/>
          <p:nvPr/>
        </p:nvSpPr>
        <p:spPr>
          <a:xfrm>
            <a:off x="7515497" y="3961343"/>
            <a:ext cx="3912659" cy="225760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Poor education is one of the main determinants of poor adherence to </a:t>
            </a:r>
            <a:r>
              <a:rPr lang="en-US" dirty="0" smtClean="0">
                <a:solidFill>
                  <a:schemeClr val="bg1"/>
                </a:solidFill>
                <a:latin typeface="Times New Roman" panose="02020603050405020304" pitchFamily="18" charset="0"/>
                <a:cs typeface="Times New Roman" panose="02020603050405020304" pitchFamily="18" charset="0"/>
              </a:rPr>
              <a:t>chemotherapy.</a:t>
            </a:r>
          </a:p>
          <a:p>
            <a:pPr algn="just"/>
            <a:r>
              <a:rPr lang="en-US" dirty="0">
                <a:solidFill>
                  <a:schemeClr val="bg1"/>
                </a:solidFill>
                <a:latin typeface="Times New Roman" panose="02020603050405020304" pitchFamily="18" charset="0"/>
                <a:cs typeface="Times New Roman" panose="02020603050405020304" pitchFamily="18" charset="0"/>
              </a:rPr>
              <a:t>Therefore, proper education and sufficient communication are important to increase adherence, which may eventually contribute to improved clinical </a:t>
            </a:r>
            <a:r>
              <a:rPr lang="en-US" dirty="0" smtClean="0">
                <a:solidFill>
                  <a:schemeClr val="bg1"/>
                </a:solidFill>
                <a:latin typeface="Times New Roman" panose="02020603050405020304" pitchFamily="18" charset="0"/>
                <a:cs typeface="Times New Roman" panose="02020603050405020304" pitchFamily="18" charset="0"/>
              </a:rPr>
              <a:t>outcomes.</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987" y="2434607"/>
            <a:ext cx="2602024" cy="2921140"/>
          </a:xfrm>
          <a:prstGeom prst="rect">
            <a:avLst/>
          </a:prstGeom>
        </p:spPr>
      </p:pic>
    </p:spTree>
    <p:extLst>
      <p:ext uri="{BB962C8B-B14F-4D97-AF65-F5344CB8AC3E}">
        <p14:creationId xmlns:p14="http://schemas.microsoft.com/office/powerpoint/2010/main" val="387145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Introduction</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87383" y="2798866"/>
            <a:ext cx="3744686" cy="244369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An easily accessible, immersive, and interactive Web-based game (</a:t>
            </a:r>
            <a:r>
              <a:rPr lang="en-US" dirty="0" smtClean="0">
                <a:solidFill>
                  <a:schemeClr val="bg1"/>
                </a:solidFill>
                <a:latin typeface="Times New Roman" panose="02020603050405020304" pitchFamily="18" charset="0"/>
                <a:cs typeface="Times New Roman" panose="02020603050405020304" pitchFamily="18" charset="0"/>
              </a:rPr>
              <a:t>ILOVEBREAST</a:t>
            </a:r>
            <a:r>
              <a:rPr lang="en-US" dirty="0">
                <a:solidFill>
                  <a:schemeClr val="bg1"/>
                </a:solidFill>
                <a:latin typeface="Times New Roman" panose="02020603050405020304" pitchFamily="18" charset="0"/>
                <a:cs typeface="Times New Roman" panose="02020603050405020304" pitchFamily="18" charset="0"/>
              </a:rPr>
              <a:t>) was developed for adult patients with metastatic breast cancer. </a:t>
            </a:r>
          </a:p>
        </p:txBody>
      </p:sp>
      <p:sp>
        <p:nvSpPr>
          <p:cNvPr id="9" name="Rectangle 8">
            <a:extLst>
              <a:ext uri="{FF2B5EF4-FFF2-40B4-BE49-F238E27FC236}">
                <a16:creationId xmlns:a16="http://schemas.microsoft.com/office/drawing/2014/main" id="{28517BFC-22DD-4F56-A0F7-EDAFED22A349}"/>
              </a:ext>
            </a:extLst>
          </p:cNvPr>
          <p:cNvSpPr/>
          <p:nvPr/>
        </p:nvSpPr>
        <p:spPr>
          <a:xfrm>
            <a:off x="7240130" y="2682654"/>
            <a:ext cx="4652295" cy="2443693"/>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just"/>
            <a:r>
              <a:rPr lang="en-US" dirty="0">
                <a:solidFill>
                  <a:schemeClr val="bg1"/>
                </a:solidFill>
                <a:latin typeface="Times New Roman" panose="02020603050405020304" pitchFamily="18" charset="0"/>
                <a:cs typeface="Times New Roman" panose="02020603050405020304" pitchFamily="18" charset="0"/>
              </a:rPr>
              <a:t> Although previous efforts using games were mostly focused on children, adolescents, or young adults, ILOVEBREAST is specifically designed for adult users.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796" y="2636110"/>
            <a:ext cx="2536779" cy="2536779"/>
          </a:xfrm>
          <a:prstGeom prst="rect">
            <a:avLst/>
          </a:prstGeom>
        </p:spPr>
      </p:pic>
    </p:spTree>
    <p:extLst>
      <p:ext uri="{BB962C8B-B14F-4D97-AF65-F5344CB8AC3E}">
        <p14:creationId xmlns:p14="http://schemas.microsoft.com/office/powerpoint/2010/main" val="12683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7920" y="354279"/>
            <a:ext cx="9575074" cy="1317767"/>
          </a:xfrm>
        </p:spPr>
        <p:txBody>
          <a:bodyPr/>
          <a:lstStyle/>
          <a:p>
            <a:pPr lvl="0" algn="l" rtl="0"/>
            <a:r>
              <a:rPr lang="en-US" dirty="0" smtClean="0"/>
              <a:t>Aim and </a:t>
            </a:r>
            <a:r>
              <a:rPr lang="fa-IR" altLang="fa-IR" dirty="0"/>
              <a:t>Hypothesis </a:t>
            </a:r>
            <a:br>
              <a:rPr lang="fa-IR" altLang="fa-IR" dirty="0"/>
            </a:br>
            <a:r>
              <a:rPr lang="en-US" dirty="0" smtClean="0"/>
              <a:t> </a:t>
            </a:r>
            <a:endParaRPr lang="fa-IR" dirty="0"/>
          </a:p>
        </p:txBody>
      </p:sp>
      <p:sp>
        <p:nvSpPr>
          <p:cNvPr id="3" name="Content Placeholder 2"/>
          <p:cNvSpPr>
            <a:spLocks noGrp="1"/>
          </p:cNvSpPr>
          <p:nvPr>
            <p:ph idx="1"/>
          </p:nvPr>
        </p:nvSpPr>
        <p:spPr/>
        <p:txBody>
          <a:bodyPr/>
          <a:lstStyle/>
          <a:p>
            <a:pPr marL="0" indent="0" algn="just" rtl="0">
              <a:buNone/>
            </a:pPr>
            <a:r>
              <a:rPr lang="en-US" dirty="0">
                <a:solidFill>
                  <a:schemeClr val="bg1"/>
                </a:solidFill>
                <a:latin typeface="Times New Roman" panose="02020603050405020304" pitchFamily="18" charset="0"/>
                <a:cs typeface="Times New Roman" panose="02020603050405020304" pitchFamily="18" charset="0"/>
              </a:rPr>
              <a:t>This study was a proof-of-concept randomized controlled trial aimed at evaluating the benefits of smartphone-based mobile game use in breast cancer patients receiving cytotoxic chemotherapy.</a:t>
            </a:r>
          </a:p>
          <a:p>
            <a:pPr marL="0" indent="0" algn="just" rtl="0">
              <a:buNone/>
            </a:pPr>
            <a:endParaRPr lang="en-US" dirty="0" smtClean="0">
              <a:latin typeface="Times New Roman" panose="02020603050405020304" pitchFamily="18" charset="0"/>
              <a:cs typeface="Times New Roman" panose="02020603050405020304" pitchFamily="18" charset="0"/>
            </a:endParaRPr>
          </a:p>
          <a:p>
            <a:pPr marL="0" indent="0" algn="just" rtl="0">
              <a:buNone/>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hypothesized that mobile gaming would lead to increased drug compliance, decreased physical side effects of chemotherapy, and improved psychological status among patients.</a:t>
            </a:r>
          </a:p>
          <a:p>
            <a:pPr marL="0" indent="0" algn="just" rtl="0">
              <a:buNone/>
            </a:pPr>
            <a:endParaRPr lang="fa-IR"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smtClean="0"/>
              <a:t>اسلاید شماره </a:t>
            </a:r>
            <a:fld id="{623B8C6E-8ADC-45B6-B8AE-E579583F451D}" type="slidenum">
              <a:rPr lang="fa-IR" smtClean="0"/>
              <a:pPr/>
              <a:t>7</a:t>
            </a:fld>
            <a:r>
              <a:rPr lang="en-US" smtClean="0"/>
              <a:t>  </a:t>
            </a:r>
            <a:r>
              <a:rPr lang="fa-IR" smtClean="0"/>
              <a:t> </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r>
              <a:rPr lang="fa-IR" smtClean="0"/>
              <a:t>ارائه دهنده</a:t>
            </a:r>
            <a:endParaRPr lang="en-US" dirty="0"/>
          </a:p>
        </p:txBody>
      </p:sp>
      <p:sp>
        <p:nvSpPr>
          <p:cNvPr id="7"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631" t="23550" r="50563" b="19038"/>
          <a:stretch/>
        </p:blipFill>
        <p:spPr>
          <a:xfrm>
            <a:off x="269413" y="2011680"/>
            <a:ext cx="932852" cy="8655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73" y="3531176"/>
            <a:ext cx="1074419" cy="1074419"/>
          </a:xfrm>
          <a:prstGeom prst="rect">
            <a:avLst/>
          </a:prstGeom>
        </p:spPr>
      </p:pic>
    </p:spTree>
    <p:extLst>
      <p:ext uri="{BB962C8B-B14F-4D97-AF65-F5344CB8AC3E}">
        <p14:creationId xmlns:p14="http://schemas.microsoft.com/office/powerpoint/2010/main" val="40892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MATERIALS AND METHODS</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65" y="1936569"/>
            <a:ext cx="1849001" cy="1849001"/>
          </a:xfrm>
          <a:prstGeom prst="rect">
            <a:avLst/>
          </a:prstGeom>
        </p:spPr>
      </p:pic>
      <p:sp>
        <p:nvSpPr>
          <p:cNvPr id="6" name="TextBox 5"/>
          <p:cNvSpPr txBox="1"/>
          <p:nvPr/>
        </p:nvSpPr>
        <p:spPr>
          <a:xfrm>
            <a:off x="2290354" y="2168434"/>
            <a:ext cx="9435357" cy="1908215"/>
          </a:xfrm>
          <a:prstGeom prst="rect">
            <a:avLst/>
          </a:prstGeom>
          <a:noFill/>
        </p:spPr>
        <p:txBody>
          <a:bodyPr wrap="square" rtlCol="1">
            <a:spAutoFit/>
          </a:bodyPr>
          <a:lstStyle/>
          <a:p>
            <a:pPr algn="just"/>
            <a:r>
              <a:rPr lang="en-US" sz="2800" b="1" dirty="0">
                <a:latin typeface="Times New Roman" panose="02020603050405020304" pitchFamily="18" charset="0"/>
                <a:cs typeface="Times New Roman" panose="02020603050405020304" pitchFamily="18" charset="0"/>
              </a:rPr>
              <a:t>Patients</a:t>
            </a:r>
            <a:endParaRPr lang="en-US" sz="2800" b="1"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Patients </a:t>
            </a:r>
            <a:r>
              <a:rPr lang="en-US" dirty="0">
                <a:latin typeface="Times New Roman" panose="02020603050405020304" pitchFamily="18" charset="0"/>
                <a:cs typeface="Times New Roman" panose="02020603050405020304" pitchFamily="18" charset="0"/>
              </a:rPr>
              <a:t>with pathologically </a:t>
            </a:r>
            <a:r>
              <a:rPr lang="en-US" dirty="0" smtClean="0">
                <a:latin typeface="Times New Roman" panose="02020603050405020304" pitchFamily="18" charset="0"/>
                <a:cs typeface="Times New Roman" panose="02020603050405020304" pitchFamily="18" charset="0"/>
              </a:rPr>
              <a:t>proven, clinical </a:t>
            </a:r>
            <a:r>
              <a:rPr lang="en-US" dirty="0">
                <a:latin typeface="Times New Roman" panose="02020603050405020304" pitchFamily="18" charset="0"/>
                <a:cs typeface="Times New Roman" panose="02020603050405020304" pitchFamily="18" charset="0"/>
              </a:rPr>
              <a:t>stage IV breast cancer were enrolled in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study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Chung-</a:t>
            </a:r>
            <a:r>
              <a:rPr lang="en-US" dirty="0" err="1">
                <a:latin typeface="Times New Roman" panose="02020603050405020304" pitchFamily="18" charset="0"/>
                <a:cs typeface="Times New Roman" panose="02020603050405020304" pitchFamily="18" charset="0"/>
              </a:rPr>
              <a:t>Ang</a:t>
            </a:r>
            <a:r>
              <a:rPr lang="en-US" dirty="0">
                <a:latin typeface="Times New Roman" panose="02020603050405020304" pitchFamily="18" charset="0"/>
                <a:cs typeface="Times New Roman" panose="02020603050405020304" pitchFamily="18" charset="0"/>
              </a:rPr>
              <a:t> University Hospital, </a:t>
            </a:r>
            <a:r>
              <a:rPr lang="en-US" dirty="0" smtClean="0">
                <a:latin typeface="Times New Roman" panose="02020603050405020304" pitchFamily="18" charset="0"/>
                <a:cs typeface="Times New Roman" panose="02020603050405020304" pitchFamily="18" charset="0"/>
              </a:rPr>
              <a:t>Korea</a:t>
            </a:r>
            <a:r>
              <a:rPr lang="en-US" dirty="0">
                <a:latin typeface="Times New Roman" panose="02020603050405020304" pitchFamily="18" charset="0"/>
                <a:cs typeface="Times New Roman" panose="02020603050405020304" pitchFamily="18" charset="0"/>
              </a:rPr>
              <a:t>, from September 2013 to September </a:t>
            </a:r>
            <a:r>
              <a:rPr lang="en-US" dirty="0" smtClean="0">
                <a:latin typeface="Times New Roman" panose="02020603050405020304" pitchFamily="18" charset="0"/>
                <a:cs typeface="Times New Roman" panose="02020603050405020304" pitchFamily="18" charset="0"/>
              </a:rPr>
              <a:t>2014.</a:t>
            </a:r>
          </a:p>
          <a:p>
            <a:pPr algn="just"/>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were </a:t>
            </a:r>
            <a:r>
              <a:rPr lang="en-US" dirty="0">
                <a:latin typeface="Times New Roman" panose="02020603050405020304" pitchFamily="18" charset="0"/>
                <a:cs typeface="Times New Roman" panose="02020603050405020304" pitchFamily="18" charset="0"/>
              </a:rPr>
              <a:t>screened with the research and the patient edition version of Structured Clinical Interview for Diagnostic and Statistical Manual of Mental </a:t>
            </a:r>
            <a:r>
              <a:rPr lang="en-US" dirty="0" smtClean="0">
                <a:latin typeface="Times New Roman" panose="02020603050405020304" pitchFamily="18" charset="0"/>
                <a:cs typeface="Times New Roman" panose="02020603050405020304" pitchFamily="18" charset="0"/>
              </a:rPr>
              <a:t>Disorders.</a:t>
            </a:r>
            <a:endParaRPr lang="fa-IR"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97" y="3914600"/>
            <a:ext cx="1716735" cy="22919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58726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E5F0-808D-FFA4-691E-E5AF3A46FC62}"/>
              </a:ext>
            </a:extLst>
          </p:cNvPr>
          <p:cNvSpPr>
            <a:spLocks noGrp="1"/>
          </p:cNvSpPr>
          <p:nvPr>
            <p:ph type="title"/>
          </p:nvPr>
        </p:nvSpPr>
        <p:spPr>
          <a:xfrm>
            <a:off x="2472611" y="317240"/>
            <a:ext cx="8514387" cy="1475695"/>
          </a:xfrm>
        </p:spPr>
        <p:txBody>
          <a:bodyPr/>
          <a:lstStyle/>
          <a:p>
            <a:pPr algn="l"/>
            <a:r>
              <a:rPr lang="en-US" dirty="0"/>
              <a:t>Inclusion criteria</a:t>
            </a:r>
          </a:p>
        </p:txBody>
      </p:sp>
      <p:sp>
        <p:nvSpPr>
          <p:cNvPr id="4" name="Date Placeholder 3">
            <a:extLst>
              <a:ext uri="{FF2B5EF4-FFF2-40B4-BE49-F238E27FC236}">
                <a16:creationId xmlns:a16="http://schemas.microsoft.com/office/drawing/2014/main" id="{EBF83B71-B485-B900-615F-1B6A1B3664F4}"/>
              </a:ext>
            </a:extLst>
          </p:cNvPr>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a:extLst>
              <a:ext uri="{FF2B5EF4-FFF2-40B4-BE49-F238E27FC236}">
                <a16:creationId xmlns:a16="http://schemas.microsoft.com/office/drawing/2014/main" id="{176C8534-EE78-E6F7-1611-E1AFA77433A8}"/>
              </a:ext>
            </a:extLst>
          </p:cNvPr>
          <p:cNvSpPr>
            <a:spLocks noGrp="1"/>
          </p:cNvSpPr>
          <p:nvPr>
            <p:ph type="ftr" sz="quarter" idx="11"/>
          </p:nvPr>
        </p:nvSpPr>
        <p:spPr/>
        <p:txBody>
          <a:bodyPr/>
          <a:lstStyle/>
          <a:p>
            <a:r>
              <a:rPr lang="fa-IR"/>
              <a:t>موضوع ارائه</a:t>
            </a:r>
            <a:endParaRPr lang="en-US" dirty="0"/>
          </a:p>
        </p:txBody>
      </p:sp>
      <p:sp>
        <p:nvSpPr>
          <p:cNvPr id="8" name="Slide Number Placeholder 5">
            <a:extLst>
              <a:ext uri="{FF2B5EF4-FFF2-40B4-BE49-F238E27FC236}">
                <a16:creationId xmlns:a16="http://schemas.microsoft.com/office/drawing/2014/main" id="{337B2292-BB8E-0ADD-3805-9CFD782A415B}"/>
              </a:ext>
            </a:extLst>
          </p:cNvPr>
          <p:cNvSpPr>
            <a:spLocks noGrp="1"/>
          </p:cNvSpPr>
          <p:nvPr>
            <p:ph type="sldNum" sz="quarter" idx="12"/>
          </p:nvPr>
        </p:nvSpPr>
        <p:spPr>
          <a:xfrm>
            <a:off x="8940800" y="6343308"/>
            <a:ext cx="2080191" cy="365125"/>
          </a:xfrm>
        </p:spPr>
        <p:txBody>
          <a:bodyPr/>
          <a:lstStyle/>
          <a:p>
            <a:r>
              <a:rPr lang="fa-IR" dirty="0"/>
              <a:t>ارائه دهنده: مرضیه راعی </a:t>
            </a:r>
            <a:endParaRPr lang="en-US" dirty="0"/>
          </a:p>
        </p:txBody>
      </p:sp>
      <p:sp>
        <p:nvSpPr>
          <p:cNvPr id="7" name="Rectangle 6">
            <a:extLst>
              <a:ext uri="{FF2B5EF4-FFF2-40B4-BE49-F238E27FC236}">
                <a16:creationId xmlns:a16="http://schemas.microsoft.com/office/drawing/2014/main" id="{CABE865B-A12D-4205-8393-90EDCCB1C306}"/>
              </a:ext>
            </a:extLst>
          </p:cNvPr>
          <p:cNvSpPr/>
          <p:nvPr/>
        </p:nvSpPr>
        <p:spPr>
          <a:xfrm>
            <a:off x="2569028" y="2299063"/>
            <a:ext cx="8669677" cy="325700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342900" indent="-342900" algn="just">
              <a:buFont typeface="Wingdings" panose="05000000000000000000" pitchFamily="2" charset="2"/>
              <a:buChar char="ü"/>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Females </a:t>
            </a:r>
            <a:r>
              <a:rPr lang="en-US" dirty="0">
                <a:solidFill>
                  <a:schemeClr val="bg1"/>
                </a:solidFill>
                <a:latin typeface="Times New Roman" panose="02020603050405020304" pitchFamily="18" charset="0"/>
                <a:cs typeface="Times New Roman" panose="02020603050405020304" pitchFamily="18" charset="0"/>
              </a:rPr>
              <a:t>diagnosed with metastatic </a:t>
            </a:r>
            <a:r>
              <a:rPr lang="en-US" dirty="0" smtClean="0">
                <a:solidFill>
                  <a:schemeClr val="bg1"/>
                </a:solidFill>
                <a:latin typeface="Times New Roman" panose="02020603050405020304" pitchFamily="18" charset="0"/>
                <a:cs typeface="Times New Roman" panose="02020603050405020304" pitchFamily="18" charset="0"/>
              </a:rPr>
              <a:t>breast cancer .</a:t>
            </a: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Aged </a:t>
            </a:r>
            <a:r>
              <a:rPr lang="en-US" dirty="0">
                <a:solidFill>
                  <a:schemeClr val="bg1"/>
                </a:solidFill>
                <a:latin typeface="Times New Roman" panose="02020603050405020304" pitchFamily="18" charset="0"/>
                <a:cs typeface="Times New Roman" panose="02020603050405020304" pitchFamily="18" charset="0"/>
              </a:rPr>
              <a:t>18-65 </a:t>
            </a:r>
            <a:r>
              <a:rPr lang="en-US" dirty="0" smtClean="0">
                <a:solidFill>
                  <a:schemeClr val="bg1"/>
                </a:solidFill>
                <a:latin typeface="Times New Roman" panose="02020603050405020304" pitchFamily="18" charset="0"/>
                <a:cs typeface="Times New Roman" panose="02020603050405020304" pitchFamily="18" charset="0"/>
              </a:rPr>
              <a:t>years.</a:t>
            </a: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Use </a:t>
            </a:r>
            <a:r>
              <a:rPr lang="en-US" dirty="0">
                <a:solidFill>
                  <a:schemeClr val="bg1"/>
                </a:solidFill>
                <a:latin typeface="Times New Roman" panose="02020603050405020304" pitchFamily="18" charset="0"/>
                <a:cs typeface="Times New Roman" panose="02020603050405020304" pitchFamily="18" charset="0"/>
              </a:rPr>
              <a:t>of at least third-line palliative chemotherapy treatment comprising </a:t>
            </a:r>
            <a:r>
              <a:rPr lang="en-US" dirty="0" err="1">
                <a:solidFill>
                  <a:schemeClr val="bg1"/>
                </a:solidFill>
                <a:latin typeface="Times New Roman" panose="02020603050405020304" pitchFamily="18" charset="0"/>
                <a:cs typeface="Times New Roman" panose="02020603050405020304" pitchFamily="18" charset="0"/>
              </a:rPr>
              <a:t>taxanes</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anthracyclines</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capecitabine</a:t>
            </a:r>
            <a:r>
              <a:rPr lang="en-US" dirty="0">
                <a:solidFill>
                  <a:schemeClr val="bg1"/>
                </a:solidFill>
                <a:latin typeface="Times New Roman" panose="02020603050405020304" pitchFamily="18" charset="0"/>
                <a:cs typeface="Times New Roman" panose="02020603050405020304" pitchFamily="18" charset="0"/>
              </a:rPr>
              <a:t>, and platinum </a:t>
            </a:r>
            <a:r>
              <a:rPr lang="en-US" dirty="0" smtClean="0">
                <a:solidFill>
                  <a:schemeClr val="bg1"/>
                </a:solidFill>
                <a:latin typeface="Times New Roman" panose="02020603050405020304" pitchFamily="18" charset="0"/>
                <a:cs typeface="Times New Roman" panose="02020603050405020304" pitchFamily="18" charset="0"/>
              </a:rPr>
              <a:t>compounds.</a:t>
            </a:r>
          </a:p>
          <a:p>
            <a:pPr algn="just"/>
            <a:endParaRPr lang="en-US" dirty="0" smtClean="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dirty="0" smtClean="0">
                <a:solidFill>
                  <a:schemeClr val="bg1"/>
                </a:solidFill>
                <a:latin typeface="Times New Roman" panose="02020603050405020304" pitchFamily="18" charset="0"/>
                <a:cs typeface="Times New Roman" panose="02020603050405020304" pitchFamily="18" charset="0"/>
              </a:rPr>
              <a:t>Ability </a:t>
            </a:r>
            <a:r>
              <a:rPr lang="en-US" dirty="0">
                <a:solidFill>
                  <a:schemeClr val="bg1"/>
                </a:solidFill>
                <a:latin typeface="Times New Roman" panose="02020603050405020304" pitchFamily="18" charset="0"/>
                <a:cs typeface="Times New Roman" panose="02020603050405020304" pitchFamily="18" charset="0"/>
              </a:rPr>
              <a:t>to use a smartphone for the mobile game</a:t>
            </a:r>
            <a:endParaRPr lang="en-US" dirty="0" smtClean="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17" y="2865528"/>
            <a:ext cx="2152650" cy="2124075"/>
          </a:xfrm>
          <a:prstGeom prst="rect">
            <a:avLst/>
          </a:prstGeom>
        </p:spPr>
      </p:pic>
    </p:spTree>
    <p:extLst>
      <p:ext uri="{BB962C8B-B14F-4D97-AF65-F5344CB8AC3E}">
        <p14:creationId xmlns:p14="http://schemas.microsoft.com/office/powerpoint/2010/main" val="29647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1975</TotalTime>
  <Words>3332</Words>
  <Application>Microsoft Office PowerPoint</Application>
  <PresentationFormat>Widescreen</PresentationFormat>
  <Paragraphs>331</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B Nazanin</vt:lpstr>
      <vt:lpstr>B Titr</vt:lpstr>
      <vt:lpstr>Calibri</vt:lpstr>
      <vt:lpstr>Corbel</vt:lpstr>
      <vt:lpstr>inherit</vt:lpstr>
      <vt:lpstr>Tahoma</vt:lpstr>
      <vt:lpstr>Times New Roman</vt:lpstr>
      <vt:lpstr>Wingdings</vt:lpstr>
      <vt:lpstr>Banded</vt:lpstr>
      <vt:lpstr>A Mobile Game for Patients With Breast Cancer for Chemotherapy Self-Management and Quality-of-Life Improvement: Randomized Controlled Trial</vt:lpstr>
      <vt:lpstr>معرفی مجله</vt:lpstr>
      <vt:lpstr>PowerPoint Presentation</vt:lpstr>
      <vt:lpstr>Introduction</vt:lpstr>
      <vt:lpstr>Introduction</vt:lpstr>
      <vt:lpstr>Introduction</vt:lpstr>
      <vt:lpstr>Aim and Hypothesis   </vt:lpstr>
      <vt:lpstr>MATERIALS AND METHODS</vt:lpstr>
      <vt:lpstr>Inclusion criteria</vt:lpstr>
      <vt:lpstr>Exclusion criteria</vt:lpstr>
      <vt:lpstr>MATERIALS AND METHODS</vt:lpstr>
      <vt:lpstr>Description of the Mobile Game </vt:lpstr>
      <vt:lpstr>PowerPoint Presentation</vt:lpstr>
      <vt:lpstr>Description of the Mobile Game </vt:lpstr>
      <vt:lpstr>Study Procedure</vt:lpstr>
      <vt:lpstr>Study Procedure</vt:lpstr>
      <vt:lpstr>Study Procedure</vt:lpstr>
      <vt:lpstr>Study Procedure</vt:lpstr>
      <vt:lpstr>OUTCOMES</vt:lpstr>
      <vt:lpstr>Outcomes</vt:lpstr>
      <vt:lpstr>Statistical Analyses</vt:lpstr>
      <vt:lpstr>PowerPoint Presentation</vt:lpstr>
      <vt:lpstr>RESULTS</vt:lpstr>
      <vt:lpstr>RESULTS</vt:lpstr>
      <vt:lpstr>Overall Satisfaction</vt:lpstr>
      <vt:lpstr>RESULT</vt:lpstr>
      <vt:lpstr>STUDY Endpoints</vt:lpstr>
      <vt:lpstr>RESULTS</vt:lpstr>
      <vt:lpstr>PowerPoint Presentation</vt:lpstr>
      <vt:lpstr>PowerPoint Presentation</vt:lpstr>
      <vt:lpstr>PowerPoint Presentation</vt:lpstr>
      <vt:lpstr>DISCUSSION</vt:lpstr>
      <vt:lpstr>DISCUSSION</vt:lpstr>
      <vt:lpstr>DISCUSSION</vt:lpstr>
      <vt:lpstr>DISCUSSION</vt:lpstr>
      <vt:lpstr>DISCUSSION</vt:lpstr>
      <vt:lpstr>Conclusion</vt:lpstr>
      <vt:lpstr>Limitations</vt:lpstr>
      <vt:lpstr>future research</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Nikam</cp:lastModifiedBy>
  <cp:revision>191</cp:revision>
  <dcterms:created xsi:type="dcterms:W3CDTF">2017-02-27T19:12:11Z</dcterms:created>
  <dcterms:modified xsi:type="dcterms:W3CDTF">2022-06-26T04:34:53Z</dcterms:modified>
</cp:coreProperties>
</file>