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8"/>
  </p:notesMasterIdLst>
  <p:sldIdLst>
    <p:sldId id="290" r:id="rId2"/>
    <p:sldId id="256" r:id="rId3"/>
    <p:sldId id="275" r:id="rId4"/>
    <p:sldId id="264" r:id="rId5"/>
    <p:sldId id="271" r:id="rId6"/>
    <p:sldId id="276" r:id="rId7"/>
    <p:sldId id="278" r:id="rId8"/>
    <p:sldId id="279" r:id="rId9"/>
    <p:sldId id="280" r:id="rId10"/>
    <p:sldId id="301" r:id="rId11"/>
    <p:sldId id="302" r:id="rId12"/>
    <p:sldId id="282" r:id="rId13"/>
    <p:sldId id="281" r:id="rId14"/>
    <p:sldId id="305" r:id="rId15"/>
    <p:sldId id="304" r:id="rId16"/>
    <p:sldId id="306" r:id="rId17"/>
    <p:sldId id="291" r:id="rId18"/>
    <p:sldId id="292" r:id="rId19"/>
    <p:sldId id="286" r:id="rId20"/>
    <p:sldId id="303" r:id="rId21"/>
    <p:sldId id="287" r:id="rId22"/>
    <p:sldId id="285" r:id="rId23"/>
    <p:sldId id="270" r:id="rId24"/>
    <p:sldId id="309" r:id="rId25"/>
    <p:sldId id="310" r:id="rId26"/>
    <p:sldId id="31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6" autoAdjust="0"/>
    <p:restoredTop sz="86477" autoAdjust="0"/>
  </p:normalViewPr>
  <p:slideViewPr>
    <p:cSldViewPr snapToGrid="0">
      <p:cViewPr varScale="1">
        <p:scale>
          <a:sx n="67" d="100"/>
          <a:sy n="67" d="100"/>
        </p:scale>
        <p:origin x="9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7/2/2022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23</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pic>
        <p:nvPicPr>
          <p:cNvPr id="5" name="Picture 4" descr="بسم الله الرحمن الرحیم"/>
          <p:cNvPicPr/>
          <p:nvPr/>
        </p:nvPicPr>
        <p:blipFill>
          <a:blip r:embed="rId2"/>
          <a:srcRect/>
          <a:stretch>
            <a:fillRect/>
          </a:stretch>
        </p:blipFill>
        <p:spPr bwMode="auto">
          <a:xfrm>
            <a:off x="643944" y="218942"/>
            <a:ext cx="11037194" cy="6027312"/>
          </a:xfrm>
          <a:prstGeom prst="rect">
            <a:avLst/>
          </a:prstGeom>
          <a:noFill/>
          <a:ln w="9525">
            <a:noFill/>
            <a:miter lim="800000"/>
            <a:headEnd/>
            <a:tailEnd/>
          </a:ln>
        </p:spPr>
      </p:pic>
    </p:spTree>
    <p:extLst>
      <p:ext uri="{BB962C8B-B14F-4D97-AF65-F5344CB8AC3E}">
        <p14:creationId xmlns:p14="http://schemas.microsoft.com/office/powerpoint/2010/main" val="314785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650" y="284176"/>
            <a:ext cx="10028350" cy="1508760"/>
          </a:xfrm>
        </p:spPr>
        <p:txBody>
          <a:bodyPr/>
          <a:lstStyle/>
          <a:p>
            <a:pPr algn="l" rtl="0"/>
            <a:r>
              <a:rPr lang="en-US" b="1" dirty="0">
                <a:solidFill>
                  <a:schemeClr val="accent1"/>
                </a:solidFill>
                <a:latin typeface="Times New Roman" pitchFamily="18" charset="0"/>
                <a:cs typeface="Times New Roman" pitchFamily="18" charset="0"/>
              </a:rPr>
              <a:t>Survey Design and Questionnaire</a:t>
            </a:r>
            <a:endParaRPr lang="en-US" dirty="0"/>
          </a:p>
        </p:txBody>
      </p:sp>
      <p:sp>
        <p:nvSpPr>
          <p:cNvPr id="3" name="Content Placeholder 2"/>
          <p:cNvSpPr>
            <a:spLocks noGrp="1"/>
          </p:cNvSpPr>
          <p:nvPr>
            <p:ph idx="1"/>
          </p:nvPr>
        </p:nvSpPr>
        <p:spPr>
          <a:xfrm>
            <a:off x="463638" y="2011680"/>
            <a:ext cx="11397803" cy="4206240"/>
          </a:xfrm>
        </p:spPr>
        <p:txBody>
          <a:bodyPr>
            <a:normAutofit/>
          </a:bodyPr>
          <a:lstStyle/>
          <a:p>
            <a:pPr marL="0" indent="0" algn="l">
              <a:lnSpc>
                <a:spcPct val="150000"/>
              </a:lnSpc>
              <a:buNone/>
            </a:pPr>
            <a:r>
              <a:rPr lang="en-US" dirty="0">
                <a:latin typeface="Times New Roman" pitchFamily="18" charset="0"/>
                <a:cs typeface="Times New Roman" pitchFamily="18" charset="0"/>
              </a:rPr>
              <a:t>The introductory questions captured characteristics of our study population such as their highest education degree, marital status, employment type, and health care plan. These questions were followed by an assessment of their current and previous  pregnancies including the number of previous pregnancies deliveries, previous modes of delivery, planned mode of deliver in this pregnancy, complications in this pregnancy, whether conception was natural, and whether the current pregnancy was a multiple pregnancy. The remaining questions focused on </a:t>
            </a:r>
            <a:r>
              <a:rPr lang="en-US" dirty="0" err="1">
                <a:latin typeface="Times New Roman" pitchFamily="18" charset="0"/>
                <a:cs typeface="Times New Roman" pitchFamily="18" charset="0"/>
              </a:rPr>
              <a:t>eHealth</a:t>
            </a:r>
            <a:r>
              <a:rPr lang="en-US" dirty="0">
                <a:latin typeface="Times New Roman" pitchFamily="18" charset="0"/>
                <a:cs typeface="Times New Roman" pitchFamily="18" charset="0"/>
              </a:rPr>
              <a:t> devices for pregnancy monitoring.</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306659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08" y="284176"/>
            <a:ext cx="10097037" cy="1508760"/>
          </a:xfrm>
        </p:spPr>
        <p:txBody>
          <a:bodyPr/>
          <a:lstStyle/>
          <a:p>
            <a:pPr algn="l" rtl="0"/>
            <a:r>
              <a:rPr lang="en-US" b="1" dirty="0">
                <a:solidFill>
                  <a:schemeClr val="accent1"/>
                </a:solidFill>
                <a:latin typeface="Times New Roman" pitchFamily="18" charset="0"/>
                <a:cs typeface="Times New Roman" pitchFamily="18" charset="0"/>
              </a:rPr>
              <a:t>Survey Design and Questionnaire</a:t>
            </a:r>
            <a:endParaRPr lang="en-US" dirty="0"/>
          </a:p>
        </p:txBody>
      </p:sp>
      <p:sp>
        <p:nvSpPr>
          <p:cNvPr id="3" name="Content Placeholder 2"/>
          <p:cNvSpPr>
            <a:spLocks noGrp="1"/>
          </p:cNvSpPr>
          <p:nvPr>
            <p:ph idx="1"/>
          </p:nvPr>
        </p:nvSpPr>
        <p:spPr>
          <a:xfrm>
            <a:off x="540914" y="2011679"/>
            <a:ext cx="11101588" cy="4080027"/>
          </a:xfrm>
        </p:spPr>
        <p:style>
          <a:lnRef idx="1">
            <a:schemeClr val="accent3"/>
          </a:lnRef>
          <a:fillRef idx="2">
            <a:schemeClr val="accent3"/>
          </a:fillRef>
          <a:effectRef idx="1">
            <a:schemeClr val="accent3"/>
          </a:effectRef>
          <a:fontRef idx="minor">
            <a:schemeClr val="dk1"/>
          </a:fontRef>
        </p:style>
        <p:txBody>
          <a:bodyPr/>
          <a:lstStyle/>
          <a:p>
            <a:pPr marL="0" indent="0" algn="l" rtl="0">
              <a:lnSpc>
                <a:spcPct val="150000"/>
              </a:lnSpc>
              <a:buNone/>
            </a:pPr>
            <a:r>
              <a:rPr lang="en-US" dirty="0">
                <a:latin typeface="Times New Roman" pitchFamily="18" charset="0"/>
                <a:cs typeface="Times New Roman" pitchFamily="18" charset="0"/>
              </a:rPr>
              <a:t> The description of the devices in question did not cover technical details but specified that they were noninvasive and that women would be able to put them on autonomously. </a:t>
            </a:r>
          </a:p>
          <a:p>
            <a:pPr algn="l" rtl="0">
              <a:lnSpc>
                <a:spcPct val="150000"/>
              </a:lnSpc>
              <a:buFont typeface="Wingdings" pitchFamily="2" charset="2"/>
              <a:buChar char="Ø"/>
            </a:pPr>
            <a:r>
              <a:rPr lang="en-US" dirty="0">
                <a:latin typeface="Times New Roman" pitchFamily="18" charset="0"/>
                <a:cs typeface="Times New Roman" pitchFamily="18" charset="0"/>
              </a:rPr>
              <a:t>The first block of these questions inquired under which circumstances and how often the respondent was willing to engage in pregnancy monitoring at home, with possible responses like “if I felt my baby less...”</a:t>
            </a:r>
          </a:p>
          <a:p>
            <a:pPr algn="l" rtl="0">
              <a:lnSpc>
                <a:spcPct val="150000"/>
              </a:lnSpc>
              <a:buFont typeface="Wingdings" pitchFamily="2" charset="2"/>
              <a:buChar char="Ø"/>
            </a:pPr>
            <a:r>
              <a:rPr lang="en-US" dirty="0">
                <a:latin typeface="Times New Roman" pitchFamily="18" charset="0"/>
                <a:cs typeface="Times New Roman" pitchFamily="18" charset="0"/>
              </a:rPr>
              <a:t>The second block focused on the expectations toward devices to monitor a pregnancy at home such as display of recordings, design, and functionality.</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32500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425" y="284176"/>
            <a:ext cx="7477433" cy="1508760"/>
          </a:xfrm>
        </p:spPr>
        <p:txBody>
          <a:bodyPr/>
          <a:lstStyle/>
          <a:p>
            <a:pPr algn="ctr"/>
            <a:r>
              <a:rPr lang="en-US" b="1" dirty="0"/>
              <a:t>Study Population</a:t>
            </a:r>
            <a:endParaRPr lang="en-US" dirty="0">
              <a:solidFill>
                <a:schemeClr val="bg1"/>
              </a:solidFill>
            </a:endParaRPr>
          </a:p>
        </p:txBody>
      </p:sp>
      <p:sp>
        <p:nvSpPr>
          <p:cNvPr id="3" name="Content Placeholder 2"/>
          <p:cNvSpPr>
            <a:spLocks noGrp="1"/>
          </p:cNvSpPr>
          <p:nvPr>
            <p:ph idx="1"/>
          </p:nvPr>
        </p:nvSpPr>
        <p:spPr>
          <a:xfrm>
            <a:off x="545690" y="2011681"/>
            <a:ext cx="10441309" cy="2634062"/>
          </a:xfrm>
        </p:spPr>
        <p:txBody>
          <a:bodyPr/>
          <a:lstStyle/>
          <a:p>
            <a:pPr marL="0" indent="0" algn="l" rtl="0">
              <a:lnSpc>
                <a:spcPct val="150000"/>
              </a:lnSpc>
              <a:buNone/>
            </a:pPr>
            <a:r>
              <a:rPr lang="en-US" sz="2400" dirty="0">
                <a:latin typeface="Times New Roman" pitchFamily="18" charset="0"/>
                <a:cs typeface="Times New Roman" pitchFamily="18" charset="0"/>
              </a:rPr>
              <a:t>The questionnaire was completed by 509 women, resulting in a participation rate of 63.9% (509/796) for all women that were offered participation</a:t>
            </a:r>
          </a:p>
          <a:p>
            <a:pPr marL="0" indent="0" algn="l" rtl="0">
              <a:lnSpc>
                <a:spcPct val="150000"/>
              </a:lnSpc>
              <a:buNone/>
            </a:pPr>
            <a:r>
              <a:rPr lang="en-US" sz="2400" dirty="0">
                <a:latin typeface="Times New Roman" pitchFamily="18" charset="0"/>
                <a:cs typeface="Times New Roman" pitchFamily="18" charset="0"/>
              </a:rPr>
              <a:t>The completeness rate of these data was 96.3% (490/509). The sample is by and large representative of pregnant women in Germany.</a:t>
            </a:r>
            <a:endParaRPr lang="en-US" sz="2400" dirty="0">
              <a:solidFill>
                <a:schemeClr val="bg1"/>
              </a:solidFill>
              <a:latin typeface="Times New Roman" panose="02020603050405020304" pitchFamily="18" charset="0"/>
              <a:cs typeface="Times New Roman" panose="02020603050405020304" pitchFamily="18" charset="0"/>
            </a:endParaRPr>
          </a:p>
          <a:p>
            <a:pPr marL="0" indent="0" algn="l" rtl="0">
              <a:lnSpc>
                <a:spcPct val="150000"/>
              </a:lnSpc>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lgn="l" rtl="0">
              <a:lnSpc>
                <a:spcPct val="150000"/>
              </a:lnSpc>
              <a:buNone/>
            </a:pPr>
            <a:endParaRPr lang="en-US" dirty="0">
              <a:solidFill>
                <a:schemeClr val="accent4">
                  <a:lumMod val="75000"/>
                </a:schemeClr>
              </a:solidFill>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18" name="Chevron 17"/>
          <p:cNvSpPr/>
          <p:nvPr/>
        </p:nvSpPr>
        <p:spPr>
          <a:xfrm>
            <a:off x="7727325" y="5614320"/>
            <a:ext cx="225020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Conclusions</a:t>
            </a:r>
            <a:endParaRPr lang="en-US" dirty="0">
              <a:solidFill>
                <a:schemeClr val="tx1"/>
              </a:solidFill>
            </a:endParaRPr>
          </a:p>
        </p:txBody>
      </p:sp>
      <p:sp>
        <p:nvSpPr>
          <p:cNvPr id="19" name="Pentagon 18"/>
          <p:cNvSpPr/>
          <p:nvPr/>
        </p:nvSpPr>
        <p:spPr>
          <a:xfrm>
            <a:off x="-1" y="5648632"/>
            <a:ext cx="1799304"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fa-IR" dirty="0"/>
          </a:p>
        </p:txBody>
      </p:sp>
      <p:sp>
        <p:nvSpPr>
          <p:cNvPr id="20" name="Chevron 19"/>
          <p:cNvSpPr/>
          <p:nvPr/>
        </p:nvSpPr>
        <p:spPr>
          <a:xfrm>
            <a:off x="3410954" y="5648632"/>
            <a:ext cx="2217114"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solidFill>
                  <a:srgbClr val="FF0000"/>
                </a:solidFill>
              </a:rPr>
              <a:t>Results</a:t>
            </a:r>
            <a:endParaRPr lang="en-US" dirty="0">
              <a:solidFill>
                <a:srgbClr val="FF0000"/>
              </a:solidFill>
            </a:endParaRPr>
          </a:p>
        </p:txBody>
      </p:sp>
      <p:sp>
        <p:nvSpPr>
          <p:cNvPr id="21" name="Chevron 20"/>
          <p:cNvSpPr/>
          <p:nvPr/>
        </p:nvSpPr>
        <p:spPr>
          <a:xfrm>
            <a:off x="1633724" y="5648632"/>
            <a:ext cx="2010997"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22" name="Chevron 21"/>
          <p:cNvSpPr/>
          <p:nvPr/>
        </p:nvSpPr>
        <p:spPr>
          <a:xfrm>
            <a:off x="9736428" y="5614320"/>
            <a:ext cx="245557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limitations</a:t>
            </a:r>
            <a:endParaRPr lang="en-US" dirty="0">
              <a:solidFill>
                <a:schemeClr val="tx1"/>
              </a:solidFill>
            </a:endParaRPr>
          </a:p>
        </p:txBody>
      </p:sp>
      <p:sp>
        <p:nvSpPr>
          <p:cNvPr id="23" name="Chevron 22"/>
          <p:cNvSpPr/>
          <p:nvPr/>
        </p:nvSpPr>
        <p:spPr>
          <a:xfrm>
            <a:off x="5422006" y="5627260"/>
            <a:ext cx="248039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126353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57" y="284176"/>
            <a:ext cx="9979743" cy="1508760"/>
          </a:xfrm>
        </p:spPr>
        <p:txBody>
          <a:bodyPr>
            <a:normAutofit/>
          </a:bodyPr>
          <a:lstStyle/>
          <a:p>
            <a:pPr algn="l" rtl="0"/>
            <a:r>
              <a:rPr lang="en-US" sz="2800" b="1" dirty="0">
                <a:solidFill>
                  <a:srgbClr val="FF0000"/>
                </a:solidFill>
                <a:latin typeface="Times New Roman" pitchFamily="18" charset="0"/>
                <a:cs typeface="Times New Roman" pitchFamily="18" charset="0"/>
              </a:rPr>
              <a:t>Perception of Telemedicine as Alternative to Physician Consult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264" y="2244436"/>
            <a:ext cx="9084735" cy="3761509"/>
          </a:xfrm>
        </p:spPr>
      </p:pic>
    </p:spTree>
    <p:extLst>
      <p:ext uri="{BB962C8B-B14F-4D97-AF65-F5344CB8AC3E}">
        <p14:creationId xmlns:p14="http://schemas.microsoft.com/office/powerpoint/2010/main" val="280813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963" y="1931831"/>
            <a:ext cx="9268691" cy="4402123"/>
          </a:xfrm>
        </p:spPr>
      </p:pic>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52629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923" y="284176"/>
            <a:ext cx="9951077" cy="1508760"/>
          </a:xfrm>
        </p:spPr>
        <p:txBody>
          <a:bodyPr>
            <a:normAutofit/>
          </a:bodyPr>
          <a:lstStyle/>
          <a:p>
            <a:pPr algn="l" rtl="0"/>
            <a:r>
              <a:rPr lang="en-US" sz="3200" dirty="0">
                <a:latin typeface="Times New Roman" pitchFamily="18" charset="0"/>
                <a:cs typeface="Times New Roman" pitchFamily="18" charset="0"/>
              </a:rPr>
              <a:t>Patient preferences for features of mobile devices for pregnancy monitoring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946" y="2011363"/>
            <a:ext cx="10444767" cy="4093223"/>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80540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1972" y="2011680"/>
            <a:ext cx="11475076" cy="4206240"/>
          </a:xfrm>
        </p:spPr>
        <p:txBody>
          <a:bodyPr>
            <a:normAutofit fontScale="85000" lnSpcReduction="20000"/>
          </a:bodyPr>
          <a:lstStyle/>
          <a:p>
            <a:pPr marL="0" indent="0" algn="just" rtl="0">
              <a:lnSpc>
                <a:spcPct val="150000"/>
              </a:lnSpc>
              <a:buNone/>
            </a:pPr>
            <a:r>
              <a:rPr lang="en-US" dirty="0">
                <a:solidFill>
                  <a:schemeClr val="bg1"/>
                </a:solidFill>
                <a:latin typeface="Times New Roman" pitchFamily="18" charset="0"/>
                <a:cs typeface="Times New Roman" pitchFamily="18" charset="0"/>
              </a:rPr>
              <a:t>we also addressed how frequently a mobile device for pregnancy self-monitoring would be used. Interestingly, 13.8% (65/471) of the participants indicated that they would perform pregnancy monitoring at home </a:t>
            </a:r>
            <a:r>
              <a:rPr lang="en-US" dirty="0">
                <a:solidFill>
                  <a:srgbClr val="7030A0"/>
                </a:solidFill>
                <a:latin typeface="Times New Roman" pitchFamily="18" charset="0"/>
                <a:cs typeface="Times New Roman" pitchFamily="18" charset="0"/>
              </a:rPr>
              <a:t>several</a:t>
            </a:r>
            <a:r>
              <a:rPr lang="en-US" dirty="0">
                <a:solidFill>
                  <a:schemeClr val="bg1"/>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times per day </a:t>
            </a:r>
            <a:r>
              <a:rPr lang="en-US" dirty="0">
                <a:solidFill>
                  <a:schemeClr val="bg1"/>
                </a:solidFill>
                <a:latin typeface="Times New Roman" pitchFamily="18" charset="0"/>
                <a:cs typeface="Times New Roman" pitchFamily="18" charset="0"/>
              </a:rPr>
              <a:t>and 4.8% (23/471) even would use it “</a:t>
            </a:r>
            <a:r>
              <a:rPr lang="en-US" dirty="0">
                <a:solidFill>
                  <a:srgbClr val="7030A0"/>
                </a:solidFill>
                <a:latin typeface="Times New Roman" pitchFamily="18" charset="0"/>
                <a:cs typeface="Times New Roman" pitchFamily="18" charset="0"/>
              </a:rPr>
              <a:t>all the </a:t>
            </a:r>
            <a:r>
              <a:rPr lang="en-US" dirty="0">
                <a:solidFill>
                  <a:schemeClr val="bg1"/>
                </a:solidFill>
                <a:latin typeface="Times New Roman" pitchFamily="18" charset="0"/>
                <a:cs typeface="Times New Roman" pitchFamily="18" charset="0"/>
              </a:rPr>
              <a:t>time if possible.” A frequency of </a:t>
            </a:r>
            <a:r>
              <a:rPr lang="en-US" dirty="0">
                <a:solidFill>
                  <a:srgbClr val="7030A0"/>
                </a:solidFill>
                <a:latin typeface="Times New Roman" pitchFamily="18" charset="0"/>
                <a:cs typeface="Times New Roman" pitchFamily="18" charset="0"/>
              </a:rPr>
              <a:t>once per day </a:t>
            </a:r>
            <a:r>
              <a:rPr lang="en-US" dirty="0">
                <a:solidFill>
                  <a:schemeClr val="bg1"/>
                </a:solidFill>
                <a:latin typeface="Times New Roman" pitchFamily="18" charset="0"/>
                <a:cs typeface="Times New Roman" pitchFamily="18" charset="0"/>
              </a:rPr>
              <a:t>was preferred by 22.1% (104/471). The number of participants who were inclined to use it 1-4 times a week was 27.6% (130/471), and 31.6% (149/471) would use it less than </a:t>
            </a:r>
            <a:r>
              <a:rPr lang="en-US" dirty="0">
                <a:solidFill>
                  <a:srgbClr val="7030A0"/>
                </a:solidFill>
                <a:latin typeface="Times New Roman" pitchFamily="18" charset="0"/>
                <a:cs typeface="Times New Roman" pitchFamily="18" charset="0"/>
              </a:rPr>
              <a:t>once per week</a:t>
            </a:r>
            <a:r>
              <a:rPr lang="en-US" dirty="0">
                <a:solidFill>
                  <a:schemeClr val="bg1"/>
                </a:solidFill>
                <a:latin typeface="Times New Roman" pitchFamily="18" charset="0"/>
                <a:cs typeface="Times New Roman" pitchFamily="18" charset="0"/>
              </a:rPr>
              <a:t>.</a:t>
            </a:r>
          </a:p>
          <a:p>
            <a:pPr marL="0" indent="0" algn="just" rtl="0">
              <a:lnSpc>
                <a:spcPct val="150000"/>
              </a:lnSpc>
              <a:buNone/>
            </a:pPr>
            <a:r>
              <a:rPr lang="en-US" dirty="0">
                <a:solidFill>
                  <a:schemeClr val="bg1"/>
                </a:solidFill>
                <a:latin typeface="Times New Roman" pitchFamily="18" charset="0"/>
                <a:cs typeface="Times New Roman" pitchFamily="18" charset="0"/>
              </a:rPr>
              <a:t> Among patients with a university degree, 37.1% (77/207) would have consulted their obstetrician less often if they had the chance to monitor their fetus at home compared with 23.1% (66/286) without a university degree (</a:t>
            </a:r>
            <a:r>
              <a:rPr lang="en-US" i="1" dirty="0">
                <a:solidFill>
                  <a:schemeClr val="bg1"/>
                </a:solidFill>
                <a:latin typeface="Times New Roman" pitchFamily="18" charset="0"/>
                <a:cs typeface="Times New Roman" pitchFamily="18" charset="0"/>
              </a:rPr>
              <a:t>P</a:t>
            </a:r>
            <a:r>
              <a:rPr lang="en-US" dirty="0">
                <a:solidFill>
                  <a:schemeClr val="bg1"/>
                </a:solidFill>
                <a:latin typeface="Times New Roman" pitchFamily="18" charset="0"/>
                <a:cs typeface="Times New Roman" pitchFamily="18" charset="0"/>
              </a:rPr>
              <a:t>=.001). At the same time.</a:t>
            </a:r>
          </a:p>
          <a:p>
            <a:pPr marL="0" indent="0" algn="just" rtl="0">
              <a:lnSpc>
                <a:spcPct val="150000"/>
              </a:lnSpc>
              <a:buNone/>
            </a:pPr>
            <a:r>
              <a:rPr lang="en-US" dirty="0">
                <a:solidFill>
                  <a:schemeClr val="bg1"/>
                </a:solidFill>
                <a:latin typeface="Times New Roman" pitchFamily="18" charset="0"/>
                <a:cs typeface="Times New Roman" pitchFamily="18" charset="0"/>
              </a:rPr>
              <a:t>The number of pregnancies did not have any impact on the willingness to use </a:t>
            </a:r>
            <a:r>
              <a:rPr lang="en-US" dirty="0" err="1">
                <a:solidFill>
                  <a:schemeClr val="bg1"/>
                </a:solidFill>
                <a:latin typeface="Times New Roman" pitchFamily="18" charset="0"/>
                <a:cs typeface="Times New Roman" pitchFamily="18" charset="0"/>
              </a:rPr>
              <a:t>eHealth</a:t>
            </a:r>
            <a:r>
              <a:rPr lang="en-US" dirty="0">
                <a:solidFill>
                  <a:schemeClr val="bg1"/>
                </a:solidFill>
                <a:latin typeface="Times New Roman" pitchFamily="18" charset="0"/>
                <a:cs typeface="Times New Roman" pitchFamily="18" charset="0"/>
              </a:rPr>
              <a:t> devices prior to seeing a physician (44% in first pregnancy </a:t>
            </a:r>
            <a:r>
              <a:rPr lang="en-US" dirty="0" err="1">
                <a:solidFill>
                  <a:schemeClr val="bg1"/>
                </a:solidFill>
                <a:latin typeface="Times New Roman" pitchFamily="18" charset="0"/>
                <a:cs typeface="Times New Roman" pitchFamily="18" charset="0"/>
              </a:rPr>
              <a:t>vs</a:t>
            </a:r>
            <a:r>
              <a:rPr lang="en-US" dirty="0">
                <a:solidFill>
                  <a:schemeClr val="bg1"/>
                </a:solidFill>
                <a:latin typeface="Times New Roman" pitchFamily="18" charset="0"/>
                <a:cs typeface="Times New Roman" pitchFamily="18" charset="0"/>
              </a:rPr>
              <a:t> 42% in women with previous pregnancies, </a:t>
            </a:r>
            <a:r>
              <a:rPr lang="en-US" i="1" dirty="0">
                <a:solidFill>
                  <a:schemeClr val="bg1"/>
                </a:solidFill>
                <a:latin typeface="Times New Roman" pitchFamily="18" charset="0"/>
                <a:cs typeface="Times New Roman" pitchFamily="18" charset="0"/>
              </a:rPr>
              <a:t>P</a:t>
            </a:r>
            <a:r>
              <a:rPr lang="en-US" dirty="0">
                <a:solidFill>
                  <a:schemeClr val="bg1"/>
                </a:solidFill>
                <a:latin typeface="Times New Roman" pitchFamily="18" charset="0"/>
                <a:cs typeface="Times New Roman" pitchFamily="18" charset="0"/>
              </a:rPr>
              <a:t>=.77).</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16</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7220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040" y="232661"/>
            <a:ext cx="9784080" cy="1508760"/>
          </a:xfrm>
        </p:spPr>
        <p:txBody>
          <a:bodyPr/>
          <a:lstStyle/>
          <a:p>
            <a:pPr algn="ctr"/>
            <a:r>
              <a:rPr lang="en-US" i="1" dirty="0">
                <a:solidFill>
                  <a:srgbClr val="FF0000"/>
                </a:solidFill>
              </a:rPr>
              <a:t>Discussion</a:t>
            </a:r>
            <a:endParaRPr lang="en-US" dirty="0">
              <a:solidFill>
                <a:srgbClr val="FF0000"/>
              </a:solidFill>
            </a:endParaRPr>
          </a:p>
        </p:txBody>
      </p:sp>
      <p:sp>
        <p:nvSpPr>
          <p:cNvPr id="3" name="Content Placeholder 2"/>
          <p:cNvSpPr>
            <a:spLocks noGrp="1"/>
          </p:cNvSpPr>
          <p:nvPr>
            <p:ph idx="1"/>
          </p:nvPr>
        </p:nvSpPr>
        <p:spPr>
          <a:xfrm>
            <a:off x="193182" y="1725769"/>
            <a:ext cx="11835685" cy="3734873"/>
          </a:xfrm>
        </p:spPr>
        <p:txBody>
          <a:bodyPr>
            <a:noAutofit/>
          </a:bodyPr>
          <a:lstStyle/>
          <a:p>
            <a:pPr marL="0" indent="0" algn="l" rtl="0">
              <a:lnSpc>
                <a:spcPct val="150000"/>
              </a:lnSpc>
              <a:buNone/>
            </a:pPr>
            <a:r>
              <a:rPr lang="en-US" sz="2000" dirty="0">
                <a:latin typeface="Times New Roman" pitchFamily="18" charset="0"/>
                <a:cs typeface="Times New Roman" pitchFamily="18" charset="0"/>
              </a:rPr>
              <a:t>36.7% (181/493) of our cohort could imagine using </a:t>
            </a:r>
            <a:r>
              <a:rPr lang="en-US" sz="2000" dirty="0" err="1">
                <a:latin typeface="Times New Roman" pitchFamily="18" charset="0"/>
                <a:cs typeface="Times New Roman" pitchFamily="18" charset="0"/>
              </a:rPr>
              <a:t>eHealth</a:t>
            </a:r>
            <a:r>
              <a:rPr lang="en-US" sz="2000" dirty="0">
                <a:latin typeface="Times New Roman" pitchFamily="18" charset="0"/>
                <a:cs typeface="Times New Roman" pitchFamily="18" charset="0"/>
              </a:rPr>
              <a:t> devices prior to visiting their doctor if they felt fewer baby movements. It seems that a physician’s or midwife’s judgment is regarded as a lot more trustworthy than the reading of a monitoring device. However, it has been well established that face-to-face interactions are not superior to </a:t>
            </a:r>
            <a:r>
              <a:rPr lang="en-US" sz="2000" dirty="0" err="1">
                <a:latin typeface="Times New Roman" pitchFamily="18" charset="0"/>
                <a:cs typeface="Times New Roman" pitchFamily="18" charset="0"/>
              </a:rPr>
              <a:t>telemedical</a:t>
            </a:r>
            <a:r>
              <a:rPr lang="en-US" sz="2000" dirty="0">
                <a:latin typeface="Times New Roman" pitchFamily="18" charset="0"/>
                <a:cs typeface="Times New Roman" pitchFamily="18" charset="0"/>
              </a:rPr>
              <a:t> interactions on professional practice and health care outcomes in several medical specialties.</a:t>
            </a:r>
          </a:p>
          <a:p>
            <a:pPr marL="0" indent="0" algn="l" rtl="0">
              <a:lnSpc>
                <a:spcPct val="150000"/>
              </a:lnSpc>
              <a:buNone/>
            </a:pPr>
            <a:r>
              <a:rPr lang="en-US" sz="2000" dirty="0">
                <a:latin typeface="Times New Roman" pitchFamily="18" charset="0"/>
                <a:cs typeface="Times New Roman" pitchFamily="18" charset="0"/>
              </a:rPr>
              <a:t>High trust in the opinion of a health care professional is also reflected in the features of pregnancy monitoring devices that are most important to patients. Recommendation by a physician or midwife and their feedback about the proper use of the device are found to be very important</a:t>
            </a:r>
            <a:endParaRPr lang="en-US" sz="2000" dirty="0">
              <a:solidFill>
                <a:schemeClr val="bg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Chevron 6"/>
          <p:cNvSpPr/>
          <p:nvPr/>
        </p:nvSpPr>
        <p:spPr>
          <a:xfrm>
            <a:off x="5537914" y="5684407"/>
            <a:ext cx="2420573"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Discussion</a:t>
            </a:r>
            <a:endParaRPr lang="en-US" dirty="0">
              <a:solidFill>
                <a:schemeClr val="tx1"/>
              </a:solidFill>
            </a:endParaRPr>
          </a:p>
        </p:txBody>
      </p:sp>
      <p:sp>
        <p:nvSpPr>
          <p:cNvPr id="8" name="Pentagon 7"/>
          <p:cNvSpPr/>
          <p:nvPr/>
        </p:nvSpPr>
        <p:spPr>
          <a:xfrm>
            <a:off x="66095" y="5601830"/>
            <a:ext cx="1792201" cy="6518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en-US" dirty="0"/>
          </a:p>
        </p:txBody>
      </p:sp>
      <p:sp>
        <p:nvSpPr>
          <p:cNvPr id="9" name="Chevron 8"/>
          <p:cNvSpPr/>
          <p:nvPr/>
        </p:nvSpPr>
        <p:spPr>
          <a:xfrm>
            <a:off x="1659228" y="5627259"/>
            <a:ext cx="2132845" cy="6264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10" name="Chevron 9"/>
          <p:cNvSpPr/>
          <p:nvPr/>
        </p:nvSpPr>
        <p:spPr>
          <a:xfrm>
            <a:off x="7725177" y="5684407"/>
            <a:ext cx="2420573"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
        <p:nvSpPr>
          <p:cNvPr id="11" name="Chevron 10"/>
          <p:cNvSpPr/>
          <p:nvPr/>
        </p:nvSpPr>
        <p:spPr>
          <a:xfrm>
            <a:off x="9939688" y="5684407"/>
            <a:ext cx="225231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limitations</a:t>
            </a:r>
            <a:endParaRPr lang="en-US" dirty="0">
              <a:solidFill>
                <a:schemeClr val="tx1"/>
              </a:solidFill>
            </a:endParaRPr>
          </a:p>
        </p:txBody>
      </p:sp>
      <p:sp>
        <p:nvSpPr>
          <p:cNvPr id="12" name="Chevron 11"/>
          <p:cNvSpPr/>
          <p:nvPr/>
        </p:nvSpPr>
        <p:spPr>
          <a:xfrm>
            <a:off x="3604137" y="5684407"/>
            <a:ext cx="212467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Results</a:t>
            </a:r>
            <a:endParaRPr lang="en-US" dirty="0">
              <a:solidFill>
                <a:schemeClr val="tx1"/>
              </a:solidFill>
            </a:endParaRPr>
          </a:p>
        </p:txBody>
      </p:sp>
    </p:spTree>
    <p:extLst>
      <p:ext uri="{BB962C8B-B14F-4D97-AF65-F5344CB8AC3E}">
        <p14:creationId xmlns:p14="http://schemas.microsoft.com/office/powerpoint/2010/main" val="372926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rgbClr val="FF0000"/>
                </a:solidFill>
              </a:rPr>
              <a:t>Discussion</a:t>
            </a:r>
            <a:endParaRPr lang="en-US" dirty="0"/>
          </a:p>
        </p:txBody>
      </p:sp>
      <p:sp>
        <p:nvSpPr>
          <p:cNvPr id="3" name="Content Placeholder 2"/>
          <p:cNvSpPr>
            <a:spLocks noGrp="1"/>
          </p:cNvSpPr>
          <p:nvPr>
            <p:ph idx="1"/>
          </p:nvPr>
        </p:nvSpPr>
        <p:spPr/>
        <p:txBody>
          <a:bodyPr/>
          <a:lstStyle/>
          <a:p>
            <a:r>
              <a:rPr lang="en-US" dirty="0"/>
              <a:t>.</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8" name="TextBox 7"/>
          <p:cNvSpPr txBox="1"/>
          <p:nvPr/>
        </p:nvSpPr>
        <p:spPr>
          <a:xfrm>
            <a:off x="167426" y="2047741"/>
            <a:ext cx="11719774" cy="1569660"/>
          </a:xfrm>
          <a:prstGeom prst="rect">
            <a:avLst/>
          </a:prstGeom>
          <a:noFill/>
          <a:ln>
            <a:solidFill>
              <a:schemeClr val="accent2">
                <a:lumMod val="60000"/>
                <a:lumOff val="40000"/>
              </a:schemeClr>
            </a:solidFill>
          </a:ln>
        </p:spPr>
        <p:txBody>
          <a:bodyPr wrap="square" rtlCol="0">
            <a:spAutoFit/>
          </a:bodyPr>
          <a:lstStyle/>
          <a:p>
            <a:pPr algn="just"/>
            <a:r>
              <a:rPr lang="en-US" sz="2400" dirty="0">
                <a:solidFill>
                  <a:schemeClr val="bg1"/>
                </a:solidFill>
                <a:latin typeface="Times New Roman" pitchFamily="18" charset="0"/>
                <a:cs typeface="Times New Roman" pitchFamily="18" charset="0"/>
              </a:rPr>
              <a:t>Only the ability to record the fetal heart rate and to apply the device independently was discovered to be more essential to patients. All in all, the  functionality of such devices is the key to patients compared with design aspects like different color options or discrete appearance.</a:t>
            </a:r>
          </a:p>
        </p:txBody>
      </p:sp>
      <p:sp>
        <p:nvSpPr>
          <p:cNvPr id="9" name="TextBox 8"/>
          <p:cNvSpPr txBox="1"/>
          <p:nvPr/>
        </p:nvSpPr>
        <p:spPr>
          <a:xfrm>
            <a:off x="167425" y="3629130"/>
            <a:ext cx="11719773" cy="2677656"/>
          </a:xfrm>
          <a:prstGeom prst="rect">
            <a:avLst/>
          </a:prstGeom>
          <a:noFill/>
          <a:ln>
            <a:solidFill>
              <a:schemeClr val="accent2">
                <a:lumMod val="60000"/>
                <a:lumOff val="40000"/>
              </a:schemeClr>
            </a:solidFill>
          </a:ln>
        </p:spPr>
        <p:txBody>
          <a:bodyPr wrap="square" rtlCol="0">
            <a:spAutoFit/>
          </a:bodyPr>
          <a:lstStyle/>
          <a:p>
            <a:pPr algn="just"/>
            <a:r>
              <a:rPr lang="en-US" sz="2400" dirty="0">
                <a:solidFill>
                  <a:schemeClr val="bg1"/>
                </a:solidFill>
                <a:latin typeface="Times New Roman" pitchFamily="18" charset="0"/>
                <a:cs typeface="Times New Roman" pitchFamily="18" charset="0"/>
              </a:rPr>
              <a:t>More women with university degrees prefer a detailed over a binary readout of such devices compared with </a:t>
            </a:r>
            <a:r>
              <a:rPr lang="en-US" sz="2400" dirty="0" err="1">
                <a:solidFill>
                  <a:schemeClr val="bg1"/>
                </a:solidFill>
                <a:latin typeface="Times New Roman" pitchFamily="18" charset="0"/>
                <a:cs typeface="Times New Roman" pitchFamily="18" charset="0"/>
              </a:rPr>
              <a:t>nonacademics</a:t>
            </a:r>
            <a:r>
              <a:rPr lang="en-US" sz="2400" dirty="0">
                <a:solidFill>
                  <a:schemeClr val="bg1"/>
                </a:solidFill>
                <a:latin typeface="Times New Roman" pitchFamily="18" charset="0"/>
                <a:cs typeface="Times New Roman" pitchFamily="18" charset="0"/>
              </a:rPr>
              <a:t>. In general, this seems to be the population that feels most inclined to engage in pregnancy monitoring at home. A possible explanation might be that women with a university degree feel more comfortable about autonomous fetal monitoring or expect greater benefits from the use of new technologies. Of note, the proportion of participants with university degrees in our study was 40.8% compared with 14.8% in the general population .</a:t>
            </a:r>
          </a:p>
        </p:txBody>
      </p:sp>
    </p:spTree>
    <p:extLst>
      <p:ext uri="{BB962C8B-B14F-4D97-AF65-F5344CB8AC3E}">
        <p14:creationId xmlns:p14="http://schemas.microsoft.com/office/powerpoint/2010/main" val="14343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360013" y="2188971"/>
            <a:ext cx="9243852" cy="2923662"/>
          </a:xfrm>
        </p:spPr>
        <p:txBody>
          <a:bodyPr>
            <a:noAutofit/>
          </a:bodyPr>
          <a:lstStyle/>
          <a:p>
            <a:pPr algn="l" rtl="0">
              <a:lnSpc>
                <a:spcPct val="100000"/>
              </a:lnSpc>
              <a:buFont typeface="Wingdings" pitchFamily="2" charset="2"/>
              <a:buChar char="Ø"/>
            </a:pPr>
            <a:r>
              <a:rPr lang="en-US" sz="2000" dirty="0">
                <a:solidFill>
                  <a:schemeClr val="bg1"/>
                </a:solidFill>
                <a:latin typeface="Times New Roman" pitchFamily="18" charset="0"/>
                <a:cs typeface="Times New Roman" pitchFamily="18" charset="0"/>
              </a:rPr>
              <a:t>The study population was by and large representative of pregnant women in Germany, with a slight overrepresentation of academics and high-risk pregnancies due to the fact that participants were mainly seen at university hospitals with a maximal level perinatal care.</a:t>
            </a:r>
          </a:p>
          <a:p>
            <a:pPr algn="l" rtl="0">
              <a:lnSpc>
                <a:spcPct val="100000"/>
              </a:lnSpc>
              <a:buFont typeface="Wingdings" pitchFamily="2" charset="2"/>
              <a:buChar char="Ø"/>
            </a:pPr>
            <a:r>
              <a:rPr lang="en-US" sz="2000" dirty="0">
                <a:solidFill>
                  <a:schemeClr val="bg1"/>
                </a:solidFill>
                <a:latin typeface="Times New Roman" pitchFamily="18" charset="0"/>
                <a:cs typeface="Times New Roman" pitchFamily="18" charset="0"/>
              </a:rPr>
              <a:t>this study was carried out by only a few doctors in service. Therefore, not all possible women meeting the inclusion criteria were reached but rather a random cross-section thereof. Hence, we expect selection bias to be limited, especially as this was a </a:t>
            </a:r>
            <a:r>
              <a:rPr lang="en-US" sz="2000" dirty="0" err="1">
                <a:solidFill>
                  <a:schemeClr val="bg1"/>
                </a:solidFill>
                <a:latin typeface="Times New Roman" pitchFamily="18" charset="0"/>
                <a:cs typeface="Times New Roman" pitchFamily="18" charset="0"/>
              </a:rPr>
              <a:t>bicentric</a:t>
            </a:r>
            <a:r>
              <a:rPr lang="en-US" sz="2000" dirty="0">
                <a:solidFill>
                  <a:schemeClr val="bg1"/>
                </a:solidFill>
                <a:latin typeface="Times New Roman" panose="02020603050405020304" pitchFamily="18" charset="0"/>
                <a:cs typeface="Times New Roman" panose="02020603050405020304" pitchFamily="18" charset="0"/>
              </a:rPr>
              <a:t> study.</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Flowchart: Sequential Access Storage 6"/>
          <p:cNvSpPr/>
          <p:nvPr/>
        </p:nvSpPr>
        <p:spPr>
          <a:xfrm>
            <a:off x="44516" y="1930355"/>
            <a:ext cx="2315497" cy="1032387"/>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rgbClr val="FF0000"/>
                </a:solidFill>
              </a:rPr>
              <a:t>Limitations</a:t>
            </a:r>
            <a:endParaRPr lang="en-US" sz="2000" dirty="0">
              <a:solidFill>
                <a:srgbClr val="FF0000"/>
              </a:solidFill>
            </a:endParaRPr>
          </a:p>
        </p:txBody>
      </p:sp>
      <p:sp>
        <p:nvSpPr>
          <p:cNvPr id="8" name="Chevron 7"/>
          <p:cNvSpPr/>
          <p:nvPr/>
        </p:nvSpPr>
        <p:spPr>
          <a:xfrm>
            <a:off x="3446345" y="5654558"/>
            <a:ext cx="2310512"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Results</a:t>
            </a:r>
            <a:endParaRPr lang="en-US" dirty="0">
              <a:solidFill>
                <a:schemeClr val="tx1"/>
              </a:solidFill>
            </a:endParaRPr>
          </a:p>
        </p:txBody>
      </p:sp>
      <p:sp>
        <p:nvSpPr>
          <p:cNvPr id="9" name="Chevron 8"/>
          <p:cNvSpPr/>
          <p:nvPr/>
        </p:nvSpPr>
        <p:spPr>
          <a:xfrm>
            <a:off x="9738670" y="5654558"/>
            <a:ext cx="2453330"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conclusions</a:t>
            </a:r>
            <a:endParaRPr lang="en-US" dirty="0">
              <a:solidFill>
                <a:schemeClr val="tx1"/>
              </a:solidFill>
            </a:endParaRPr>
          </a:p>
        </p:txBody>
      </p:sp>
      <p:sp>
        <p:nvSpPr>
          <p:cNvPr id="10" name="Chevron 9"/>
          <p:cNvSpPr/>
          <p:nvPr/>
        </p:nvSpPr>
        <p:spPr>
          <a:xfrm>
            <a:off x="7592191" y="5648632"/>
            <a:ext cx="2313904"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rPr>
              <a:t>Limitations</a:t>
            </a:r>
            <a:endParaRPr lang="en-US" dirty="0">
              <a:solidFill>
                <a:schemeClr val="bg1"/>
              </a:solidFill>
            </a:endParaRPr>
          </a:p>
        </p:txBody>
      </p:sp>
      <p:sp>
        <p:nvSpPr>
          <p:cNvPr id="11" name="Pentagon 10"/>
          <p:cNvSpPr/>
          <p:nvPr/>
        </p:nvSpPr>
        <p:spPr>
          <a:xfrm>
            <a:off x="-1" y="5648632"/>
            <a:ext cx="1687133"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fa-IR" dirty="0"/>
          </a:p>
        </p:txBody>
      </p:sp>
      <p:sp>
        <p:nvSpPr>
          <p:cNvPr id="12" name="Chevron 11"/>
          <p:cNvSpPr/>
          <p:nvPr/>
        </p:nvSpPr>
        <p:spPr>
          <a:xfrm>
            <a:off x="1538388" y="5654558"/>
            <a:ext cx="2088261"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13" name="Chevron 12"/>
          <p:cNvSpPr/>
          <p:nvPr/>
        </p:nvSpPr>
        <p:spPr>
          <a:xfrm>
            <a:off x="5537916" y="5654558"/>
            <a:ext cx="224092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241042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fa-IR" sz="4000" dirty="0">
                <a:cs typeface="B Titr" panose="00000700000000000000" pitchFamily="2" charset="-78"/>
              </a:rPr>
              <a:t>عنوان ارائه</a:t>
            </a:r>
            <a:endParaRPr lang="en-US" sz="4000" dirty="0">
              <a:cs typeface="B Titr" panose="00000700000000000000" pitchFamily="2" charset="-78"/>
            </a:endParaRPr>
          </a:p>
        </p:txBody>
      </p:sp>
      <p:sp>
        <p:nvSpPr>
          <p:cNvPr id="3" name="Subtitle 2"/>
          <p:cNvSpPr>
            <a:spLocks noGrp="1"/>
          </p:cNvSpPr>
          <p:nvPr>
            <p:ph type="subTitle" idx="1"/>
          </p:nvPr>
        </p:nvSpPr>
        <p:spPr>
          <a:xfrm>
            <a:off x="1524000" y="5075382"/>
            <a:ext cx="9144000" cy="1399159"/>
          </a:xfrm>
        </p:spPr>
        <p:txBody>
          <a:bodyPr>
            <a:noAutofit/>
          </a:bodyPr>
          <a:lstStyle/>
          <a:p>
            <a:pPr rtl="1"/>
            <a:r>
              <a:rPr lang="en-US" dirty="0" err="1">
                <a:latin typeface="Times New Roman" pitchFamily="18" charset="0"/>
                <a:cs typeface="Times New Roman" pitchFamily="18" charset="0"/>
              </a:rPr>
              <a:t>Fatemeh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Dahmardeh</a:t>
            </a:r>
            <a:endParaRPr lang="fa-IR" dirty="0">
              <a:latin typeface="Times New Roman" pitchFamily="18" charset="0"/>
              <a:cs typeface="Times New Roman" pitchFamily="18" charset="0"/>
            </a:endParaRPr>
          </a:p>
          <a:p>
            <a:r>
              <a:rPr lang="en-US" dirty="0">
                <a:latin typeface="Times New Roman" pitchFamily="18" charset="0"/>
                <a:cs typeface="Times New Roman" pitchFamily="18" charset="0"/>
              </a:rPr>
              <a:t>Supervisor: Dr.</a:t>
            </a:r>
            <a:r>
              <a:rPr lang="fa-IR" dirty="0">
                <a:latin typeface="Times New Roman" pitchFamily="18" charset="0"/>
                <a:cs typeface="Times New Roman" pitchFamily="18" charset="0"/>
              </a:rPr>
              <a:t> </a:t>
            </a:r>
            <a:r>
              <a:rPr lang="en-US" dirty="0" err="1">
                <a:latin typeface="Times New Roman" pitchFamily="18" charset="0"/>
                <a:cs typeface="Times New Roman" pitchFamily="18" charset="0"/>
              </a:rPr>
              <a:t>Kimiafar</a:t>
            </a:r>
            <a:endParaRPr lang="fa-IR" dirty="0">
              <a:latin typeface="Times New Roman" pitchFamily="18" charset="0"/>
              <a:cs typeface="Times New Roman" pitchFamily="18" charset="0"/>
            </a:endParaRPr>
          </a:p>
          <a:p>
            <a:r>
              <a:rPr lang="en-US" dirty="0">
                <a:latin typeface="Times New Roman" pitchFamily="18" charset="0"/>
                <a:cs typeface="Times New Roman" pitchFamily="18" charset="0"/>
              </a:rPr>
              <a:t>Dahmardehf4002@mums.ac.ir</a:t>
            </a:r>
            <a:endParaRPr lang="fa-IR" dirty="0">
              <a:latin typeface="Times New Roman" pitchFamily="18" charset="0"/>
              <a:cs typeface="Times New Roman"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4" name="Explosion 2 3"/>
          <p:cNvSpPr/>
          <p:nvPr/>
        </p:nvSpPr>
        <p:spPr>
          <a:xfrm>
            <a:off x="-16282" y="501836"/>
            <a:ext cx="12572241" cy="4789029"/>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a:t>Women’s Attitudes Toward Self-Monitoring of Their Pregnancy</a:t>
            </a:r>
          </a:p>
          <a:p>
            <a:r>
              <a:rPr lang="en-US" sz="2400" dirty="0"/>
              <a:t>Using Noninvasive Electronic Devices: Cross-Sectional Multicenter</a:t>
            </a:r>
          </a:p>
          <a:p>
            <a:r>
              <a:rPr lang="en-US" sz="2400" dirty="0"/>
              <a:t>Study</a:t>
            </a:r>
            <a:endParaRPr lang="en-US" sz="2400" b="1" dirty="0">
              <a:solidFill>
                <a:schemeClr val="bg1"/>
              </a:solidFill>
              <a:latin typeface="Times New Roman" pitchFamily="18" charset="0"/>
              <a:cs typeface="Times New Roman" pitchFamily="18" charset="0"/>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Supervisor</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Supervisor</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Supervisor</a:t>
            </a:r>
            <a:r>
              <a:rPr kumimoji="0" lang="en-US" altLang="en-US" sz="15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68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3639" y="2024559"/>
            <a:ext cx="10818253" cy="4028512"/>
          </a:xfrm>
          <a:ln>
            <a:solidFill>
              <a:srgbClr val="00B050"/>
            </a:solidFill>
          </a:ln>
        </p:spPr>
        <p:txBody>
          <a:bodyPr>
            <a:normAutofit lnSpcReduction="10000"/>
          </a:bodyPr>
          <a:lstStyle/>
          <a:p>
            <a:pPr marL="0" indent="0" algn="just" rtl="0">
              <a:lnSpc>
                <a:spcPct val="150000"/>
              </a:lnSpc>
              <a:buNone/>
            </a:pPr>
            <a:r>
              <a:rPr lang="en-US" dirty="0">
                <a:solidFill>
                  <a:schemeClr val="bg1"/>
                </a:solidFill>
                <a:latin typeface="Times New Roman" pitchFamily="18" charset="0"/>
                <a:cs typeface="Times New Roman" pitchFamily="18" charset="0"/>
              </a:rPr>
              <a:t>The study is an account of attitudes toward telemedicine in  obstetrics at a time when telemedicine is barely used. In interpreting the findings of this study, one has to bear in mind that all study participants had no prior experience with remote pregnancy monitoring. Thus, the application of </a:t>
            </a:r>
            <a:r>
              <a:rPr lang="en-US" dirty="0" err="1">
                <a:solidFill>
                  <a:schemeClr val="bg1"/>
                </a:solidFill>
                <a:latin typeface="Times New Roman" pitchFamily="18" charset="0"/>
                <a:cs typeface="Times New Roman" pitchFamily="18" charset="0"/>
              </a:rPr>
              <a:t>eHealth</a:t>
            </a:r>
            <a:r>
              <a:rPr lang="en-US" dirty="0">
                <a:solidFill>
                  <a:schemeClr val="bg1"/>
                </a:solidFill>
                <a:latin typeface="Times New Roman" pitchFamily="18" charset="0"/>
                <a:cs typeface="Times New Roman" pitchFamily="18" charset="0"/>
              </a:rPr>
              <a:t> devices and telemedicine was left to women´s imagination. Consequently, our study focuses on intent rather than actual behavior. Previous studies suggest that knowledge of telemedicine in the general population is limited, and people who are not familiar with it tend to reject it .We assume that the experience and more widespread use of such devices will have a profound impact on those attitudes.</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286922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t>
            </a:r>
          </a:p>
        </p:txBody>
      </p:sp>
      <p:sp>
        <p:nvSpPr>
          <p:cNvPr id="3" name="Content Placeholder 2"/>
          <p:cNvSpPr>
            <a:spLocks noGrp="1"/>
          </p:cNvSpPr>
          <p:nvPr>
            <p:ph idx="1"/>
          </p:nvPr>
        </p:nvSpPr>
        <p:spPr>
          <a:xfrm>
            <a:off x="2360013" y="2109019"/>
            <a:ext cx="9497690" cy="3866778"/>
          </a:xfrm>
          <a:solidFill>
            <a:schemeClr val="bg2">
              <a:lumMod val="75000"/>
            </a:schemeClr>
          </a:solidFill>
        </p:spPr>
        <p:txBody>
          <a:bodyPr>
            <a:normAutofit fontScale="92500" lnSpcReduction="10000"/>
          </a:bodyPr>
          <a:lstStyle/>
          <a:p>
            <a:pPr marL="0" indent="0" algn="l" rtl="0">
              <a:lnSpc>
                <a:spcPct val="150000"/>
              </a:lnSpc>
              <a:buNone/>
            </a:pPr>
            <a:r>
              <a:rPr lang="en-US" sz="2400" dirty="0">
                <a:solidFill>
                  <a:schemeClr val="bg1"/>
                </a:solidFill>
                <a:latin typeface="Times New Roman" pitchFamily="18" charset="0"/>
                <a:cs typeface="Times New Roman" pitchFamily="18" charset="0"/>
              </a:rPr>
              <a:t>The fact that almost 20% of women would be willing to wear devices for pregnancy monitoring all the time or several times daily highlights the desire of some women to closely monitor their pregnancy. In fact, monitoring frequencies of once per week or more—preferred by 2-thirds of our participants—seem only practical using self-monitoring devices. Hence, these responses highlight pregnant women’s desire to get frequent updates on fetal well-being and their self-evolvement. The desired monitoring frequencies require the new devices to be handy and noninvasive.</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8" name="Pentagon 7"/>
          <p:cNvSpPr/>
          <p:nvPr/>
        </p:nvSpPr>
        <p:spPr>
          <a:xfrm>
            <a:off x="0" y="2292437"/>
            <a:ext cx="2343953" cy="1609861"/>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Outlook for Pregnancy Self-monitoring</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2670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Conclusions</a:t>
            </a:r>
            <a:endParaRPr lang="en-US" dirty="0">
              <a:solidFill>
                <a:schemeClr val="bg1"/>
              </a:solidFill>
            </a:endParaRPr>
          </a:p>
        </p:txBody>
      </p:sp>
      <p:sp>
        <p:nvSpPr>
          <p:cNvPr id="3" name="Content Placeholder 2"/>
          <p:cNvSpPr>
            <a:spLocks noGrp="1"/>
          </p:cNvSpPr>
          <p:nvPr>
            <p:ph idx="1"/>
          </p:nvPr>
        </p:nvSpPr>
        <p:spPr>
          <a:xfrm>
            <a:off x="117988" y="2060620"/>
            <a:ext cx="12074012" cy="3472507"/>
          </a:xfrm>
        </p:spPr>
        <p:txBody>
          <a:bodyPr>
            <a:normAutofit lnSpcReduction="10000"/>
          </a:bodyPr>
          <a:lstStyle/>
          <a:p>
            <a:pPr marL="0" indent="0" algn="l" rtl="0">
              <a:lnSpc>
                <a:spcPct val="150000"/>
              </a:lnSpc>
              <a:buNone/>
            </a:pPr>
            <a:r>
              <a:rPr lang="en-US" dirty="0">
                <a:latin typeface="Times New Roman" pitchFamily="18" charset="0"/>
                <a:cs typeface="Times New Roman" pitchFamily="18" charset="0"/>
              </a:rPr>
              <a:t>Our study provides a first comprehensive picture of the attitudes of women toward pregnancy self-monitoring at a time when the use of such technology is not established in Germany. The majority of study participants seem reserved toward any form of pregnancy monitoring that does not involve close interactions with health care professionals. However, at the same time, a vast majority expressed interest in frequent fetal monitoring if reliable and easy-to-use devices were available. This suggests that devices for fetal self-monitoring could become a valuable supplement to physicians’ and midwives’ obstetrics care and ought to be investigated in clinical studies soon.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Chevron 6"/>
          <p:cNvSpPr/>
          <p:nvPr/>
        </p:nvSpPr>
        <p:spPr>
          <a:xfrm>
            <a:off x="3312571" y="5614545"/>
            <a:ext cx="245716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Results</a:t>
            </a:r>
            <a:endParaRPr lang="en-US" dirty="0">
              <a:solidFill>
                <a:schemeClr val="tx1"/>
              </a:solidFill>
            </a:endParaRPr>
          </a:p>
        </p:txBody>
      </p:sp>
      <p:sp>
        <p:nvSpPr>
          <p:cNvPr id="8" name="Chevron 7"/>
          <p:cNvSpPr/>
          <p:nvPr/>
        </p:nvSpPr>
        <p:spPr>
          <a:xfrm>
            <a:off x="1687132" y="5614545"/>
            <a:ext cx="185455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methods</a:t>
            </a:r>
            <a:endParaRPr lang="en-US" dirty="0">
              <a:solidFill>
                <a:schemeClr val="tx1"/>
              </a:solidFill>
            </a:endParaRPr>
          </a:p>
        </p:txBody>
      </p:sp>
      <p:sp>
        <p:nvSpPr>
          <p:cNvPr id="9" name="Chevron 8"/>
          <p:cNvSpPr/>
          <p:nvPr/>
        </p:nvSpPr>
        <p:spPr>
          <a:xfrm>
            <a:off x="9746179" y="5601830"/>
            <a:ext cx="2445821"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conclusions</a:t>
            </a:r>
            <a:endParaRPr lang="en-US" dirty="0">
              <a:solidFill>
                <a:schemeClr val="tx1"/>
              </a:solidFill>
            </a:endParaRPr>
          </a:p>
        </p:txBody>
      </p:sp>
      <p:sp>
        <p:nvSpPr>
          <p:cNvPr id="10" name="Chevron 9"/>
          <p:cNvSpPr/>
          <p:nvPr/>
        </p:nvSpPr>
        <p:spPr>
          <a:xfrm>
            <a:off x="7722448" y="5614545"/>
            <a:ext cx="2249510"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Limitations</a:t>
            </a:r>
          </a:p>
        </p:txBody>
      </p:sp>
      <p:sp>
        <p:nvSpPr>
          <p:cNvPr id="11" name="Pentagon 10"/>
          <p:cNvSpPr/>
          <p:nvPr/>
        </p:nvSpPr>
        <p:spPr>
          <a:xfrm>
            <a:off x="66095" y="5601830"/>
            <a:ext cx="1792201" cy="59471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en-US" dirty="0"/>
          </a:p>
        </p:txBody>
      </p:sp>
      <p:sp>
        <p:nvSpPr>
          <p:cNvPr id="12" name="Chevron 11"/>
          <p:cNvSpPr/>
          <p:nvPr/>
        </p:nvSpPr>
        <p:spPr>
          <a:xfrm>
            <a:off x="5537915" y="5627260"/>
            <a:ext cx="2420573"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77226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نام ارائه دهنده</a:t>
            </a:r>
          </a:p>
          <a:p>
            <a:pPr rtl="1"/>
            <a:r>
              <a:rPr lang="fa-IR" dirty="0">
                <a:cs typeface="B Nazanin" panose="00000400000000000000" pitchFamily="2" charset="-78"/>
              </a:rPr>
              <a:t>ایمیل ارائه دهنده</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80579" y="1329586"/>
            <a:ext cx="5986799" cy="3412901"/>
          </a:xfrm>
          <a:prstGeom prst="rect">
            <a:avLst/>
          </a:prstGeom>
        </p:spPr>
      </p:pic>
      <p:sp>
        <p:nvSpPr>
          <p:cNvPr id="5" name="Rectangle 4"/>
          <p:cNvSpPr/>
          <p:nvPr/>
        </p:nvSpPr>
        <p:spPr>
          <a:xfrm>
            <a:off x="4810240" y="596582"/>
            <a:ext cx="2593980" cy="584775"/>
          </a:xfrm>
          <a:prstGeom prst="rect">
            <a:avLst/>
          </a:prstGeom>
          <a:noFill/>
        </p:spPr>
        <p:txBody>
          <a:bodyPr wrap="none" lIns="91440" tIns="45720" rIns="91440" bIns="45720">
            <a:spAutoFit/>
          </a:bodyPr>
          <a:lstStyle/>
          <a:p>
            <a:pPr algn="ctr"/>
            <a:r>
              <a:rPr lang="fa-IR" sz="3200" dirty="0">
                <a:ln w="0"/>
                <a:solidFill>
                  <a:srgbClr val="00B050"/>
                </a:solidFill>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rgbClr val="00B050"/>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265" y="2011363"/>
            <a:ext cx="8066426" cy="4206875"/>
          </a:xfrm>
        </p:spPr>
      </p:pic>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24</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339181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91" y="290944"/>
            <a:ext cx="8520545" cy="6567055"/>
          </a:xfrm>
          <a:prstGeom prst="rect">
            <a:avLst/>
          </a:prstGeom>
        </p:spPr>
      </p:pic>
    </p:spTree>
    <p:extLst>
      <p:ext uri="{BB962C8B-B14F-4D97-AF65-F5344CB8AC3E}">
        <p14:creationId xmlns:p14="http://schemas.microsoft.com/office/powerpoint/2010/main" val="3769738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266" y="145472"/>
            <a:ext cx="9084734" cy="6712527"/>
          </a:xfrm>
          <a:prstGeom prst="rect">
            <a:avLst/>
          </a:prstGeom>
        </p:spPr>
      </p:pic>
    </p:spTree>
    <p:extLst>
      <p:ext uri="{BB962C8B-B14F-4D97-AF65-F5344CB8AC3E}">
        <p14:creationId xmlns:p14="http://schemas.microsoft.com/office/powerpoint/2010/main" val="137891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8" name="Horizontal Scroll 7"/>
          <p:cNvSpPr/>
          <p:nvPr/>
        </p:nvSpPr>
        <p:spPr>
          <a:xfrm>
            <a:off x="3174998" y="530057"/>
            <a:ext cx="6793250" cy="1262879"/>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43200" lvl="6" indent="0">
              <a:buNone/>
            </a:pPr>
            <a:r>
              <a:rPr lang="en-US" sz="2800" dirty="0">
                <a:solidFill>
                  <a:schemeClr val="bg1"/>
                </a:solidFill>
              </a:rPr>
              <a:t>JORAL SPECIFICAON</a:t>
            </a:r>
          </a:p>
        </p:txBody>
      </p:sp>
      <p:pic>
        <p:nvPicPr>
          <p:cNvPr id="1026" name="Picture 2" descr="H:\jornalclab\index.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7904" y="2279561"/>
            <a:ext cx="4675031" cy="32197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3013656" y="2768957"/>
            <a:ext cx="824248" cy="56667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859110" y="3889420"/>
            <a:ext cx="978794" cy="30909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8448541" y="2768957"/>
            <a:ext cx="914400" cy="28333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8448541" y="4198513"/>
            <a:ext cx="1210614" cy="154546"/>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0" y="4198513"/>
            <a:ext cx="3013656" cy="707886"/>
          </a:xfrm>
          <a:prstGeom prst="rect">
            <a:avLst/>
          </a:prstGeom>
          <a:noFill/>
          <a:ln>
            <a:solidFill>
              <a:schemeClr val="accent1">
                <a:lumMod val="60000"/>
                <a:lumOff val="40000"/>
              </a:schemeClr>
            </a:solidFill>
          </a:ln>
        </p:spPr>
        <p:txBody>
          <a:bodyPr wrap="square" rtlCol="0">
            <a:spAutoFit/>
          </a:bodyPr>
          <a:lstStyle/>
          <a:p>
            <a:r>
              <a:rPr lang="en-US" sz="2000" dirty="0">
                <a:solidFill>
                  <a:schemeClr val="bg1"/>
                </a:solidFill>
                <a:latin typeface="Times New Roman" pitchFamily="18" charset="0"/>
                <a:cs typeface="Times New Roman" pitchFamily="18" charset="0"/>
              </a:rPr>
              <a:t>Indexed in</a:t>
            </a:r>
            <a:r>
              <a:rPr lang="fa-IR"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ISI, Scopus,</a:t>
            </a:r>
          </a:p>
          <a:p>
            <a:r>
              <a:rPr lang="en-US" sz="2000" dirty="0" err="1">
                <a:solidFill>
                  <a:schemeClr val="bg1"/>
                </a:solidFill>
                <a:latin typeface="Times New Roman" pitchFamily="18" charset="0"/>
                <a:cs typeface="Times New Roman" pitchFamily="18" charset="0"/>
              </a:rPr>
              <a:t>Pubmed</a:t>
            </a:r>
            <a:r>
              <a:rPr lang="en-US" sz="2000" dirty="0">
                <a:solidFill>
                  <a:schemeClr val="bg1"/>
                </a:solidFill>
                <a:latin typeface="Times New Roman" pitchFamily="18" charset="0"/>
                <a:cs typeface="Times New Roman" pitchFamily="18" charset="0"/>
              </a:rPr>
              <a:t>  ,DOAJ</a:t>
            </a:r>
          </a:p>
        </p:txBody>
      </p:sp>
      <p:sp>
        <p:nvSpPr>
          <p:cNvPr id="30" name="TextBox 29"/>
          <p:cNvSpPr txBox="1"/>
          <p:nvPr/>
        </p:nvSpPr>
        <p:spPr>
          <a:xfrm>
            <a:off x="9465971" y="4353059"/>
            <a:ext cx="2653047" cy="646331"/>
          </a:xfrm>
          <a:prstGeom prst="rect">
            <a:avLst/>
          </a:prstGeom>
          <a:noFill/>
          <a:ln>
            <a:solidFill>
              <a:schemeClr val="accent1">
                <a:lumMod val="60000"/>
                <a:lumOff val="40000"/>
              </a:schemeClr>
            </a:solidFill>
          </a:ln>
        </p:spPr>
        <p:txBody>
          <a:bodyPr wrap="square" rtlCol="0">
            <a:spAutoFit/>
          </a:bodyPr>
          <a:lstStyle/>
          <a:p>
            <a:r>
              <a:rPr lang="en-US" dirty="0">
                <a:solidFill>
                  <a:schemeClr val="bg1"/>
                </a:solidFill>
                <a:latin typeface="Times New Roman" pitchFamily="18" charset="0"/>
                <a:cs typeface="Times New Roman" pitchFamily="18" charset="0"/>
              </a:rPr>
              <a:t>ISSN/ISBN: 1438-8871, </a:t>
            </a:r>
          </a:p>
          <a:p>
            <a:r>
              <a:rPr lang="en-US" dirty="0">
                <a:solidFill>
                  <a:schemeClr val="bg1"/>
                </a:solidFill>
                <a:latin typeface="Times New Roman" pitchFamily="18" charset="0"/>
                <a:cs typeface="Times New Roman" pitchFamily="18" charset="0"/>
              </a:rPr>
              <a:t>1439-4456</a:t>
            </a:r>
          </a:p>
        </p:txBody>
      </p:sp>
      <p:sp>
        <p:nvSpPr>
          <p:cNvPr id="31" name="TextBox 30"/>
          <p:cNvSpPr txBox="1"/>
          <p:nvPr/>
        </p:nvSpPr>
        <p:spPr>
          <a:xfrm>
            <a:off x="9362941" y="2587458"/>
            <a:ext cx="2434107" cy="830997"/>
          </a:xfrm>
          <a:prstGeom prst="rect">
            <a:avLst/>
          </a:prstGeom>
          <a:noFill/>
          <a:ln>
            <a:solidFill>
              <a:schemeClr val="accent1">
                <a:lumMod val="60000"/>
                <a:lumOff val="40000"/>
              </a:schemeClr>
            </a:solidFill>
          </a:ln>
        </p:spPr>
        <p:txBody>
          <a:bodyPr wrap="square" rtlCol="0">
            <a:spAutoFit/>
          </a:bodyPr>
          <a:lstStyle/>
          <a:p>
            <a:r>
              <a:rPr lang="en-US" sz="2400" dirty="0" err="1">
                <a:solidFill>
                  <a:schemeClr val="bg1"/>
                </a:solidFill>
                <a:latin typeface="Times New Roman" pitchFamily="18" charset="0"/>
                <a:cs typeface="Times New Roman" pitchFamily="18" charset="0"/>
              </a:rPr>
              <a:t>CiteScore</a:t>
            </a:r>
            <a:r>
              <a:rPr lang="en-US" sz="2400" dirty="0">
                <a:solidFill>
                  <a:schemeClr val="bg1"/>
                </a:solidFill>
                <a:latin typeface="Times New Roman" pitchFamily="18" charset="0"/>
                <a:cs typeface="Times New Roman" pitchFamily="18" charset="0"/>
              </a:rPr>
              <a:t> : 6.40</a:t>
            </a:r>
          </a:p>
          <a:p>
            <a:r>
              <a:rPr lang="en-US" sz="2400" dirty="0">
                <a:solidFill>
                  <a:schemeClr val="bg1"/>
                </a:solidFill>
                <a:latin typeface="Times New Roman" pitchFamily="18" charset="0"/>
                <a:cs typeface="Times New Roman" pitchFamily="18" charset="0"/>
              </a:rPr>
              <a:t>H-Index : 142</a:t>
            </a:r>
          </a:p>
        </p:txBody>
      </p:sp>
      <p:sp>
        <p:nvSpPr>
          <p:cNvPr id="1025" name="TextBox 1024"/>
          <p:cNvSpPr txBox="1"/>
          <p:nvPr/>
        </p:nvSpPr>
        <p:spPr>
          <a:xfrm>
            <a:off x="618186" y="2445791"/>
            <a:ext cx="2395470" cy="830997"/>
          </a:xfrm>
          <a:prstGeom prst="rect">
            <a:avLst/>
          </a:prstGeom>
          <a:noFill/>
          <a:ln>
            <a:solidFill>
              <a:schemeClr val="accent1">
                <a:lumMod val="60000"/>
                <a:lumOff val="40000"/>
              </a:schemeClr>
            </a:solidFill>
          </a:ln>
        </p:spPr>
        <p:txBody>
          <a:bodyPr wrap="square" rtlCol="0">
            <a:spAutoFit/>
          </a:bodyPr>
          <a:lstStyle/>
          <a:p>
            <a:r>
              <a:rPr lang="en-US" sz="2400" dirty="0">
                <a:solidFill>
                  <a:schemeClr val="bg1"/>
                </a:solidFill>
                <a:latin typeface="Times New Roman" pitchFamily="18" charset="0"/>
                <a:cs typeface="Times New Roman" pitchFamily="18" charset="0"/>
              </a:rPr>
              <a:t>Impact factor: 5.7</a:t>
            </a:r>
          </a:p>
          <a:p>
            <a:r>
              <a:rPr lang="en-US" sz="2400" dirty="0">
                <a:solidFill>
                  <a:schemeClr val="bg1"/>
                </a:solidFill>
                <a:latin typeface="Times New Roman" pitchFamily="18" charset="0"/>
                <a:cs typeface="Times New Roman" pitchFamily="18" charset="0"/>
              </a:rPr>
              <a:t>Publish: 2019</a:t>
            </a:r>
          </a:p>
        </p:txBody>
      </p:sp>
      <p:sp>
        <p:nvSpPr>
          <p:cNvPr id="1027" name="TextBox 1026"/>
          <p:cNvSpPr txBox="1"/>
          <p:nvPr/>
        </p:nvSpPr>
        <p:spPr>
          <a:xfrm>
            <a:off x="515155" y="5868405"/>
            <a:ext cx="10064839" cy="369332"/>
          </a:xfrm>
          <a:prstGeom prst="rect">
            <a:avLst/>
          </a:prstGeom>
          <a:noFill/>
        </p:spPr>
        <p:txBody>
          <a:bodyPr wrap="square" rtlCol="0">
            <a:spAutoFit/>
          </a:bodyPr>
          <a:lstStyle/>
          <a:p>
            <a:r>
              <a:rPr lang="en-US" b="1" dirty="0">
                <a:solidFill>
                  <a:srgbClr val="7030A0"/>
                </a:solidFill>
              </a:rPr>
              <a:t>Author</a:t>
            </a:r>
            <a:r>
              <a:rPr lang="en-US" dirty="0">
                <a:solidFill>
                  <a:srgbClr val="7030A0"/>
                </a:solidFill>
              </a:rPr>
              <a:t>: Katharina Schramm; </a:t>
            </a:r>
            <a:r>
              <a:rPr lang="en-US" dirty="0" err="1">
                <a:solidFill>
                  <a:srgbClr val="7030A0"/>
                </a:solidFill>
              </a:rPr>
              <a:t>Niklas</a:t>
            </a:r>
            <a:r>
              <a:rPr lang="en-US" dirty="0">
                <a:solidFill>
                  <a:srgbClr val="7030A0"/>
                </a:solidFill>
              </a:rPr>
              <a:t> </a:t>
            </a:r>
            <a:r>
              <a:rPr lang="en-US" dirty="0" err="1">
                <a:solidFill>
                  <a:srgbClr val="7030A0"/>
                </a:solidFill>
              </a:rPr>
              <a:t>Grassl</a:t>
            </a:r>
            <a:r>
              <a:rPr lang="en-US" dirty="0">
                <a:solidFill>
                  <a:srgbClr val="7030A0"/>
                </a:solidFill>
              </a:rPr>
              <a:t>, </a:t>
            </a:r>
            <a:r>
              <a:rPr lang="en-US" dirty="0" err="1">
                <a:solidFill>
                  <a:srgbClr val="7030A0"/>
                </a:solidFill>
              </a:rPr>
              <a:t>Juliane</a:t>
            </a:r>
            <a:r>
              <a:rPr lang="en-US" dirty="0">
                <a:solidFill>
                  <a:srgbClr val="7030A0"/>
                </a:solidFill>
              </a:rPr>
              <a:t> </a:t>
            </a:r>
            <a:r>
              <a:rPr lang="en-US" dirty="0" err="1">
                <a:solidFill>
                  <a:srgbClr val="7030A0"/>
                </a:solidFill>
              </a:rPr>
              <a:t>Nees</a:t>
            </a:r>
            <a:r>
              <a:rPr lang="en-US" dirty="0"/>
              <a:t>,…</a:t>
            </a:r>
          </a:p>
        </p:txBody>
      </p:sp>
    </p:spTree>
    <p:extLst>
      <p:ext uri="{BB962C8B-B14F-4D97-AF65-F5344CB8AC3E}">
        <p14:creationId xmlns:p14="http://schemas.microsoft.com/office/powerpoint/2010/main" val="53046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cs typeface="B Nazanin" panose="00000400000000000000" pitchFamily="2" charset="-78"/>
              </a:rPr>
              <a:t>.</a:t>
            </a:r>
          </a:p>
        </p:txBody>
      </p:sp>
      <p:sp>
        <p:nvSpPr>
          <p:cNvPr id="3" name="Content Placeholder 2"/>
          <p:cNvSpPr>
            <a:spLocks noGrp="1"/>
          </p:cNvSpPr>
          <p:nvPr>
            <p:ph idx="1"/>
          </p:nvPr>
        </p:nvSpPr>
        <p:spPr>
          <a:xfrm>
            <a:off x="1185861" y="1742470"/>
            <a:ext cx="9784080" cy="4206240"/>
          </a:xfrm>
        </p:spPr>
        <p:txBody>
          <a:bodyPr>
            <a:normAutofit/>
          </a:bodyPr>
          <a:lstStyle/>
          <a:p>
            <a:pPr marL="0" indent="0" algn="ctr">
              <a:buNone/>
            </a:pPr>
            <a:r>
              <a:rPr lang="en-US" sz="3600" dirty="0"/>
              <a:t>list</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4</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dirty="0"/>
              <a:t>ارائه دهنده: </a:t>
            </a:r>
            <a:endParaRPr lang="en-US" dirty="0"/>
          </a:p>
        </p:txBody>
      </p:sp>
      <p:sp>
        <p:nvSpPr>
          <p:cNvPr id="12" name="Chevron 11"/>
          <p:cNvSpPr/>
          <p:nvPr/>
        </p:nvSpPr>
        <p:spPr>
          <a:xfrm>
            <a:off x="1572129" y="3845590"/>
            <a:ext cx="235592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Methods</a:t>
            </a:r>
            <a:endParaRPr lang="en-US" b="1" dirty="0">
              <a:solidFill>
                <a:schemeClr val="tx1"/>
              </a:solidFill>
            </a:endParaRPr>
          </a:p>
        </p:txBody>
      </p:sp>
      <p:sp>
        <p:nvSpPr>
          <p:cNvPr id="13" name="Chevron 12"/>
          <p:cNvSpPr/>
          <p:nvPr/>
        </p:nvSpPr>
        <p:spPr>
          <a:xfrm>
            <a:off x="3715764" y="3845590"/>
            <a:ext cx="214412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Results</a:t>
            </a:r>
            <a:endParaRPr lang="en-US" b="1" dirty="0">
              <a:solidFill>
                <a:schemeClr val="tx1"/>
              </a:solidFill>
            </a:endParaRPr>
          </a:p>
        </p:txBody>
      </p:sp>
      <p:sp>
        <p:nvSpPr>
          <p:cNvPr id="14" name="Pentagon 13"/>
          <p:cNvSpPr/>
          <p:nvPr/>
        </p:nvSpPr>
        <p:spPr>
          <a:xfrm>
            <a:off x="0" y="3845590"/>
            <a:ext cx="1799304"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Introduction</a:t>
            </a:r>
            <a:endParaRPr lang="fa-IR" b="1" dirty="0"/>
          </a:p>
        </p:txBody>
      </p:sp>
      <p:sp>
        <p:nvSpPr>
          <p:cNvPr id="15" name="Chevron 14"/>
          <p:cNvSpPr/>
          <p:nvPr/>
        </p:nvSpPr>
        <p:spPr>
          <a:xfrm>
            <a:off x="9852303" y="3845590"/>
            <a:ext cx="2339697"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Limitations</a:t>
            </a:r>
            <a:endParaRPr lang="en-US" dirty="0">
              <a:solidFill>
                <a:schemeClr val="tx1"/>
              </a:solidFill>
            </a:endParaRPr>
          </a:p>
        </p:txBody>
      </p:sp>
      <p:sp>
        <p:nvSpPr>
          <p:cNvPr id="16" name="Chevron 15"/>
          <p:cNvSpPr/>
          <p:nvPr/>
        </p:nvSpPr>
        <p:spPr>
          <a:xfrm>
            <a:off x="7585657" y="3845590"/>
            <a:ext cx="244698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Conclusions</a:t>
            </a:r>
            <a:endParaRPr lang="en-US" dirty="0">
              <a:solidFill>
                <a:schemeClr val="tx1"/>
              </a:solidFill>
            </a:endParaRPr>
          </a:p>
        </p:txBody>
      </p:sp>
      <p:pic>
        <p:nvPicPr>
          <p:cNvPr id="1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92936"/>
            <a:ext cx="2371725" cy="1933575"/>
          </a:xfrm>
          <a:prstGeom prst="rect">
            <a:avLst/>
          </a:prstGeom>
        </p:spPr>
      </p:pic>
      <p:sp>
        <p:nvSpPr>
          <p:cNvPr id="18" name="Chevron 17"/>
          <p:cNvSpPr/>
          <p:nvPr/>
        </p:nvSpPr>
        <p:spPr>
          <a:xfrm>
            <a:off x="5705341" y="3845590"/>
            <a:ext cx="2042514"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190193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911" y="339212"/>
            <a:ext cx="9784080" cy="1179871"/>
          </a:xfrm>
        </p:spPr>
        <p:txBody>
          <a:bodyPr>
            <a:normAutofit/>
          </a:bodyPr>
          <a:lstStyle/>
          <a:p>
            <a:r>
              <a:rPr lang="en-US" dirty="0"/>
              <a:t>.</a:t>
            </a:r>
          </a:p>
        </p:txBody>
      </p:sp>
      <p:sp>
        <p:nvSpPr>
          <p:cNvPr id="3" name="Content Placeholder 2"/>
          <p:cNvSpPr>
            <a:spLocks noGrp="1"/>
          </p:cNvSpPr>
          <p:nvPr>
            <p:ph idx="1"/>
          </p:nvPr>
        </p:nvSpPr>
        <p:spPr>
          <a:xfrm>
            <a:off x="1202919" y="2011680"/>
            <a:ext cx="9784080" cy="2781546"/>
          </a:xfrm>
        </p:spPr>
        <p:txBody>
          <a:bodyPr/>
          <a:lstStyle/>
          <a:p>
            <a:endParaRPr lang="en-US" dirty="0"/>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5</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ounded Rectangle 6"/>
          <p:cNvSpPr/>
          <p:nvPr/>
        </p:nvSpPr>
        <p:spPr>
          <a:xfrm>
            <a:off x="412124" y="1815920"/>
            <a:ext cx="11539470" cy="3493499"/>
          </a:xfrm>
          <a:prstGeom prst="roundRect">
            <a:avLst/>
          </a:prstGeom>
          <a:solidFill>
            <a:schemeClr val="bg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itchFamily="18" charset="0"/>
                <a:cs typeface="Times New Roman" pitchFamily="18" charset="0"/>
              </a:rPr>
              <a:t>Many companies offer personalized health trackers and market them as lifestyle products suitable for everyday application. Approximately 80% of women in their fertile period in the United States own a smartphone, and around 23% of female smartphone owners use mobile health apps.</a:t>
            </a:r>
          </a:p>
          <a:p>
            <a:r>
              <a:rPr lang="en-US" sz="2400" dirty="0">
                <a:latin typeface="Times New Roman" pitchFamily="18" charset="0"/>
                <a:cs typeface="Times New Roman" pitchFamily="18" charset="0"/>
              </a:rPr>
              <a:t>However, no medically reliable, cost-effective wearable device is on the market for pregnancy self-monitoring. The use of such devices by pregnant women at home could enable closer observation, provide reassurance to concerned  expectant mothers, and better identify high-risk patients. Such devices would constitute a milestone for obstetric care.</a:t>
            </a:r>
            <a:endParaRPr lang="en-US" sz="2400" dirty="0">
              <a:solidFill>
                <a:schemeClr val="bg1"/>
              </a:solidFill>
              <a:latin typeface="Times New Roman" pitchFamily="18" charset="0"/>
              <a:cs typeface="Times New Roman" pitchFamily="18" charset="0"/>
            </a:endParaRPr>
          </a:p>
        </p:txBody>
      </p:sp>
      <p:sp>
        <p:nvSpPr>
          <p:cNvPr id="9" name="Rectangle 8"/>
          <p:cNvSpPr/>
          <p:nvPr/>
        </p:nvSpPr>
        <p:spPr>
          <a:xfrm>
            <a:off x="4762936" y="575204"/>
            <a:ext cx="2732030" cy="707886"/>
          </a:xfrm>
          <a:prstGeom prst="rect">
            <a:avLst/>
          </a:prstGeom>
        </p:spPr>
        <p:txBody>
          <a:bodyPr wrap="none">
            <a:spAutoFit/>
          </a:bodyPr>
          <a:lstStyle/>
          <a:p>
            <a:r>
              <a:rPr lang="en-US" sz="4000" i="1" dirty="0">
                <a:solidFill>
                  <a:srgbClr val="C00000"/>
                </a:solidFill>
                <a:latin typeface="Times New Roman" panose="02020603050405020304" pitchFamily="18" charset="0"/>
                <a:cs typeface="Times New Roman" panose="02020603050405020304" pitchFamily="18" charset="0"/>
              </a:rPr>
              <a:t>Introduction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Pentagon 9"/>
          <p:cNvSpPr/>
          <p:nvPr/>
        </p:nvSpPr>
        <p:spPr>
          <a:xfrm>
            <a:off x="0" y="5648632"/>
            <a:ext cx="1681316" cy="569288"/>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solidFill>
                  <a:srgbClr val="C00000"/>
                </a:solidFill>
                <a:latin typeface="Times New Roman" panose="02020603050405020304" pitchFamily="18" charset="0"/>
                <a:cs typeface="Times New Roman" panose="02020603050405020304" pitchFamily="18" charset="0"/>
              </a:rPr>
              <a:t>Introduction</a:t>
            </a:r>
            <a:endParaRPr lang="en-US" dirty="0"/>
          </a:p>
        </p:txBody>
      </p:sp>
      <p:sp>
        <p:nvSpPr>
          <p:cNvPr id="12" name="Chevron 11"/>
          <p:cNvSpPr/>
          <p:nvPr/>
        </p:nvSpPr>
        <p:spPr>
          <a:xfrm>
            <a:off x="1538847" y="5648632"/>
            <a:ext cx="2525993"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Methods</a:t>
            </a:r>
            <a:endParaRPr lang="en-US">
              <a:solidFill>
                <a:schemeClr val="tx1"/>
              </a:solidFill>
            </a:endParaRPr>
          </a:p>
        </p:txBody>
      </p:sp>
      <p:sp>
        <p:nvSpPr>
          <p:cNvPr id="13" name="Chevron 12"/>
          <p:cNvSpPr/>
          <p:nvPr/>
        </p:nvSpPr>
        <p:spPr>
          <a:xfrm>
            <a:off x="3842381" y="5648632"/>
            <a:ext cx="2106266"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a:t>
            </a:r>
            <a:endParaRPr lang="en-US" dirty="0">
              <a:solidFill>
                <a:schemeClr val="tx1"/>
              </a:solidFill>
            </a:endParaRPr>
          </a:p>
        </p:txBody>
      </p:sp>
      <p:sp>
        <p:nvSpPr>
          <p:cNvPr id="14" name="Chevron 13"/>
          <p:cNvSpPr/>
          <p:nvPr/>
        </p:nvSpPr>
        <p:spPr>
          <a:xfrm>
            <a:off x="7804595" y="5690960"/>
            <a:ext cx="2334645"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conclusions</a:t>
            </a:r>
            <a:endParaRPr lang="en-US" dirty="0">
              <a:solidFill>
                <a:schemeClr val="tx1"/>
              </a:solidFill>
            </a:endParaRPr>
          </a:p>
        </p:txBody>
      </p:sp>
      <p:sp>
        <p:nvSpPr>
          <p:cNvPr id="15" name="Chevron 14"/>
          <p:cNvSpPr/>
          <p:nvPr/>
        </p:nvSpPr>
        <p:spPr>
          <a:xfrm>
            <a:off x="9980403" y="5690960"/>
            <a:ext cx="2211597"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limitations</a:t>
            </a:r>
            <a:endParaRPr lang="en-US" dirty="0">
              <a:solidFill>
                <a:schemeClr val="tx1"/>
              </a:solidFill>
            </a:endParaRPr>
          </a:p>
        </p:txBody>
      </p:sp>
      <p:sp>
        <p:nvSpPr>
          <p:cNvPr id="16" name="Chevron 15"/>
          <p:cNvSpPr/>
          <p:nvPr/>
        </p:nvSpPr>
        <p:spPr>
          <a:xfrm>
            <a:off x="5795493" y="5690960"/>
            <a:ext cx="222281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Tree>
    <p:extLst>
      <p:ext uri="{BB962C8B-B14F-4D97-AF65-F5344CB8AC3E}">
        <p14:creationId xmlns:p14="http://schemas.microsoft.com/office/powerpoint/2010/main" val="80889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244698" y="1969477"/>
            <a:ext cx="11668259" cy="3941926"/>
          </a:xfrm>
          <a:ln>
            <a:solidFill>
              <a:srgbClr val="C00000"/>
            </a:solidFill>
          </a:ln>
        </p:spPr>
        <p:txBody>
          <a:bodyPr>
            <a:normAutofit fontScale="92500" lnSpcReduction="20000"/>
          </a:bodyPr>
          <a:lstStyle/>
          <a:p>
            <a:pPr marL="0" indent="0" algn="just" rtl="0">
              <a:lnSpc>
                <a:spcPct val="150000"/>
              </a:lnSpc>
              <a:buNone/>
            </a:pPr>
            <a:r>
              <a:rPr lang="en-US" dirty="0">
                <a:latin typeface="Times New Roman" pitchFamily="18" charset="0"/>
                <a:cs typeface="Times New Roman" pitchFamily="18" charset="0"/>
              </a:rPr>
              <a:t>More generally, there is still a surprising lack of data surrounding </a:t>
            </a:r>
            <a:r>
              <a:rPr lang="en-US" dirty="0" err="1">
                <a:latin typeface="Times New Roman" pitchFamily="18" charset="0"/>
                <a:cs typeface="Times New Roman" pitchFamily="18" charset="0"/>
              </a:rPr>
              <a:t>eHealth</a:t>
            </a:r>
            <a:r>
              <a:rPr lang="en-US" dirty="0">
                <a:latin typeface="Times New Roman" pitchFamily="18" charset="0"/>
                <a:cs typeface="Times New Roman" pitchFamily="18" charset="0"/>
              </a:rPr>
              <a:t> and mobile health devices despite its widely recognized potential . Giving pregnant women the possibility to monitor their fetus at home does not only offer advantages for themselves but also for their physicians and midwives. In obstetrics as well as other medical disciplines, urgent and </a:t>
            </a:r>
            <a:r>
              <a:rPr lang="en-US" dirty="0" err="1">
                <a:latin typeface="Times New Roman" pitchFamily="18" charset="0"/>
                <a:cs typeface="Times New Roman" pitchFamily="18" charset="0"/>
              </a:rPr>
              <a:t>nonurgent</a:t>
            </a:r>
            <a:r>
              <a:rPr lang="en-US" dirty="0">
                <a:latin typeface="Times New Roman" pitchFamily="18" charset="0"/>
                <a:cs typeface="Times New Roman" pitchFamily="18" charset="0"/>
              </a:rPr>
              <a:t> emergency visits are increasing.</a:t>
            </a:r>
          </a:p>
          <a:p>
            <a:pPr marL="0" indent="0" algn="just" rtl="0">
              <a:lnSpc>
                <a:spcPct val="150000"/>
              </a:lnSpc>
              <a:buNone/>
            </a:pPr>
            <a:r>
              <a:rPr lang="en-US" dirty="0">
                <a:latin typeface="Times New Roman" pitchFamily="18" charset="0"/>
                <a:cs typeface="Times New Roman" pitchFamily="18" charset="0"/>
              </a:rPr>
              <a:t>Concerns and worries about the unborn child are common reasons for emergency consultations in obstetrics. In these cases, it is often challenging for patients to judge whether a given condition is pathological or physiological, resulting in avoidable consultations. Several studies indicate that pregnant women are frequently dismissed upon entering the emergency room since no pathological finding was detected  despite a high sense of urgency felt by the patient.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6"/>
          <p:cNvSpPr/>
          <p:nvPr/>
        </p:nvSpPr>
        <p:spPr>
          <a:xfrm>
            <a:off x="5165411" y="853890"/>
            <a:ext cx="2732030" cy="707886"/>
          </a:xfrm>
          <a:prstGeom prst="rect">
            <a:avLst/>
          </a:prstGeom>
        </p:spPr>
        <p:txBody>
          <a:bodyPr wrap="none">
            <a:spAutoFit/>
          </a:bodyPr>
          <a:lstStyle/>
          <a:p>
            <a:r>
              <a:rPr lang="en-US" sz="4000" i="1" dirty="0">
                <a:solidFill>
                  <a:srgbClr val="C00000"/>
                </a:solidFill>
                <a:latin typeface="Times New Roman" panose="02020603050405020304" pitchFamily="18" charset="0"/>
                <a:cs typeface="Times New Roman" panose="02020603050405020304" pitchFamily="18" charset="0"/>
              </a:rPr>
              <a:t>Introduction</a:t>
            </a:r>
            <a:endParaRPr lang="en-US" sz="4000" dirty="0"/>
          </a:p>
        </p:txBody>
      </p:sp>
    </p:spTree>
    <p:extLst>
      <p:ext uri="{BB962C8B-B14F-4D97-AF65-F5344CB8AC3E}">
        <p14:creationId xmlns:p14="http://schemas.microsoft.com/office/powerpoint/2010/main" val="347839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solidFill>
                  <a:srgbClr val="C00000"/>
                </a:solidFill>
                <a:latin typeface="Times New Roman" panose="02020603050405020304" pitchFamily="18" charset="0"/>
                <a:cs typeface="Times New Roman" panose="02020603050405020304" pitchFamily="18" charset="0"/>
              </a:rPr>
              <a:t>Introduction</a:t>
            </a:r>
            <a:endParaRPr lang="en-US" dirty="0"/>
          </a:p>
        </p:txBody>
      </p:sp>
      <p:sp>
        <p:nvSpPr>
          <p:cNvPr id="3" name="Content Placeholder 2"/>
          <p:cNvSpPr>
            <a:spLocks noGrp="1"/>
          </p:cNvSpPr>
          <p:nvPr>
            <p:ph idx="1"/>
          </p:nvPr>
        </p:nvSpPr>
        <p:spPr>
          <a:xfrm>
            <a:off x="618978" y="2011680"/>
            <a:ext cx="11091241" cy="3727937"/>
          </a:xfrm>
          <a:solidFill>
            <a:schemeClr val="bg2"/>
          </a:solidFill>
        </p:spPr>
        <p:style>
          <a:lnRef idx="1">
            <a:schemeClr val="accent2"/>
          </a:lnRef>
          <a:fillRef idx="2">
            <a:schemeClr val="accent2"/>
          </a:fillRef>
          <a:effectRef idx="1">
            <a:schemeClr val="accent2"/>
          </a:effectRef>
          <a:fontRef idx="minor">
            <a:schemeClr val="dk1"/>
          </a:fontRef>
        </p:style>
        <p:txBody>
          <a:bodyPr>
            <a:noAutofit/>
          </a:bodyPr>
          <a:lstStyle/>
          <a:p>
            <a:pPr marL="0" indent="0" algn="l" rtl="0">
              <a:buNone/>
            </a:pPr>
            <a:r>
              <a:rPr lang="en-US" sz="2400" dirty="0">
                <a:latin typeface="Times New Roman" pitchFamily="18" charset="0"/>
                <a:cs typeface="Times New Roman" pitchFamily="18" charset="0"/>
              </a:rPr>
              <a:t>Additional data from prolonged home monitoring could potentially add diagnostic value in such situations. It is also conceivable that in the future, the additional data might enable medical staff to reassure patients and their partners remotely. For this scenario to become a reality, evidence of the advantages of home monitoring would be required, and legal responsibilities would need to be clarified first.</a:t>
            </a:r>
          </a:p>
          <a:p>
            <a:pPr marL="0" indent="0" algn="l" rtl="0">
              <a:buNone/>
            </a:pPr>
            <a:r>
              <a:rPr lang="en-US" sz="2400" dirty="0">
                <a:latin typeface="Times New Roman" pitchFamily="18" charset="0"/>
                <a:cs typeface="Times New Roman" pitchFamily="18" charset="0"/>
              </a:rPr>
              <a:t>Prolonged or even continuous monitoring of pregnancy with smart wearable devices that assess several fetal parameters could provide a very comprehensive picture of fetal well-being based on an extensive collection of data. Such recordings might, therefore, be of great value for observation and diagnostics. However, women’s willingness to use remote devices at home to monitor pregnancy has hardly been explored.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302252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Unicode MS"/>
              </a:rPr>
              <a:t>Definition of telemedicine</a:t>
            </a:r>
            <a:endParaRPr kumimoji="0" lang="en-US"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p:cNvSpPr>
            <a:spLocks noGrp="1" noChangeArrowheads="1"/>
          </p:cNvSpPr>
          <p:nvPr>
            <p:ph type="title"/>
          </p:nvPr>
        </p:nvSpPr>
        <p:spPr bwMode="auto">
          <a:xfrm>
            <a:off x="2639961" y="742000"/>
            <a:ext cx="7551175" cy="5847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lvl="0" algn="ctr" rtl="0" eaLnBrk="0" fontAlgn="base" hangingPunct="0">
              <a:lnSpc>
                <a:spcPct val="100000"/>
              </a:lnSpc>
              <a:spcAft>
                <a:spcPct val="0"/>
              </a:spcAft>
            </a:pPr>
            <a:r>
              <a:rPr lang="en-US" sz="3200" b="1" dirty="0"/>
              <a:t>Survey Design and Questionnaire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3"/>
          <p:cNvSpPr>
            <a:spLocks noGrp="1" noChangeArrowheads="1"/>
          </p:cNvSpPr>
          <p:nvPr>
            <p:ph idx="1"/>
          </p:nvPr>
        </p:nvSpPr>
        <p:spPr bwMode="auto">
          <a:xfrm>
            <a:off x="152400" y="1962148"/>
            <a:ext cx="11887200" cy="3595856"/>
          </a:xfrm>
          <a:prstGeom prst="rect">
            <a:avLst/>
          </a:prstGeom>
          <a:solidFill>
            <a:schemeClr val="accent6">
              <a:lumMod val="20000"/>
              <a:lumOff val="8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l" rtl="0">
              <a:lnSpc>
                <a:spcPct val="100000"/>
              </a:lnSpc>
              <a:buNone/>
            </a:pPr>
            <a:r>
              <a:rPr lang="en-US" sz="2400" dirty="0">
                <a:latin typeface="Times New Roman" pitchFamily="18" charset="0"/>
                <a:cs typeface="Times New Roman" pitchFamily="18" charset="0"/>
              </a:rPr>
              <a:t>Patients from 4 doctors were included in this prospective cross-sectional multicenter survey at the obstetric emergency departments (EDs) of the University Hospital Women’s Clinics in Heidelberg and Leipzig, Germany or cooperating obstetric outpatient clinics. German-speaking women, aged between 18 and 55 years, were eligible to contribute if they showed the capacity for consent and provided informed consent. Approximately 800 eligible patients were offered participation.</a:t>
            </a:r>
          </a:p>
          <a:p>
            <a:pPr marL="0" indent="0" algn="l" rtl="0">
              <a:lnSpc>
                <a:spcPct val="100000"/>
              </a:lnSpc>
              <a:buNone/>
            </a:pPr>
            <a:r>
              <a:rPr lang="en-US" sz="2400" dirty="0">
                <a:latin typeface="Times New Roman" pitchFamily="18" charset="0"/>
                <a:cs typeface="Times New Roman" pitchFamily="18" charset="0"/>
              </a:rPr>
              <a:t>This accounts for approximately 10% of the obstetrics patients in the participating centers in the inclusion period, and this subset can be considered a random sample. The questionnaire was completed by 509 women, resulting in a participation rate of 63.9% (509/796).</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Pentagon 9"/>
          <p:cNvSpPr/>
          <p:nvPr/>
        </p:nvSpPr>
        <p:spPr>
          <a:xfrm>
            <a:off x="-1" y="5648632"/>
            <a:ext cx="1799304" cy="5692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Introduction</a:t>
            </a:r>
            <a:endParaRPr lang="fa-IR" dirty="0"/>
          </a:p>
        </p:txBody>
      </p:sp>
      <p:sp>
        <p:nvSpPr>
          <p:cNvPr id="12" name="Chevron 11"/>
          <p:cNvSpPr/>
          <p:nvPr/>
        </p:nvSpPr>
        <p:spPr>
          <a:xfrm>
            <a:off x="1584101" y="5627260"/>
            <a:ext cx="2240924" cy="569288"/>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a:t>Methods</a:t>
            </a:r>
            <a:endParaRPr lang="en-US" dirty="0">
              <a:solidFill>
                <a:schemeClr val="tx1"/>
              </a:solidFill>
            </a:endParaRPr>
          </a:p>
        </p:txBody>
      </p:sp>
      <p:sp>
        <p:nvSpPr>
          <p:cNvPr id="11" name="Chevron 10"/>
          <p:cNvSpPr/>
          <p:nvPr/>
        </p:nvSpPr>
        <p:spPr>
          <a:xfrm>
            <a:off x="3678200" y="5627260"/>
            <a:ext cx="2191555"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Results</a:t>
            </a:r>
            <a:endParaRPr lang="en-US" dirty="0">
              <a:solidFill>
                <a:schemeClr val="tx1"/>
              </a:solidFill>
            </a:endParaRPr>
          </a:p>
        </p:txBody>
      </p:sp>
      <p:sp>
        <p:nvSpPr>
          <p:cNvPr id="13" name="Chevron 12"/>
          <p:cNvSpPr/>
          <p:nvPr/>
        </p:nvSpPr>
        <p:spPr>
          <a:xfrm>
            <a:off x="5666704" y="5627260"/>
            <a:ext cx="2235698" cy="5692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Discussion</a:t>
            </a:r>
            <a:endParaRPr lang="en-US" dirty="0">
              <a:solidFill>
                <a:schemeClr val="tx1"/>
              </a:solidFill>
            </a:endParaRPr>
          </a:p>
        </p:txBody>
      </p:sp>
      <p:sp>
        <p:nvSpPr>
          <p:cNvPr id="14" name="Chevron 13"/>
          <p:cNvSpPr/>
          <p:nvPr/>
        </p:nvSpPr>
        <p:spPr>
          <a:xfrm>
            <a:off x="7740202" y="5648631"/>
            <a:ext cx="2382591" cy="5102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Conclusions</a:t>
            </a:r>
            <a:endParaRPr lang="en-US" dirty="0">
              <a:solidFill>
                <a:schemeClr val="tx1"/>
              </a:solidFill>
            </a:endParaRPr>
          </a:p>
        </p:txBody>
      </p:sp>
      <p:sp>
        <p:nvSpPr>
          <p:cNvPr id="15" name="Chevron 14"/>
          <p:cNvSpPr/>
          <p:nvPr/>
        </p:nvSpPr>
        <p:spPr>
          <a:xfrm>
            <a:off x="9942490" y="5648631"/>
            <a:ext cx="2249510" cy="5102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limitations</a:t>
            </a:r>
            <a:endParaRPr lang="en-US" dirty="0">
              <a:solidFill>
                <a:schemeClr val="tx1"/>
              </a:solidFill>
            </a:endParaRPr>
          </a:p>
        </p:txBody>
      </p:sp>
    </p:spTree>
    <p:extLst>
      <p:ext uri="{BB962C8B-B14F-4D97-AF65-F5344CB8AC3E}">
        <p14:creationId xmlns:p14="http://schemas.microsoft.com/office/powerpoint/2010/main" val="233063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974" y="2011680"/>
            <a:ext cx="11547987" cy="3976165"/>
          </a:xfrm>
          <a:ln>
            <a:solidFill>
              <a:srgbClr val="00B050"/>
            </a:solidFill>
          </a:ln>
        </p:spPr>
        <p:txBody>
          <a:bodyPr>
            <a:noAutofit/>
          </a:bodyPr>
          <a:lstStyle/>
          <a:p>
            <a:pPr marL="0" indent="0" algn="l" rtl="0">
              <a:lnSpc>
                <a:spcPct val="150000"/>
              </a:lnSpc>
              <a:buNone/>
            </a:pPr>
            <a:r>
              <a:rPr lang="en-US" sz="2400" dirty="0">
                <a:latin typeface="Times New Roman" pitchFamily="18" charset="0"/>
                <a:cs typeface="Times New Roman" pitchFamily="18" charset="0"/>
              </a:rPr>
              <a:t>The questionnaire consisted of 21 closed-ended questions to allow for quantitative statistical analysis. In addition, we also asked patients to provide their year of birth and their estimated due date. The questions were conceived by 2 experienced obstetricians and a clinical psychologist following a literature review and an interdisciplinary discussion with diverse members of the labor and delivery staff of the University Hospital in Heidelberg. The questionnaire was subsequently tested on 10 volunteers of our target population that were not part of the final study.</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
        <p:nvSpPr>
          <p:cNvPr id="7" name="Rectangle 1"/>
          <p:cNvSpPr>
            <a:spLocks noGrp="1" noChangeArrowheads="1"/>
          </p:cNvSpPr>
          <p:nvPr>
            <p:ph type="title"/>
          </p:nvPr>
        </p:nvSpPr>
        <p:spPr bwMode="auto">
          <a:xfrm>
            <a:off x="2369712" y="715394"/>
            <a:ext cx="9822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rtl="0" eaLnBrk="0" fontAlgn="base" hangingPunct="0">
              <a:lnSpc>
                <a:spcPct val="100000"/>
              </a:lnSpc>
              <a:spcAft>
                <a:spcPct val="0"/>
              </a:spcAft>
            </a:pPr>
            <a:r>
              <a:rPr lang="en-US" sz="3600" b="1" dirty="0">
                <a:solidFill>
                  <a:schemeClr val="accent1"/>
                </a:solidFill>
                <a:latin typeface="Times New Roman" pitchFamily="18" charset="0"/>
                <a:cs typeface="Times New Roman" pitchFamily="18" charset="0"/>
              </a:rPr>
              <a:t>Survey Design and Questionnaire</a:t>
            </a:r>
            <a:endParaRPr kumimoji="0" lang="en-US" altLang="en-US" sz="3600" b="1" i="0" u="none" strike="noStrike" cap="none" normalizeH="0" baseline="0" dirty="0">
              <a:ln w="12700">
                <a:solidFill>
                  <a:schemeClr val="accent1"/>
                </a:solidFill>
                <a:prstDash val="solid"/>
              </a:ln>
              <a:solidFill>
                <a:schemeClr val="accent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306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2308</TotalTime>
  <Words>2065</Words>
  <Application>Microsoft Office PowerPoint</Application>
  <PresentationFormat>Widescreen</PresentationFormat>
  <Paragraphs>192</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Unicode MS</vt:lpstr>
      <vt:lpstr>Calibri</vt:lpstr>
      <vt:lpstr>Corbel</vt:lpstr>
      <vt:lpstr>Times New Roman</vt:lpstr>
      <vt:lpstr>Wingdings</vt:lpstr>
      <vt:lpstr>Banded</vt:lpstr>
      <vt:lpstr>PowerPoint Presentation</vt:lpstr>
      <vt:lpstr>عنوان ارائه</vt:lpstr>
      <vt:lpstr>.          </vt:lpstr>
      <vt:lpstr>.</vt:lpstr>
      <vt:lpstr>.</vt:lpstr>
      <vt:lpstr>.</vt:lpstr>
      <vt:lpstr>Introduction</vt:lpstr>
      <vt:lpstr>Survey Design and Questionnaire</vt:lpstr>
      <vt:lpstr>Survey Design and Questionnaire</vt:lpstr>
      <vt:lpstr>Survey Design and Questionnaire</vt:lpstr>
      <vt:lpstr>Survey Design and Questionnaire</vt:lpstr>
      <vt:lpstr>Study Population</vt:lpstr>
      <vt:lpstr>Perception of Telemedicine as Alternative to Physician Consult</vt:lpstr>
      <vt:lpstr>PowerPoint Presentation</vt:lpstr>
      <vt:lpstr>Patient preferences for features of mobile devices for pregnancy monitoring</vt:lpstr>
      <vt:lpstr>PowerPoint Presentation</vt:lpstr>
      <vt:lpstr>Discussion</vt:lpstr>
      <vt:lpstr>Discussion</vt:lpstr>
      <vt:lpstr>.</vt:lpstr>
      <vt:lpstr>PowerPoint Presentation</vt:lpstr>
      <vt:lpstr>.</vt:lpstr>
      <vt:lpstr>Conclusions</vt:lpstr>
      <vt:lpstr>عنوان ارائه</vt:lpstr>
      <vt:lpstr>QUESTION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Fatemeh Dahmardeh k</cp:lastModifiedBy>
  <cp:revision>143</cp:revision>
  <dcterms:created xsi:type="dcterms:W3CDTF">2017-02-27T19:12:11Z</dcterms:created>
  <dcterms:modified xsi:type="dcterms:W3CDTF">2022-07-03T06:48:48Z</dcterms:modified>
</cp:coreProperties>
</file>