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23"/>
  </p:notesMasterIdLst>
  <p:sldIdLst>
    <p:sldId id="256" r:id="rId2"/>
    <p:sldId id="291" r:id="rId3"/>
    <p:sldId id="264" r:id="rId4"/>
    <p:sldId id="271" r:id="rId5"/>
    <p:sldId id="272" r:id="rId6"/>
    <p:sldId id="273" r:id="rId7"/>
    <p:sldId id="274" r:id="rId8"/>
    <p:sldId id="275" r:id="rId9"/>
    <p:sldId id="276" r:id="rId10"/>
    <p:sldId id="277" r:id="rId11"/>
    <p:sldId id="279" r:id="rId12"/>
    <p:sldId id="280" r:id="rId13"/>
    <p:sldId id="281" r:id="rId14"/>
    <p:sldId id="282" r:id="rId15"/>
    <p:sldId id="283" r:id="rId16"/>
    <p:sldId id="284" r:id="rId17"/>
    <p:sldId id="285" r:id="rId18"/>
    <p:sldId id="286" r:id="rId19"/>
    <p:sldId id="287" r:id="rId20"/>
    <p:sldId id="288"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7/3/2022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21</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a:t>اسلاید شماره </a:t>
            </a:r>
            <a:fld id="{623B8C6E-8ADC-45B6-B8AE-E579583F451D}" type="slidenum">
              <a:rPr lang="fa-IR" smtClean="0"/>
              <a:pPr/>
              <a:t>‹#›</a:t>
            </a:fld>
            <a:r>
              <a:rPr lang="en-US"/>
              <a:t>  </a:t>
            </a:r>
            <a:r>
              <a:rPr lang="fa-IR"/>
              <a:t>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a:t>موضوع ارائه</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اسلاید شماره  9</a:t>
            </a:r>
            <a:endParaRPr lang="en-US" dirty="0"/>
          </a:p>
        </p:txBody>
      </p:sp>
      <p:sp>
        <p:nvSpPr>
          <p:cNvPr id="8" name="Footer Placeholder 7"/>
          <p:cNvSpPr>
            <a:spLocks noGrp="1"/>
          </p:cNvSpPr>
          <p:nvPr>
            <p:ph type="ftr" sz="quarter" idx="11"/>
          </p:nvPr>
        </p:nvSpPr>
        <p:spPr/>
        <p:txBody>
          <a:bodyPr/>
          <a:lstStyle/>
          <a:p>
            <a:r>
              <a:rPr lang="fa-IR"/>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اسلاید شماره  9</a:t>
            </a:r>
            <a:endParaRPr lang="en-US" dirty="0"/>
          </a:p>
        </p:txBody>
      </p:sp>
      <p:sp>
        <p:nvSpPr>
          <p:cNvPr id="4" name="Footer Placeholder 3"/>
          <p:cNvSpPr>
            <a:spLocks noGrp="1"/>
          </p:cNvSpPr>
          <p:nvPr>
            <p:ph type="ftr" sz="quarter" idx="11"/>
          </p:nvPr>
        </p:nvSpPr>
        <p:spPr/>
        <p:txBody>
          <a:bodyPr/>
          <a:lstStyle/>
          <a:p>
            <a:r>
              <a:rPr lang="fa-IR"/>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rmAutofit fontScale="90000"/>
          </a:bodyPr>
          <a:lstStyle/>
          <a:p>
            <a:r>
              <a:rPr lang="en-US" sz="4000" dirty="0">
                <a:latin typeface="Times New Roman" panose="02020603050405020304" pitchFamily="18" charset="0"/>
                <a:cs typeface="Times New Roman" panose="02020603050405020304" pitchFamily="18" charset="0"/>
              </a:rPr>
              <a:t>Improved</a:t>
            </a:r>
            <a:r>
              <a:rPr lang="en-US" sz="4000" dirty="0"/>
              <a:t> Outcomes in Patients with Retinal Detachment after Implementation of a Silicone Oil Registry and Phone Call Reminder System</a:t>
            </a:r>
            <a:endParaRPr lang="en-US" sz="4000" dirty="0">
              <a:cs typeface="B Titr" panose="00000700000000000000" pitchFamily="2" charset="-78"/>
            </a:endParaRPr>
          </a:p>
        </p:txBody>
      </p:sp>
      <p:sp>
        <p:nvSpPr>
          <p:cNvPr id="3" name="Subtitle 2"/>
          <p:cNvSpPr>
            <a:spLocks noGrp="1"/>
          </p:cNvSpPr>
          <p:nvPr>
            <p:ph type="subTitle" idx="1"/>
          </p:nvPr>
        </p:nvSpPr>
        <p:spPr>
          <a:xfrm>
            <a:off x="1524000" y="3996250"/>
            <a:ext cx="9144000" cy="1947350"/>
          </a:xfrm>
        </p:spPr>
        <p:txBody>
          <a:bodyPr>
            <a:noAutofit/>
          </a:bodyPr>
          <a:lstStyle/>
          <a:p>
            <a:pPr>
              <a:lnSpc>
                <a:spcPct val="100000"/>
              </a:lnSpc>
            </a:pPr>
            <a:r>
              <a:rPr lang="fa-IR" dirty="0">
                <a:latin typeface="Times New Roman" panose="02020603050405020304" pitchFamily="18" charset="0"/>
                <a:cs typeface="Times New Roman" panose="02020603050405020304" pitchFamily="18" charset="0"/>
              </a:rPr>
              <a:t>بهاره ظفرنژاد</a:t>
            </a:r>
          </a:p>
          <a:p>
            <a:pPr>
              <a:lnSpc>
                <a:spcPct val="100000"/>
              </a:lnSpc>
            </a:pPr>
            <a:r>
              <a:rPr lang="fa-IR" dirty="0">
                <a:latin typeface="Times New Roman" panose="02020603050405020304" pitchFamily="18" charset="0"/>
                <a:cs typeface="Times New Roman" panose="02020603050405020304" pitchFamily="18" charset="0"/>
              </a:rPr>
              <a:t>دکتر سمیه فضایلی</a:t>
            </a:r>
          </a:p>
          <a:p>
            <a:pPr>
              <a:lnSpc>
                <a:spcPct val="100000"/>
              </a:lnSpc>
            </a:pPr>
            <a:r>
              <a:rPr lang="en-US" dirty="0">
                <a:latin typeface="Times New Roman" panose="02020603050405020304" pitchFamily="18" charset="0"/>
                <a:cs typeface="Times New Roman" panose="02020603050405020304" pitchFamily="18" charset="0"/>
              </a:rPr>
              <a:t>zafarnb2@mums.ac.ir</a:t>
            </a:r>
            <a:endParaRPr lang="fa-IR"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5" name="Rectangle 4"/>
          <p:cNvSpPr/>
          <p:nvPr/>
        </p:nvSpPr>
        <p:spPr>
          <a:xfrm>
            <a:off x="5669139" y="596582"/>
            <a:ext cx="1107996" cy="400110"/>
          </a:xfrm>
          <a:prstGeom prst="rect">
            <a:avLst/>
          </a:prstGeom>
          <a:noFill/>
        </p:spPr>
        <p:txBody>
          <a:bodyPr wrap="none" lIns="91440" tIns="45720" rIns="91440" bIns="45720">
            <a:spAutoFit/>
          </a:bodyPr>
          <a:lstStyle/>
          <a:p>
            <a:pPr algn="ctr"/>
            <a:r>
              <a:rPr lang="fa-IR" sz="2000" dirty="0">
                <a:ln w="0"/>
                <a:effectLst>
                  <a:outerShdw blurRad="38100" dist="19050" dir="2700000" algn="tl" rotWithShape="0">
                    <a:schemeClr val="dk1">
                      <a:alpha val="40000"/>
                    </a:schemeClr>
                  </a:outerShdw>
                </a:effectLst>
                <a:cs typeface="B Nazanin" panose="00000400000000000000" pitchFamily="2" charset="-78"/>
              </a:rPr>
              <a:t>باسمه تعالی</a:t>
            </a:r>
            <a:endParaRPr lang="en-US" sz="20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9068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193" y="284176"/>
            <a:ext cx="8678805" cy="1508760"/>
          </a:xfrm>
        </p:spPr>
        <p:txBody>
          <a:bodyPr/>
          <a:lstStyle/>
          <a:p>
            <a:pPr algn="l"/>
            <a:r>
              <a:rPr lang="en-US" dirty="0"/>
              <a:t>Methods</a:t>
            </a:r>
            <a:endParaRPr lang="fa-IR" dirty="0"/>
          </a:p>
        </p:txBody>
      </p:sp>
      <p:sp>
        <p:nvSpPr>
          <p:cNvPr id="3" name="Content Placeholder 2"/>
          <p:cNvSpPr>
            <a:spLocks noGrp="1"/>
          </p:cNvSpPr>
          <p:nvPr>
            <p:ph idx="1"/>
          </p:nvPr>
        </p:nvSpPr>
        <p:spPr/>
        <p:txBody>
          <a:bodyPr/>
          <a:lstStyle/>
          <a:p>
            <a:pPr algn="l" rtl="0"/>
            <a:r>
              <a:rPr lang="en-US" dirty="0"/>
              <a:t>Using SPSS software (version 21, IBM, Armonk, NY) for statistical analysis.</a:t>
            </a:r>
          </a:p>
          <a:p>
            <a:pPr algn="l" rtl="0"/>
            <a:r>
              <a:rPr lang="en-US" dirty="0"/>
              <a:t> </a:t>
            </a:r>
            <a:r>
              <a:rPr lang="en-US" u="sng" dirty="0"/>
              <a:t>An independent t test </a:t>
            </a:r>
            <a:r>
              <a:rPr lang="en-US" dirty="0"/>
              <a:t>was used to compare age and the duration before SO removal between the 2 groups.</a:t>
            </a:r>
          </a:p>
          <a:p>
            <a:pPr algn="l" rtl="0"/>
            <a:r>
              <a:rPr lang="en-US" dirty="0"/>
              <a:t> The </a:t>
            </a:r>
            <a:r>
              <a:rPr lang="en-US" u="sng" dirty="0"/>
              <a:t>Wilcoxon </a:t>
            </a:r>
            <a:r>
              <a:rPr lang="en-US" u="sng" dirty="0" err="1"/>
              <a:t>ManneWhitney</a:t>
            </a:r>
            <a:r>
              <a:rPr lang="en-US" u="sng" dirty="0"/>
              <a:t> test </a:t>
            </a:r>
            <a:r>
              <a:rPr lang="en-US" dirty="0"/>
              <a:t>was used to compare the gender of the 2 groups. </a:t>
            </a:r>
          </a:p>
          <a:p>
            <a:pPr algn="l" rtl="0"/>
            <a:r>
              <a:rPr lang="en-US" dirty="0"/>
              <a:t>Results were considered significant at P &lt; 0.05.</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10</a:t>
            </a:fld>
            <a:r>
              <a:rPr lang="en-US"/>
              <a:t>  </a:t>
            </a:r>
            <a:r>
              <a:rPr lang="fa-IR"/>
              <a:t> </a:t>
            </a:r>
            <a:endParaRPr lang="en-US" dirty="0"/>
          </a:p>
        </p:txBody>
      </p:sp>
    </p:spTree>
    <p:extLst>
      <p:ext uri="{BB962C8B-B14F-4D97-AF65-F5344CB8AC3E}">
        <p14:creationId xmlns:p14="http://schemas.microsoft.com/office/powerpoint/2010/main" val="205436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387" y="284176"/>
            <a:ext cx="8412611" cy="1508760"/>
          </a:xfrm>
        </p:spPr>
        <p:txBody>
          <a:bodyPr/>
          <a:lstStyle/>
          <a:p>
            <a:pPr algn="l" rtl="0"/>
            <a:r>
              <a:rPr lang="en-US" dirty="0"/>
              <a:t>Results</a:t>
            </a:r>
            <a:endParaRPr lang="fa-IR" dirty="0"/>
          </a:p>
        </p:txBody>
      </p:sp>
      <p:sp>
        <p:nvSpPr>
          <p:cNvPr id="3" name="Content Placeholder 2"/>
          <p:cNvSpPr>
            <a:spLocks noGrp="1"/>
          </p:cNvSpPr>
          <p:nvPr>
            <p:ph idx="1"/>
          </p:nvPr>
        </p:nvSpPr>
        <p:spPr/>
        <p:txBody>
          <a:bodyPr>
            <a:normAutofit lnSpcReduction="10000"/>
          </a:bodyPr>
          <a:lstStyle/>
          <a:p>
            <a:pPr algn="l" rtl="0"/>
            <a:r>
              <a:rPr lang="en-US" dirty="0"/>
              <a:t>48 were included in the control group (no phone call reminder) and 39 were included in the treatment group (with phone call reminder).</a:t>
            </a:r>
          </a:p>
          <a:p>
            <a:pPr algn="l" rtl="0"/>
            <a:r>
              <a:rPr lang="en-US" dirty="0"/>
              <a:t>There was no significant difference in age and gender between the 2 groups. </a:t>
            </a:r>
          </a:p>
          <a:p>
            <a:pPr algn="l" rtl="0"/>
            <a:r>
              <a:rPr lang="en-US" dirty="0"/>
              <a:t>The median age was </a:t>
            </a:r>
            <a:r>
              <a:rPr lang="en-US" dirty="0">
                <a:solidFill>
                  <a:srgbClr val="FF0000"/>
                </a:solidFill>
              </a:rPr>
              <a:t>54.4</a:t>
            </a:r>
            <a:r>
              <a:rPr lang="en-US" dirty="0"/>
              <a:t> (45.0e59.9) years in the control group and </a:t>
            </a:r>
            <a:r>
              <a:rPr lang="en-US" dirty="0">
                <a:solidFill>
                  <a:srgbClr val="FF0000"/>
                </a:solidFill>
              </a:rPr>
              <a:t>55.0 </a:t>
            </a:r>
            <a:r>
              <a:rPr lang="en-US" dirty="0"/>
              <a:t>(42.5e60.2) years in the treatment group.</a:t>
            </a:r>
          </a:p>
          <a:p>
            <a:pPr algn="l" rtl="0"/>
            <a:r>
              <a:rPr lang="en-US" dirty="0"/>
              <a:t> The control group consisted of 36 men and 12 women, whereas there were 27 men and 12 women in the treatment group. </a:t>
            </a:r>
          </a:p>
          <a:p>
            <a:pPr algn="l" rtl="0"/>
            <a:r>
              <a:rPr lang="en-US" dirty="0"/>
              <a:t>The number of patients with complex RD associated with proliferative vitreoretinopathy, proliferative diabetic retinopathy, ocular trauma, giant retinal tear, and other causes was </a:t>
            </a:r>
            <a:r>
              <a:rPr lang="en-US" dirty="0">
                <a:solidFill>
                  <a:srgbClr val="FF0000"/>
                </a:solidFill>
              </a:rPr>
              <a:t>14, 12, 7, 5, and 9</a:t>
            </a:r>
            <a:r>
              <a:rPr lang="en-US" dirty="0"/>
              <a:t>,respectively,</a:t>
            </a:r>
          </a:p>
          <a:p>
            <a:pPr algn="l" rtl="0"/>
            <a:r>
              <a:rPr lang="en-US" dirty="0"/>
              <a:t> in the control group, and </a:t>
            </a:r>
            <a:r>
              <a:rPr lang="en-US" dirty="0">
                <a:solidFill>
                  <a:srgbClr val="FF0000"/>
                </a:solidFill>
              </a:rPr>
              <a:t>20, 9, 7, 3, and 0</a:t>
            </a:r>
            <a:r>
              <a:rPr lang="en-US" dirty="0"/>
              <a:t>, respectively, in the treatment group.</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11</a:t>
            </a:fld>
            <a:r>
              <a:rPr lang="en-US"/>
              <a:t>  </a:t>
            </a:r>
            <a:r>
              <a:rPr lang="fa-IR"/>
              <a:t> </a:t>
            </a:r>
            <a:endParaRPr lang="en-US" dirty="0"/>
          </a:p>
        </p:txBody>
      </p:sp>
    </p:spTree>
    <p:extLst>
      <p:ext uri="{BB962C8B-B14F-4D97-AF65-F5344CB8AC3E}">
        <p14:creationId xmlns:p14="http://schemas.microsoft.com/office/powerpoint/2010/main" val="148922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t>With regard to the primary outcome measure, the number of patients lost to follow-up was 23 (47.9%) in the control group versus 6 (15.4%) in the treatment group (P ¼ 0.0015). (P ¼ 0.0015) (Fig 1)</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12</a:t>
            </a:fld>
            <a:r>
              <a:rPr lang="en-US"/>
              <a:t>  </a:t>
            </a:r>
            <a:r>
              <a:rPr lang="fa-IR"/>
              <a:t> </a:t>
            </a:r>
            <a:endParaRPr lang="en-US" dirty="0"/>
          </a:p>
        </p:txBody>
      </p:sp>
      <p:pic>
        <p:nvPicPr>
          <p:cNvPr id="7" name="Picture 6"/>
          <p:cNvPicPr>
            <a:picLocks noChangeAspect="1"/>
          </p:cNvPicPr>
          <p:nvPr/>
        </p:nvPicPr>
        <p:blipFill>
          <a:blip r:embed="rId2"/>
          <a:stretch>
            <a:fillRect/>
          </a:stretch>
        </p:blipFill>
        <p:spPr>
          <a:xfrm>
            <a:off x="2188631" y="3111618"/>
            <a:ext cx="8187638" cy="3106302"/>
          </a:xfrm>
          <a:prstGeom prst="rect">
            <a:avLst/>
          </a:prstGeom>
        </p:spPr>
      </p:pic>
      <p:sp>
        <p:nvSpPr>
          <p:cNvPr id="8" name="Title 1"/>
          <p:cNvSpPr>
            <a:spLocks noGrp="1"/>
          </p:cNvSpPr>
          <p:nvPr>
            <p:ph type="title"/>
          </p:nvPr>
        </p:nvSpPr>
        <p:spPr>
          <a:xfrm>
            <a:off x="2504049" y="284176"/>
            <a:ext cx="8482950" cy="1508760"/>
          </a:xfrm>
        </p:spPr>
        <p:txBody>
          <a:bodyPr/>
          <a:lstStyle/>
          <a:p>
            <a:pPr algn="l" rtl="0"/>
            <a:r>
              <a:rPr lang="en-US" dirty="0"/>
              <a:t>Results</a:t>
            </a:r>
            <a:endParaRPr lang="fa-IR" dirty="0"/>
          </a:p>
        </p:txBody>
      </p:sp>
    </p:spTree>
    <p:extLst>
      <p:ext uri="{BB962C8B-B14F-4D97-AF65-F5344CB8AC3E}">
        <p14:creationId xmlns:p14="http://schemas.microsoft.com/office/powerpoint/2010/main" val="255195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t>The remainder in each group (25 controls and 33 treatment eyes) underwent SO removal. The </a:t>
            </a:r>
            <a:r>
              <a:rPr lang="en-US" dirty="0">
                <a:solidFill>
                  <a:srgbClr val="FF0000"/>
                </a:solidFill>
              </a:rPr>
              <a:t>mean duration of SO </a:t>
            </a:r>
            <a:r>
              <a:rPr lang="en-US" dirty="0"/>
              <a:t>in the eye before removal was </a:t>
            </a:r>
            <a:r>
              <a:rPr lang="en-US" dirty="0">
                <a:solidFill>
                  <a:srgbClr val="FF0000"/>
                </a:solidFill>
              </a:rPr>
              <a:t>79.691.7</a:t>
            </a:r>
            <a:r>
              <a:rPr lang="en-US" dirty="0"/>
              <a:t> weeks in the control group and </a:t>
            </a:r>
            <a:r>
              <a:rPr lang="en-US" dirty="0">
                <a:solidFill>
                  <a:srgbClr val="FF0000"/>
                </a:solidFill>
              </a:rPr>
              <a:t>36.331.5 weeks</a:t>
            </a:r>
            <a:r>
              <a:rPr lang="en-US" dirty="0"/>
              <a:t> in the treatment group (</a:t>
            </a:r>
            <a:r>
              <a:rPr lang="en-US" dirty="0" err="1"/>
              <a:t>meanstandard</a:t>
            </a:r>
            <a:r>
              <a:rPr lang="en-US" dirty="0"/>
              <a:t> deviation [SD]) (P ¼ 0.015) (Fig 2A).</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13</a:t>
            </a:fld>
            <a:r>
              <a:rPr lang="en-US"/>
              <a:t>  </a:t>
            </a:r>
            <a:r>
              <a:rPr lang="fa-IR"/>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311" y="3334043"/>
            <a:ext cx="10016197" cy="2883877"/>
          </a:xfrm>
          <a:prstGeom prst="rect">
            <a:avLst/>
          </a:prstGeom>
        </p:spPr>
      </p:pic>
      <p:sp>
        <p:nvSpPr>
          <p:cNvPr id="8" name="Title 1"/>
          <p:cNvSpPr>
            <a:spLocks noGrp="1"/>
          </p:cNvSpPr>
          <p:nvPr>
            <p:ph type="title"/>
          </p:nvPr>
        </p:nvSpPr>
        <p:spPr>
          <a:xfrm>
            <a:off x="2307101" y="284176"/>
            <a:ext cx="8679897" cy="1508760"/>
          </a:xfrm>
        </p:spPr>
        <p:txBody>
          <a:bodyPr/>
          <a:lstStyle/>
          <a:p>
            <a:pPr algn="l" rtl="0"/>
            <a:r>
              <a:rPr lang="en-US" dirty="0"/>
              <a:t>Results</a:t>
            </a:r>
            <a:endParaRPr lang="fa-IR" dirty="0"/>
          </a:p>
        </p:txBody>
      </p:sp>
    </p:spTree>
    <p:extLst>
      <p:ext uri="{BB962C8B-B14F-4D97-AF65-F5344CB8AC3E}">
        <p14:creationId xmlns:p14="http://schemas.microsoft.com/office/powerpoint/2010/main" val="229921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t>Mean IOP was 13.05.2 mmHg (</a:t>
            </a:r>
            <a:r>
              <a:rPr lang="en-US" dirty="0" err="1"/>
              <a:t>meanSD</a:t>
            </a:r>
            <a:r>
              <a:rPr lang="en-US" dirty="0"/>
              <a:t>) at the last visit before SO removal in the control group and 13.37 mmHg (</a:t>
            </a:r>
            <a:r>
              <a:rPr lang="en-US" dirty="0" err="1"/>
              <a:t>meanSD</a:t>
            </a:r>
            <a:r>
              <a:rPr lang="en-US" dirty="0"/>
              <a:t>) in the treatment group (P &gt; 0.05) (Fig 2B). There were 16 patients (33.3%) in the control group who developed keratopathy, whereas only 5 patients (12.8%) in the treatment group did (P ¼ 0.0425) (Fig 3).</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14</a:t>
            </a:fld>
            <a:r>
              <a:rPr lang="en-US"/>
              <a:t>  </a:t>
            </a:r>
            <a:r>
              <a:rPr lang="fa-IR"/>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999" y="3502970"/>
            <a:ext cx="7812000" cy="2553056"/>
          </a:xfrm>
          <a:prstGeom prst="rect">
            <a:avLst/>
          </a:prstGeom>
        </p:spPr>
      </p:pic>
      <p:sp>
        <p:nvSpPr>
          <p:cNvPr id="8" name="Title 1"/>
          <p:cNvSpPr>
            <a:spLocks noGrp="1"/>
          </p:cNvSpPr>
          <p:nvPr>
            <p:ph type="title"/>
          </p:nvPr>
        </p:nvSpPr>
        <p:spPr>
          <a:xfrm>
            <a:off x="2307101" y="284176"/>
            <a:ext cx="8679897" cy="1508760"/>
          </a:xfrm>
        </p:spPr>
        <p:txBody>
          <a:bodyPr/>
          <a:lstStyle/>
          <a:p>
            <a:pPr algn="l" rtl="0"/>
            <a:r>
              <a:rPr lang="en-US" dirty="0"/>
              <a:t>Results</a:t>
            </a:r>
            <a:endParaRPr lang="fa-IR" dirty="0"/>
          </a:p>
        </p:txBody>
      </p:sp>
    </p:spTree>
    <p:extLst>
      <p:ext uri="{BB962C8B-B14F-4D97-AF65-F5344CB8AC3E}">
        <p14:creationId xmlns:p14="http://schemas.microsoft.com/office/powerpoint/2010/main" val="170342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t>Within the control group, there was a trend toward longer duration of SO tamponade correlating with the development of keratopathy as an </a:t>
            </a:r>
            <a:r>
              <a:rPr lang="en-US" dirty="0">
                <a:solidFill>
                  <a:srgbClr val="FF0000"/>
                </a:solidFill>
              </a:rPr>
              <a:t>independent variable</a:t>
            </a:r>
            <a:r>
              <a:rPr lang="en-US" dirty="0"/>
              <a:t>: </a:t>
            </a:r>
          </a:p>
          <a:p>
            <a:pPr algn="l" rtl="0"/>
            <a:r>
              <a:rPr lang="en-US" dirty="0"/>
              <a:t>The mean duration of SO tamponade was 118.2 weeks in eyes developing keratopathy versus 60.1 weeks in eyes without keratopathy (P ¼ 0.09);</a:t>
            </a:r>
          </a:p>
          <a:p>
            <a:pPr algn="l" rtl="0"/>
            <a:r>
              <a:rPr lang="en-US" dirty="0"/>
              <a:t> in the treatment group, the mean duration of SO was 28.2 weeks in eyes with keratopathy and 32.2 weeks in eyes without keratopathy (P ¼ 0.96). </a:t>
            </a:r>
          </a:p>
          <a:p>
            <a:pPr algn="l" rtl="0"/>
            <a:r>
              <a:rPr lang="en-US" dirty="0"/>
              <a:t>In the treatment group, the number of </a:t>
            </a:r>
            <a:r>
              <a:rPr lang="en-US" dirty="0">
                <a:solidFill>
                  <a:srgbClr val="FF0000"/>
                </a:solidFill>
              </a:rPr>
              <a:t>appointments kept </a:t>
            </a:r>
            <a:r>
              <a:rPr lang="en-US" dirty="0"/>
              <a:t>was</a:t>
            </a:r>
            <a:r>
              <a:rPr lang="en-US" dirty="0">
                <a:solidFill>
                  <a:srgbClr val="FF0000"/>
                </a:solidFill>
              </a:rPr>
              <a:t> 232</a:t>
            </a:r>
            <a:r>
              <a:rPr lang="en-US" dirty="0"/>
              <a:t>, whereas the number of </a:t>
            </a:r>
            <a:r>
              <a:rPr lang="en-US" dirty="0">
                <a:solidFill>
                  <a:srgbClr val="FF0000"/>
                </a:solidFill>
              </a:rPr>
              <a:t>no-show visits </a:t>
            </a:r>
            <a:r>
              <a:rPr lang="en-US" dirty="0"/>
              <a:t>was</a:t>
            </a:r>
            <a:r>
              <a:rPr lang="en-US" dirty="0">
                <a:solidFill>
                  <a:srgbClr val="FF0000"/>
                </a:solidFill>
              </a:rPr>
              <a:t> 30</a:t>
            </a:r>
            <a:r>
              <a:rPr lang="en-US" dirty="0"/>
              <a:t>, yielding a no-show rate of 11.5% (30/262). Finally, 100% of patients in the treatment group were able to be examined or reached by phone at least once during the postoperative period.</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15</a:t>
            </a:fld>
            <a:r>
              <a:rPr lang="en-US"/>
              <a:t>  </a:t>
            </a:r>
            <a:r>
              <a:rPr lang="fa-IR"/>
              <a:t> </a:t>
            </a:r>
            <a:endParaRPr lang="en-US" dirty="0"/>
          </a:p>
        </p:txBody>
      </p:sp>
      <p:sp>
        <p:nvSpPr>
          <p:cNvPr id="7" name="Title 1"/>
          <p:cNvSpPr>
            <a:spLocks noGrp="1"/>
          </p:cNvSpPr>
          <p:nvPr>
            <p:ph type="title"/>
          </p:nvPr>
        </p:nvSpPr>
        <p:spPr>
          <a:xfrm>
            <a:off x="2405575" y="284176"/>
            <a:ext cx="8581424" cy="1508760"/>
          </a:xfrm>
        </p:spPr>
        <p:txBody>
          <a:bodyPr/>
          <a:lstStyle/>
          <a:p>
            <a:pPr algn="l" rtl="0"/>
            <a:r>
              <a:rPr lang="en-US" dirty="0"/>
              <a:t>Results</a:t>
            </a:r>
            <a:endParaRPr lang="fa-IR" dirty="0"/>
          </a:p>
        </p:txBody>
      </p:sp>
    </p:spTree>
    <p:extLst>
      <p:ext uri="{BB962C8B-B14F-4D97-AF65-F5344CB8AC3E}">
        <p14:creationId xmlns:p14="http://schemas.microsoft.com/office/powerpoint/2010/main" val="24923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033" y="284176"/>
            <a:ext cx="8693965" cy="1508760"/>
          </a:xfrm>
        </p:spPr>
        <p:txBody>
          <a:bodyPr/>
          <a:lstStyle/>
          <a:p>
            <a:pPr algn="l" rtl="0"/>
            <a:r>
              <a:rPr lang="en-US" dirty="0"/>
              <a:t>Discussion</a:t>
            </a:r>
            <a:endParaRPr lang="fa-IR" dirty="0"/>
          </a:p>
        </p:txBody>
      </p:sp>
      <p:sp>
        <p:nvSpPr>
          <p:cNvPr id="3" name="Content Placeholder 2"/>
          <p:cNvSpPr>
            <a:spLocks noGrp="1"/>
          </p:cNvSpPr>
          <p:nvPr>
            <p:ph idx="1"/>
          </p:nvPr>
        </p:nvSpPr>
        <p:spPr/>
        <p:txBody>
          <a:bodyPr/>
          <a:lstStyle/>
          <a:p>
            <a:pPr algn="l" rtl="0"/>
            <a:r>
              <a:rPr lang="en-US" dirty="0"/>
              <a:t>This study found that the number of patients lost to follow-up markedly decreased after implementation of the registry and reminder system, from 23 (47.9%) to 6 (15.4%). Loss to follow-up may represent a broader problem in the management of vitreoretinal disease, as a recent study showed that the rate exceeded 20% after </a:t>
            </a:r>
            <a:r>
              <a:rPr lang="en-US" dirty="0" err="1"/>
              <a:t>antivascular</a:t>
            </a:r>
            <a:r>
              <a:rPr lang="en-US" dirty="0"/>
              <a:t> endothelial growth factor injections.</a:t>
            </a:r>
          </a:p>
          <a:p>
            <a:pPr algn="l" rtl="0"/>
            <a:r>
              <a:rPr lang="en-US" dirty="0"/>
              <a:t>The results of the present study indicate that a phone call reminder call system can be an effective means of improving patient compliance with follow-up examinations and surgical treatment. These findings are supported by previous studies demonstrating that a personal phone call appointment reminder can improve adherence to follow-up appointments, despite the fact that there are various reasons for patients not adhering to a schedule of follow-up appointments.</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16</a:t>
            </a:fld>
            <a:r>
              <a:rPr lang="en-US"/>
              <a:t>  </a:t>
            </a:r>
            <a:r>
              <a:rPr lang="fa-IR"/>
              <a:t> </a:t>
            </a:r>
            <a:endParaRPr lang="en-US" dirty="0"/>
          </a:p>
        </p:txBody>
      </p:sp>
    </p:spTree>
    <p:extLst>
      <p:ext uri="{BB962C8B-B14F-4D97-AF65-F5344CB8AC3E}">
        <p14:creationId xmlns:p14="http://schemas.microsoft.com/office/powerpoint/2010/main" val="204903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747" y="284176"/>
            <a:ext cx="8501251" cy="1508760"/>
          </a:xfrm>
        </p:spPr>
        <p:txBody>
          <a:bodyPr/>
          <a:lstStyle/>
          <a:p>
            <a:pPr algn="l"/>
            <a:r>
              <a:rPr lang="en-US" dirty="0"/>
              <a:t>Discussion</a:t>
            </a:r>
            <a:endParaRPr lang="fa-IR" dirty="0"/>
          </a:p>
        </p:txBody>
      </p:sp>
      <p:sp>
        <p:nvSpPr>
          <p:cNvPr id="3" name="Content Placeholder 2"/>
          <p:cNvSpPr>
            <a:spLocks noGrp="1"/>
          </p:cNvSpPr>
          <p:nvPr>
            <p:ph idx="1"/>
          </p:nvPr>
        </p:nvSpPr>
        <p:spPr/>
        <p:txBody>
          <a:bodyPr>
            <a:normAutofit fontScale="92500" lnSpcReduction="10000"/>
          </a:bodyPr>
          <a:lstStyle/>
          <a:p>
            <a:pPr algn="l" rtl="0"/>
            <a:r>
              <a:rPr lang="en-US" dirty="0"/>
              <a:t>In this series, </a:t>
            </a:r>
            <a:r>
              <a:rPr lang="en-US" dirty="0">
                <a:solidFill>
                  <a:srgbClr val="FF0000"/>
                </a:solidFill>
              </a:rPr>
              <a:t>reducing the loss to follow-up rate </a:t>
            </a:r>
            <a:r>
              <a:rPr lang="en-US" dirty="0"/>
              <a:t>improved patient safety and outcomes, largely by shortening the time that SO remained in the patients’ eyes.</a:t>
            </a:r>
          </a:p>
          <a:p>
            <a:pPr algn="l" rtl="0"/>
            <a:r>
              <a:rPr lang="en-US" dirty="0"/>
              <a:t> Indeed, </a:t>
            </a:r>
            <a:r>
              <a:rPr lang="en-US" dirty="0">
                <a:solidFill>
                  <a:srgbClr val="FF0000"/>
                </a:solidFill>
              </a:rPr>
              <a:t>duration of SO tamponade </a:t>
            </a:r>
            <a:r>
              <a:rPr lang="en-US" dirty="0"/>
              <a:t>has been shown to be the </a:t>
            </a:r>
            <a:r>
              <a:rPr lang="en-US" dirty="0">
                <a:solidFill>
                  <a:srgbClr val="FF0000"/>
                </a:solidFill>
              </a:rPr>
              <a:t>greatest risk factor for SO emulsification</a:t>
            </a:r>
            <a:r>
              <a:rPr lang="en-US" dirty="0"/>
              <a:t>, which can lead to keratopathy, glaucoma, and cataracts.</a:t>
            </a:r>
          </a:p>
          <a:p>
            <a:pPr algn="l" rtl="0"/>
            <a:r>
              <a:rPr lang="en-US" dirty="0"/>
              <a:t> Keratopathy as one of the complications of SO tamponade </a:t>
            </a:r>
            <a:r>
              <a:rPr lang="en-US" dirty="0">
                <a:solidFill>
                  <a:srgbClr val="FF0000"/>
                </a:solidFill>
              </a:rPr>
              <a:t>declined significantly </a:t>
            </a:r>
            <a:r>
              <a:rPr lang="en-US" dirty="0"/>
              <a:t>after implementation of the registry and reminder system, in conjunction with the reduced duration of SO in the eye in the treatment group.</a:t>
            </a:r>
          </a:p>
          <a:p>
            <a:pPr algn="l" rtl="0"/>
            <a:r>
              <a:rPr lang="en-US" dirty="0"/>
              <a:t> The IOP was not significantly different between the groups, possibly because it was able to be controlled with eye drops in both groups.</a:t>
            </a:r>
          </a:p>
          <a:p>
            <a:pPr algn="l" rtl="0"/>
            <a:r>
              <a:rPr lang="en-US" dirty="0"/>
              <a:t> </a:t>
            </a:r>
            <a:r>
              <a:rPr lang="en-US" u="sng" dirty="0"/>
              <a:t>Cataract formation was not analyzed as an outcome measure in this study </a:t>
            </a:r>
            <a:r>
              <a:rPr lang="en-US" dirty="0"/>
              <a:t>for 2 reasons. First, unlike keratopathy or glaucoma, cataract formation does not lead to a permanently poor outcome, because it can be addressed surgically at any point; second, many patients had cataract removal in combination with their RD repair or SO removal procedures.</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17</a:t>
            </a:fld>
            <a:r>
              <a:rPr lang="en-US"/>
              <a:t>  </a:t>
            </a:r>
            <a:r>
              <a:rPr lang="fa-IR"/>
              <a:t> </a:t>
            </a:r>
            <a:endParaRPr lang="en-US" dirty="0"/>
          </a:p>
        </p:txBody>
      </p:sp>
    </p:spTree>
    <p:extLst>
      <p:ext uri="{BB962C8B-B14F-4D97-AF65-F5344CB8AC3E}">
        <p14:creationId xmlns:p14="http://schemas.microsoft.com/office/powerpoint/2010/main" val="388941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071" y="284176"/>
            <a:ext cx="8669927" cy="1508760"/>
          </a:xfrm>
        </p:spPr>
        <p:txBody>
          <a:bodyPr/>
          <a:lstStyle/>
          <a:p>
            <a:pPr algn="l"/>
            <a:r>
              <a:rPr lang="en-US" dirty="0"/>
              <a:t>Discussion</a:t>
            </a:r>
            <a:endParaRPr lang="fa-IR" dirty="0"/>
          </a:p>
        </p:txBody>
      </p:sp>
      <p:sp>
        <p:nvSpPr>
          <p:cNvPr id="3" name="Content Placeholder 2"/>
          <p:cNvSpPr>
            <a:spLocks noGrp="1"/>
          </p:cNvSpPr>
          <p:nvPr>
            <p:ph idx="1"/>
          </p:nvPr>
        </p:nvSpPr>
        <p:spPr/>
        <p:txBody>
          <a:bodyPr/>
          <a:lstStyle/>
          <a:p>
            <a:pPr algn="l" rtl="0"/>
            <a:r>
              <a:rPr lang="en-US" dirty="0"/>
              <a:t>In this study, we also determined the </a:t>
            </a:r>
            <a:r>
              <a:rPr lang="en-US" dirty="0">
                <a:solidFill>
                  <a:srgbClr val="FF0000"/>
                </a:solidFill>
              </a:rPr>
              <a:t>no-show rate in the treatment group</a:t>
            </a:r>
            <a:r>
              <a:rPr lang="en-US" dirty="0"/>
              <a:t>. This may be an important index in that it represents not only the care of the patients in question but also the experience of the clinic population in general because of the negative impacts that no-shows have on clinic efficiency. </a:t>
            </a:r>
          </a:p>
          <a:p>
            <a:pPr algn="l" rtl="0"/>
            <a:r>
              <a:rPr lang="en-US" dirty="0"/>
              <a:t>The no-show rate of 11.5% achieved in the treatment group is similar to the goal of 10% that is often established as a target for efficiency and to avoid disruption of clinic operations. </a:t>
            </a:r>
          </a:p>
          <a:p>
            <a:pPr algn="l" rtl="0"/>
            <a:r>
              <a:rPr lang="en-US" dirty="0"/>
              <a:t>This reinforces the added value to clinic efficiency brought about by the SO registry and reminder system and is consistent with prior reports showing that reminders can improve ophthalmic follow-up adherence.</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18</a:t>
            </a:fld>
            <a:r>
              <a:rPr lang="en-US"/>
              <a:t>  </a:t>
            </a:r>
            <a:r>
              <a:rPr lang="fa-IR"/>
              <a:t> </a:t>
            </a:r>
            <a:endParaRPr lang="en-US" dirty="0"/>
          </a:p>
        </p:txBody>
      </p:sp>
    </p:spTree>
    <p:extLst>
      <p:ext uri="{BB962C8B-B14F-4D97-AF65-F5344CB8AC3E}">
        <p14:creationId xmlns:p14="http://schemas.microsoft.com/office/powerpoint/2010/main" val="319990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251" y="284176"/>
            <a:ext cx="8440747" cy="1508760"/>
          </a:xfrm>
        </p:spPr>
        <p:txBody>
          <a:bodyPr/>
          <a:lstStyle/>
          <a:p>
            <a:pPr algn="l" rtl="0"/>
            <a:r>
              <a:rPr lang="en-US" dirty="0"/>
              <a:t>Study Limitations</a:t>
            </a:r>
            <a:endParaRPr lang="fa-IR" dirty="0"/>
          </a:p>
        </p:txBody>
      </p:sp>
      <p:sp>
        <p:nvSpPr>
          <p:cNvPr id="3" name="Content Placeholder 2"/>
          <p:cNvSpPr>
            <a:spLocks noGrp="1"/>
          </p:cNvSpPr>
          <p:nvPr>
            <p:ph idx="1"/>
          </p:nvPr>
        </p:nvSpPr>
        <p:spPr/>
        <p:txBody>
          <a:bodyPr/>
          <a:lstStyle/>
          <a:p>
            <a:pPr algn="l" rtl="0"/>
            <a:r>
              <a:rPr lang="en-US" dirty="0"/>
              <a:t>One is that the study describes a retrospective cohort without randomization.</a:t>
            </a:r>
          </a:p>
          <a:p>
            <a:pPr algn="l" rtl="0"/>
            <a:r>
              <a:rPr lang="en-US" dirty="0"/>
              <a:t>In addition, the study is limited by its small sample size and the fact that the assessment takes place at only 1 center.</a:t>
            </a:r>
          </a:p>
          <a:p>
            <a:pPr algn="l" rtl="0"/>
            <a:r>
              <a:rPr lang="en-US" dirty="0"/>
              <a:t>Another limitation is in the scope of patient parameters analyzed, because they relate to follow-up compliance.</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19</a:t>
            </a:fld>
            <a:r>
              <a:rPr lang="en-US"/>
              <a:t>  </a:t>
            </a:r>
            <a:r>
              <a:rPr lang="fa-IR"/>
              <a:t> </a:t>
            </a:r>
            <a:endParaRPr lang="en-US" dirty="0"/>
          </a:p>
        </p:txBody>
      </p:sp>
    </p:spTree>
    <p:extLst>
      <p:ext uri="{BB962C8B-B14F-4D97-AF65-F5344CB8AC3E}">
        <p14:creationId xmlns:p14="http://schemas.microsoft.com/office/powerpoint/2010/main" val="386054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a:t> journal : ophthalmology retina </a:t>
            </a:r>
          </a:p>
          <a:p>
            <a:pPr algn="l" rtl="0"/>
            <a:r>
              <a:rPr lang="en-US" dirty="0"/>
              <a:t>H Index: 18</a:t>
            </a:r>
            <a:endParaRPr lang="fa-IR" dirty="0"/>
          </a:p>
          <a:p>
            <a:pPr algn="l" rtl="0"/>
            <a:r>
              <a:rPr lang="en-US" dirty="0"/>
              <a:t>Impact factor : 14/27</a:t>
            </a:r>
          </a:p>
          <a:p>
            <a:pPr algn="l" rtl="0"/>
            <a:r>
              <a:rPr lang="en-US" dirty="0"/>
              <a:t>Index in </a:t>
            </a:r>
            <a:r>
              <a:rPr lang="en-US" dirty="0" err="1"/>
              <a:t>scopus</a:t>
            </a:r>
            <a:r>
              <a:rPr lang="en-US" dirty="0"/>
              <a:t> , PubMed ,Embase</a:t>
            </a:r>
            <a:br>
              <a:rPr lang="fa-IR" dirty="0"/>
            </a:b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dirty="0"/>
              <a:t>ارائه دهنده: </a:t>
            </a:r>
            <a:r>
              <a:rPr lang="fa-IR" dirty="0">
                <a:latin typeface="Times New Roman" panose="02020603050405020304" pitchFamily="18" charset="0"/>
                <a:cs typeface="Times New Roman" panose="02020603050405020304" pitchFamily="18" charset="0"/>
              </a:rPr>
              <a:t>بهاره ظفرنژاد</a:t>
            </a:r>
          </a:p>
        </p:txBody>
      </p:sp>
    </p:spTree>
    <p:extLst>
      <p:ext uri="{BB962C8B-B14F-4D97-AF65-F5344CB8AC3E}">
        <p14:creationId xmlns:p14="http://schemas.microsoft.com/office/powerpoint/2010/main" val="2326403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169" y="284176"/>
            <a:ext cx="8665830" cy="1508760"/>
          </a:xfrm>
        </p:spPr>
        <p:txBody>
          <a:bodyPr/>
          <a:lstStyle/>
          <a:p>
            <a:pPr algn="l" rtl="0"/>
            <a:r>
              <a:rPr lang="en-US" dirty="0"/>
              <a:t>Conclusions</a:t>
            </a:r>
            <a:endParaRPr lang="fa-IR" dirty="0"/>
          </a:p>
        </p:txBody>
      </p:sp>
      <p:sp>
        <p:nvSpPr>
          <p:cNvPr id="3" name="Content Placeholder 2"/>
          <p:cNvSpPr>
            <a:spLocks noGrp="1"/>
          </p:cNvSpPr>
          <p:nvPr>
            <p:ph idx="1"/>
          </p:nvPr>
        </p:nvSpPr>
        <p:spPr/>
        <p:txBody>
          <a:bodyPr/>
          <a:lstStyle/>
          <a:p>
            <a:pPr algn="l" rtl="0"/>
            <a:r>
              <a:rPr lang="en-US" dirty="0"/>
              <a:t>In this study, we found that a patient registry and phone call follow-up appointment reminder system for patients receiving SO tamponade significantly improved attendance at follow-up appointments and reduced the duration of SO in patients’ eyes.</a:t>
            </a:r>
          </a:p>
          <a:p>
            <a:pPr algn="l" rtl="0"/>
            <a:r>
              <a:rPr lang="en-US" dirty="0"/>
              <a:t> Patient outcomes were improved, most concretely by a reduction in the rate of keratopathy with the use of the registry.</a:t>
            </a:r>
          </a:p>
          <a:p>
            <a:pPr algn="l" rtl="0"/>
            <a:r>
              <a:rPr lang="en-US" dirty="0"/>
              <a:t> Further studies are indicated to evaluate the generalizability of these results to other patient populations.</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20</a:t>
            </a:fld>
            <a:r>
              <a:rPr lang="en-US"/>
              <a:t>  </a:t>
            </a:r>
            <a:r>
              <a:rPr lang="fa-IR"/>
              <a:t> </a:t>
            </a:r>
            <a:endParaRPr lang="en-US" dirty="0"/>
          </a:p>
        </p:txBody>
      </p:sp>
    </p:spTree>
    <p:extLst>
      <p:ext uri="{BB962C8B-B14F-4D97-AF65-F5344CB8AC3E}">
        <p14:creationId xmlns:p14="http://schemas.microsoft.com/office/powerpoint/2010/main" val="697665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fa-IR" dirty="0">
                <a:cs typeface="B Nazanin" panose="00000400000000000000" pitchFamily="2" charset="-78"/>
              </a:rPr>
              <a:t>نام ارائه دهنده :بهاره ظفرنژاد</a:t>
            </a:r>
          </a:p>
          <a:p>
            <a:pPr rtl="1"/>
            <a:r>
              <a:rPr lang="en-US" dirty="0">
                <a:cs typeface="B Nazanin" panose="00000400000000000000" pitchFamily="2" charset="-78"/>
              </a:rPr>
              <a:t>zafarnb2@mums.ac.ir</a:t>
            </a:r>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4754937" y="596582"/>
            <a:ext cx="2704587" cy="584775"/>
          </a:xfrm>
          <a:prstGeom prst="rect">
            <a:avLst/>
          </a:prstGeom>
          <a:noFill/>
        </p:spPr>
        <p:txBody>
          <a:bodyPr wrap="none" lIns="91440" tIns="45720" rIns="91440" bIns="45720">
            <a:spAutoFit/>
          </a:bodyPr>
          <a:lstStyle/>
          <a:p>
            <a:pPr algn="ctr"/>
            <a:r>
              <a:rPr lang="fa-IR" sz="3200" dirty="0">
                <a:ln w="0"/>
                <a:effectLst>
                  <a:outerShdw blurRad="38100" dist="19050" dir="2700000" algn="tl" rotWithShape="0">
                    <a:schemeClr val="dk1">
                      <a:alpha val="40000"/>
                    </a:schemeClr>
                  </a:outerShdw>
                </a:effectLst>
                <a:cs typeface="B Nazanin" panose="00000400000000000000" pitchFamily="2" charset="-78"/>
              </a:rPr>
              <a:t>با تشکر از توجه شما</a:t>
            </a:r>
            <a:endParaRPr lang="en-US" sz="32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377" y="284176"/>
            <a:ext cx="8622622" cy="1508760"/>
          </a:xfrm>
        </p:spPr>
        <p:txBody>
          <a:bodyPr/>
          <a:lstStyle/>
          <a:p>
            <a:pPr algn="l" rtl="0"/>
            <a:r>
              <a:rPr lang="en-US" dirty="0">
                <a:cs typeface="B Nazanin" panose="00000400000000000000" pitchFamily="2" charset="-78"/>
              </a:rPr>
              <a:t>introduction</a:t>
            </a:r>
          </a:p>
        </p:txBody>
      </p:sp>
      <p:sp>
        <p:nvSpPr>
          <p:cNvPr id="3" name="Content Placeholder 2"/>
          <p:cNvSpPr>
            <a:spLocks noGrp="1"/>
          </p:cNvSpPr>
          <p:nvPr>
            <p:ph idx="1"/>
          </p:nvPr>
        </p:nvSpPr>
        <p:spPr/>
        <p:txBody>
          <a:bodyPr/>
          <a:lstStyle/>
          <a:p>
            <a:pPr algn="l" rtl="0"/>
            <a:r>
              <a:rPr lang="en-US" dirty="0"/>
              <a:t>Complex retinal detachment (RD) associated with proliferative vitreoretinopathy, giant retinal tear, proliferative diabetic retinopathy, ocular trauma, and other causes can lead to significant vision loss and even legal blindness.</a:t>
            </a:r>
          </a:p>
          <a:p>
            <a:pPr algn="l" rtl="0"/>
            <a:r>
              <a:rPr lang="en-US" dirty="0"/>
              <a:t> Since it was first described in 1962,1 silicone oil (SO) has been demonstrated to be an effective intraocular tamponade and has become part of the standard technique for complex RD repair, a frequent choice for vitreous replacement after pars </a:t>
            </a:r>
            <a:r>
              <a:rPr lang="en-US" dirty="0" err="1"/>
              <a:t>plana</a:t>
            </a:r>
            <a:r>
              <a:rPr lang="en-US" dirty="0"/>
              <a:t> vitrectomy (PPV) in these complex cases..</a:t>
            </a:r>
          </a:p>
          <a:p>
            <a:pPr algn="l" rtl="0"/>
            <a:r>
              <a:rPr lang="en-US" dirty="0"/>
              <a:t> However, it is still not a perfect or ideal permanent vitreous replacement because of </a:t>
            </a:r>
            <a:r>
              <a:rPr lang="en-US" dirty="0">
                <a:solidFill>
                  <a:srgbClr val="FF0000"/>
                </a:solidFill>
              </a:rPr>
              <a:t>its possible complications, such as keratopathy, glaucoma, and cataracts, due to long-term exposure</a:t>
            </a:r>
            <a:r>
              <a:rPr lang="en-US" dirty="0"/>
              <a:t>.</a:t>
            </a:r>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a:t>
            </a:fld>
            <a:r>
              <a:rPr lang="en-US" dirty="0"/>
              <a:t>  </a:t>
            </a:r>
            <a:r>
              <a:rPr lang="fa-IR" dirty="0"/>
              <a:t> </a:t>
            </a:r>
            <a:endParaRPr lang="en-US" dirty="0"/>
          </a:p>
        </p:txBody>
      </p:sp>
    </p:spTree>
    <p:extLst>
      <p:ext uri="{BB962C8B-B14F-4D97-AF65-F5344CB8AC3E}">
        <p14:creationId xmlns:p14="http://schemas.microsoft.com/office/powerpoint/2010/main" val="190193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a:cs typeface="B Nazanin" panose="00000400000000000000" pitchFamily="2" charset="-78"/>
              </a:rPr>
              <a:t>introduction</a:t>
            </a:r>
            <a:endParaRPr lang="fa-IR" dirty="0"/>
          </a:p>
        </p:txBody>
      </p:sp>
      <p:sp>
        <p:nvSpPr>
          <p:cNvPr id="3" name="Content Placeholder 2"/>
          <p:cNvSpPr>
            <a:spLocks noGrp="1"/>
          </p:cNvSpPr>
          <p:nvPr>
            <p:ph idx="1"/>
          </p:nvPr>
        </p:nvSpPr>
        <p:spPr/>
        <p:txBody>
          <a:bodyPr/>
          <a:lstStyle/>
          <a:p>
            <a:pPr algn="l" rtl="0"/>
            <a:r>
              <a:rPr lang="en-US" dirty="0"/>
              <a:t>regular follow-up appointments are needed to allow the clinician to observe the patient and adjust the timing of intervention as needed.</a:t>
            </a:r>
          </a:p>
          <a:p>
            <a:pPr algn="l" rtl="0"/>
            <a:r>
              <a:rPr lang="en-US" dirty="0"/>
              <a:t>Most SO-related complications relate to emulsification. Keratopathy, glaucoma, and cataracts are the main complications of concern. </a:t>
            </a:r>
          </a:p>
          <a:p>
            <a:pPr algn="l" rtl="0"/>
            <a:r>
              <a:rPr lang="en-US" dirty="0"/>
              <a:t>The main risk factor for emulsification is duration of SO tamponade, with occurrence from </a:t>
            </a:r>
            <a:r>
              <a:rPr lang="en-US" dirty="0">
                <a:solidFill>
                  <a:srgbClr val="FF0000"/>
                </a:solidFill>
              </a:rPr>
              <a:t>5 to 24 months after SO injection</a:t>
            </a:r>
            <a:r>
              <a:rPr lang="en-US" dirty="0"/>
              <a:t>; in most cases, emulsification is detectable within the first year.</a:t>
            </a:r>
          </a:p>
          <a:p>
            <a:pPr algn="l" rtl="0"/>
            <a:r>
              <a:rPr lang="en-US" dirty="0"/>
              <a:t> Because of the variability in time to emulsification, </a:t>
            </a:r>
            <a:r>
              <a:rPr lang="en-US" dirty="0">
                <a:solidFill>
                  <a:srgbClr val="FF0000"/>
                </a:solidFill>
              </a:rPr>
              <a:t>regular follow-up is the key to balancing the anatomic and functional status of the eye and complications due to SO emulsification</a:t>
            </a:r>
            <a:r>
              <a:rPr lang="en-US" dirty="0"/>
              <a:t>. Missed appointments at the surgeon’s office can lead to delay in treatment and unexpected complications</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4</a:t>
            </a:fld>
            <a:r>
              <a:rPr lang="en-US"/>
              <a:t>  </a:t>
            </a:r>
            <a:r>
              <a:rPr lang="fa-IR"/>
              <a:t> </a:t>
            </a:r>
            <a:endParaRPr lang="en-US" dirty="0"/>
          </a:p>
        </p:txBody>
      </p:sp>
    </p:spTree>
    <p:extLst>
      <p:ext uri="{BB962C8B-B14F-4D97-AF65-F5344CB8AC3E}">
        <p14:creationId xmlns:p14="http://schemas.microsoft.com/office/powerpoint/2010/main" val="160410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a:t>Although many factors interfere with patient follow-up,11 the most common reason for missed appointments is </a:t>
            </a:r>
            <a:r>
              <a:rPr lang="en-US" dirty="0">
                <a:solidFill>
                  <a:srgbClr val="FF0000"/>
                </a:solidFill>
              </a:rPr>
              <a:t>that the patient simply forgets</a:t>
            </a:r>
            <a:r>
              <a:rPr lang="en-US" dirty="0"/>
              <a:t>.</a:t>
            </a:r>
          </a:p>
          <a:p>
            <a:pPr algn="l" rtl="0"/>
            <a:r>
              <a:rPr lang="en-US" dirty="0"/>
              <a:t>Thus, there are various strategies, including e-mail, phone calls, letters, and text messages, that have been used as reminders to reduce missed appointments.</a:t>
            </a:r>
          </a:p>
          <a:p>
            <a:pPr algn="l" rtl="0"/>
            <a:r>
              <a:rPr lang="en-US" dirty="0"/>
              <a:t>To the best of our knowledge, no study has evaluated the efficacy of a registry and phone call intervention to improve the rates of adherence and treatment outcomes in patients with complicated RD receiving SO tamponade. </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5</a:t>
            </a:fld>
            <a:r>
              <a:rPr lang="en-US"/>
              <a:t>  </a:t>
            </a:r>
            <a:r>
              <a:rPr lang="fa-IR"/>
              <a:t> </a:t>
            </a:r>
            <a:endParaRPr lang="en-US" dirty="0"/>
          </a:p>
        </p:txBody>
      </p:sp>
    </p:spTree>
    <p:extLst>
      <p:ext uri="{BB962C8B-B14F-4D97-AF65-F5344CB8AC3E}">
        <p14:creationId xmlns:p14="http://schemas.microsoft.com/office/powerpoint/2010/main" val="209048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049" y="284176"/>
            <a:ext cx="8482950" cy="1508760"/>
          </a:xfrm>
        </p:spPr>
        <p:txBody>
          <a:bodyPr/>
          <a:lstStyle/>
          <a:p>
            <a:pPr algn="l"/>
            <a:r>
              <a:rPr lang="en-US" dirty="0"/>
              <a:t>Methods</a:t>
            </a:r>
            <a:endParaRPr lang="fa-IR" dirty="0"/>
          </a:p>
        </p:txBody>
      </p:sp>
      <p:sp>
        <p:nvSpPr>
          <p:cNvPr id="3" name="Content Placeholder 2"/>
          <p:cNvSpPr>
            <a:spLocks noGrp="1"/>
          </p:cNvSpPr>
          <p:nvPr>
            <p:ph idx="1"/>
          </p:nvPr>
        </p:nvSpPr>
        <p:spPr/>
        <p:txBody>
          <a:bodyPr/>
          <a:lstStyle/>
          <a:p>
            <a:pPr algn="l" rtl="0"/>
            <a:r>
              <a:rPr lang="en-US" dirty="0"/>
              <a:t>After approval by the Human Research Protection Program at the University of California, San Francisco and Zuckerberg San Francisco General Hospital and Trauma Center (ZSFG), we conducted </a:t>
            </a:r>
            <a:r>
              <a:rPr lang="en-US" dirty="0">
                <a:solidFill>
                  <a:srgbClr val="FF0000"/>
                </a:solidFill>
              </a:rPr>
              <a:t>a retrospective review of a prospectively collected cohort of patients with complex RD who underwent PPV with SO </a:t>
            </a:r>
            <a:r>
              <a:rPr lang="en-US" dirty="0"/>
              <a:t>injection at ZSFG </a:t>
            </a:r>
            <a:r>
              <a:rPr lang="en-US" dirty="0">
                <a:solidFill>
                  <a:srgbClr val="FF0000"/>
                </a:solidFill>
              </a:rPr>
              <a:t>between 2006 and 2017.</a:t>
            </a:r>
          </a:p>
          <a:p>
            <a:pPr algn="l" rtl="0"/>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6</a:t>
            </a:fld>
            <a:r>
              <a:rPr lang="en-US"/>
              <a:t>  </a:t>
            </a:r>
            <a:r>
              <a:rPr lang="fa-IR"/>
              <a:t> </a:t>
            </a:r>
            <a:endParaRPr lang="en-US" dirty="0"/>
          </a:p>
        </p:txBody>
      </p:sp>
    </p:spTree>
    <p:extLst>
      <p:ext uri="{BB962C8B-B14F-4D97-AF65-F5344CB8AC3E}">
        <p14:creationId xmlns:p14="http://schemas.microsoft.com/office/powerpoint/2010/main" val="3142588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725" y="284176"/>
            <a:ext cx="8572273" cy="1508760"/>
          </a:xfrm>
        </p:spPr>
        <p:txBody>
          <a:bodyPr/>
          <a:lstStyle/>
          <a:p>
            <a:pPr algn="l"/>
            <a:r>
              <a:rPr lang="en-US" dirty="0"/>
              <a:t>Methods</a:t>
            </a:r>
            <a:endParaRPr lang="fa-IR" dirty="0"/>
          </a:p>
        </p:txBody>
      </p:sp>
      <p:sp>
        <p:nvSpPr>
          <p:cNvPr id="3" name="Content Placeholder 2"/>
          <p:cNvSpPr>
            <a:spLocks noGrp="1"/>
          </p:cNvSpPr>
          <p:nvPr>
            <p:ph idx="1"/>
          </p:nvPr>
        </p:nvSpPr>
        <p:spPr/>
        <p:txBody>
          <a:bodyPr>
            <a:normAutofit fontScale="92500" lnSpcReduction="10000"/>
          </a:bodyPr>
          <a:lstStyle/>
          <a:p>
            <a:pPr algn="l" rtl="0"/>
            <a:r>
              <a:rPr lang="en-US" dirty="0"/>
              <a:t>Partway through that time period, </a:t>
            </a:r>
            <a:r>
              <a:rPr lang="en-US" dirty="0">
                <a:solidFill>
                  <a:srgbClr val="FF0000"/>
                </a:solidFill>
              </a:rPr>
              <a:t>in 2014</a:t>
            </a:r>
            <a:r>
              <a:rPr lang="en-US" dirty="0"/>
              <a:t>, the Department of Ophthalmology at ZSFG </a:t>
            </a:r>
            <a:r>
              <a:rPr lang="en-US" dirty="0">
                <a:solidFill>
                  <a:srgbClr val="FF0000"/>
                </a:solidFill>
              </a:rPr>
              <a:t>implemented a phone call follow-up appointment reminder system </a:t>
            </a:r>
            <a:r>
              <a:rPr lang="en-US" dirty="0"/>
              <a:t>for patients receiving SO injection.</a:t>
            </a:r>
          </a:p>
          <a:p>
            <a:pPr algn="l" rtl="0"/>
            <a:r>
              <a:rPr lang="en-US" dirty="0"/>
              <a:t> Clinic staff created a </a:t>
            </a:r>
            <a:r>
              <a:rPr lang="en-US" dirty="0">
                <a:solidFill>
                  <a:srgbClr val="FF0000"/>
                </a:solidFill>
              </a:rPr>
              <a:t>prospective registry </a:t>
            </a:r>
            <a:r>
              <a:rPr lang="en-US" dirty="0"/>
              <a:t>of all patients receiving SO injection. Once the 6- month duration of SO implantation was reached, staff tracked whether the patient attended his/her 6-month appointment and whether the SO removal surgery was scheduled and completed. </a:t>
            </a:r>
          </a:p>
          <a:p>
            <a:pPr algn="l" rtl="0"/>
            <a:r>
              <a:rPr lang="en-US" dirty="0"/>
              <a:t>This was in addition to standard call-backs for individual missed clinic appointments , as is used widely in our practice and in others. </a:t>
            </a:r>
          </a:p>
          <a:p>
            <a:pPr algn="l" rtl="0"/>
            <a:r>
              <a:rPr lang="en-US" dirty="0"/>
              <a:t>In the event that the patient did not attend follow-up visits, staff persisted to contact the patient by phone multiple times to reschedule the appointment and confirm attendance. </a:t>
            </a:r>
          </a:p>
          <a:p>
            <a:pPr algn="l" rtl="0"/>
            <a:r>
              <a:rPr lang="en-US" dirty="0"/>
              <a:t>Staff also actively communicated with surgeons to ensure that SO removal was arranged and completed</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7</a:t>
            </a:fld>
            <a:r>
              <a:rPr lang="en-US"/>
              <a:t>  </a:t>
            </a:r>
            <a:r>
              <a:rPr lang="fa-IR"/>
              <a:t> </a:t>
            </a:r>
            <a:endParaRPr lang="en-US" dirty="0"/>
          </a:p>
        </p:txBody>
      </p:sp>
    </p:spTree>
    <p:extLst>
      <p:ext uri="{BB962C8B-B14F-4D97-AF65-F5344CB8AC3E}">
        <p14:creationId xmlns:p14="http://schemas.microsoft.com/office/powerpoint/2010/main" val="66815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459" y="284176"/>
            <a:ext cx="8625539" cy="1508760"/>
          </a:xfrm>
        </p:spPr>
        <p:txBody>
          <a:bodyPr/>
          <a:lstStyle/>
          <a:p>
            <a:pPr algn="l"/>
            <a:r>
              <a:rPr lang="en-US" dirty="0"/>
              <a:t>Methods</a:t>
            </a:r>
            <a:endParaRPr lang="fa-IR" dirty="0"/>
          </a:p>
        </p:txBody>
      </p:sp>
      <p:sp>
        <p:nvSpPr>
          <p:cNvPr id="3" name="Content Placeholder 2"/>
          <p:cNvSpPr>
            <a:spLocks noGrp="1"/>
          </p:cNvSpPr>
          <p:nvPr>
            <p:ph idx="1"/>
          </p:nvPr>
        </p:nvSpPr>
        <p:spPr/>
        <p:txBody>
          <a:bodyPr/>
          <a:lstStyle/>
          <a:p>
            <a:pPr algn="l" rtl="0"/>
            <a:r>
              <a:rPr lang="en-US" dirty="0"/>
              <a:t>For the </a:t>
            </a:r>
            <a:r>
              <a:rPr lang="en-US" dirty="0">
                <a:solidFill>
                  <a:srgbClr val="FF0000"/>
                </a:solidFill>
              </a:rPr>
              <a:t>retrospective review </a:t>
            </a:r>
            <a:r>
              <a:rPr lang="en-US" dirty="0"/>
              <a:t>conducted in this study, patients with complex RD who underwent PPV with SO injection between 2006 and 2017 and maintained an attached retina for more than 3 months were included. </a:t>
            </a:r>
          </a:p>
          <a:p>
            <a:pPr algn="l" rtl="0"/>
            <a:r>
              <a:rPr lang="en-US" dirty="0"/>
              <a:t>Patients were divided into 2 groups according to the date on which the surgery was performed.</a:t>
            </a:r>
          </a:p>
          <a:p>
            <a:pPr algn="l" rtl="0"/>
            <a:r>
              <a:rPr lang="en-US" dirty="0"/>
              <a:t> The </a:t>
            </a:r>
            <a:r>
              <a:rPr lang="en-US" dirty="0">
                <a:solidFill>
                  <a:srgbClr val="FF0000"/>
                </a:solidFill>
              </a:rPr>
              <a:t>control group </a:t>
            </a:r>
            <a:r>
              <a:rPr lang="en-US" dirty="0"/>
              <a:t>consisted of patients who underwent the procedure </a:t>
            </a:r>
            <a:r>
              <a:rPr lang="en-US" dirty="0">
                <a:solidFill>
                  <a:srgbClr val="FF0000"/>
                </a:solidFill>
              </a:rPr>
              <a:t>before 2014</a:t>
            </a:r>
            <a:r>
              <a:rPr lang="en-US" dirty="0"/>
              <a:t>, before the implementation of the registry and phone call reminder system; the </a:t>
            </a:r>
            <a:r>
              <a:rPr lang="en-US" dirty="0">
                <a:solidFill>
                  <a:srgbClr val="FF0000"/>
                </a:solidFill>
              </a:rPr>
              <a:t>treatment group </a:t>
            </a:r>
            <a:r>
              <a:rPr lang="en-US" dirty="0"/>
              <a:t>consisted of patients whose surgery was in 2014 or later, with the new system in use.</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8</a:t>
            </a:fld>
            <a:r>
              <a:rPr lang="en-US"/>
              <a:t>  </a:t>
            </a:r>
            <a:r>
              <a:rPr lang="fa-IR"/>
              <a:t> </a:t>
            </a:r>
            <a:endParaRPr lang="en-US" dirty="0"/>
          </a:p>
        </p:txBody>
      </p:sp>
    </p:spTree>
    <p:extLst>
      <p:ext uri="{BB962C8B-B14F-4D97-AF65-F5344CB8AC3E}">
        <p14:creationId xmlns:p14="http://schemas.microsoft.com/office/powerpoint/2010/main" val="337770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705" y="284176"/>
            <a:ext cx="8643294" cy="1508760"/>
          </a:xfrm>
        </p:spPr>
        <p:txBody>
          <a:bodyPr/>
          <a:lstStyle/>
          <a:p>
            <a:pPr algn="l"/>
            <a:r>
              <a:rPr lang="en-US" dirty="0"/>
              <a:t>Methods</a:t>
            </a:r>
            <a:endParaRPr lang="fa-IR" dirty="0"/>
          </a:p>
        </p:txBody>
      </p:sp>
      <p:sp>
        <p:nvSpPr>
          <p:cNvPr id="3" name="Content Placeholder 2"/>
          <p:cNvSpPr>
            <a:spLocks noGrp="1"/>
          </p:cNvSpPr>
          <p:nvPr>
            <p:ph idx="1"/>
          </p:nvPr>
        </p:nvSpPr>
        <p:spPr/>
        <p:txBody>
          <a:bodyPr>
            <a:normAutofit/>
          </a:bodyPr>
          <a:lstStyle/>
          <a:p>
            <a:pPr algn="l" rtl="0"/>
            <a:r>
              <a:rPr lang="en-US" dirty="0"/>
              <a:t>Parameters analyzed for the study included </a:t>
            </a:r>
            <a:r>
              <a:rPr lang="en-US" u="sng" dirty="0"/>
              <a:t>age, gender, indication for surgery, duration before SO removal, time to follow-up, occurrence of keratopathy, no-show rate in treatment group, and intraocular pressure (IOP) at the last visit before SO removal</a:t>
            </a:r>
            <a:r>
              <a:rPr lang="en-US" dirty="0"/>
              <a:t>. </a:t>
            </a:r>
          </a:p>
          <a:p>
            <a:pPr algn="l" rtl="0"/>
            <a:r>
              <a:rPr lang="en-US" dirty="0"/>
              <a:t>The </a:t>
            </a:r>
            <a:r>
              <a:rPr lang="en-US" dirty="0">
                <a:solidFill>
                  <a:srgbClr val="FF0000"/>
                </a:solidFill>
              </a:rPr>
              <a:t>loss to follow-up rate </a:t>
            </a:r>
            <a:r>
              <a:rPr lang="en-US" dirty="0"/>
              <a:t>was calculated and relates to patients who underwent PPV with SO injection who disappeared from follow-up for more than 6 months and did not return for SO removal at all throughout the entire study period (to the end of 2017).</a:t>
            </a:r>
          </a:p>
          <a:p>
            <a:pPr algn="l" rtl="0"/>
            <a:r>
              <a:rPr lang="en-US" dirty="0"/>
              <a:t>A </a:t>
            </a:r>
            <a:r>
              <a:rPr lang="en-US" dirty="0">
                <a:solidFill>
                  <a:srgbClr val="FF0000"/>
                </a:solidFill>
              </a:rPr>
              <a:t>no-show</a:t>
            </a:r>
            <a:r>
              <a:rPr lang="en-US" dirty="0"/>
              <a:t> was defined as a patient who missed a scheduled appointment without having canceled it ahead of time. Because there was no intentional tracking of the scheduled appointments in the control group, </a:t>
            </a:r>
            <a:r>
              <a:rPr lang="en-US" dirty="0">
                <a:solidFill>
                  <a:srgbClr val="FF0000"/>
                </a:solidFill>
              </a:rPr>
              <a:t>the no-show rate was only calculated for the treatment group</a:t>
            </a:r>
            <a:r>
              <a:rPr lang="en-US" dirty="0"/>
              <a:t>.</a:t>
            </a:r>
            <a:endParaRPr lang="fa-IR"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9</a:t>
            </a:fld>
            <a:r>
              <a:rPr lang="en-US"/>
              <a:t>  </a:t>
            </a:r>
            <a:r>
              <a:rPr lang="fa-IR"/>
              <a:t> </a:t>
            </a:r>
            <a:endParaRPr lang="en-US" dirty="0"/>
          </a:p>
        </p:txBody>
      </p:sp>
    </p:spTree>
    <p:extLst>
      <p:ext uri="{BB962C8B-B14F-4D97-AF65-F5344CB8AC3E}">
        <p14:creationId xmlns:p14="http://schemas.microsoft.com/office/powerpoint/2010/main" val="529450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446</TotalTime>
  <Words>2053</Words>
  <Application>Microsoft Office PowerPoint</Application>
  <PresentationFormat>Widescreen</PresentationFormat>
  <Paragraphs>108</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Corbel</vt:lpstr>
      <vt:lpstr>Times New Roman</vt:lpstr>
      <vt:lpstr>Wingdings</vt:lpstr>
      <vt:lpstr>Banded</vt:lpstr>
      <vt:lpstr>Improved Outcomes in Patients with Retinal Detachment after Implementation of a Silicone Oil Registry and Phone Call Reminder System</vt:lpstr>
      <vt:lpstr>PowerPoint Presentation</vt:lpstr>
      <vt:lpstr>introduction</vt:lpstr>
      <vt:lpstr>introduction</vt:lpstr>
      <vt:lpstr>PowerPoint Presentation</vt:lpstr>
      <vt:lpstr>Methods</vt:lpstr>
      <vt:lpstr>Methods</vt:lpstr>
      <vt:lpstr>Methods</vt:lpstr>
      <vt:lpstr>Methods</vt:lpstr>
      <vt:lpstr>Methods</vt:lpstr>
      <vt:lpstr>Results</vt:lpstr>
      <vt:lpstr>Results</vt:lpstr>
      <vt:lpstr>Results</vt:lpstr>
      <vt:lpstr>Results</vt:lpstr>
      <vt:lpstr>Results</vt:lpstr>
      <vt:lpstr>Discussion</vt:lpstr>
      <vt:lpstr>Discussion</vt:lpstr>
      <vt:lpstr>Discussion</vt:lpstr>
      <vt:lpstr>Study Limitations</vt:lpstr>
      <vt:lpstr>Conclusions</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baharesummer@yahoo.com</cp:lastModifiedBy>
  <cp:revision>52</cp:revision>
  <dcterms:created xsi:type="dcterms:W3CDTF">2017-02-27T19:12:11Z</dcterms:created>
  <dcterms:modified xsi:type="dcterms:W3CDTF">2022-07-03T04:55:14Z</dcterms:modified>
</cp:coreProperties>
</file>