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99" r:id="rId3"/>
    <p:sldId id="271" r:id="rId4"/>
    <p:sldId id="272" r:id="rId5"/>
    <p:sldId id="273" r:id="rId6"/>
    <p:sldId id="274" r:id="rId7"/>
    <p:sldId id="275" r:id="rId8"/>
    <p:sldId id="276" r:id="rId9"/>
    <p:sldId id="295" r:id="rId10"/>
    <p:sldId id="277" r:id="rId11"/>
    <p:sldId id="278" r:id="rId12"/>
    <p:sldId id="279" r:id="rId13"/>
    <p:sldId id="280" r:id="rId14"/>
    <p:sldId id="296" r:id="rId15"/>
    <p:sldId id="282" r:id="rId16"/>
    <p:sldId id="281" r:id="rId17"/>
    <p:sldId id="283" r:id="rId18"/>
    <p:sldId id="284" r:id="rId19"/>
    <p:sldId id="285" r:id="rId20"/>
    <p:sldId id="286" r:id="rId21"/>
    <p:sldId id="297" r:id="rId22"/>
    <p:sldId id="287" r:id="rId23"/>
    <p:sldId id="288" r:id="rId24"/>
    <p:sldId id="289" r:id="rId25"/>
    <p:sldId id="290" r:id="rId26"/>
    <p:sldId id="291" r:id="rId27"/>
    <p:sldId id="298" r:id="rId28"/>
    <p:sldId id="27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D3FC"/>
    <a:srgbClr val="E9FA06"/>
    <a:srgbClr val="BEF3FE"/>
    <a:srgbClr val="080600"/>
    <a:srgbClr val="2BA9AF"/>
    <a:srgbClr val="1F4A5F"/>
    <a:srgbClr val="259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7" autoAdjust="0"/>
    <p:restoredTop sz="94434" autoAdjust="0"/>
  </p:normalViewPr>
  <p:slideViewPr>
    <p:cSldViewPr snapToGrid="0">
      <p:cViewPr varScale="1">
        <p:scale>
          <a:sx n="73" d="100"/>
          <a:sy n="73" d="100"/>
        </p:scale>
        <p:origin x="5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noEditPoints="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4/19/2021</a:t>
            </a:fld>
            <a:endParaRPr lang="en-US"/>
          </a:p>
        </p:txBody>
      </p:sp>
      <p:sp>
        <p:nvSpPr>
          <p:cNvPr id="4" name="Slide Image Placeholder 3"/>
          <p:cNvSpPr>
            <a:spLocks noGrp="1" noRot="1" noChangeAspect="1" noEditPoints="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noEditPoints="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EditPoints="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noEditPoints="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endParaRPr lang="en-US" dirty="0"/>
          </a:p>
        </p:txBody>
      </p:sp>
      <p:sp>
        <p:nvSpPr>
          <p:cNvPr id="4" name="Slide Number Placeholder 3"/>
          <p:cNvSpPr>
            <a:spLocks noGrp="1" noEditPoints="1"/>
          </p:cNvSpPr>
          <p:nvPr>
            <p:ph type="sldNum" sz="quarter" idx="10"/>
          </p:nvPr>
        </p:nvSpPr>
        <p:spPr/>
        <p:txBody>
          <a:bodyPr/>
          <a:lstStyle/>
          <a:p>
            <a:fld id="{2D61BC55-00B1-4BDA-9DC6-6EB3FB8E35FF}"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endParaRPr lang="en-US"/>
          </a:p>
        </p:txBody>
      </p:sp>
      <p:sp>
        <p:nvSpPr>
          <p:cNvPr id="4" name="Slide Number Placeholder 3"/>
          <p:cNvSpPr>
            <a:spLocks noGrp="1" noEditPoints="1"/>
          </p:cNvSpPr>
          <p:nvPr>
            <p:ph type="sldNum" sz="quarter" idx="10"/>
          </p:nvPr>
        </p:nvSpPr>
        <p:spPr/>
        <p:txBody>
          <a:bodyPr/>
          <a:lstStyle/>
          <a:p>
            <a:fld id="{2D61BC55-00B1-4BDA-9DC6-6EB3FB8E35FF}" type="slidenum">
              <a:rPr lang="en-US" smtClean="0"/>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noEditPoints="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noEditPoints="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lvl="0"/>
            <a:r>
              <a:rPr lang="en-US" smtClean="0"/>
              <a:t>Click to edit Master subtitle style</a:t>
            </a:r>
            <a:endParaRPr lang="en-US" dirty="0"/>
          </a:p>
        </p:txBody>
      </p:sp>
      <p:sp>
        <p:nvSpPr>
          <p:cNvPr id="4" name="Date Placeholder 3"/>
          <p:cNvSpPr>
            <a:spLocks noGrp="1" noEditPoints="1"/>
          </p:cNvSpPr>
          <p:nvPr>
            <p:ph type="dt" sz="half" idx="10"/>
          </p:nvPr>
        </p:nvSpPr>
        <p:spPr/>
        <p:txBody>
          <a:bodyPr/>
          <a:lstStyle/>
          <a:p>
            <a:r>
              <a:rPr lang="en-US" smtClean="0"/>
              <a:t>اسلاید شماره  9</a:t>
            </a:r>
            <a:endParaRPr lang="en-US" dirty="0"/>
          </a:p>
        </p:txBody>
      </p:sp>
      <p:sp>
        <p:nvSpPr>
          <p:cNvPr id="5" name="Footer Placeholder 4"/>
          <p:cNvSpPr>
            <a:spLocks noGrp="1" noEditPoints="1"/>
          </p:cNvSpPr>
          <p:nvPr>
            <p:ph type="ftr" sz="quarter" idx="11"/>
          </p:nvPr>
        </p:nvSpPr>
        <p:spPr/>
        <p:txBody>
          <a:bodyPr/>
          <a:lstStyle/>
          <a:p>
            <a:r>
              <a:rPr lang="fa-IR" smtClean="0"/>
              <a:t>موضوع ارائه</a:t>
            </a:r>
            <a:endParaRPr lang="en-US" dirty="0"/>
          </a:p>
        </p:txBody>
      </p:sp>
      <p:sp>
        <p:nvSpPr>
          <p:cNvPr id="6" name="Slide Number Placeholder 5"/>
          <p:cNvSpPr>
            <a:spLocks noGrp="1" noEditPoints="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smtClean="0"/>
              <a:t>Click to edit Master title style</a:t>
            </a:r>
            <a:endParaRPr lang="en-US" dirty="0"/>
          </a:p>
        </p:txBody>
      </p:sp>
      <p:sp>
        <p:nvSpPr>
          <p:cNvPr id="3" name="Vertical Text Placeholder 2"/>
          <p:cNvSpPr>
            <a:spLocks noGrp="1" noEditPoints="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noEditPoints="1"/>
          </p:cNvSpPr>
          <p:nvPr>
            <p:ph type="dt" sz="half" idx="10"/>
          </p:nvPr>
        </p:nvSpPr>
        <p:spPr/>
        <p:txBody>
          <a:bodyPr/>
          <a:lstStyle/>
          <a:p>
            <a:r>
              <a:rPr lang="en-US" smtClean="0"/>
              <a:t>اسلاید شماره  9</a:t>
            </a:r>
            <a:endParaRPr lang="en-US" dirty="0"/>
          </a:p>
        </p:txBody>
      </p:sp>
      <p:sp>
        <p:nvSpPr>
          <p:cNvPr id="5" name="Footer Placeholder 4"/>
          <p:cNvSpPr>
            <a:spLocks noGrp="1" noEditPoints="1"/>
          </p:cNvSpPr>
          <p:nvPr>
            <p:ph type="ftr" sz="quarter" idx="11"/>
          </p:nvPr>
        </p:nvSpPr>
        <p:spPr/>
        <p:txBody>
          <a:bodyPr/>
          <a:lstStyle/>
          <a:p>
            <a:r>
              <a:rPr lang="fa-IR" smtClean="0"/>
              <a:t>موضوع ارائه</a:t>
            </a:r>
            <a:endParaRPr lang="en-US" dirty="0"/>
          </a:p>
        </p:txBody>
      </p:sp>
      <p:sp>
        <p:nvSpPr>
          <p:cNvPr id="6" name="Slide Number Placeholder 5"/>
          <p:cNvSpPr>
            <a:spLocks noGrp="1" noEditPoints="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Vertical Title 1"/>
          <p:cNvSpPr>
            <a:spLocks noGrp="1" noEditPoints="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noEditPoints="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noEditPoints="1"/>
          </p:cNvSpPr>
          <p:nvPr>
            <p:ph type="dt" sz="half" idx="10"/>
          </p:nvPr>
        </p:nvSpPr>
        <p:spPr>
          <a:xfrm>
            <a:off x="838200" y="6422854"/>
            <a:ext cx="2743196" cy="365125"/>
          </a:xfrm>
        </p:spPr>
        <p:txBody>
          <a:bodyPr/>
          <a:lstStyle/>
          <a:p>
            <a:r>
              <a:rPr lang="en-US" smtClean="0"/>
              <a:t>اسلاید شماره  9</a:t>
            </a:r>
            <a:endParaRPr lang="en-US" dirty="0"/>
          </a:p>
        </p:txBody>
      </p:sp>
      <p:sp>
        <p:nvSpPr>
          <p:cNvPr id="5" name="Footer Placeholder 4"/>
          <p:cNvSpPr>
            <a:spLocks noGrp="1" noEditPoints="1"/>
          </p:cNvSpPr>
          <p:nvPr>
            <p:ph type="ftr" sz="quarter" idx="11"/>
          </p:nvPr>
        </p:nvSpPr>
        <p:spPr>
          <a:xfrm>
            <a:off x="3776135" y="6422854"/>
            <a:ext cx="4279669" cy="365125"/>
          </a:xfrm>
        </p:spPr>
        <p:txBody>
          <a:bodyPr/>
          <a:lstStyle/>
          <a:p>
            <a:r>
              <a:rPr lang="fa-IR" smtClean="0"/>
              <a:t>موضوع ارائه</a:t>
            </a:r>
            <a:endParaRPr lang="en-US" dirty="0"/>
          </a:p>
        </p:txBody>
      </p:sp>
      <p:sp>
        <p:nvSpPr>
          <p:cNvPr id="6" name="Slide Number Placeholder 5"/>
          <p:cNvSpPr>
            <a:spLocks noGrp="1" noEditPoints="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pPr>
            <a:endParaRPr lang="en-US" sz="1200" dirty="0">
              <a:solidFill>
                <a:schemeClr val="tx1">
                  <a:lumMod val="50000"/>
                  <a:lumOff val="50000"/>
                </a:schemeClr>
              </a:solidFill>
              <a:cs typeface="B Nazanin" panose="00000400000000000000" pitchFamily="2" charset="-78"/>
            </a:endParaRPr>
          </a:p>
        </p:txBody>
      </p:sp>
      <p:sp>
        <p:nvSpPr>
          <p:cNvPr id="2" name="Title 1"/>
          <p:cNvSpPr>
            <a:spLocks noGrp="1" noEditPoints="1"/>
          </p:cNvSpPr>
          <p:nvPr>
            <p:ph type="title" hasCustomPrompt="1"/>
          </p:nvPr>
        </p:nvSpPr>
        <p:spPr/>
        <p:txBody>
          <a:bodyPr/>
          <a:lstStyle>
            <a:lvl1pPr algn="r" rtl="1">
              <a:defRPr b="0" baseline="0">
                <a:cs typeface="B Titr" panose="00000700000000000000" pitchFamily="2" charset="-78"/>
              </a:defRPr>
            </a:lvl1pPr>
          </a:lstStyle>
          <a:p>
            <a:r>
              <a:rPr lang="fa-IR" dirty="0" smtClean="0"/>
              <a:t>برای اضافه کردن عنوان کلیک کنید</a:t>
            </a:r>
            <a:endParaRPr lang="en-US" dirty="0"/>
          </a:p>
        </p:txBody>
      </p:sp>
      <p:sp>
        <p:nvSpPr>
          <p:cNvPr id="3" name="Content Placeholder 2"/>
          <p:cNvSpPr>
            <a:spLocks noGrp="1" noEditPoints="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smtClean="0"/>
              <a:t>برای افزودن متن کلیک کنید</a:t>
            </a:r>
          </a:p>
          <a:p>
            <a:pPr lvl="0"/>
            <a:endParaRPr lang="en-US" dirty="0" smtClean="0"/>
          </a:p>
        </p:txBody>
      </p:sp>
      <p:sp>
        <p:nvSpPr>
          <p:cNvPr id="4" name="Date Placeholder 3"/>
          <p:cNvSpPr>
            <a:spLocks noGrp="1" noEditPoints="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smtClean="0"/>
              <a:t>اسلاید شماره </a:t>
            </a:r>
            <a:fld id="{623B8C6E-8ADC-45B6-B8AE-E579583F451D}" type="slidenum">
              <a:rPr lang="fa-IR" smtClean="0"/>
              <a:t>‹#›</a:t>
            </a:fld>
            <a:r>
              <a:rPr lang="en-US" smtClean="0"/>
              <a:t>  </a:t>
            </a:r>
            <a:r>
              <a:rPr lang="fa-IR" smtClean="0"/>
              <a:t> </a:t>
            </a:r>
            <a:endParaRPr lang="en-US" dirty="0"/>
          </a:p>
        </p:txBody>
      </p:sp>
      <p:sp>
        <p:nvSpPr>
          <p:cNvPr id="5" name="Footer Placeholder 4"/>
          <p:cNvSpPr>
            <a:spLocks noGrp="1" noEditPoints="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smtClean="0"/>
              <a:t>موضوع ارائه</a:t>
            </a:r>
            <a:endParaRPr lang="en-US" dirty="0"/>
          </a:p>
        </p:txBody>
      </p:sp>
      <p:sp>
        <p:nvSpPr>
          <p:cNvPr id="6" name="Slide Number Placeholder 5"/>
          <p:cNvSpPr>
            <a:spLocks noGrp="1" noEditPoints="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SzPct val="100000"/>
              <a:buFontTx/>
              <a:buNone/>
              <a:defRPr sz="1400">
                <a:solidFill>
                  <a:schemeClr val="tx1"/>
                </a:solidFill>
                <a:cs typeface="B Nazanin" panose="00000400000000000000" pitchFamily="2" charset="-78"/>
              </a:defRPr>
            </a:lvl1pPr>
          </a:lstStyle>
          <a:p>
            <a:r>
              <a:rPr lang="fa-IR" smtClean="0"/>
              <a:t>ارائه دهنده</a:t>
            </a:r>
            <a:endParaRPr lang="en-US" dirty="0"/>
          </a:p>
        </p:txBody>
      </p:sp>
      <p:pic>
        <p:nvPicPr>
          <p:cNvPr id="9" name="Picture 8"/>
          <p:cNvPicPr>
            <a:picLocks noChangeAspect="1"/>
          </p:cNvPicPr>
          <p:nvPr userDrawn="1"/>
        </p:nvPicPr>
        <p:blipFill>
          <a:blip r:embed="rId2"/>
          <a:srcRect l="11483" t="10983" r="12553" b="15935"/>
          <a:stretch/>
        </p:blipFill>
        <p:spPr>
          <a:xfrm>
            <a:off x="146651" y="277575"/>
            <a:ext cx="2078966" cy="1414379"/>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noEditPoints="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noEditPoints="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noEditPoints="1"/>
          </p:cNvSpPr>
          <p:nvPr>
            <p:ph type="dt" sz="half" idx="10"/>
          </p:nvPr>
        </p:nvSpPr>
        <p:spPr/>
        <p:txBody>
          <a:bodyPr/>
          <a:lstStyle>
            <a:lvl1pPr>
              <a:defRPr>
                <a:solidFill>
                  <a:schemeClr val="tx2"/>
                </a:solidFill>
              </a:defRPr>
            </a:lvl1pPr>
          </a:lstStyle>
          <a:p>
            <a:r>
              <a:rPr lang="en-US" smtClean="0"/>
              <a:t>اسلاید شماره  9</a:t>
            </a:r>
            <a:endParaRPr lang="en-US" dirty="0"/>
          </a:p>
        </p:txBody>
      </p:sp>
      <p:sp>
        <p:nvSpPr>
          <p:cNvPr id="5" name="Footer Placeholder 4"/>
          <p:cNvSpPr>
            <a:spLocks noGrp="1" noEditPoints="1"/>
          </p:cNvSpPr>
          <p:nvPr>
            <p:ph type="ftr" sz="quarter" idx="11"/>
          </p:nvPr>
        </p:nvSpPr>
        <p:spPr/>
        <p:txBody>
          <a:bodyPr/>
          <a:lstStyle>
            <a:lvl1pPr>
              <a:defRPr>
                <a:solidFill>
                  <a:schemeClr val="tx2"/>
                </a:solidFill>
              </a:defRPr>
            </a:lvl1pPr>
          </a:lstStyle>
          <a:p>
            <a:r>
              <a:rPr lang="fa-IR" smtClean="0"/>
              <a:t>موضوع ارائه</a:t>
            </a:r>
            <a:endParaRPr lang="en-US" dirty="0"/>
          </a:p>
        </p:txBody>
      </p:sp>
      <p:sp>
        <p:nvSpPr>
          <p:cNvPr id="6" name="Slide Number Placeholder 5"/>
          <p:cNvSpPr>
            <a:spLocks noGrp="1" noEditPoints="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noEditPoints="1"/>
          </p:cNvSpPr>
          <p:nvPr>
            <p:ph type="title"/>
          </p:nvPr>
        </p:nvSpPr>
        <p:spPr/>
        <p:txBody>
          <a:bodyPr/>
          <a:lstStyle/>
          <a:p>
            <a:r>
              <a:rPr lang="en-US" smtClean="0"/>
              <a:t>Click to edit Master title style</a:t>
            </a:r>
            <a:endParaRPr lang="en-US" dirty="0"/>
          </a:p>
        </p:txBody>
      </p:sp>
      <p:sp>
        <p:nvSpPr>
          <p:cNvPr id="3" name="Content Placeholder 2"/>
          <p:cNvSpPr>
            <a:spLocks noGrp="1" noEditPoints="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noEditPoints="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noEditPoints="1"/>
          </p:cNvSpPr>
          <p:nvPr>
            <p:ph type="dt" sz="half" idx="10"/>
          </p:nvPr>
        </p:nvSpPr>
        <p:spPr/>
        <p:txBody>
          <a:bodyPr/>
          <a:lstStyle/>
          <a:p>
            <a:r>
              <a:rPr lang="en-US" smtClean="0"/>
              <a:t>اسلاید شماره  9</a:t>
            </a:r>
            <a:endParaRPr lang="en-US" dirty="0"/>
          </a:p>
        </p:txBody>
      </p:sp>
      <p:sp>
        <p:nvSpPr>
          <p:cNvPr id="6" name="Footer Placeholder 5"/>
          <p:cNvSpPr>
            <a:spLocks noGrp="1" noEditPoints="1"/>
          </p:cNvSpPr>
          <p:nvPr>
            <p:ph type="ftr" sz="quarter" idx="11"/>
          </p:nvPr>
        </p:nvSpPr>
        <p:spPr/>
        <p:txBody>
          <a:bodyPr/>
          <a:lstStyle/>
          <a:p>
            <a:r>
              <a:rPr lang="fa-IR" smtClean="0"/>
              <a:t>موضوع ارائه</a:t>
            </a:r>
            <a:endParaRPr lang="en-US" dirty="0"/>
          </a:p>
        </p:txBody>
      </p:sp>
      <p:sp>
        <p:nvSpPr>
          <p:cNvPr id="7" name="Slide Number Placeholder 6"/>
          <p:cNvSpPr>
            <a:spLocks noGrp="1" noEditPoints="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noEditPoints="1"/>
          </p:cNvSpPr>
          <p:nvPr>
            <p:ph type="title"/>
          </p:nvPr>
        </p:nvSpPr>
        <p:spPr/>
        <p:txBody>
          <a:bodyPr/>
          <a:lstStyle/>
          <a:p>
            <a:r>
              <a:rPr lang="en-US" smtClean="0"/>
              <a:t>Click to edit Master title style</a:t>
            </a:r>
            <a:endParaRPr lang="en-US" dirty="0"/>
          </a:p>
        </p:txBody>
      </p:sp>
      <p:sp>
        <p:nvSpPr>
          <p:cNvPr id="3" name="Text Placeholder 2"/>
          <p:cNvSpPr>
            <a:spLocks noGrp="1" noEditPoints="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noEditPoints="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noEditPoints="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noEditPoints="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noEditPoints="1"/>
          </p:cNvSpPr>
          <p:nvPr>
            <p:ph type="dt" sz="half" idx="10"/>
          </p:nvPr>
        </p:nvSpPr>
        <p:spPr/>
        <p:txBody>
          <a:bodyPr/>
          <a:lstStyle/>
          <a:p>
            <a:r>
              <a:rPr lang="en-US" smtClean="0"/>
              <a:t>اسلاید شماره  9</a:t>
            </a:r>
            <a:endParaRPr lang="en-US" dirty="0"/>
          </a:p>
        </p:txBody>
      </p:sp>
      <p:sp>
        <p:nvSpPr>
          <p:cNvPr id="8" name="Footer Placeholder 7"/>
          <p:cNvSpPr>
            <a:spLocks noGrp="1" noEditPoints="1"/>
          </p:cNvSpPr>
          <p:nvPr>
            <p:ph type="ftr" sz="quarter" idx="11"/>
          </p:nvPr>
        </p:nvSpPr>
        <p:spPr/>
        <p:txBody>
          <a:bodyPr/>
          <a:lstStyle/>
          <a:p>
            <a:r>
              <a:rPr lang="fa-IR" smtClean="0"/>
              <a:t>موضوع ارائه</a:t>
            </a:r>
            <a:endParaRPr lang="en-US" dirty="0"/>
          </a:p>
        </p:txBody>
      </p:sp>
      <p:sp>
        <p:nvSpPr>
          <p:cNvPr id="9" name="Slide Number Placeholder 8"/>
          <p:cNvSpPr>
            <a:spLocks noGrp="1" noEditPoints="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smtClean="0"/>
              <a:t>Click to edit Master title style</a:t>
            </a:r>
            <a:endParaRPr lang="en-US" dirty="0"/>
          </a:p>
        </p:txBody>
      </p:sp>
      <p:sp>
        <p:nvSpPr>
          <p:cNvPr id="3" name="Date Placeholder 2"/>
          <p:cNvSpPr>
            <a:spLocks noGrp="1" noEditPoints="1"/>
          </p:cNvSpPr>
          <p:nvPr>
            <p:ph type="dt" sz="half" idx="10"/>
          </p:nvPr>
        </p:nvSpPr>
        <p:spPr/>
        <p:txBody>
          <a:bodyPr/>
          <a:lstStyle/>
          <a:p>
            <a:r>
              <a:rPr lang="en-US" smtClean="0"/>
              <a:t>اسلاید شماره  9</a:t>
            </a:r>
            <a:endParaRPr lang="en-US" dirty="0"/>
          </a:p>
        </p:txBody>
      </p:sp>
      <p:sp>
        <p:nvSpPr>
          <p:cNvPr id="4" name="Footer Placeholder 3"/>
          <p:cNvSpPr>
            <a:spLocks noGrp="1" noEditPoints="1"/>
          </p:cNvSpPr>
          <p:nvPr>
            <p:ph type="ftr" sz="quarter" idx="11"/>
          </p:nvPr>
        </p:nvSpPr>
        <p:spPr/>
        <p:txBody>
          <a:bodyPr/>
          <a:lstStyle/>
          <a:p>
            <a:r>
              <a:rPr lang="fa-IR" smtClean="0"/>
              <a:t>موضوع ارائه</a:t>
            </a:r>
            <a:endParaRPr lang="en-US" dirty="0"/>
          </a:p>
        </p:txBody>
      </p:sp>
      <p:sp>
        <p:nvSpPr>
          <p:cNvPr id="5" name="Slide Number Placeholder 4"/>
          <p:cNvSpPr>
            <a:spLocks noGrp="1" noEditPoints="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r>
              <a:rPr lang="en-US" smtClean="0"/>
              <a:t>اسلاید شماره  9</a:t>
            </a:r>
            <a:endParaRPr lang="en-US" dirty="0"/>
          </a:p>
        </p:txBody>
      </p:sp>
      <p:sp>
        <p:nvSpPr>
          <p:cNvPr id="3" name="Footer Placeholder 2"/>
          <p:cNvSpPr>
            <a:spLocks noGrp="1" noEditPoints="1"/>
          </p:cNvSpPr>
          <p:nvPr>
            <p:ph type="ftr" sz="quarter" idx="11"/>
          </p:nvPr>
        </p:nvSpPr>
        <p:spPr/>
        <p:txBody>
          <a:bodyPr/>
          <a:lstStyle/>
          <a:p>
            <a:r>
              <a:rPr lang="fa-IR" smtClean="0"/>
              <a:t>موضوع ارائه</a:t>
            </a:r>
            <a:endParaRPr lang="en-US" dirty="0"/>
          </a:p>
        </p:txBody>
      </p:sp>
      <p:sp>
        <p:nvSpPr>
          <p:cNvPr id="4" name="Slide Number Placeholder 3"/>
          <p:cNvSpPr>
            <a:spLocks noGrp="1" noEditPoints="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noEditPoints="1"/>
          </p:cNvSpPr>
          <p:nvPr>
            <p:ph type="title"/>
          </p:nvPr>
        </p:nvSpPr>
        <p:spPr/>
        <p:txBody>
          <a:bodyPr/>
          <a:lstStyle/>
          <a:p>
            <a:r>
              <a:rPr lang="en-US" smtClean="0"/>
              <a:t>Click to edit Master title style</a:t>
            </a:r>
            <a:endParaRPr lang="en-US" dirty="0"/>
          </a:p>
        </p:txBody>
      </p:sp>
      <p:sp>
        <p:nvSpPr>
          <p:cNvPr id="3" name="Content Placeholder 2"/>
          <p:cNvSpPr>
            <a:spLocks noGrp="1" noEditPoints="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noEditPoints="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EditPoints="1"/>
          </p:cNvSpPr>
          <p:nvPr>
            <p:ph type="dt" sz="half" idx="10"/>
          </p:nvPr>
        </p:nvSpPr>
        <p:spPr/>
        <p:txBody>
          <a:bodyPr/>
          <a:lstStyle/>
          <a:p>
            <a:r>
              <a:rPr lang="en-US" smtClean="0"/>
              <a:t>اسلاید شماره  9</a:t>
            </a:r>
            <a:endParaRPr lang="en-US" dirty="0"/>
          </a:p>
        </p:txBody>
      </p:sp>
      <p:sp>
        <p:nvSpPr>
          <p:cNvPr id="6" name="Footer Placeholder 5"/>
          <p:cNvSpPr>
            <a:spLocks noGrp="1" noEditPoints="1"/>
          </p:cNvSpPr>
          <p:nvPr>
            <p:ph type="ftr" sz="quarter" idx="11"/>
          </p:nvPr>
        </p:nvSpPr>
        <p:spPr/>
        <p:txBody>
          <a:bodyPr/>
          <a:lstStyle/>
          <a:p>
            <a:r>
              <a:rPr lang="fa-IR" smtClean="0"/>
              <a:t>موضوع ارائه</a:t>
            </a:r>
            <a:endParaRPr lang="en-US" dirty="0"/>
          </a:p>
        </p:txBody>
      </p:sp>
      <p:sp>
        <p:nvSpPr>
          <p:cNvPr id="7" name="Slide Number Placeholder 6"/>
          <p:cNvSpPr>
            <a:spLocks noGrp="1" noEditPoints="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noEditPoints="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noEditPoints="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smtClean="0"/>
              <a:t>Click icon to add picture</a:t>
            </a:r>
            <a:endParaRPr lang="en-US" dirty="0"/>
          </a:p>
        </p:txBody>
      </p:sp>
      <p:sp>
        <p:nvSpPr>
          <p:cNvPr id="4" name="Text Placeholder 3"/>
          <p:cNvSpPr>
            <a:spLocks noGrp="1" noEditPoints="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EditPoints="1"/>
          </p:cNvSpPr>
          <p:nvPr>
            <p:ph type="dt" sz="half" idx="10"/>
          </p:nvPr>
        </p:nvSpPr>
        <p:spPr/>
        <p:txBody>
          <a:bodyPr/>
          <a:lstStyle/>
          <a:p>
            <a:r>
              <a:rPr lang="en-US" smtClean="0"/>
              <a:t>اسلاید شماره  9</a:t>
            </a:r>
            <a:endParaRPr lang="en-US" dirty="0"/>
          </a:p>
        </p:txBody>
      </p:sp>
      <p:sp>
        <p:nvSpPr>
          <p:cNvPr id="6" name="Footer Placeholder 5"/>
          <p:cNvSpPr>
            <a:spLocks noGrp="1" noEditPoints="1"/>
          </p:cNvSpPr>
          <p:nvPr>
            <p:ph type="ftr" sz="quarter" idx="11"/>
          </p:nvPr>
        </p:nvSpPr>
        <p:spPr/>
        <p:txBody>
          <a:bodyPr/>
          <a:lstStyle/>
          <a:p>
            <a:r>
              <a:rPr lang="fa-IR" smtClean="0"/>
              <a:t>موضوع ارائه</a:t>
            </a:r>
            <a:endParaRPr lang="en-US" dirty="0"/>
          </a:p>
        </p:txBody>
      </p:sp>
      <p:sp>
        <p:nvSpPr>
          <p:cNvPr id="7" name="Slide Number Placeholder 6"/>
          <p:cNvSpPr>
            <a:spLocks noGrp="1" noEditPoints="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Placeholder 1"/>
          <p:cNvSpPr>
            <a:spLocks noGrp="1" noEditPoints="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noEditPoints="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noEditPoints="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smtClean="0"/>
              <a:t>اسلاید شماره  9</a:t>
            </a:r>
            <a:endParaRPr lang="en-US" dirty="0"/>
          </a:p>
        </p:txBody>
      </p:sp>
      <p:sp>
        <p:nvSpPr>
          <p:cNvPr id="5" name="Footer Placeholder 4"/>
          <p:cNvSpPr>
            <a:spLocks noGrp="1" noEditPoints="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smtClean="0"/>
              <a:t>موضوع ارائه</a:t>
            </a:r>
            <a:endParaRPr lang="en-US" dirty="0"/>
          </a:p>
        </p:txBody>
      </p:sp>
      <p:sp>
        <p:nvSpPr>
          <p:cNvPr id="6" name="Slide Number Placeholder 5"/>
          <p:cNvSpPr>
            <a:spLocks noGrp="1" noEditPoints="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pPr>
            <a:endParaRPr lang="en-US" sz="1200" dirty="0">
              <a:solidFill>
                <a:schemeClr val="tx1">
                  <a:lumMod val="50000"/>
                  <a:lumOff val="50000"/>
                </a:schemeClr>
              </a:solidFill>
              <a:cs typeface="B Nazanin" panose="00000400000000000000" pitchFamily="2" charset="-78"/>
            </a:endParaRPr>
          </a:p>
        </p:txBody>
      </p:sp>
      <p:sp>
        <p:nvSpPr>
          <p:cNvPr id="3" name="Subtitle 2"/>
          <p:cNvSpPr>
            <a:spLocks noGrp="1" noEditPoints="1"/>
          </p:cNvSpPr>
          <p:nvPr>
            <p:ph type="subTitle" idx="1"/>
          </p:nvPr>
        </p:nvSpPr>
        <p:spPr>
          <a:xfrm>
            <a:off x="1529541" y="4019273"/>
            <a:ext cx="9144000" cy="1947350"/>
          </a:xfrm>
        </p:spPr>
        <p:txBody>
          <a:bodyPr>
            <a:noAutofit/>
          </a:bodyPr>
          <a:lstStyle/>
          <a:p>
            <a:r>
              <a:rPr lang="fa-IR" sz="2800" b="1" dirty="0" smtClean="0">
                <a:solidFill>
                  <a:srgbClr val="002060"/>
                </a:solidFill>
                <a:cs typeface="B Nazanin" panose="00000400000000000000" pitchFamily="2" charset="-78"/>
              </a:rPr>
              <a:t>نام </a:t>
            </a:r>
            <a:r>
              <a:rPr lang="fa-IR" sz="2800" b="1" smtClean="0">
                <a:solidFill>
                  <a:srgbClr val="002060"/>
                </a:solidFill>
                <a:cs typeface="B Nazanin" panose="00000400000000000000" pitchFamily="2" charset="-78"/>
              </a:rPr>
              <a:t>ارائه دهنده : معصومه </a:t>
            </a:r>
            <a:r>
              <a:rPr lang="fa-IR" sz="2800" b="1" dirty="0" smtClean="0">
                <a:solidFill>
                  <a:srgbClr val="002060"/>
                </a:solidFill>
                <a:cs typeface="B Nazanin" panose="00000400000000000000" pitchFamily="2" charset="-78"/>
              </a:rPr>
              <a:t>جعفری</a:t>
            </a:r>
            <a:endParaRPr lang="fa-IR" sz="3600" b="1" dirty="0" smtClean="0">
              <a:solidFill>
                <a:srgbClr val="002060"/>
              </a:solidFill>
              <a:cs typeface="B Nazanin" panose="00000400000000000000" pitchFamily="2" charset="-78"/>
            </a:endParaRPr>
          </a:p>
          <a:p>
            <a:r>
              <a:rPr lang="fa-IR" sz="2800" b="1" smtClean="0">
                <a:solidFill>
                  <a:srgbClr val="002060"/>
                </a:solidFill>
                <a:cs typeface="B Nazanin" panose="00000400000000000000" pitchFamily="2" charset="-78"/>
              </a:rPr>
              <a:t>استاد راهنما : </a:t>
            </a:r>
            <a:r>
              <a:rPr lang="fa-IR" sz="2400" b="1" smtClean="0">
                <a:solidFill>
                  <a:srgbClr val="002060"/>
                </a:solidFill>
                <a:cs typeface="B Nazanin" panose="00000400000000000000" pitchFamily="2" charset="-78"/>
              </a:rPr>
              <a:t>دکتر </a:t>
            </a:r>
            <a:r>
              <a:rPr lang="fa-IR" sz="2400" b="1">
                <a:solidFill>
                  <a:srgbClr val="002060"/>
                </a:solidFill>
                <a:cs typeface="B Nazanin" panose="00000400000000000000" pitchFamily="2" charset="-78"/>
              </a:rPr>
              <a:t>مرضیه معراجی</a:t>
            </a:r>
            <a:endParaRPr lang="fa-IR" sz="3200" b="1" smtClean="0">
              <a:solidFill>
                <a:srgbClr val="002060"/>
              </a:solidFill>
              <a:cs typeface="B Nazanin" panose="00000400000000000000" pitchFamily="2" charset="-78"/>
            </a:endParaRPr>
          </a:p>
          <a:p>
            <a:r>
              <a:rPr lang="en-US" b="1" smtClean="0">
                <a:solidFill>
                  <a:schemeClr val="bg1"/>
                </a:solidFill>
                <a:latin typeface="Arial" panose="020B0604020202020204" pitchFamily="34" charset="0"/>
                <a:cs typeface="B Nazanin" panose="00000400000000000000" pitchFamily="2" charset="-78"/>
              </a:rPr>
              <a:t>jafarim982@mums.ac.ir</a:t>
            </a:r>
            <a:endParaRPr lang="fa-IR" b="1" dirty="0" smtClean="0">
              <a:solidFill>
                <a:schemeClr val="bg1"/>
              </a:solidFill>
              <a:latin typeface="Arial" panose="020B0604020202020204" pitchFamily="34" charset="0"/>
              <a:cs typeface="B Nazanin" panose="00000400000000000000" pitchFamily="2" charset="-78"/>
            </a:endParaRPr>
          </a:p>
        </p:txBody>
      </p:sp>
      <p:pic>
        <p:nvPicPr>
          <p:cNvPr id="9" name="Picture 8"/>
          <p:cNvPicPr>
            <a:picLocks noChangeAspect="1"/>
          </p:cNvPicPr>
          <p:nvPr/>
        </p:nvPicPr>
        <p:blipFill>
          <a:blip r:embed="rId3"/>
          <a:srcRect l="941" t="872" r="1410" b="1445"/>
          <a:stretch/>
        </p:blipFill>
        <p:spPr>
          <a:xfrm>
            <a:off x="359433" y="140565"/>
            <a:ext cx="2329133" cy="1647646"/>
          </a:xfrm>
          <a:prstGeom prst="rect">
            <a:avLst/>
          </a:prstGeom>
        </p:spPr>
      </p:pic>
      <p:pic>
        <p:nvPicPr>
          <p:cNvPr id="10" name="Picture 9"/>
          <p:cNvPicPr>
            <a:picLocks noChangeAspect="1"/>
          </p:cNvPicPr>
          <p:nvPr/>
        </p:nvPicPr>
        <p:blipFill>
          <a:blip r:embed="rId4">
            <a:duotone>
              <a:schemeClr val="accent5">
                <a:shade val="45000"/>
                <a:satMod val="135000"/>
              </a:schemeClr>
              <a:prstClr val="white"/>
            </a:duotone>
          </a:blip>
          <a:srcRect b="19937"/>
          <a:stretch/>
        </p:blipFill>
        <p:spPr>
          <a:xfrm>
            <a:off x="10058400" y="257137"/>
            <a:ext cx="1778925" cy="1389918"/>
          </a:xfrm>
          <a:prstGeom prst="rect">
            <a:avLst/>
          </a:prstGeom>
        </p:spPr>
      </p:pic>
      <p:sp>
        <p:nvSpPr>
          <p:cNvPr id="5" name="Rectangle 4"/>
          <p:cNvSpPr/>
          <p:nvPr/>
        </p:nvSpPr>
        <p:spPr>
          <a:xfrm>
            <a:off x="4955004" y="596582"/>
            <a:ext cx="2536271" cy="830997"/>
          </a:xfrm>
          <a:prstGeom prst="rect">
            <a:avLst/>
          </a:prstGeom>
          <a:noFill/>
        </p:spPr>
        <p:txBody>
          <a:bodyPr wrap="none" lIns="91440" tIns="45720" rIns="91440" bIns="45720">
            <a:spAutoFit/>
          </a:bodyPr>
          <a:lstStyle/>
          <a:p>
            <a:pPr algn="ctr"/>
            <a:r>
              <a:rPr lang="fa-IR" sz="4800" b="1" smtClean="0">
                <a:ln w="0"/>
                <a:solidFill>
                  <a:srgbClr val="002060"/>
                </a:solidFill>
                <a:effectLst>
                  <a:outerShdw blurRad="38100" dist="19050" dir="2700000" algn="tl" rotWithShape="0">
                    <a:schemeClr val="dk1">
                      <a:alpha val="40000"/>
                    </a:schemeClr>
                  </a:outerShdw>
                </a:effectLst>
                <a:cs typeface="B Nazanin" panose="00000400000000000000" pitchFamily="2" charset="-78"/>
              </a:rPr>
              <a:t>بسمه </a:t>
            </a:r>
            <a:r>
              <a:rPr lang="fa-IR" sz="4800" b="1" dirty="0" smtClean="0">
                <a:ln w="0"/>
                <a:solidFill>
                  <a:srgbClr val="002060"/>
                </a:solidFill>
                <a:effectLst>
                  <a:outerShdw blurRad="38100" dist="19050" dir="2700000" algn="tl" rotWithShape="0">
                    <a:schemeClr val="dk1">
                      <a:alpha val="40000"/>
                    </a:schemeClr>
                  </a:outerShdw>
                </a:effectLst>
                <a:cs typeface="B Nazanin" panose="00000400000000000000" pitchFamily="2" charset="-78"/>
              </a:rPr>
              <a:t>تعالی</a:t>
            </a:r>
            <a:endParaRPr lang="en-US" sz="4800" b="1" cap="none" spc="0" dirty="0">
              <a:ln w="0"/>
              <a:solidFill>
                <a:srgbClr val="002060"/>
              </a:solidFill>
              <a:effectLst>
                <a:outerShdw blurRad="38100" dist="19050" dir="2700000" algn="tl" rotWithShape="0">
                  <a:schemeClr val="dk1">
                    <a:alpha val="40000"/>
                  </a:schemeClr>
                </a:outerShdw>
              </a:effectLst>
              <a:cs typeface="B Nazanin" panose="00000400000000000000" pitchFamily="2" charset="-78"/>
            </a:endParaRPr>
          </a:p>
        </p:txBody>
      </p:sp>
      <p:sp>
        <p:nvSpPr>
          <p:cNvPr id="4" name="Rectangle 3"/>
          <p:cNvSpPr/>
          <p:nvPr/>
        </p:nvSpPr>
        <p:spPr>
          <a:xfrm>
            <a:off x="1254034" y="2233749"/>
            <a:ext cx="9548949" cy="1267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880" y="2172921"/>
            <a:ext cx="11456126" cy="1535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FF00"/>
                </a:solidFill>
                <a:effectLst>
                  <a:outerShdw blurRad="38100" dist="38100" dir="2700000" algn="tl">
                    <a:srgbClr val="000000">
                      <a:alpha val="43137"/>
                    </a:srgbClr>
                  </a:outerShdw>
                </a:effectLst>
                <a:cs typeface="B Nazanin" panose="00000400000000000000" pitchFamily="2" charset="-78"/>
              </a:rPr>
              <a:t>Improving Diagnostic Classification of Stillbirths and Neonatal Deaths Using ICD-PM (International Classification of Diseases for Perinatal Mortality) Codes: Validation Study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4791" y="4152457"/>
            <a:ext cx="6475915" cy="1194949"/>
          </a:xfrm>
        </p:spPr>
        <p:txBody>
          <a:bodyPr>
            <a:normAutofit/>
          </a:bodyPr>
          <a:lstStyle/>
          <a:p>
            <a:pPr marL="0" indent="0" algn="l" rtl="0">
              <a:buNone/>
            </a:pPr>
            <a:r>
              <a:rPr lang="en-US" b="1" smtClean="0">
                <a:solidFill>
                  <a:schemeClr val="tx2"/>
                </a:solidFill>
                <a:effectLst>
                  <a:outerShdw blurRad="38100" dist="38100" dir="2700000" algn="tl">
                    <a:srgbClr val="000000">
                      <a:alpha val="43137"/>
                    </a:srgbClr>
                  </a:outerShdw>
                </a:effectLst>
              </a:rPr>
              <a:t>• </a:t>
            </a:r>
            <a:r>
              <a:rPr lang="en-US" sz="1800" b="1">
                <a:solidFill>
                  <a:schemeClr val="tx2"/>
                </a:solidFill>
                <a:effectLst>
                  <a:outerShdw blurRad="38100" dist="38100" dir="2700000" algn="tl">
                    <a:srgbClr val="000000">
                      <a:alpha val="43137"/>
                    </a:srgbClr>
                  </a:outerShdw>
                </a:effectLst>
                <a:latin typeface="Garamond" panose="02020404030301010803" pitchFamily="18" charset="0"/>
              </a:rPr>
              <a:t>Miscarriage at less than 24 completed weeks of </a:t>
            </a:r>
            <a:r>
              <a:rPr lang="en-US" sz="1800" b="1" smtClean="0">
                <a:solidFill>
                  <a:schemeClr val="tx2"/>
                </a:solidFill>
                <a:effectLst>
                  <a:outerShdw blurRad="38100" dist="38100" dir="2700000" algn="tl">
                    <a:srgbClr val="000000">
                      <a:alpha val="43137"/>
                    </a:srgbClr>
                  </a:outerShdw>
                </a:effectLst>
                <a:latin typeface="Garamond" panose="02020404030301010803" pitchFamily="18" charset="0"/>
              </a:rPr>
              <a:t>gestation</a:t>
            </a:r>
          </a:p>
          <a:p>
            <a:pPr marL="0" indent="0" algn="l" rtl="0">
              <a:buNone/>
            </a:pPr>
            <a:r>
              <a:rPr lang="en-US" sz="1800" b="1" smtClean="0">
                <a:solidFill>
                  <a:schemeClr val="tx2"/>
                </a:solidFill>
                <a:effectLst>
                  <a:outerShdw blurRad="38100" dist="38100" dir="2700000" algn="tl">
                    <a:srgbClr val="000000">
                      <a:alpha val="43137"/>
                    </a:srgbClr>
                  </a:outerShdw>
                </a:effectLst>
                <a:latin typeface="Garamond" panose="02020404030301010803" pitchFamily="18" charset="0"/>
              </a:rPr>
              <a:t> </a:t>
            </a:r>
            <a:r>
              <a:rPr lang="en-US" sz="1800" b="1">
                <a:solidFill>
                  <a:schemeClr val="tx2"/>
                </a:solidFill>
                <a:effectLst>
                  <a:outerShdw blurRad="38100" dist="38100" dir="2700000" algn="tl">
                    <a:srgbClr val="000000">
                      <a:alpha val="43137"/>
                    </a:srgbClr>
                  </a:outerShdw>
                </a:effectLst>
                <a:latin typeface="Garamond" panose="02020404030301010803" pitchFamily="18" charset="0"/>
              </a:rPr>
              <a:t>• Termination of pregnancy due to fetal anomalies or maternal abnormal medical conditions</a:t>
            </a:r>
          </a:p>
        </p:txBody>
      </p:sp>
      <p:sp>
        <p:nvSpPr>
          <p:cNvPr id="4" name="Date Placeholder 3"/>
          <p:cNvSpPr>
            <a:spLocks noGrp="1"/>
          </p:cNvSpPr>
          <p:nvPr>
            <p:ph type="dt" sz="half" idx="10"/>
          </p:nvPr>
        </p:nvSpPr>
        <p:spPr/>
        <p:txBody>
          <a:bodyPr/>
          <a:lstStyle/>
          <a:p>
            <a:r>
              <a:rPr lang="en-US" smtClean="0"/>
              <a:t>9</a:t>
            </a:r>
            <a:endParaRPr lang="en-US" dirty="0"/>
          </a:p>
        </p:txBody>
      </p:sp>
      <p:sp>
        <p:nvSpPr>
          <p:cNvPr id="6" name="Slide Number Placeholder 5"/>
          <p:cNvSpPr>
            <a:spLocks noGrp="1"/>
          </p:cNvSpPr>
          <p:nvPr>
            <p:ph type="sldNum" sz="quarter" idx="12"/>
          </p:nvPr>
        </p:nvSpPr>
        <p:spPr>
          <a:xfrm>
            <a:off x="9659257" y="6361453"/>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7" name="Striped Right Arrow 6"/>
          <p:cNvSpPr/>
          <p:nvPr/>
        </p:nvSpPr>
        <p:spPr>
          <a:xfrm>
            <a:off x="2188631" y="1792936"/>
            <a:ext cx="3566160" cy="134547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3">
                    <a:lumMod val="75000"/>
                  </a:schemeClr>
                </a:solidFill>
                <a:latin typeface="Garamond" panose="02020404030301010803" pitchFamily="18" charset="0"/>
              </a:rPr>
              <a:t>Inclusion criteria</a:t>
            </a:r>
            <a:endParaRPr lang="en-US" sz="2000" b="1">
              <a:solidFill>
                <a:schemeClr val="accent3">
                  <a:lumMod val="75000"/>
                </a:schemeClr>
              </a:solidFill>
              <a:latin typeface="Garamond" panose="02020404030301010803" pitchFamily="18" charset="0"/>
            </a:endParaRPr>
          </a:p>
        </p:txBody>
      </p:sp>
      <p:sp>
        <p:nvSpPr>
          <p:cNvPr id="8" name="Striped Right Arrow 7"/>
          <p:cNvSpPr/>
          <p:nvPr/>
        </p:nvSpPr>
        <p:spPr>
          <a:xfrm>
            <a:off x="2076994" y="3974433"/>
            <a:ext cx="3677797" cy="134547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effectLst>
                  <a:outerShdw blurRad="38100" dist="38100" dir="2700000" algn="tl">
                    <a:srgbClr val="000000">
                      <a:alpha val="43137"/>
                    </a:srgbClr>
                  </a:outerShdw>
                </a:effectLst>
                <a:latin typeface="Garamond" panose="02020404030301010803" pitchFamily="18" charset="0"/>
              </a:rPr>
              <a:t>Exclusion criteria</a:t>
            </a:r>
          </a:p>
        </p:txBody>
      </p:sp>
      <p:sp>
        <p:nvSpPr>
          <p:cNvPr id="9" name="Rounded Rectangle 8"/>
          <p:cNvSpPr/>
          <p:nvPr/>
        </p:nvSpPr>
        <p:spPr>
          <a:xfrm>
            <a:off x="143690" y="3083731"/>
            <a:ext cx="2481943" cy="979714"/>
          </a:xfrm>
          <a:prstGeom prst="roundRect">
            <a:avLst/>
          </a:prstGeom>
          <a:solidFill>
            <a:srgbClr val="BE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2"/>
                </a:solidFill>
                <a:latin typeface="Garamond" panose="02020404030301010803" pitchFamily="18" charset="0"/>
              </a:rPr>
              <a:t>Selection Criteria</a:t>
            </a:r>
            <a:endParaRPr lang="en-US" sz="2000">
              <a:solidFill>
                <a:schemeClr val="tx2"/>
              </a:solidFill>
            </a:endParaRPr>
          </a:p>
        </p:txBody>
      </p:sp>
      <p:sp>
        <p:nvSpPr>
          <p:cNvPr id="10" name="Rectangle 9"/>
          <p:cNvSpPr/>
          <p:nvPr/>
        </p:nvSpPr>
        <p:spPr>
          <a:xfrm>
            <a:off x="5754791" y="2142507"/>
            <a:ext cx="6315289" cy="646331"/>
          </a:xfrm>
          <a:prstGeom prst="rect">
            <a:avLst/>
          </a:prstGeom>
        </p:spPr>
        <p:txBody>
          <a:bodyPr wrap="square">
            <a:spAutoFit/>
          </a:bodyPr>
          <a:lstStyle/>
          <a:p>
            <a:r>
              <a:rPr lang="en-US" sz="1600">
                <a:solidFill>
                  <a:schemeClr val="tx2"/>
                </a:solidFill>
              </a:rPr>
              <a:t>•</a:t>
            </a:r>
            <a:r>
              <a:rPr lang="en-US" sz="1600"/>
              <a:t> </a:t>
            </a:r>
            <a:r>
              <a:rPr lang="en-US" b="1">
                <a:solidFill>
                  <a:schemeClr val="tx2"/>
                </a:solidFill>
                <a:effectLst>
                  <a:outerShdw blurRad="38100" dist="38100" dir="2700000" algn="tl">
                    <a:srgbClr val="000000">
                      <a:alpha val="43137"/>
                    </a:srgbClr>
                  </a:outerShdw>
                </a:effectLst>
                <a:latin typeface="Garamond" panose="02020404030301010803" pitchFamily="18" charset="0"/>
              </a:rPr>
              <a:t>Stillbirth cases diagnosed after 24 completed weeks gestation </a:t>
            </a:r>
            <a:endParaRPr lang="en-US" b="1" smtClean="0">
              <a:solidFill>
                <a:schemeClr val="tx2"/>
              </a:solidFill>
              <a:effectLst>
                <a:outerShdw blurRad="38100" dist="38100" dir="2700000" algn="tl">
                  <a:srgbClr val="000000">
                    <a:alpha val="43137"/>
                  </a:srgbClr>
                </a:outerShdw>
              </a:effectLst>
              <a:latin typeface="Garamond" panose="02020404030301010803" pitchFamily="18" charset="0"/>
            </a:endParaRPr>
          </a:p>
          <a:p>
            <a:r>
              <a:rPr lang="en-US" b="1" smtClean="0">
                <a:solidFill>
                  <a:schemeClr val="tx2"/>
                </a:solidFill>
                <a:effectLst>
                  <a:outerShdw blurRad="38100" dist="38100" dir="2700000" algn="tl">
                    <a:srgbClr val="000000">
                      <a:alpha val="43137"/>
                    </a:srgbClr>
                  </a:outerShdw>
                </a:effectLst>
                <a:latin typeface="Garamond" panose="02020404030301010803" pitchFamily="18" charset="0"/>
              </a:rPr>
              <a:t>• </a:t>
            </a:r>
            <a:r>
              <a:rPr lang="en-US" b="1">
                <a:solidFill>
                  <a:schemeClr val="tx2"/>
                </a:solidFill>
                <a:effectLst>
                  <a:outerShdw blurRad="38100" dist="38100" dir="2700000" algn="tl">
                    <a:srgbClr val="000000">
                      <a:alpha val="43137"/>
                    </a:srgbClr>
                  </a:outerShdw>
                </a:effectLst>
                <a:latin typeface="Garamond" panose="02020404030301010803" pitchFamily="18" charset="0"/>
              </a:rPr>
              <a:t>Neonatal death cases within 28 days of birth </a:t>
            </a:r>
          </a:p>
        </p:txBody>
      </p:sp>
      <p:sp>
        <p:nvSpPr>
          <p:cNvPr id="11"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1172605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4948" y="3304903"/>
            <a:ext cx="11495315" cy="2299063"/>
          </a:xfrm>
        </p:spPr>
        <p:txBody>
          <a:bodyPr/>
          <a:lstStyle/>
          <a:p>
            <a:pPr marL="0" indent="0" algn="l" rtl="0">
              <a:buNone/>
            </a:pPr>
            <a:r>
              <a:rPr lang="en-US" b="1" smtClean="0">
                <a:solidFill>
                  <a:srgbClr val="002060"/>
                </a:solidFill>
                <a:effectLst>
                  <a:outerShdw blurRad="38100" dist="38100" dir="2700000" algn="tl">
                    <a:srgbClr val="000000">
                      <a:alpha val="43137"/>
                    </a:srgbClr>
                  </a:outerShdw>
                </a:effectLst>
                <a:latin typeface="Garamond" panose="02020404030301010803" pitchFamily="18" charset="0"/>
              </a:rPr>
              <a:t>In </a:t>
            </a:r>
            <a:r>
              <a:rPr lang="en-US" b="1">
                <a:solidFill>
                  <a:srgbClr val="002060"/>
                </a:solidFill>
                <a:effectLst>
                  <a:outerShdw blurRad="38100" dist="38100" dir="2700000" algn="tl">
                    <a:srgbClr val="000000">
                      <a:alpha val="43137"/>
                    </a:srgbClr>
                  </a:outerShdw>
                </a:effectLst>
                <a:latin typeface="Garamond" panose="02020404030301010803" pitchFamily="18" charset="0"/>
              </a:rPr>
              <a:t>our department, every case of stillbirth and neonatal death is discussed in our monthly perinatal meetings attended by consultants, specialists, trainees, and senior labor ward midwives and senior nurses from the departments of obstetrics and gynecology and pediatrics. A detailed case summary is presented by the resident trainee directly involved in the clinical management of that particular case. Diagnosis of the cause of stillbirth and neonatal death is based on the clinical findings and investigation results</a:t>
            </a:r>
            <a:r>
              <a:rPr lang="en-US">
                <a:solidFill>
                  <a:srgbClr val="002060"/>
                </a:solidFill>
              </a:rPr>
              <a:t>.</a:t>
            </a:r>
          </a:p>
        </p:txBody>
      </p:sp>
      <p:sp>
        <p:nvSpPr>
          <p:cNvPr id="4" name="Date Placeholder 3"/>
          <p:cNvSpPr>
            <a:spLocks noGrp="1"/>
          </p:cNvSpPr>
          <p:nvPr>
            <p:ph type="dt" sz="half" idx="10"/>
          </p:nvPr>
        </p:nvSpPr>
        <p:spPr/>
        <p:txBody>
          <a:bodyPr/>
          <a:lstStyle/>
          <a:p>
            <a:r>
              <a:rPr lang="en-US" smtClean="0"/>
              <a:t>10</a:t>
            </a:r>
            <a:endParaRPr lang="en-US" dirty="0"/>
          </a:p>
        </p:txBody>
      </p:sp>
      <p:sp>
        <p:nvSpPr>
          <p:cNvPr id="6" name="Slide Number Placeholder 5"/>
          <p:cNvSpPr>
            <a:spLocks noGrp="1"/>
          </p:cNvSpPr>
          <p:nvPr>
            <p:ph type="sldNum" sz="quarter" idx="12"/>
          </p:nvPr>
        </p:nvSpPr>
        <p:spPr>
          <a:xfrm>
            <a:off x="9711509" y="6333953"/>
            <a:ext cx="2080191" cy="365125"/>
          </a:xfrm>
        </p:spPr>
        <p:txBody>
          <a:bodyPr/>
          <a:lstStyle/>
          <a:p>
            <a:r>
              <a:rPr lang="fa-IR" b="1" smtClean="0">
                <a:solidFill>
                  <a:schemeClr val="accent4">
                    <a:lumMod val="75000"/>
                  </a:schemeClr>
                </a:solidFill>
              </a:rPr>
              <a:t>معصومه </a:t>
            </a:r>
            <a:r>
              <a:rPr lang="fa-IR" b="1">
                <a:solidFill>
                  <a:schemeClr val="accent4">
                    <a:lumMod val="75000"/>
                  </a:schemeClr>
                </a:solidFill>
              </a:rPr>
              <a:t>جعفری</a:t>
            </a:r>
            <a:endParaRPr lang="fa-IR" sz="1800" b="1">
              <a:solidFill>
                <a:schemeClr val="accent4">
                  <a:lumMod val="75000"/>
                </a:schemeClr>
              </a:solidFill>
            </a:endParaRPr>
          </a:p>
          <a:p>
            <a:endParaRPr lang="en-US" dirty="0"/>
          </a:p>
        </p:txBody>
      </p:sp>
      <p:sp>
        <p:nvSpPr>
          <p:cNvPr id="7" name="Rounded Rectangle 6"/>
          <p:cNvSpPr/>
          <p:nvPr/>
        </p:nvSpPr>
        <p:spPr>
          <a:xfrm>
            <a:off x="404948" y="2090057"/>
            <a:ext cx="4428309" cy="61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2"/>
                </a:solidFill>
                <a:effectLst>
                  <a:outerShdw blurRad="38100" dist="38100" dir="2700000" algn="tl">
                    <a:srgbClr val="000000">
                      <a:alpha val="43137"/>
                    </a:srgbClr>
                  </a:outerShdw>
                </a:effectLst>
                <a:latin typeface="Garamond" panose="02020404030301010803" pitchFamily="18" charset="0"/>
              </a:rPr>
              <a:t>Diagnostic Classification</a:t>
            </a:r>
          </a:p>
        </p:txBody>
      </p:sp>
      <p:sp>
        <p:nvSpPr>
          <p:cNvPr id="8"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1303562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7566" y="1965002"/>
            <a:ext cx="8229600" cy="4206240"/>
          </a:xfrm>
        </p:spPr>
        <p:txBody>
          <a:bodyPr/>
          <a:lstStyle/>
          <a:p>
            <a:pPr marL="0" indent="0" algn="ctr" rtl="0">
              <a:buNone/>
            </a:pPr>
            <a:r>
              <a:rPr lang="en-US" b="1" smtClean="0">
                <a:solidFill>
                  <a:srgbClr val="002060"/>
                </a:solidFill>
                <a:effectLst>
                  <a:outerShdw blurRad="38100" dist="38100" dir="2700000" algn="tl">
                    <a:srgbClr val="000000">
                      <a:alpha val="43137"/>
                    </a:srgbClr>
                  </a:outerShdw>
                </a:effectLst>
                <a:latin typeface="Garamond" panose="02020404030301010803" pitchFamily="18" charset="0"/>
              </a:rPr>
              <a:t>Our </a:t>
            </a:r>
            <a:r>
              <a:rPr lang="en-US" b="1">
                <a:solidFill>
                  <a:srgbClr val="002060"/>
                </a:solidFill>
                <a:effectLst>
                  <a:outerShdw blurRad="38100" dist="38100" dir="2700000" algn="tl">
                    <a:srgbClr val="000000">
                      <a:alpha val="43137"/>
                    </a:srgbClr>
                  </a:outerShdw>
                </a:effectLst>
                <a:latin typeface="Garamond" panose="02020404030301010803" pitchFamily="18" charset="0"/>
              </a:rPr>
              <a:t>validation study started in 2017 and was divided into two </a:t>
            </a:r>
            <a:r>
              <a:rPr lang="en-US" b="1" smtClean="0">
                <a:solidFill>
                  <a:srgbClr val="002060"/>
                </a:solidFill>
                <a:effectLst>
                  <a:outerShdw blurRad="38100" dist="38100" dir="2700000" algn="tl">
                    <a:srgbClr val="000000">
                      <a:alpha val="43137"/>
                    </a:srgbClr>
                  </a:outerShdw>
                </a:effectLst>
                <a:latin typeface="Garamond" panose="02020404030301010803" pitchFamily="18" charset="0"/>
              </a:rPr>
              <a:t>parts: </a:t>
            </a:r>
            <a:endParaRPr lang="en-US" b="1">
              <a:solidFill>
                <a:srgbClr val="002060"/>
              </a:solidFill>
              <a:effectLst>
                <a:outerShdw blurRad="38100" dist="38100" dir="2700000" algn="tl">
                  <a:srgbClr val="000000">
                    <a:alpha val="43137"/>
                  </a:srgbClr>
                </a:outerShdw>
              </a:effectLst>
              <a:latin typeface="Garamond" panose="02020404030301010803" pitchFamily="18" charset="0"/>
            </a:endParaRPr>
          </a:p>
        </p:txBody>
      </p:sp>
      <p:sp>
        <p:nvSpPr>
          <p:cNvPr id="4" name="Date Placeholder 3"/>
          <p:cNvSpPr>
            <a:spLocks noGrp="1"/>
          </p:cNvSpPr>
          <p:nvPr>
            <p:ph type="dt" sz="half" idx="10"/>
          </p:nvPr>
        </p:nvSpPr>
        <p:spPr/>
        <p:txBody>
          <a:bodyPr/>
          <a:lstStyle/>
          <a:p>
            <a:r>
              <a:rPr lang="en-US" smtClean="0"/>
              <a:t>11</a:t>
            </a:r>
            <a:endParaRPr lang="en-US" dirty="0"/>
          </a:p>
        </p:txBody>
      </p:sp>
      <p:sp>
        <p:nvSpPr>
          <p:cNvPr id="6" name="Slide Number Placeholder 5"/>
          <p:cNvSpPr>
            <a:spLocks noGrp="1"/>
          </p:cNvSpPr>
          <p:nvPr>
            <p:ph type="sldNum" sz="quarter" idx="12"/>
          </p:nvPr>
        </p:nvSpPr>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a:p>
            <a:endParaRPr lang="en-US" dirty="0"/>
          </a:p>
        </p:txBody>
      </p:sp>
      <p:sp>
        <p:nvSpPr>
          <p:cNvPr id="7" name="Rounded Rectangle 6"/>
          <p:cNvSpPr/>
          <p:nvPr/>
        </p:nvSpPr>
        <p:spPr>
          <a:xfrm>
            <a:off x="849086" y="2931391"/>
            <a:ext cx="7602946" cy="718458"/>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Garamond" panose="02020404030301010803" pitchFamily="18" charset="0"/>
              </a:rPr>
              <a:t>Retrospective Validation Study (Five Years)</a:t>
            </a:r>
          </a:p>
        </p:txBody>
      </p:sp>
      <p:sp>
        <p:nvSpPr>
          <p:cNvPr id="8" name="Rounded Rectangle 7"/>
          <p:cNvSpPr/>
          <p:nvPr/>
        </p:nvSpPr>
        <p:spPr>
          <a:xfrm>
            <a:off x="849086" y="4371702"/>
            <a:ext cx="7602946" cy="71845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3">
                    <a:lumMod val="75000"/>
                  </a:schemeClr>
                </a:solidFill>
                <a:latin typeface="Garamond" panose="02020404030301010803" pitchFamily="18" charset="0"/>
                <a:cs typeface="B Nazanin" panose="00000400000000000000" pitchFamily="2" charset="-78"/>
              </a:rPr>
              <a:t>Prospective Validation Study (Two Years)</a:t>
            </a:r>
          </a:p>
        </p:txBody>
      </p:sp>
      <p:sp>
        <p:nvSpPr>
          <p:cNvPr id="9" name="Rectangle 8"/>
          <p:cNvSpPr/>
          <p:nvPr/>
        </p:nvSpPr>
        <p:spPr>
          <a:xfrm>
            <a:off x="8705068" y="3009202"/>
            <a:ext cx="2964273" cy="369332"/>
          </a:xfrm>
          <a:prstGeom prst="rect">
            <a:avLst/>
          </a:prstGeom>
        </p:spPr>
        <p:txBody>
          <a:bodyPr wrap="none">
            <a:spAutoFit/>
          </a:bodyPr>
          <a:lstStyle/>
          <a:p>
            <a:r>
              <a:rPr lang="en-US" b="1">
                <a:solidFill>
                  <a:schemeClr val="bg1"/>
                </a:solidFill>
                <a:effectLst>
                  <a:outerShdw blurRad="38100" dist="38100" dir="2700000" algn="tl">
                    <a:srgbClr val="000000">
                      <a:alpha val="43137"/>
                    </a:srgbClr>
                  </a:outerShdw>
                </a:effectLst>
                <a:latin typeface="Garamond" panose="02020404030301010803" pitchFamily="18" charset="0"/>
              </a:rPr>
              <a:t>May 1, </a:t>
            </a:r>
            <a:r>
              <a:rPr lang="en-US" b="1" u="sng">
                <a:solidFill>
                  <a:schemeClr val="bg1"/>
                </a:solidFill>
                <a:effectLst>
                  <a:outerShdw blurRad="38100" dist="38100" dir="2700000" algn="tl">
                    <a:srgbClr val="000000">
                      <a:alpha val="43137"/>
                    </a:srgbClr>
                  </a:outerShdw>
                </a:effectLst>
                <a:latin typeface="Garamond" panose="02020404030301010803" pitchFamily="18" charset="0"/>
              </a:rPr>
              <a:t>2012</a:t>
            </a:r>
            <a:r>
              <a:rPr lang="en-US" b="1">
                <a:solidFill>
                  <a:schemeClr val="bg1"/>
                </a:solidFill>
                <a:effectLst>
                  <a:outerShdw blurRad="38100" dist="38100" dir="2700000" algn="tl">
                    <a:srgbClr val="000000">
                      <a:alpha val="43137"/>
                    </a:srgbClr>
                  </a:outerShdw>
                </a:effectLst>
                <a:latin typeface="Garamond" panose="02020404030301010803" pitchFamily="18" charset="0"/>
              </a:rPr>
              <a:t>, to April 30, </a:t>
            </a:r>
            <a:r>
              <a:rPr lang="en-US" b="1" u="sng" smtClean="0">
                <a:solidFill>
                  <a:schemeClr val="bg1"/>
                </a:solidFill>
                <a:effectLst>
                  <a:outerShdw blurRad="38100" dist="38100" dir="2700000" algn="tl">
                    <a:srgbClr val="000000">
                      <a:alpha val="43137"/>
                    </a:srgbClr>
                  </a:outerShdw>
                </a:effectLst>
                <a:latin typeface="Garamond" panose="02020404030301010803" pitchFamily="18" charset="0"/>
              </a:rPr>
              <a:t>2017</a:t>
            </a:r>
            <a:endParaRPr lang="en-US" u="sng">
              <a:effectLst>
                <a:outerShdw blurRad="38100" dist="38100" dir="2700000" algn="tl">
                  <a:srgbClr val="000000">
                    <a:alpha val="43137"/>
                  </a:srgbClr>
                </a:outerShdw>
              </a:effectLst>
            </a:endParaRPr>
          </a:p>
        </p:txBody>
      </p:sp>
      <p:sp>
        <p:nvSpPr>
          <p:cNvPr id="10" name="Rectangle 9"/>
          <p:cNvSpPr/>
          <p:nvPr/>
        </p:nvSpPr>
        <p:spPr>
          <a:xfrm>
            <a:off x="8803654" y="4422733"/>
            <a:ext cx="2964273" cy="369332"/>
          </a:xfrm>
          <a:prstGeom prst="rect">
            <a:avLst/>
          </a:prstGeom>
        </p:spPr>
        <p:txBody>
          <a:bodyPr wrap="none">
            <a:spAutoFit/>
          </a:bodyPr>
          <a:lstStyle/>
          <a:p>
            <a:r>
              <a:rPr lang="en-US" b="1">
                <a:solidFill>
                  <a:schemeClr val="bg1"/>
                </a:solidFill>
                <a:effectLst>
                  <a:outerShdw blurRad="38100" dist="38100" dir="2700000" algn="tl">
                    <a:srgbClr val="000000">
                      <a:alpha val="43137"/>
                    </a:srgbClr>
                  </a:outerShdw>
                </a:effectLst>
                <a:latin typeface="Garamond" panose="02020404030301010803" pitchFamily="18" charset="0"/>
              </a:rPr>
              <a:t>May 1, </a:t>
            </a:r>
            <a:r>
              <a:rPr lang="en-US" b="1" u="sng">
                <a:solidFill>
                  <a:schemeClr val="bg1"/>
                </a:solidFill>
                <a:effectLst>
                  <a:outerShdw blurRad="38100" dist="38100" dir="2700000" algn="tl">
                    <a:srgbClr val="000000">
                      <a:alpha val="43137"/>
                    </a:srgbClr>
                  </a:outerShdw>
                </a:effectLst>
                <a:latin typeface="Garamond" panose="02020404030301010803" pitchFamily="18" charset="0"/>
              </a:rPr>
              <a:t>2017</a:t>
            </a:r>
            <a:r>
              <a:rPr lang="en-US" b="1">
                <a:solidFill>
                  <a:schemeClr val="bg1"/>
                </a:solidFill>
                <a:effectLst>
                  <a:outerShdw blurRad="38100" dist="38100" dir="2700000" algn="tl">
                    <a:srgbClr val="000000">
                      <a:alpha val="43137"/>
                    </a:srgbClr>
                  </a:outerShdw>
                </a:effectLst>
                <a:latin typeface="Garamond" panose="02020404030301010803" pitchFamily="18" charset="0"/>
              </a:rPr>
              <a:t>, to April 30, </a:t>
            </a:r>
            <a:r>
              <a:rPr lang="en-US" b="1" u="sng">
                <a:solidFill>
                  <a:schemeClr val="bg1"/>
                </a:solidFill>
                <a:effectLst>
                  <a:outerShdw blurRad="38100" dist="38100" dir="2700000" algn="tl">
                    <a:srgbClr val="000000">
                      <a:alpha val="43137"/>
                    </a:srgbClr>
                  </a:outerShdw>
                </a:effectLst>
                <a:latin typeface="Garamond" panose="02020404030301010803" pitchFamily="18" charset="0"/>
              </a:rPr>
              <a:t>2019</a:t>
            </a:r>
          </a:p>
        </p:txBody>
      </p:sp>
      <p:sp>
        <p:nvSpPr>
          <p:cNvPr id="11"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2672872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12 </a:t>
            </a:r>
            <a:r>
              <a:rPr lang="fa-IR" smtClean="0"/>
              <a:t> </a:t>
            </a:r>
            <a:endParaRPr lang="en-US" dirty="0"/>
          </a:p>
        </p:txBody>
      </p:sp>
      <p:sp>
        <p:nvSpPr>
          <p:cNvPr id="6" name="Slide Number Placeholder 5"/>
          <p:cNvSpPr>
            <a:spLocks noGrp="1"/>
          </p:cNvSpPr>
          <p:nvPr>
            <p:ph type="sldNum" sz="quarter" idx="12"/>
          </p:nvPr>
        </p:nvSpPr>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7" name="Rounded Rectangle 6"/>
          <p:cNvSpPr/>
          <p:nvPr/>
        </p:nvSpPr>
        <p:spPr>
          <a:xfrm>
            <a:off x="365759" y="2090057"/>
            <a:ext cx="3892732" cy="73152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2">
                    <a:lumMod val="90000"/>
                    <a:lumOff val="10000"/>
                  </a:schemeClr>
                </a:solidFill>
                <a:latin typeface="Garamond" panose="02020404030301010803" pitchFamily="18" charset="0"/>
              </a:rPr>
              <a:t>Statistical Analysis</a:t>
            </a:r>
          </a:p>
        </p:txBody>
      </p:sp>
      <p:sp>
        <p:nvSpPr>
          <p:cNvPr id="8" name="Rectangle 7"/>
          <p:cNvSpPr/>
          <p:nvPr/>
        </p:nvSpPr>
        <p:spPr>
          <a:xfrm>
            <a:off x="365759" y="3118698"/>
            <a:ext cx="11508378" cy="1938992"/>
          </a:xfrm>
          <a:prstGeom prst="rect">
            <a:avLst/>
          </a:prstGeom>
        </p:spPr>
        <p:txBody>
          <a:bodyPr wrap="square">
            <a:spAutoFit/>
          </a:bodyPr>
          <a:lstStyle/>
          <a:p>
            <a:r>
              <a:rPr lang="en-US" sz="2400" b="1" smtClean="0">
                <a:solidFill>
                  <a:schemeClr val="tx2">
                    <a:lumMod val="75000"/>
                    <a:lumOff val="25000"/>
                  </a:schemeClr>
                </a:solidFill>
                <a:effectLst>
                  <a:outerShdw blurRad="38100" dist="38100" dir="2700000" algn="tl">
                    <a:srgbClr val="000000">
                      <a:alpha val="43137"/>
                    </a:srgbClr>
                  </a:outerShdw>
                </a:effectLst>
                <a:latin typeface="Garamond" panose="02020404030301010803" pitchFamily="18" charset="0"/>
              </a:rPr>
              <a:t>All frequency data were analyzed by summary statistics. SPSS Statistics version 25.0 (IBM Corporation) was used for the analysis. The Pearson chi-square test was used where appropriate, such as </a:t>
            </a:r>
            <a:r>
              <a:rPr lang="en-US" sz="2400" b="1" smtClean="0">
                <a:solidFill>
                  <a:srgbClr val="FF0000"/>
                </a:solidFill>
                <a:effectLst>
                  <a:outerShdw blurRad="38100" dist="38100" dir="2700000" algn="tl">
                    <a:srgbClr val="000000">
                      <a:alpha val="43137"/>
                    </a:srgbClr>
                  </a:outerShdw>
                </a:effectLst>
                <a:latin typeface="Garamond" panose="02020404030301010803" pitchFamily="18" charset="0"/>
              </a:rPr>
              <a:t>to determine whether there was a significant difference between the frequency of unknown causes of death classified in our original Hospital Authority coding system and the newly applied ICD-PM coding system. </a:t>
            </a:r>
            <a:endParaRPr lang="en-US" sz="2400" b="1">
              <a:solidFill>
                <a:srgbClr val="FF0000"/>
              </a:solidFill>
              <a:effectLst>
                <a:outerShdw blurRad="38100" dist="38100" dir="2700000" algn="tl">
                  <a:srgbClr val="000000">
                    <a:alpha val="43137"/>
                  </a:srgbClr>
                </a:outerShdw>
              </a:effectLst>
              <a:latin typeface="Garamond" panose="02020404030301010803" pitchFamily="18" charset="0"/>
            </a:endParaRPr>
          </a:p>
        </p:txBody>
      </p:sp>
      <p:sp>
        <p:nvSpPr>
          <p:cNvPr id="9"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335371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13</a:t>
            </a:r>
            <a:endParaRPr lang="en-US" dirty="0"/>
          </a:p>
        </p:txBody>
      </p:sp>
      <p:sp>
        <p:nvSpPr>
          <p:cNvPr id="6" name="Slide Number Placeholder 5"/>
          <p:cNvSpPr>
            <a:spLocks noGrp="1"/>
          </p:cNvSpPr>
          <p:nvPr>
            <p:ph type="sldNum" sz="quarter" idx="12"/>
          </p:nvPr>
        </p:nvSpPr>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7" name="Pentagon 6"/>
          <p:cNvSpPr/>
          <p:nvPr/>
        </p:nvSpPr>
        <p:spPr>
          <a:xfrm>
            <a:off x="2344898" y="657768"/>
            <a:ext cx="1842226" cy="981239"/>
          </a:xfrm>
          <a:prstGeom prst="homePlat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cs typeface="B Nazanin" panose="00000400000000000000" pitchFamily="2" charset="-78"/>
              </a:rPr>
              <a:t>Introduction</a:t>
            </a:r>
          </a:p>
        </p:txBody>
      </p:sp>
      <p:sp>
        <p:nvSpPr>
          <p:cNvPr id="14" name="Pentagon 13"/>
          <p:cNvSpPr/>
          <p:nvPr/>
        </p:nvSpPr>
        <p:spPr>
          <a:xfrm>
            <a:off x="9779765" y="598605"/>
            <a:ext cx="1772330"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cs typeface="B Nazanin" panose="00000400000000000000" pitchFamily="2" charset="-78"/>
              </a:rPr>
              <a:t>Conclusions</a:t>
            </a:r>
          </a:p>
        </p:txBody>
      </p:sp>
      <p:sp>
        <p:nvSpPr>
          <p:cNvPr id="15" name="Pentagon 14"/>
          <p:cNvSpPr/>
          <p:nvPr/>
        </p:nvSpPr>
        <p:spPr>
          <a:xfrm>
            <a:off x="4187124" y="599750"/>
            <a:ext cx="1852769"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rPr>
              <a:t>Methods</a:t>
            </a:r>
          </a:p>
        </p:txBody>
      </p:sp>
      <p:sp>
        <p:nvSpPr>
          <p:cNvPr id="16" name="Pentagon 15"/>
          <p:cNvSpPr/>
          <p:nvPr/>
        </p:nvSpPr>
        <p:spPr>
          <a:xfrm>
            <a:off x="6039893" y="628759"/>
            <a:ext cx="1846353" cy="981239"/>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cs typeface="B Nazanin" panose="00000400000000000000" pitchFamily="2" charset="-78"/>
              </a:rPr>
              <a:t>Results</a:t>
            </a:r>
          </a:p>
        </p:txBody>
      </p:sp>
      <p:sp>
        <p:nvSpPr>
          <p:cNvPr id="17" name="Pentagon 16"/>
          <p:cNvSpPr/>
          <p:nvPr/>
        </p:nvSpPr>
        <p:spPr>
          <a:xfrm>
            <a:off x="7892662" y="599749"/>
            <a:ext cx="1880687"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rPr>
              <a:t>Discussion</a:t>
            </a:r>
          </a:p>
        </p:txBody>
      </p:sp>
      <p:sp>
        <p:nvSpPr>
          <p:cNvPr id="2" name="Rounded Rectangle 1"/>
          <p:cNvSpPr/>
          <p:nvPr/>
        </p:nvSpPr>
        <p:spPr>
          <a:xfrm>
            <a:off x="3004457" y="1835329"/>
            <a:ext cx="5669643" cy="74458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Garamond" panose="02020404030301010803" pitchFamily="18" charset="0"/>
              </a:rPr>
              <a:t>34,920</a:t>
            </a:r>
            <a:r>
              <a:rPr lang="en-US" sz="2800" b="1">
                <a:solidFill>
                  <a:schemeClr val="tx2">
                    <a:lumMod val="90000"/>
                    <a:lumOff val="10000"/>
                  </a:schemeClr>
                </a:solidFill>
                <a:latin typeface="Garamond" panose="02020404030301010803" pitchFamily="18" charset="0"/>
              </a:rPr>
              <a:t> </a:t>
            </a:r>
            <a:r>
              <a:rPr lang="en-US" sz="2800" b="1" smtClean="0">
                <a:solidFill>
                  <a:schemeClr val="tx2">
                    <a:lumMod val="90000"/>
                    <a:lumOff val="10000"/>
                  </a:schemeClr>
                </a:solidFill>
                <a:latin typeface="Garamond" panose="02020404030301010803" pitchFamily="18" charset="0"/>
              </a:rPr>
              <a:t>deliveries</a:t>
            </a:r>
            <a:endParaRPr lang="en-US" sz="2000" b="1">
              <a:solidFill>
                <a:schemeClr val="tx2">
                  <a:lumMod val="90000"/>
                  <a:lumOff val="10000"/>
                </a:schemeClr>
              </a:solidFill>
              <a:latin typeface="Garamond" panose="02020404030301010803" pitchFamily="18" charset="0"/>
            </a:endParaRPr>
          </a:p>
        </p:txBody>
      </p:sp>
      <p:sp>
        <p:nvSpPr>
          <p:cNvPr id="13" name="Rounded Rectangle 12"/>
          <p:cNvSpPr/>
          <p:nvPr/>
        </p:nvSpPr>
        <p:spPr>
          <a:xfrm>
            <a:off x="4300944" y="2722183"/>
            <a:ext cx="3513909" cy="744583"/>
          </a:xfrm>
          <a:prstGeom prst="roundRect">
            <a:avLst/>
          </a:prstGeom>
          <a:solidFill>
            <a:srgbClr val="E9F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Garamond" panose="02020404030301010803" pitchFamily="18" charset="0"/>
              </a:rPr>
              <a:t>119</a:t>
            </a:r>
            <a:r>
              <a:rPr lang="en-US" sz="2800" b="1">
                <a:solidFill>
                  <a:schemeClr val="tx2">
                    <a:lumMod val="90000"/>
                    <a:lumOff val="10000"/>
                  </a:schemeClr>
                </a:solidFill>
                <a:latin typeface="Garamond" panose="02020404030301010803" pitchFamily="18" charset="0"/>
              </a:rPr>
              <a:t> cases</a:t>
            </a:r>
          </a:p>
        </p:txBody>
      </p:sp>
      <p:sp>
        <p:nvSpPr>
          <p:cNvPr id="18" name="Rounded Rectangle 17"/>
          <p:cNvSpPr/>
          <p:nvPr/>
        </p:nvSpPr>
        <p:spPr>
          <a:xfrm>
            <a:off x="875508" y="3825015"/>
            <a:ext cx="4781006" cy="744583"/>
          </a:xfrm>
          <a:prstGeom prst="roundRect">
            <a:avLst/>
          </a:prstGeom>
          <a:solidFill>
            <a:srgbClr val="BEF3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lumMod val="90000"/>
                    <a:lumOff val="10000"/>
                  </a:schemeClr>
                </a:solidFill>
                <a:effectLst>
                  <a:outerShdw blurRad="38100" dist="38100" dir="2700000" algn="tl">
                    <a:srgbClr val="000000">
                      <a:alpha val="43137"/>
                    </a:srgbClr>
                  </a:outerShdw>
                </a:effectLst>
                <a:latin typeface="Garamond" panose="02020404030301010803" pitchFamily="18" charset="0"/>
              </a:rPr>
              <a:t>Retrospective ICD-PM codes </a:t>
            </a:r>
            <a:r>
              <a:rPr lang="en-US" b="1" smtClean="0">
                <a:solidFill>
                  <a:schemeClr val="tx2">
                    <a:lumMod val="90000"/>
                    <a:lumOff val="10000"/>
                  </a:schemeClr>
                </a:solidFill>
                <a:effectLst>
                  <a:outerShdw blurRad="38100" dist="38100" dir="2700000" algn="tl">
                    <a:srgbClr val="000000">
                      <a:alpha val="43137"/>
                    </a:srgbClr>
                  </a:outerShdw>
                </a:effectLst>
                <a:latin typeface="Garamond" panose="02020404030301010803" pitchFamily="18" charset="0"/>
              </a:rPr>
              <a:t>total </a:t>
            </a:r>
            <a:r>
              <a:rPr lang="en-US" b="1">
                <a:solidFill>
                  <a:srgbClr val="FF0000"/>
                </a:solidFill>
                <a:effectLst>
                  <a:outerShdw blurRad="38100" dist="38100" dir="2700000" algn="tl">
                    <a:srgbClr val="000000">
                      <a:alpha val="43137"/>
                    </a:srgbClr>
                  </a:outerShdw>
                </a:effectLst>
                <a:latin typeface="Garamond" panose="02020404030301010803" pitchFamily="18" charset="0"/>
              </a:rPr>
              <a:t>85</a:t>
            </a:r>
            <a:r>
              <a:rPr lang="en-US" b="1">
                <a:solidFill>
                  <a:schemeClr val="tx2">
                    <a:lumMod val="90000"/>
                    <a:lumOff val="10000"/>
                  </a:schemeClr>
                </a:solidFill>
                <a:effectLst>
                  <a:outerShdw blurRad="38100" dist="38100" dir="2700000" algn="tl">
                    <a:srgbClr val="000000">
                      <a:alpha val="43137"/>
                    </a:srgbClr>
                  </a:outerShdw>
                </a:effectLst>
                <a:latin typeface="Garamond" panose="02020404030301010803" pitchFamily="18" charset="0"/>
              </a:rPr>
              <a:t> cases</a:t>
            </a:r>
          </a:p>
        </p:txBody>
      </p:sp>
      <p:sp>
        <p:nvSpPr>
          <p:cNvPr id="19" name="Rounded Rectangle 18"/>
          <p:cNvSpPr/>
          <p:nvPr/>
        </p:nvSpPr>
        <p:spPr>
          <a:xfrm>
            <a:off x="6505673" y="3825015"/>
            <a:ext cx="4654663" cy="744583"/>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lumMod val="90000"/>
                    <a:lumOff val="10000"/>
                  </a:schemeClr>
                </a:solidFill>
                <a:effectLst>
                  <a:outerShdw blurRad="38100" dist="38100" dir="2700000" algn="tl">
                    <a:srgbClr val="000000">
                      <a:alpha val="43137"/>
                    </a:srgbClr>
                  </a:outerShdw>
                </a:effectLst>
                <a:latin typeface="Garamond" panose="02020404030301010803" pitchFamily="18" charset="0"/>
              </a:rPr>
              <a:t>Prospective ICD-PM codes </a:t>
            </a:r>
            <a:r>
              <a:rPr lang="en-US" b="1" smtClean="0">
                <a:solidFill>
                  <a:schemeClr val="tx2">
                    <a:lumMod val="90000"/>
                    <a:lumOff val="10000"/>
                  </a:schemeClr>
                </a:solidFill>
                <a:effectLst>
                  <a:outerShdw blurRad="38100" dist="38100" dir="2700000" algn="tl">
                    <a:srgbClr val="000000">
                      <a:alpha val="43137"/>
                    </a:srgbClr>
                  </a:outerShdw>
                </a:effectLst>
                <a:latin typeface="Garamond" panose="02020404030301010803" pitchFamily="18" charset="0"/>
              </a:rPr>
              <a:t>total </a:t>
            </a:r>
            <a:r>
              <a:rPr lang="en-US" b="1">
                <a:solidFill>
                  <a:srgbClr val="FF0000"/>
                </a:solidFill>
                <a:effectLst>
                  <a:outerShdw blurRad="38100" dist="38100" dir="2700000" algn="tl">
                    <a:srgbClr val="000000">
                      <a:alpha val="43137"/>
                    </a:srgbClr>
                  </a:outerShdw>
                </a:effectLst>
                <a:latin typeface="Garamond" panose="02020404030301010803" pitchFamily="18" charset="0"/>
              </a:rPr>
              <a:t>34</a:t>
            </a:r>
            <a:r>
              <a:rPr lang="en-US" b="1">
                <a:solidFill>
                  <a:schemeClr val="tx2">
                    <a:lumMod val="90000"/>
                    <a:lumOff val="10000"/>
                  </a:schemeClr>
                </a:solidFill>
                <a:effectLst>
                  <a:outerShdw blurRad="38100" dist="38100" dir="2700000" algn="tl">
                    <a:srgbClr val="000000">
                      <a:alpha val="43137"/>
                    </a:srgbClr>
                  </a:outerShdw>
                </a:effectLst>
                <a:latin typeface="Garamond" panose="02020404030301010803" pitchFamily="18" charset="0"/>
              </a:rPr>
              <a:t> cases</a:t>
            </a:r>
          </a:p>
        </p:txBody>
      </p:sp>
      <p:sp>
        <p:nvSpPr>
          <p:cNvPr id="20"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454730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0446" y="2978332"/>
            <a:ext cx="11652068" cy="1423851"/>
          </a:xfrm>
        </p:spPr>
        <p:txBody>
          <a:bodyPr/>
          <a:lstStyle/>
          <a:p>
            <a:pPr marL="0" indent="0" algn="l" rtl="0">
              <a:buNone/>
            </a:pPr>
            <a:r>
              <a:rPr lang="en-US" b="1">
                <a:solidFill>
                  <a:schemeClr val="tx2"/>
                </a:solidFill>
                <a:latin typeface="Californian FB" panose="0207040306080B030204" pitchFamily="18" charset="0"/>
              </a:rPr>
              <a:t>EA verified every single one of the 119 stillbirth and neonatal death cases during the study period. The overall agreement rate of our codes using ICD-10 and then ICD-PM was </a:t>
            </a:r>
            <a:r>
              <a:rPr lang="en-US" b="1">
                <a:solidFill>
                  <a:srgbClr val="FF0000"/>
                </a:solidFill>
                <a:latin typeface="Californian FB" panose="0207040306080B030204" pitchFamily="18" charset="0"/>
              </a:rPr>
              <a:t>93.2%</a:t>
            </a:r>
            <a:r>
              <a:rPr lang="en-US" b="1">
                <a:solidFill>
                  <a:schemeClr val="tx2"/>
                </a:solidFill>
                <a:latin typeface="Californian FB" panose="0207040306080B030204" pitchFamily="18" charset="0"/>
              </a:rPr>
              <a:t> (111/119 cases) with EA: </a:t>
            </a:r>
            <a:r>
              <a:rPr lang="en-US" b="1">
                <a:solidFill>
                  <a:srgbClr val="FF0000"/>
                </a:solidFill>
                <a:latin typeface="Californian FB" panose="0207040306080B030204" pitchFamily="18" charset="0"/>
              </a:rPr>
              <a:t>92%</a:t>
            </a:r>
            <a:r>
              <a:rPr lang="en-US" b="1">
                <a:solidFill>
                  <a:schemeClr val="tx2"/>
                </a:solidFill>
                <a:latin typeface="Californian FB" panose="0207040306080B030204" pitchFamily="18" charset="0"/>
              </a:rPr>
              <a:t> (78/85 cases) for the 5 years of retrospective cases and </a:t>
            </a:r>
            <a:r>
              <a:rPr lang="en-US" b="1">
                <a:solidFill>
                  <a:srgbClr val="FF0000"/>
                </a:solidFill>
                <a:latin typeface="Californian FB" panose="0207040306080B030204" pitchFamily="18" charset="0"/>
              </a:rPr>
              <a:t>97%</a:t>
            </a:r>
            <a:r>
              <a:rPr lang="en-US" b="1">
                <a:solidFill>
                  <a:schemeClr val="tx2"/>
                </a:solidFill>
                <a:latin typeface="Californian FB" panose="0207040306080B030204" pitchFamily="18" charset="0"/>
              </a:rPr>
              <a:t> (33/34 cases) for the 2 years of prospective cases (P=.44</a:t>
            </a:r>
            <a:r>
              <a:rPr lang="en-US" b="1" smtClean="0">
                <a:solidFill>
                  <a:schemeClr val="tx2"/>
                </a:solidFill>
                <a:latin typeface="Californian FB" panose="0207040306080B030204" pitchFamily="18" charset="0"/>
              </a:rPr>
              <a:t>).</a:t>
            </a:r>
          </a:p>
        </p:txBody>
      </p:sp>
      <p:sp>
        <p:nvSpPr>
          <p:cNvPr id="4" name="Date Placeholder 3"/>
          <p:cNvSpPr>
            <a:spLocks noGrp="1"/>
          </p:cNvSpPr>
          <p:nvPr>
            <p:ph type="dt" sz="half" idx="10"/>
          </p:nvPr>
        </p:nvSpPr>
        <p:spPr/>
        <p:txBody>
          <a:bodyPr/>
          <a:lstStyle/>
          <a:p>
            <a:r>
              <a:rPr lang="en-US" smtClean="0"/>
              <a:t>15  </a:t>
            </a:r>
            <a:r>
              <a:rPr lang="fa-IR" smtClean="0"/>
              <a:t> </a:t>
            </a:r>
            <a:endParaRPr lang="en-US" dirty="0"/>
          </a:p>
        </p:txBody>
      </p:sp>
      <p:sp>
        <p:nvSpPr>
          <p:cNvPr id="6" name="Slide Number Placeholder 5"/>
          <p:cNvSpPr>
            <a:spLocks noGrp="1"/>
          </p:cNvSpPr>
          <p:nvPr>
            <p:ph type="sldNum" sz="quarter" idx="12"/>
          </p:nvPr>
        </p:nvSpPr>
        <p:spPr>
          <a:xfrm>
            <a:off x="9685383" y="6301994"/>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7"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2140446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20435" t="29201" r="22577" b="4954"/>
          <a:stretch/>
        </p:blipFill>
        <p:spPr>
          <a:xfrm>
            <a:off x="257990" y="1162594"/>
            <a:ext cx="11599817" cy="5042263"/>
          </a:xfrm>
        </p:spPr>
      </p:pic>
      <p:sp>
        <p:nvSpPr>
          <p:cNvPr id="4" name="Date Placeholder 3"/>
          <p:cNvSpPr>
            <a:spLocks noGrp="1"/>
          </p:cNvSpPr>
          <p:nvPr>
            <p:ph type="dt" sz="half" idx="10"/>
          </p:nvPr>
        </p:nvSpPr>
        <p:spPr/>
        <p:txBody>
          <a:bodyPr/>
          <a:lstStyle/>
          <a:p>
            <a:r>
              <a:rPr lang="en-US" smtClean="0"/>
              <a:t>14  </a:t>
            </a:r>
            <a:r>
              <a:rPr lang="fa-IR" smtClean="0"/>
              <a:t> </a:t>
            </a:r>
            <a:endParaRPr lang="en-US" dirty="0"/>
          </a:p>
        </p:txBody>
      </p:sp>
      <p:sp>
        <p:nvSpPr>
          <p:cNvPr id="6" name="Slide Number Placeholder 5"/>
          <p:cNvSpPr>
            <a:spLocks noGrp="1"/>
          </p:cNvSpPr>
          <p:nvPr>
            <p:ph type="sldNum" sz="quarter" idx="12"/>
          </p:nvPr>
        </p:nvSpPr>
        <p:spPr>
          <a:xfrm>
            <a:off x="9972765" y="6333954"/>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8"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3196060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16  </a:t>
            </a:r>
            <a:r>
              <a:rPr lang="fa-IR" smtClean="0"/>
              <a:t> </a:t>
            </a:r>
            <a:endParaRPr lang="en-US" dirty="0"/>
          </a:p>
        </p:txBody>
      </p:sp>
      <p:sp>
        <p:nvSpPr>
          <p:cNvPr id="6" name="Slide Number Placeholder 5"/>
          <p:cNvSpPr>
            <a:spLocks noGrp="1"/>
          </p:cNvSpPr>
          <p:nvPr>
            <p:ph type="sldNum" sz="quarter" idx="12"/>
          </p:nvPr>
        </p:nvSpPr>
        <p:spPr>
          <a:xfrm>
            <a:off x="9946903" y="6294630"/>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l="22364" t="27954" r="24681" b="4665"/>
          <a:stretch/>
        </p:blipFill>
        <p:spPr>
          <a:xfrm>
            <a:off x="561703" y="284176"/>
            <a:ext cx="11220994" cy="5907618"/>
          </a:xfrm>
        </p:spPr>
      </p:pic>
      <p:sp>
        <p:nvSpPr>
          <p:cNvPr id="7"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1197259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17  </a:t>
            </a:r>
            <a:r>
              <a:rPr lang="fa-IR" smtClean="0"/>
              <a:t> </a:t>
            </a:r>
            <a:endParaRPr lang="en-US" dirty="0"/>
          </a:p>
        </p:txBody>
      </p:sp>
      <p:sp>
        <p:nvSpPr>
          <p:cNvPr id="6" name="Slide Number Placeholder 5"/>
          <p:cNvSpPr>
            <a:spLocks noGrp="1"/>
          </p:cNvSpPr>
          <p:nvPr>
            <p:ph type="sldNum" sz="quarter" idx="12"/>
          </p:nvPr>
        </p:nvSpPr>
        <p:spPr>
          <a:xfrm>
            <a:off x="9554754" y="6301994"/>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l="21838" t="43169" r="24155" b="17396"/>
          <a:stretch/>
        </p:blipFill>
        <p:spPr>
          <a:xfrm>
            <a:off x="988717" y="612423"/>
            <a:ext cx="9744891" cy="5630091"/>
          </a:xfrm>
        </p:spPr>
      </p:pic>
      <p:sp>
        <p:nvSpPr>
          <p:cNvPr id="7"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412602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21487" t="14291" r="23454" b="5597"/>
          <a:stretch/>
        </p:blipFill>
        <p:spPr>
          <a:xfrm>
            <a:off x="143691" y="1304436"/>
            <a:ext cx="11625943" cy="5212080"/>
          </a:xfrm>
        </p:spPr>
      </p:pic>
      <p:sp>
        <p:nvSpPr>
          <p:cNvPr id="4" name="Date Placeholder 3"/>
          <p:cNvSpPr>
            <a:spLocks noGrp="1"/>
          </p:cNvSpPr>
          <p:nvPr>
            <p:ph type="dt" sz="half" idx="10"/>
          </p:nvPr>
        </p:nvSpPr>
        <p:spPr>
          <a:xfrm>
            <a:off x="1058794" y="6429912"/>
            <a:ext cx="1972733" cy="365125"/>
          </a:xfrm>
        </p:spPr>
        <p:txBody>
          <a:bodyPr/>
          <a:lstStyle/>
          <a:p>
            <a:r>
              <a:rPr lang="en-US" smtClean="0"/>
              <a:t>18</a:t>
            </a:r>
            <a:endParaRPr lang="en-US" dirty="0"/>
          </a:p>
        </p:txBody>
      </p:sp>
      <p:sp>
        <p:nvSpPr>
          <p:cNvPr id="6" name="Slide Number Placeholder 5"/>
          <p:cNvSpPr>
            <a:spLocks noGrp="1"/>
          </p:cNvSpPr>
          <p:nvPr>
            <p:ph type="sldNum" sz="quarter" idx="12"/>
          </p:nvPr>
        </p:nvSpPr>
        <p:spPr>
          <a:xfrm>
            <a:off x="9474755" y="6333953"/>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8" name="Footer Placeholder 4"/>
          <p:cNvSpPr>
            <a:spLocks noGrp="1"/>
          </p:cNvSpPr>
          <p:nvPr>
            <p:ph type="ftr" sz="quarter" idx="11"/>
          </p:nvPr>
        </p:nvSpPr>
        <p:spPr>
          <a:xfrm>
            <a:off x="3031527" y="642523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1834950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10190" b="72544"/>
          <a:stretch/>
        </p:blipFill>
        <p:spPr>
          <a:xfrm>
            <a:off x="2251166" y="156754"/>
            <a:ext cx="9940834" cy="1685109"/>
          </a:xfrm>
        </p:spPr>
      </p:pic>
      <p:sp>
        <p:nvSpPr>
          <p:cNvPr id="4" name="Date Placeholder 3"/>
          <p:cNvSpPr>
            <a:spLocks noGrp="1"/>
          </p:cNvSpPr>
          <p:nvPr>
            <p:ph type="dt" sz="half" idx="10"/>
          </p:nvPr>
        </p:nvSpPr>
        <p:spPr>
          <a:xfrm>
            <a:off x="278433" y="6360080"/>
            <a:ext cx="1972733" cy="365125"/>
          </a:xfrm>
        </p:spPr>
        <p:txBody>
          <a:bodyPr/>
          <a:lstStyle/>
          <a:p>
            <a:r>
              <a:rPr lang="fa-IR" smtClean="0"/>
              <a:t>اسلاید شماره </a:t>
            </a:r>
            <a:fld id="{623B8C6E-8ADC-45B6-B8AE-E579583F451D}" type="slidenum">
              <a:rPr lang="fa-IR" smtClean="0"/>
              <a:t>2</a:t>
            </a:fld>
            <a:r>
              <a:rPr lang="en-US" smtClean="0"/>
              <a:t>  </a:t>
            </a:r>
            <a:r>
              <a:rPr lang="fa-IR" smtClean="0"/>
              <a:t> </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703" t="26786" r="7622" b="38947"/>
          <a:stretch/>
        </p:blipFill>
        <p:spPr>
          <a:xfrm>
            <a:off x="940526" y="1711235"/>
            <a:ext cx="10476411" cy="4271554"/>
          </a:xfrm>
          <a:prstGeom prst="rect">
            <a:avLst/>
          </a:prstGeom>
        </p:spPr>
      </p:pic>
    </p:spTree>
    <p:extLst>
      <p:ext uri="{BB962C8B-B14F-4D97-AF65-F5344CB8AC3E}">
        <p14:creationId xmlns:p14="http://schemas.microsoft.com/office/powerpoint/2010/main" val="3681191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19</a:t>
            </a:r>
            <a:endParaRPr lang="en-US" dirty="0"/>
          </a:p>
        </p:txBody>
      </p:sp>
      <p:sp>
        <p:nvSpPr>
          <p:cNvPr id="6" name="Slide Number Placeholder 5"/>
          <p:cNvSpPr>
            <a:spLocks noGrp="1"/>
          </p:cNvSpPr>
          <p:nvPr>
            <p:ph type="sldNum" sz="quarter" idx="12"/>
          </p:nvPr>
        </p:nvSpPr>
        <p:spPr>
          <a:xfrm>
            <a:off x="9371874" y="6333954"/>
            <a:ext cx="2080191" cy="365125"/>
          </a:xfrm>
        </p:spPr>
        <p:txBody>
          <a:bodyPr/>
          <a:lstStyle/>
          <a:p>
            <a:r>
              <a:rPr lang="fa-IR" smtClean="0"/>
              <a:t>ا</a:t>
            </a:r>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7" name="Rounded Rectangle 6"/>
          <p:cNvSpPr/>
          <p:nvPr/>
        </p:nvSpPr>
        <p:spPr>
          <a:xfrm>
            <a:off x="3441699" y="3318122"/>
            <a:ext cx="4826000" cy="966651"/>
          </a:xfrm>
          <a:prstGeom prst="roundRect">
            <a:avLst/>
          </a:prstGeom>
          <a:solidFill>
            <a:srgbClr val="E9F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effectLst>
                  <a:outerShdw blurRad="38100" dist="38100" dir="2700000" algn="tl">
                    <a:srgbClr val="000000">
                      <a:alpha val="43137"/>
                    </a:srgbClr>
                  </a:outerShdw>
                </a:effectLst>
              </a:rPr>
              <a:t>application of the </a:t>
            </a:r>
            <a:r>
              <a:rPr lang="en-US" sz="2000" b="1">
                <a:solidFill>
                  <a:srgbClr val="FF0000"/>
                </a:solidFill>
                <a:effectLst>
                  <a:outerShdw blurRad="38100" dist="38100" dir="2700000" algn="tl">
                    <a:srgbClr val="000000">
                      <a:alpha val="43137"/>
                    </a:srgbClr>
                  </a:outerShdw>
                </a:effectLst>
              </a:rPr>
              <a:t>ICD-PM </a:t>
            </a:r>
            <a:r>
              <a:rPr lang="en-US" b="1">
                <a:solidFill>
                  <a:schemeClr val="tx2"/>
                </a:solidFill>
                <a:effectLst>
                  <a:outerShdw blurRad="38100" dist="38100" dir="2700000" algn="tl">
                    <a:srgbClr val="000000">
                      <a:alpha val="43137"/>
                    </a:srgbClr>
                  </a:outerShdw>
                </a:effectLst>
              </a:rPr>
              <a:t>coding </a:t>
            </a:r>
            <a:r>
              <a:rPr lang="en-US" b="1" smtClean="0">
                <a:solidFill>
                  <a:schemeClr val="tx2"/>
                </a:solidFill>
                <a:effectLst>
                  <a:outerShdw blurRad="38100" dist="38100" dir="2700000" algn="tl">
                    <a:srgbClr val="000000">
                      <a:alpha val="43137"/>
                    </a:srgbClr>
                  </a:outerShdw>
                </a:effectLst>
              </a:rPr>
              <a:t>system</a:t>
            </a:r>
            <a:endParaRPr lang="en-US">
              <a:solidFill>
                <a:schemeClr val="tx2"/>
              </a:solidFill>
            </a:endParaRPr>
          </a:p>
        </p:txBody>
      </p:sp>
      <p:sp>
        <p:nvSpPr>
          <p:cNvPr id="8" name="Rounded Rectangle 7"/>
          <p:cNvSpPr/>
          <p:nvPr/>
        </p:nvSpPr>
        <p:spPr>
          <a:xfrm>
            <a:off x="1796867" y="4597360"/>
            <a:ext cx="2076994" cy="5878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effectLst>
                  <a:outerShdw blurRad="38100" dist="38100" dir="2700000" algn="tl">
                    <a:srgbClr val="000000">
                      <a:alpha val="43137"/>
                    </a:srgbClr>
                  </a:outerShdw>
                </a:effectLst>
                <a:latin typeface="Californian FB" panose="0207040306080B030204" pitchFamily="18" charset="0"/>
              </a:rPr>
              <a:t>Before</a:t>
            </a:r>
          </a:p>
        </p:txBody>
      </p:sp>
      <p:sp>
        <p:nvSpPr>
          <p:cNvPr id="10" name="Rounded Rectangle 9"/>
          <p:cNvSpPr/>
          <p:nvPr/>
        </p:nvSpPr>
        <p:spPr>
          <a:xfrm>
            <a:off x="7902303" y="4597360"/>
            <a:ext cx="2076994" cy="587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effectLst>
                  <a:outerShdw blurRad="38100" dist="38100" dir="2700000" algn="tl">
                    <a:srgbClr val="000000">
                      <a:alpha val="43137"/>
                    </a:srgbClr>
                  </a:outerShdw>
                </a:effectLst>
                <a:latin typeface="Californian FB" panose="0207040306080B030204" pitchFamily="18" charset="0"/>
              </a:rPr>
              <a:t>After</a:t>
            </a:r>
          </a:p>
        </p:txBody>
      </p:sp>
      <p:sp>
        <p:nvSpPr>
          <p:cNvPr id="11" name="Rectangle 10"/>
          <p:cNvSpPr/>
          <p:nvPr/>
        </p:nvSpPr>
        <p:spPr>
          <a:xfrm>
            <a:off x="2058852" y="5517472"/>
            <a:ext cx="5843451" cy="400110"/>
          </a:xfrm>
          <a:prstGeom prst="rect">
            <a:avLst/>
          </a:prstGeom>
        </p:spPr>
        <p:txBody>
          <a:bodyPr wrap="square">
            <a:spAutoFit/>
          </a:bodyPr>
          <a:lstStyle/>
          <a:p>
            <a:r>
              <a:rPr lang="en-US" sz="2000" b="1">
                <a:solidFill>
                  <a:srgbClr val="FF0000"/>
                </a:solidFill>
                <a:effectLst>
                  <a:outerShdw blurRad="38100" dist="38100" dir="2700000" algn="tl">
                    <a:srgbClr val="000000">
                      <a:alpha val="43137"/>
                    </a:srgbClr>
                  </a:outerShdw>
                </a:effectLst>
                <a:latin typeface="Californian FB" panose="0207040306080B030204" pitchFamily="18" charset="0"/>
              </a:rPr>
              <a:t>34.5%</a:t>
            </a:r>
            <a:r>
              <a:rPr lang="en-US" sz="2000" b="1">
                <a:solidFill>
                  <a:srgbClr val="002060"/>
                </a:solidFill>
                <a:effectLst>
                  <a:outerShdw blurRad="38100" dist="38100" dir="2700000" algn="tl">
                    <a:srgbClr val="000000">
                      <a:alpha val="43137"/>
                    </a:srgbClr>
                  </a:outerShdw>
                </a:effectLst>
                <a:latin typeface="Californian FB" panose="0207040306080B030204" pitchFamily="18" charset="0"/>
              </a:rPr>
              <a:t> (41/119</a:t>
            </a:r>
            <a:r>
              <a:rPr lang="en-US" sz="2000" b="1" smtClean="0">
                <a:solidFill>
                  <a:srgbClr val="002060"/>
                </a:solidFill>
                <a:effectLst>
                  <a:outerShdw blurRad="38100" dist="38100" dir="2700000" algn="tl">
                    <a:srgbClr val="000000">
                      <a:alpha val="43137"/>
                    </a:srgbClr>
                  </a:outerShdw>
                </a:effectLst>
                <a:latin typeface="Californian FB" panose="0207040306080B030204" pitchFamily="18" charset="0"/>
              </a:rPr>
              <a:t>)</a:t>
            </a:r>
            <a:endParaRPr lang="en-US"/>
          </a:p>
        </p:txBody>
      </p:sp>
      <p:sp>
        <p:nvSpPr>
          <p:cNvPr id="13" name="Rectangle 12"/>
          <p:cNvSpPr/>
          <p:nvPr/>
        </p:nvSpPr>
        <p:spPr>
          <a:xfrm>
            <a:off x="1796867" y="2253696"/>
            <a:ext cx="9102172" cy="584775"/>
          </a:xfrm>
          <a:prstGeom prst="rect">
            <a:avLst/>
          </a:prstGeom>
        </p:spPr>
        <p:txBody>
          <a:bodyPr wrap="none">
            <a:spAutoFit/>
          </a:bodyPr>
          <a:lstStyle/>
          <a:p>
            <a:r>
              <a:rPr lang="en-US" sz="3200" b="1">
                <a:solidFill>
                  <a:schemeClr val="tx2">
                    <a:lumMod val="50000"/>
                    <a:lumOff val="50000"/>
                  </a:schemeClr>
                </a:solidFill>
                <a:effectLst>
                  <a:outerShdw blurRad="38100" dist="38100" dir="2700000" algn="tl">
                    <a:srgbClr val="000000">
                      <a:alpha val="43137"/>
                    </a:srgbClr>
                  </a:outerShdw>
                </a:effectLst>
                <a:latin typeface="Californian FB" panose="0207040306080B030204" pitchFamily="18" charset="0"/>
              </a:rPr>
              <a:t>unknown </a:t>
            </a:r>
            <a:r>
              <a:rPr lang="en-US" sz="3200" b="1" smtClean="0">
                <a:solidFill>
                  <a:schemeClr val="tx2">
                    <a:lumMod val="50000"/>
                    <a:lumOff val="50000"/>
                  </a:schemeClr>
                </a:solidFill>
                <a:effectLst>
                  <a:outerShdw blurRad="38100" dist="38100" dir="2700000" algn="tl">
                    <a:srgbClr val="000000">
                      <a:alpha val="43137"/>
                    </a:srgbClr>
                  </a:outerShdw>
                </a:effectLst>
                <a:latin typeface="Californian FB" panose="0207040306080B030204" pitchFamily="18" charset="0"/>
              </a:rPr>
              <a:t>causes</a:t>
            </a:r>
            <a:r>
              <a:rPr lang="en-US" sz="3200"/>
              <a:t> </a:t>
            </a:r>
            <a:r>
              <a:rPr lang="en-US" sz="3200" b="1">
                <a:solidFill>
                  <a:schemeClr val="tx2">
                    <a:lumMod val="50000"/>
                    <a:lumOff val="50000"/>
                  </a:schemeClr>
                </a:solidFill>
                <a:effectLst>
                  <a:outerShdw blurRad="38100" dist="38100" dir="2700000" algn="tl">
                    <a:srgbClr val="000000">
                      <a:alpha val="43137"/>
                    </a:srgbClr>
                  </a:outerShdw>
                </a:effectLst>
                <a:latin typeface="Californian FB" panose="0207040306080B030204" pitchFamily="18" charset="0"/>
              </a:rPr>
              <a:t>of stillbirths and neonatal deaths </a:t>
            </a:r>
          </a:p>
        </p:txBody>
      </p:sp>
      <p:sp>
        <p:nvSpPr>
          <p:cNvPr id="14" name="Rectangle 13"/>
          <p:cNvSpPr/>
          <p:nvPr/>
        </p:nvSpPr>
        <p:spPr>
          <a:xfrm>
            <a:off x="8137535" y="5497775"/>
            <a:ext cx="1728358" cy="400110"/>
          </a:xfrm>
          <a:prstGeom prst="rect">
            <a:avLst/>
          </a:prstGeom>
        </p:spPr>
        <p:txBody>
          <a:bodyPr wrap="none">
            <a:spAutoFit/>
          </a:bodyPr>
          <a:lstStyle/>
          <a:p>
            <a:r>
              <a:rPr lang="en-US" sz="2000" b="1">
                <a:solidFill>
                  <a:srgbClr val="00B050"/>
                </a:solidFill>
                <a:effectLst>
                  <a:outerShdw blurRad="38100" dist="38100" dir="2700000" algn="tl">
                    <a:srgbClr val="000000">
                      <a:alpha val="43137"/>
                    </a:srgbClr>
                  </a:outerShdw>
                </a:effectLst>
                <a:latin typeface="Californian FB" panose="0207040306080B030204" pitchFamily="18" charset="0"/>
              </a:rPr>
              <a:t>10.1%</a:t>
            </a:r>
            <a:r>
              <a:rPr lang="en-US" sz="2000" b="1">
                <a:solidFill>
                  <a:schemeClr val="tx2"/>
                </a:solidFill>
                <a:effectLst>
                  <a:outerShdw blurRad="38100" dist="38100" dir="2700000" algn="tl">
                    <a:srgbClr val="000000">
                      <a:alpha val="43137"/>
                    </a:srgbClr>
                  </a:outerShdw>
                </a:effectLst>
                <a:latin typeface="Californian FB" panose="0207040306080B030204" pitchFamily="18" charset="0"/>
              </a:rPr>
              <a:t> (12/119) </a:t>
            </a:r>
          </a:p>
        </p:txBody>
      </p:sp>
      <p:sp>
        <p:nvSpPr>
          <p:cNvPr id="12"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3355876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661" y="2468879"/>
            <a:ext cx="11312434" cy="3069772"/>
          </a:xfrm>
        </p:spPr>
        <p:txBody>
          <a:bodyPr>
            <a:normAutofit/>
          </a:bodyPr>
          <a:lstStyle/>
          <a:p>
            <a:pPr marL="0" indent="0" algn="l" rtl="0">
              <a:buNone/>
            </a:pPr>
            <a:r>
              <a:rPr lang="en-US" sz="2000" b="1">
                <a:solidFill>
                  <a:schemeClr val="tx2">
                    <a:lumMod val="90000"/>
                    <a:lumOff val="10000"/>
                  </a:schemeClr>
                </a:solidFill>
                <a:latin typeface="Californian FB" panose="0207040306080B030204" pitchFamily="18" charset="0"/>
              </a:rPr>
              <a:t>Perinatal deaths remain problematic worldwide. Before the advent of the ICD-PM, there were several independent systems in high-income countries and few systems in low- and middleincome countries, causing significant disparity in perinatal death data recorded among </a:t>
            </a:r>
            <a:r>
              <a:rPr lang="en-US" sz="2000" b="1" smtClean="0">
                <a:solidFill>
                  <a:schemeClr val="tx2">
                    <a:lumMod val="90000"/>
                    <a:lumOff val="10000"/>
                  </a:schemeClr>
                </a:solidFill>
                <a:latin typeface="Californian FB" panose="0207040306080B030204" pitchFamily="18" charset="0"/>
              </a:rPr>
              <a:t>countries. </a:t>
            </a:r>
            <a:r>
              <a:rPr lang="en-US" sz="2000" b="1">
                <a:solidFill>
                  <a:schemeClr val="tx2">
                    <a:lumMod val="90000"/>
                    <a:lumOff val="10000"/>
                  </a:schemeClr>
                </a:solidFill>
                <a:latin typeface="Californian FB" panose="0207040306080B030204" pitchFamily="18" charset="0"/>
              </a:rPr>
              <a:t>The classification system used in Hong Kong Hospital Authority obstetrics units is no better, with 92.8% of cases having unknown </a:t>
            </a:r>
            <a:r>
              <a:rPr lang="en-US" sz="2000" b="1" smtClean="0">
                <a:solidFill>
                  <a:schemeClr val="tx2">
                    <a:lumMod val="90000"/>
                    <a:lumOff val="10000"/>
                  </a:schemeClr>
                </a:solidFill>
                <a:latin typeface="Californian FB" panose="0207040306080B030204" pitchFamily="18" charset="0"/>
              </a:rPr>
              <a:t>causes.It </a:t>
            </a:r>
            <a:r>
              <a:rPr lang="en-US" sz="2000" b="1">
                <a:solidFill>
                  <a:schemeClr val="tx2">
                    <a:lumMod val="90000"/>
                    <a:lumOff val="10000"/>
                  </a:schemeClr>
                </a:solidFill>
                <a:latin typeface="Californian FB" panose="0207040306080B030204" pitchFamily="18" charset="0"/>
              </a:rPr>
              <a:t>seems that we were somehow reluctant to give a specific diagnosis under the original coding system unless the cause was crystal clear. Hence detailed and accurate information that can be retrieved from our original classification of perinatal mortality cases was </a:t>
            </a:r>
            <a:r>
              <a:rPr lang="en-US" sz="2000" b="1" smtClean="0">
                <a:solidFill>
                  <a:schemeClr val="tx2">
                    <a:lumMod val="90000"/>
                    <a:lumOff val="10000"/>
                  </a:schemeClr>
                </a:solidFill>
                <a:latin typeface="Californian FB" panose="0207040306080B030204" pitchFamily="18" charset="0"/>
              </a:rPr>
              <a:t>scarce </a:t>
            </a:r>
            <a:r>
              <a:rPr lang="en-US" sz="2000" b="1">
                <a:solidFill>
                  <a:schemeClr val="tx2">
                    <a:lumMod val="90000"/>
                    <a:lumOff val="10000"/>
                  </a:schemeClr>
                </a:solidFill>
                <a:latin typeface="Californian FB" panose="0207040306080B030204" pitchFamily="18" charset="0"/>
              </a:rPr>
              <a:t>The ICD-PM is the first system that addresses the issue internationally. </a:t>
            </a:r>
          </a:p>
        </p:txBody>
      </p:sp>
      <p:sp>
        <p:nvSpPr>
          <p:cNvPr id="4" name="Date Placeholder 3"/>
          <p:cNvSpPr>
            <a:spLocks noGrp="1"/>
          </p:cNvSpPr>
          <p:nvPr>
            <p:ph type="dt" sz="half" idx="10"/>
          </p:nvPr>
        </p:nvSpPr>
        <p:spPr/>
        <p:txBody>
          <a:bodyPr/>
          <a:lstStyle/>
          <a:p>
            <a:r>
              <a:rPr lang="en-US" smtClean="0"/>
              <a:t>20  </a:t>
            </a:r>
            <a:r>
              <a:rPr lang="fa-IR" smtClean="0"/>
              <a:t> </a:t>
            </a:r>
            <a:endParaRPr lang="en-US" dirty="0"/>
          </a:p>
        </p:txBody>
      </p:sp>
      <p:sp>
        <p:nvSpPr>
          <p:cNvPr id="6" name="Slide Number Placeholder 5"/>
          <p:cNvSpPr>
            <a:spLocks noGrp="1"/>
          </p:cNvSpPr>
          <p:nvPr>
            <p:ph type="sldNum" sz="quarter" idx="12"/>
          </p:nvPr>
        </p:nvSpPr>
        <p:spPr>
          <a:xfrm>
            <a:off x="9471904" y="6396000"/>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a:p>
            <a:endParaRPr lang="en-US" dirty="0"/>
          </a:p>
        </p:txBody>
      </p:sp>
      <p:sp>
        <p:nvSpPr>
          <p:cNvPr id="7" name="Pentagon 6"/>
          <p:cNvSpPr/>
          <p:nvPr/>
        </p:nvSpPr>
        <p:spPr>
          <a:xfrm>
            <a:off x="2344898" y="657768"/>
            <a:ext cx="1842226" cy="981239"/>
          </a:xfrm>
          <a:prstGeom prst="homePlat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cs typeface="B Nazanin" panose="00000400000000000000" pitchFamily="2" charset="-78"/>
              </a:rPr>
              <a:t>Introduction</a:t>
            </a:r>
          </a:p>
        </p:txBody>
      </p:sp>
      <p:sp>
        <p:nvSpPr>
          <p:cNvPr id="14" name="Pentagon 13"/>
          <p:cNvSpPr/>
          <p:nvPr/>
        </p:nvSpPr>
        <p:spPr>
          <a:xfrm>
            <a:off x="9779765" y="598605"/>
            <a:ext cx="1772330"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cs typeface="B Nazanin" panose="00000400000000000000" pitchFamily="2" charset="-78"/>
              </a:rPr>
              <a:t>Conclusions</a:t>
            </a:r>
          </a:p>
        </p:txBody>
      </p:sp>
      <p:sp>
        <p:nvSpPr>
          <p:cNvPr id="15" name="Pentagon 14"/>
          <p:cNvSpPr/>
          <p:nvPr/>
        </p:nvSpPr>
        <p:spPr>
          <a:xfrm>
            <a:off x="4187124" y="599750"/>
            <a:ext cx="1852769"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rPr>
              <a:t>Methods</a:t>
            </a:r>
          </a:p>
        </p:txBody>
      </p:sp>
      <p:sp>
        <p:nvSpPr>
          <p:cNvPr id="16" name="Pentagon 15"/>
          <p:cNvSpPr/>
          <p:nvPr/>
        </p:nvSpPr>
        <p:spPr>
          <a:xfrm>
            <a:off x="6039893" y="628759"/>
            <a:ext cx="1846353"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cs typeface="B Nazanin" panose="00000400000000000000" pitchFamily="2" charset="-78"/>
              </a:rPr>
              <a:t>Results</a:t>
            </a:r>
          </a:p>
        </p:txBody>
      </p:sp>
      <p:sp>
        <p:nvSpPr>
          <p:cNvPr id="17" name="Pentagon 16"/>
          <p:cNvSpPr/>
          <p:nvPr/>
        </p:nvSpPr>
        <p:spPr>
          <a:xfrm>
            <a:off x="7892662" y="599749"/>
            <a:ext cx="1880687" cy="981239"/>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rPr>
              <a:t>Discussion</a:t>
            </a:r>
          </a:p>
        </p:txBody>
      </p:sp>
      <p:sp>
        <p:nvSpPr>
          <p:cNvPr id="11"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3488619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2194559"/>
            <a:ext cx="11299371" cy="3396343"/>
          </a:xfrm>
        </p:spPr>
        <p:txBody>
          <a:bodyPr>
            <a:normAutofit/>
          </a:bodyPr>
          <a:lstStyle/>
          <a:p>
            <a:pPr marL="0" indent="0" algn="l" rtl="0">
              <a:buNone/>
            </a:pPr>
            <a:r>
              <a:rPr lang="en-US" sz="2000" b="1">
                <a:solidFill>
                  <a:schemeClr val="tx2">
                    <a:lumMod val="90000"/>
                    <a:lumOff val="10000"/>
                  </a:schemeClr>
                </a:solidFill>
                <a:latin typeface="Californian FB" panose="0207040306080B030204" pitchFamily="18" charset="0"/>
              </a:rPr>
              <a:t>ICD-10 and ICD-PM are user-friendly as shown by the high level of agreement (93.2% overall) between our codes with that by the international expert (EA). The agreement with EA of our codes using ICD-PM was even higher, reaching </a:t>
            </a:r>
            <a:r>
              <a:rPr lang="en-US" sz="2000" b="1">
                <a:solidFill>
                  <a:srgbClr val="FF0000"/>
                </a:solidFill>
                <a:latin typeface="Californian FB" panose="0207040306080B030204" pitchFamily="18" charset="0"/>
              </a:rPr>
              <a:t>97.1%</a:t>
            </a:r>
            <a:r>
              <a:rPr lang="en-US" sz="2000" b="1">
                <a:solidFill>
                  <a:schemeClr val="tx2">
                    <a:lumMod val="90000"/>
                    <a:lumOff val="10000"/>
                  </a:schemeClr>
                </a:solidFill>
                <a:latin typeface="Californian FB" panose="0207040306080B030204" pitchFamily="18" charset="0"/>
              </a:rPr>
              <a:t> for the 2 years of prospective cases compared with </a:t>
            </a:r>
            <a:r>
              <a:rPr lang="en-US" sz="2000" b="1">
                <a:solidFill>
                  <a:srgbClr val="FF0000"/>
                </a:solidFill>
                <a:latin typeface="Californian FB" panose="0207040306080B030204" pitchFamily="18" charset="0"/>
              </a:rPr>
              <a:t>91.8%</a:t>
            </a:r>
            <a:r>
              <a:rPr lang="en-US" sz="2000" b="1">
                <a:solidFill>
                  <a:schemeClr val="tx2">
                    <a:lumMod val="90000"/>
                    <a:lumOff val="10000"/>
                  </a:schemeClr>
                </a:solidFill>
                <a:latin typeface="Californian FB" panose="0207040306080B030204" pitchFamily="18" charset="0"/>
              </a:rPr>
              <a:t> for the 5 years of retrospective cases, although not statistically significant (</a:t>
            </a:r>
            <a:r>
              <a:rPr lang="en-US" sz="2000" b="1">
                <a:solidFill>
                  <a:srgbClr val="FF0000"/>
                </a:solidFill>
                <a:latin typeface="Californian FB" panose="0207040306080B030204" pitchFamily="18" charset="0"/>
              </a:rPr>
              <a:t>P=.44</a:t>
            </a:r>
            <a:r>
              <a:rPr lang="en-US" sz="2000" b="1" smtClean="0">
                <a:solidFill>
                  <a:schemeClr val="tx2">
                    <a:lumMod val="90000"/>
                    <a:lumOff val="10000"/>
                  </a:schemeClr>
                </a:solidFill>
                <a:latin typeface="Californian FB" panose="0207040306080B030204" pitchFamily="18" charset="0"/>
              </a:rPr>
              <a:t>).</a:t>
            </a:r>
          </a:p>
          <a:p>
            <a:pPr marL="0" indent="0" algn="l" rtl="0">
              <a:buNone/>
            </a:pPr>
            <a:r>
              <a:rPr lang="en-US" sz="2000" b="1" smtClean="0">
                <a:solidFill>
                  <a:schemeClr val="tx2">
                    <a:lumMod val="90000"/>
                    <a:lumOff val="10000"/>
                  </a:schemeClr>
                </a:solidFill>
                <a:latin typeface="Californian FB" panose="0207040306080B030204" pitchFamily="18" charset="0"/>
              </a:rPr>
              <a:t> </a:t>
            </a:r>
            <a:r>
              <a:rPr lang="en-US" sz="2000" b="1">
                <a:solidFill>
                  <a:schemeClr val="tx2">
                    <a:lumMod val="90000"/>
                    <a:lumOff val="10000"/>
                  </a:schemeClr>
                </a:solidFill>
                <a:latin typeface="Californian FB" panose="0207040306080B030204" pitchFamily="18" charset="0"/>
              </a:rPr>
              <a:t>This further supports our observation that the final consensus code made during perinatal meetings with multidisciplinary discussion on the perinatal death cases gives the most accurate answer, although our principal investigator (HML) had already done a good job with the 5-year retrospective codes.</a:t>
            </a:r>
          </a:p>
        </p:txBody>
      </p:sp>
      <p:sp>
        <p:nvSpPr>
          <p:cNvPr id="4" name="Date Placeholder 3"/>
          <p:cNvSpPr>
            <a:spLocks noGrp="1"/>
          </p:cNvSpPr>
          <p:nvPr>
            <p:ph type="dt" sz="half" idx="10"/>
          </p:nvPr>
        </p:nvSpPr>
        <p:spPr>
          <a:xfrm>
            <a:off x="1202919" y="6333954"/>
            <a:ext cx="1972079" cy="365125"/>
          </a:xfrm>
        </p:spPr>
        <p:txBody>
          <a:bodyPr/>
          <a:lstStyle/>
          <a:p>
            <a:r>
              <a:rPr lang="en-US" smtClean="0"/>
              <a:t>21</a:t>
            </a:r>
            <a:endParaRPr lang="en-US" dirty="0"/>
          </a:p>
        </p:txBody>
      </p:sp>
      <p:sp>
        <p:nvSpPr>
          <p:cNvPr id="6" name="Slide Number Placeholder 5"/>
          <p:cNvSpPr>
            <a:spLocks noGrp="1"/>
          </p:cNvSpPr>
          <p:nvPr>
            <p:ph type="sldNum" sz="quarter" idx="12"/>
          </p:nvPr>
        </p:nvSpPr>
        <p:spPr>
          <a:xfrm>
            <a:off x="9836770" y="6333954"/>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a:p>
            <a:endParaRPr lang="en-US" dirty="0"/>
          </a:p>
        </p:txBody>
      </p:sp>
      <p:sp>
        <p:nvSpPr>
          <p:cNvPr id="7"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2745068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22</a:t>
            </a:r>
            <a:r>
              <a:rPr lang="fa-IR" smtClean="0"/>
              <a:t> </a:t>
            </a:r>
            <a:endParaRPr lang="en-US" dirty="0"/>
          </a:p>
        </p:txBody>
      </p:sp>
      <p:sp>
        <p:nvSpPr>
          <p:cNvPr id="6" name="Slide Number Placeholder 5"/>
          <p:cNvSpPr>
            <a:spLocks noGrp="1"/>
          </p:cNvSpPr>
          <p:nvPr>
            <p:ph type="sldNum" sz="quarter" idx="12"/>
          </p:nvPr>
        </p:nvSpPr>
        <p:spPr>
          <a:xfrm>
            <a:off x="9659257" y="6339652"/>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a:p>
            <a:endParaRPr lang="en-US" dirty="0"/>
          </a:p>
        </p:txBody>
      </p:sp>
      <p:sp>
        <p:nvSpPr>
          <p:cNvPr id="7" name="Rectangle 6"/>
          <p:cNvSpPr/>
          <p:nvPr/>
        </p:nvSpPr>
        <p:spPr>
          <a:xfrm>
            <a:off x="278673" y="2073870"/>
            <a:ext cx="10067110" cy="369332"/>
          </a:xfrm>
          <a:prstGeom prst="rect">
            <a:avLst/>
          </a:prstGeom>
        </p:spPr>
        <p:txBody>
          <a:bodyPr wrap="square">
            <a:spAutoFit/>
          </a:bodyPr>
          <a:lstStyle/>
          <a:p>
            <a:r>
              <a:rPr lang="en-US" b="1">
                <a:solidFill>
                  <a:schemeClr val="tx2">
                    <a:lumMod val="50000"/>
                    <a:lumOff val="50000"/>
                  </a:schemeClr>
                </a:solidFill>
                <a:effectLst>
                  <a:outerShdw blurRad="38100" dist="38100" dir="2700000" algn="tl">
                    <a:srgbClr val="000000">
                      <a:alpha val="43137"/>
                    </a:srgbClr>
                  </a:outerShdw>
                </a:effectLst>
                <a:latin typeface="Californian FB" panose="0207040306080B030204" pitchFamily="18" charset="0"/>
              </a:rPr>
              <a:t>The ICD-PM is designed to be used for classifying stillbirths and neonatal deaths at three levels</a:t>
            </a:r>
          </a:p>
        </p:txBody>
      </p:sp>
      <p:sp>
        <p:nvSpPr>
          <p:cNvPr id="9" name="Rectangle 8"/>
          <p:cNvSpPr/>
          <p:nvPr/>
        </p:nvSpPr>
        <p:spPr>
          <a:xfrm>
            <a:off x="200222" y="3015229"/>
            <a:ext cx="5980248" cy="923330"/>
          </a:xfrm>
          <a:prstGeom prst="rect">
            <a:avLst/>
          </a:prstGeom>
        </p:spPr>
        <p:txBody>
          <a:bodyPr wrap="square">
            <a:spAutoFit/>
          </a:bodyPr>
          <a:lstStyle/>
          <a:p>
            <a:r>
              <a:rPr lang="en-US" b="1" smtClean="0">
                <a:solidFill>
                  <a:srgbClr val="04D3FC"/>
                </a:solidFill>
                <a:latin typeface="Californian FB" panose="0207040306080B030204" pitchFamily="18" charset="0"/>
              </a:rPr>
              <a:t>antepartum </a:t>
            </a:r>
            <a:r>
              <a:rPr lang="en-US" b="1">
                <a:solidFill>
                  <a:srgbClr val="04D3FC"/>
                </a:solidFill>
                <a:latin typeface="Californian FB" panose="0207040306080B030204" pitchFamily="18" charset="0"/>
              </a:rPr>
              <a:t>(before the onset of labor</a:t>
            </a:r>
            <a:r>
              <a:rPr lang="en-US" b="1" smtClean="0">
                <a:solidFill>
                  <a:srgbClr val="04D3FC"/>
                </a:solidFill>
                <a:latin typeface="Californian FB" panose="0207040306080B030204" pitchFamily="18" charset="0"/>
              </a:rPr>
              <a:t>)</a:t>
            </a:r>
          </a:p>
          <a:p>
            <a:r>
              <a:rPr lang="en-US" b="1" smtClean="0">
                <a:solidFill>
                  <a:srgbClr val="04D3FC"/>
                </a:solidFill>
                <a:latin typeface="Californian FB" panose="0207040306080B030204" pitchFamily="18" charset="0"/>
              </a:rPr>
              <a:t>intrapartum </a:t>
            </a:r>
            <a:r>
              <a:rPr lang="en-US" b="1">
                <a:solidFill>
                  <a:srgbClr val="04D3FC"/>
                </a:solidFill>
                <a:latin typeface="Californian FB" panose="0207040306080B030204" pitchFamily="18" charset="0"/>
              </a:rPr>
              <a:t>(during labor but before delivery</a:t>
            </a:r>
            <a:r>
              <a:rPr lang="en-US" b="1" smtClean="0">
                <a:solidFill>
                  <a:srgbClr val="04D3FC"/>
                </a:solidFill>
                <a:latin typeface="Californian FB" panose="0207040306080B030204" pitchFamily="18" charset="0"/>
              </a:rPr>
              <a:t>)</a:t>
            </a:r>
          </a:p>
          <a:p>
            <a:r>
              <a:rPr lang="en-US" b="1" smtClean="0">
                <a:solidFill>
                  <a:srgbClr val="04D3FC"/>
                </a:solidFill>
                <a:latin typeface="Californian FB" panose="0207040306080B030204" pitchFamily="18" charset="0"/>
              </a:rPr>
              <a:t>neonatal</a:t>
            </a:r>
            <a:endParaRPr lang="en-US" b="1">
              <a:solidFill>
                <a:srgbClr val="04D3FC"/>
              </a:solidFill>
              <a:latin typeface="Californian FB" panose="0207040306080B030204" pitchFamily="18" charset="0"/>
            </a:endParaRPr>
          </a:p>
        </p:txBody>
      </p:sp>
      <p:sp>
        <p:nvSpPr>
          <p:cNvPr id="10" name="Rounded Rectangle 9"/>
          <p:cNvSpPr/>
          <p:nvPr/>
        </p:nvSpPr>
        <p:spPr>
          <a:xfrm>
            <a:off x="278673" y="2531242"/>
            <a:ext cx="1602451" cy="39931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2">
                    <a:lumMod val="90000"/>
                    <a:lumOff val="10000"/>
                  </a:schemeClr>
                </a:solidFill>
                <a:latin typeface="Californian FB" panose="0207040306080B030204" pitchFamily="18" charset="0"/>
              </a:rPr>
              <a:t>time of death </a:t>
            </a:r>
          </a:p>
        </p:txBody>
      </p:sp>
      <p:sp>
        <p:nvSpPr>
          <p:cNvPr id="11" name="Rounded Rectangle 10"/>
          <p:cNvSpPr/>
          <p:nvPr/>
        </p:nvSpPr>
        <p:spPr>
          <a:xfrm>
            <a:off x="200222" y="3917953"/>
            <a:ext cx="7114904" cy="69317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2">
                    <a:lumMod val="90000"/>
                    <a:lumOff val="10000"/>
                  </a:schemeClr>
                </a:solidFill>
                <a:latin typeface="Californian FB" panose="0207040306080B030204" pitchFamily="18" charset="0"/>
              </a:rPr>
              <a:t>it is multilayered such that the depth of classification can reflect the locally available intensity of </a:t>
            </a:r>
            <a:r>
              <a:rPr lang="en-US" b="1" smtClean="0">
                <a:solidFill>
                  <a:schemeClr val="tx2">
                    <a:lumMod val="90000"/>
                    <a:lumOff val="10000"/>
                  </a:schemeClr>
                </a:solidFill>
                <a:latin typeface="Californian FB" panose="0207040306080B030204" pitchFamily="18" charset="0"/>
              </a:rPr>
              <a:t>investigation.</a:t>
            </a:r>
            <a:endParaRPr lang="en-US" b="1">
              <a:solidFill>
                <a:schemeClr val="tx2">
                  <a:lumMod val="90000"/>
                  <a:lumOff val="10000"/>
                </a:schemeClr>
              </a:solidFill>
              <a:latin typeface="Californian FB" panose="0207040306080B030204" pitchFamily="18" charset="0"/>
            </a:endParaRPr>
          </a:p>
        </p:txBody>
      </p:sp>
      <p:sp>
        <p:nvSpPr>
          <p:cNvPr id="13" name="Rounded Rectangle 12"/>
          <p:cNvSpPr/>
          <p:nvPr/>
        </p:nvSpPr>
        <p:spPr>
          <a:xfrm>
            <a:off x="200221" y="4740745"/>
            <a:ext cx="7114905" cy="56170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2">
                    <a:lumMod val="90000"/>
                    <a:lumOff val="10000"/>
                  </a:schemeClr>
                </a:solidFill>
                <a:latin typeface="Californian FB" panose="0207040306080B030204" pitchFamily="18" charset="0"/>
              </a:rPr>
              <a:t>links the contributing maternal condition, if any, with perinatal death</a:t>
            </a:r>
          </a:p>
        </p:txBody>
      </p:sp>
      <p:sp>
        <p:nvSpPr>
          <p:cNvPr id="12"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725106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23</a:t>
            </a:r>
            <a:endParaRPr lang="en-US" dirty="0"/>
          </a:p>
        </p:txBody>
      </p:sp>
      <p:sp>
        <p:nvSpPr>
          <p:cNvPr id="6" name="Slide Number Placeholder 5"/>
          <p:cNvSpPr>
            <a:spLocks noGrp="1"/>
          </p:cNvSpPr>
          <p:nvPr>
            <p:ph type="sldNum" sz="quarter" idx="12"/>
          </p:nvPr>
        </p:nvSpPr>
        <p:spPr>
          <a:xfrm>
            <a:off x="9946903" y="6333954"/>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a:p>
            <a:endParaRPr lang="en-US" dirty="0"/>
          </a:p>
        </p:txBody>
      </p:sp>
      <p:sp>
        <p:nvSpPr>
          <p:cNvPr id="14" name="Rectangle 13"/>
          <p:cNvSpPr/>
          <p:nvPr/>
        </p:nvSpPr>
        <p:spPr>
          <a:xfrm>
            <a:off x="732656" y="3237124"/>
            <a:ext cx="10724605" cy="830997"/>
          </a:xfrm>
          <a:prstGeom prst="rect">
            <a:avLst/>
          </a:prstGeom>
        </p:spPr>
        <p:txBody>
          <a:bodyPr wrap="square">
            <a:spAutoFit/>
          </a:bodyPr>
          <a:lstStyle/>
          <a:p>
            <a:r>
              <a:rPr lang="en-US" sz="2400" b="1">
                <a:solidFill>
                  <a:schemeClr val="tx2">
                    <a:lumMod val="90000"/>
                    <a:lumOff val="10000"/>
                  </a:schemeClr>
                </a:solidFill>
                <a:latin typeface="Californian FB" panose="0207040306080B030204" pitchFamily="18" charset="0"/>
              </a:rPr>
              <a:t>classification at all three </a:t>
            </a:r>
            <a:r>
              <a:rPr lang="en-US" sz="2400" b="1">
                <a:solidFill>
                  <a:srgbClr val="FF0000"/>
                </a:solidFill>
                <a:latin typeface="Californian FB" panose="0207040306080B030204" pitchFamily="18" charset="0"/>
              </a:rPr>
              <a:t>levels allows easy identification of where a program intervention should be targeted in order to improve the perinatal </a:t>
            </a:r>
            <a:r>
              <a:rPr lang="en-US" sz="2400" b="1" smtClean="0">
                <a:solidFill>
                  <a:srgbClr val="FF0000"/>
                </a:solidFill>
                <a:latin typeface="Californian FB" panose="0207040306080B030204" pitchFamily="18" charset="0"/>
              </a:rPr>
              <a:t>outcomes.</a:t>
            </a:r>
            <a:endParaRPr lang="en-US" sz="2400" b="1">
              <a:solidFill>
                <a:srgbClr val="FF0000"/>
              </a:solidFill>
              <a:latin typeface="Californian FB" panose="0207040306080B030204" pitchFamily="18" charset="0"/>
            </a:endParaRPr>
          </a:p>
        </p:txBody>
      </p:sp>
      <p:sp>
        <p:nvSpPr>
          <p:cNvPr id="15" name="Lightning Bolt 14"/>
          <p:cNvSpPr/>
          <p:nvPr/>
        </p:nvSpPr>
        <p:spPr>
          <a:xfrm>
            <a:off x="695596" y="2003931"/>
            <a:ext cx="914400" cy="914400"/>
          </a:xfrm>
          <a:prstGeom prst="lightningBol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1446589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2696" y="2011680"/>
            <a:ext cx="11534503" cy="4206240"/>
          </a:xfrm>
        </p:spPr>
        <p:txBody>
          <a:bodyPr>
            <a:normAutofit/>
          </a:bodyPr>
          <a:lstStyle/>
          <a:p>
            <a:pPr marL="0" indent="0" algn="l">
              <a:buNone/>
            </a:pPr>
            <a:r>
              <a:rPr lang="en-US" sz="1800" b="1">
                <a:solidFill>
                  <a:schemeClr val="tx2">
                    <a:lumMod val="90000"/>
                    <a:lumOff val="10000"/>
                  </a:schemeClr>
                </a:solidFill>
                <a:latin typeface="Californian FB" panose="0207040306080B030204" pitchFamily="18" charset="0"/>
              </a:rPr>
              <a:t>The main benefit of using ICD-10 and ICD-PM codes was to have a </a:t>
            </a:r>
            <a:r>
              <a:rPr lang="en-US" sz="1800" b="1">
                <a:solidFill>
                  <a:srgbClr val="FF0000"/>
                </a:solidFill>
                <a:latin typeface="Californian FB" panose="0207040306080B030204" pitchFamily="18" charset="0"/>
              </a:rPr>
              <a:t>better understanding of the perinatal deaths in terms of the timing of death, the depth of investigations, and any contributing maternal conditions</a:t>
            </a:r>
            <a:r>
              <a:rPr lang="en-US" sz="1800" b="1">
                <a:solidFill>
                  <a:schemeClr val="tx2">
                    <a:lumMod val="90000"/>
                    <a:lumOff val="10000"/>
                  </a:schemeClr>
                </a:solidFill>
                <a:latin typeface="Californian FB" panose="0207040306080B030204" pitchFamily="18" charset="0"/>
              </a:rPr>
              <a:t>. </a:t>
            </a:r>
            <a:endParaRPr lang="en-US" sz="1800" b="1" smtClean="0">
              <a:solidFill>
                <a:schemeClr val="tx2">
                  <a:lumMod val="90000"/>
                  <a:lumOff val="10000"/>
                </a:schemeClr>
              </a:solidFill>
              <a:latin typeface="Californian FB" panose="0207040306080B030204" pitchFamily="18" charset="0"/>
            </a:endParaRPr>
          </a:p>
          <a:p>
            <a:pPr marL="0" indent="0" algn="l">
              <a:buNone/>
            </a:pPr>
            <a:r>
              <a:rPr lang="en-US" sz="1800" b="1" smtClean="0">
                <a:solidFill>
                  <a:schemeClr val="tx2">
                    <a:lumMod val="90000"/>
                    <a:lumOff val="10000"/>
                  </a:schemeClr>
                </a:solidFill>
                <a:latin typeface="Californian FB" panose="0207040306080B030204" pitchFamily="18" charset="0"/>
              </a:rPr>
              <a:t>We </a:t>
            </a:r>
            <a:r>
              <a:rPr lang="en-US" sz="1800" b="1">
                <a:solidFill>
                  <a:schemeClr val="tx2">
                    <a:lumMod val="90000"/>
                    <a:lumOff val="10000"/>
                  </a:schemeClr>
                </a:solidFill>
                <a:latin typeface="Californian FB" panose="0207040306080B030204" pitchFamily="18" charset="0"/>
              </a:rPr>
              <a:t>also consider the ICD-PM code to be user-friendly for changing an existing local perinatal death classification to one that is global and can be compared with international data</a:t>
            </a:r>
            <a:r>
              <a:rPr lang="en-US" sz="1800" b="1" smtClean="0">
                <a:solidFill>
                  <a:schemeClr val="tx2">
                    <a:lumMod val="90000"/>
                    <a:lumOff val="10000"/>
                  </a:schemeClr>
                </a:solidFill>
                <a:latin typeface="Californian FB" panose="0207040306080B030204" pitchFamily="18" charset="0"/>
              </a:rPr>
              <a:t>.</a:t>
            </a:r>
          </a:p>
          <a:p>
            <a:pPr marL="0" indent="0" algn="l">
              <a:buNone/>
            </a:pPr>
            <a:r>
              <a:rPr lang="en-US" sz="1800" b="1" smtClean="0">
                <a:solidFill>
                  <a:schemeClr val="tx2">
                    <a:lumMod val="90000"/>
                    <a:lumOff val="10000"/>
                  </a:schemeClr>
                </a:solidFill>
                <a:latin typeface="Californian FB" panose="0207040306080B030204" pitchFamily="18" charset="0"/>
              </a:rPr>
              <a:t> </a:t>
            </a:r>
            <a:r>
              <a:rPr lang="en-US" sz="1800" b="1">
                <a:solidFill>
                  <a:schemeClr val="tx2">
                    <a:lumMod val="90000"/>
                    <a:lumOff val="10000"/>
                  </a:schemeClr>
                </a:solidFill>
                <a:latin typeface="Californian FB" panose="0207040306080B030204" pitchFamily="18" charset="0"/>
              </a:rPr>
              <a:t>Using the ICD-PM code can lead to better classification of perinatal deaths, reduce the proportion of unknown diagnoses, and clearly link the maternal conditions with these perinatal deaths</a:t>
            </a:r>
            <a:r>
              <a:rPr lang="en-US" sz="1800" b="1" smtClean="0">
                <a:solidFill>
                  <a:schemeClr val="tx2">
                    <a:lumMod val="90000"/>
                    <a:lumOff val="10000"/>
                  </a:schemeClr>
                </a:solidFill>
                <a:latin typeface="Californian FB" panose="0207040306080B030204" pitchFamily="18" charset="0"/>
              </a:rPr>
              <a:t>.</a:t>
            </a:r>
          </a:p>
          <a:p>
            <a:pPr marL="0" indent="0" algn="l">
              <a:buNone/>
            </a:pPr>
            <a:r>
              <a:rPr lang="en-US" sz="1800" b="1" smtClean="0">
                <a:solidFill>
                  <a:schemeClr val="tx2">
                    <a:lumMod val="90000"/>
                    <a:lumOff val="10000"/>
                  </a:schemeClr>
                </a:solidFill>
                <a:latin typeface="Californian FB" panose="0207040306080B030204" pitchFamily="18" charset="0"/>
              </a:rPr>
              <a:t> </a:t>
            </a:r>
            <a:r>
              <a:rPr lang="en-US" sz="1800" b="1">
                <a:solidFill>
                  <a:schemeClr val="tx2">
                    <a:lumMod val="90000"/>
                    <a:lumOff val="10000"/>
                  </a:schemeClr>
                </a:solidFill>
                <a:latin typeface="Californian FB" panose="0207040306080B030204" pitchFamily="18" charset="0"/>
              </a:rPr>
              <a:t>There are some countries such as the United </a:t>
            </a:r>
            <a:r>
              <a:rPr lang="en-US" sz="1800" b="1" smtClean="0">
                <a:solidFill>
                  <a:schemeClr val="tx2">
                    <a:lumMod val="90000"/>
                    <a:lumOff val="10000"/>
                  </a:schemeClr>
                </a:solidFill>
                <a:latin typeface="Californian FB" panose="0207040306080B030204" pitchFamily="18" charset="0"/>
              </a:rPr>
              <a:t>Kingdom, </a:t>
            </a:r>
            <a:r>
              <a:rPr lang="en-US" sz="1800" b="1">
                <a:solidFill>
                  <a:schemeClr val="tx2">
                    <a:lumMod val="90000"/>
                    <a:lumOff val="10000"/>
                  </a:schemeClr>
                </a:solidFill>
                <a:latin typeface="Californian FB" panose="0207040306080B030204" pitchFamily="18" charset="0"/>
              </a:rPr>
              <a:t>South </a:t>
            </a:r>
            <a:r>
              <a:rPr lang="en-US" sz="1800" b="1" smtClean="0">
                <a:solidFill>
                  <a:schemeClr val="tx2">
                    <a:lumMod val="90000"/>
                    <a:lumOff val="10000"/>
                  </a:schemeClr>
                </a:solidFill>
                <a:latin typeface="Californian FB" panose="0207040306080B030204" pitchFamily="18" charset="0"/>
              </a:rPr>
              <a:t>Africa, India, </a:t>
            </a:r>
            <a:r>
              <a:rPr lang="en-US" sz="1800" b="1">
                <a:solidFill>
                  <a:schemeClr val="tx2">
                    <a:lumMod val="90000"/>
                    <a:lumOff val="10000"/>
                  </a:schemeClr>
                </a:solidFill>
                <a:latin typeface="Californian FB" panose="0207040306080B030204" pitchFamily="18" charset="0"/>
              </a:rPr>
              <a:t>and Colombia </a:t>
            </a:r>
            <a:r>
              <a:rPr lang="en-US" sz="1800" b="1" smtClean="0">
                <a:solidFill>
                  <a:schemeClr val="tx2">
                    <a:lumMod val="90000"/>
                    <a:lumOff val="10000"/>
                  </a:schemeClr>
                </a:solidFill>
                <a:latin typeface="Californian FB" panose="0207040306080B030204" pitchFamily="18" charset="0"/>
              </a:rPr>
              <a:t>.using </a:t>
            </a:r>
            <a:r>
              <a:rPr lang="en-US" sz="1800" b="1">
                <a:solidFill>
                  <a:schemeClr val="tx2">
                    <a:lumMod val="90000"/>
                    <a:lumOff val="10000"/>
                  </a:schemeClr>
                </a:solidFill>
                <a:latin typeface="Californian FB" panose="0207040306080B030204" pitchFamily="18" charset="0"/>
              </a:rPr>
              <a:t>the ICD-PM to interpret the perinatal mortality data which showed that the ICD-PM classification was feasible and enabling the characterization of perinatal mortality. This is the first validation study demonstrating the application of the ICD-PM coding system in Hong Kong. </a:t>
            </a:r>
          </a:p>
        </p:txBody>
      </p:sp>
      <p:sp>
        <p:nvSpPr>
          <p:cNvPr id="4" name="Date Placeholder 3"/>
          <p:cNvSpPr>
            <a:spLocks noGrp="1"/>
          </p:cNvSpPr>
          <p:nvPr>
            <p:ph type="dt" sz="half" idx="10"/>
          </p:nvPr>
        </p:nvSpPr>
        <p:spPr/>
        <p:txBody>
          <a:bodyPr/>
          <a:lstStyle/>
          <a:p>
            <a:r>
              <a:rPr lang="en-US" smtClean="0"/>
              <a:t>24  </a:t>
            </a:r>
            <a:r>
              <a:rPr lang="fa-IR" smtClean="0"/>
              <a:t> </a:t>
            </a:r>
            <a:endParaRPr lang="en-US" dirty="0"/>
          </a:p>
        </p:txBody>
      </p:sp>
      <p:sp>
        <p:nvSpPr>
          <p:cNvPr id="6" name="Slide Number Placeholder 5"/>
          <p:cNvSpPr>
            <a:spLocks noGrp="1"/>
          </p:cNvSpPr>
          <p:nvPr>
            <p:ph type="sldNum" sz="quarter" idx="12"/>
          </p:nvPr>
        </p:nvSpPr>
        <p:spPr>
          <a:xfrm>
            <a:off x="9685382" y="6345485"/>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a:p>
            <a:endParaRPr lang="en-US" dirty="0"/>
          </a:p>
        </p:txBody>
      </p:sp>
      <p:sp>
        <p:nvSpPr>
          <p:cNvPr id="7"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1603512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1804" y="2931119"/>
            <a:ext cx="11286309" cy="3071621"/>
          </a:xfrm>
        </p:spPr>
        <p:txBody>
          <a:bodyPr>
            <a:normAutofit/>
          </a:bodyPr>
          <a:lstStyle/>
          <a:p>
            <a:pPr marL="0" indent="0" algn="l" rtl="0">
              <a:buNone/>
            </a:pPr>
            <a:r>
              <a:rPr lang="en-US" sz="2000" b="1" smtClean="0">
                <a:solidFill>
                  <a:srgbClr val="002060"/>
                </a:solidFill>
                <a:latin typeface="Californian FB" panose="0207040306080B030204" pitchFamily="18" charset="0"/>
              </a:rPr>
              <a:t>However</a:t>
            </a:r>
            <a:r>
              <a:rPr lang="en-US" sz="2000" b="1">
                <a:solidFill>
                  <a:srgbClr val="002060"/>
                </a:solidFill>
                <a:latin typeface="Californian FB" panose="0207040306080B030204" pitchFamily="18" charset="0"/>
              </a:rPr>
              <a:t>, there are limitations to our study. The study was focused on one hospital only, so the sample size was small. The improvement in coding might be related to the enthusiastic principal investigator (HML) as the coder in the retrospective validation study; the code in the prospective validation study was done during our monthly perinatal meetings with multidisciplinary input from various stakeholders, which is our usual practice before and after the study. Whether there is an overall Hawthorne effect (improving performance of coding during the study period) could be seen by continuous monitoring of the diagnostic classification of stillbirths and neonatal deaths after the ICD-PM is formally used for coding from 2020 onward. Further study can be performed in all Hong Kong Hospital Authority obstetrics units using the ICD-10 and ICD-PM so as to draw an overall picture of perinatal mortality across the </a:t>
            </a:r>
            <a:r>
              <a:rPr lang="en-US" sz="2000" b="1" smtClean="0">
                <a:solidFill>
                  <a:srgbClr val="002060"/>
                </a:solidFill>
                <a:latin typeface="Californian FB" panose="0207040306080B030204" pitchFamily="18" charset="0"/>
              </a:rPr>
              <a:t>territory.</a:t>
            </a:r>
            <a:endParaRPr lang="en-US" sz="2000" b="1">
              <a:solidFill>
                <a:srgbClr val="002060"/>
              </a:solidFill>
              <a:latin typeface="Californian FB" panose="0207040306080B030204" pitchFamily="18" charset="0"/>
            </a:endParaRPr>
          </a:p>
        </p:txBody>
      </p:sp>
      <p:sp>
        <p:nvSpPr>
          <p:cNvPr id="4" name="Date Placeholder 3"/>
          <p:cNvSpPr>
            <a:spLocks noGrp="1"/>
          </p:cNvSpPr>
          <p:nvPr>
            <p:ph type="dt" sz="half" idx="10"/>
          </p:nvPr>
        </p:nvSpPr>
        <p:spPr/>
        <p:txBody>
          <a:bodyPr/>
          <a:lstStyle/>
          <a:p>
            <a:r>
              <a:rPr lang="en-US" smtClean="0"/>
              <a:t>25  </a:t>
            </a:r>
            <a:r>
              <a:rPr lang="fa-IR" smtClean="0"/>
              <a:t> </a:t>
            </a:r>
            <a:endParaRPr lang="en-US" dirty="0"/>
          </a:p>
        </p:txBody>
      </p:sp>
      <p:sp>
        <p:nvSpPr>
          <p:cNvPr id="6" name="Slide Number Placeholder 5"/>
          <p:cNvSpPr>
            <a:spLocks noGrp="1"/>
          </p:cNvSpPr>
          <p:nvPr>
            <p:ph type="sldNum" sz="quarter" idx="12"/>
          </p:nvPr>
        </p:nvSpPr>
        <p:spPr>
          <a:xfrm>
            <a:off x="9437189" y="6345485"/>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a:p>
            <a:endParaRPr lang="en-US" dirty="0"/>
          </a:p>
        </p:txBody>
      </p:sp>
      <p:sp>
        <p:nvSpPr>
          <p:cNvPr id="7" name="Rounded Rectangle 6"/>
          <p:cNvSpPr/>
          <p:nvPr/>
        </p:nvSpPr>
        <p:spPr>
          <a:xfrm>
            <a:off x="660276" y="2030931"/>
            <a:ext cx="3056709" cy="57476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alifornian FB" panose="0207040306080B030204" pitchFamily="18" charset="0"/>
              </a:rPr>
              <a:t>Limitations</a:t>
            </a:r>
            <a:endParaRPr lang="en-US" sz="3200"/>
          </a:p>
        </p:txBody>
      </p:sp>
      <p:sp>
        <p:nvSpPr>
          <p:cNvPr id="8"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697691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577" y="2011680"/>
            <a:ext cx="11207932" cy="4206240"/>
          </a:xfrm>
        </p:spPr>
        <p:txBody>
          <a:bodyPr>
            <a:normAutofit/>
          </a:bodyPr>
          <a:lstStyle/>
          <a:p>
            <a:pPr marL="0" indent="0" algn="l" rtl="0">
              <a:buNone/>
            </a:pPr>
            <a:r>
              <a:rPr lang="en-US" sz="2000" b="1">
                <a:solidFill>
                  <a:srgbClr val="002060"/>
                </a:solidFill>
                <a:latin typeface="Californian FB" panose="0207040306080B030204" pitchFamily="18" charset="0"/>
              </a:rPr>
              <a:t>The ICD-PM is a user-friendly system that can enhance the understanding of </a:t>
            </a:r>
            <a:r>
              <a:rPr lang="en-US" sz="2000" b="1" smtClean="0">
                <a:solidFill>
                  <a:srgbClr val="002060"/>
                </a:solidFill>
                <a:latin typeface="Californian FB" panose="0207040306080B030204" pitchFamily="18" charset="0"/>
              </a:rPr>
              <a:t>data. </a:t>
            </a:r>
            <a:r>
              <a:rPr lang="en-US" sz="2000" b="1">
                <a:solidFill>
                  <a:srgbClr val="002060"/>
                </a:solidFill>
                <a:latin typeface="Californian FB" panose="0207040306080B030204" pitchFamily="18" charset="0"/>
              </a:rPr>
              <a:t>Using the ICD-PM coding system could lead to a more comprehensive classification of perinatal deaths, reduce the proportion of unknown causes as well as providing better linkage to maternal conditions in these perinatal deaths. The ICD-PM classifications are more extensive in covering diagnostic categories, with more specific details. Implementing this new coding system in Hong Kong Hospital Authority obstetrics units will be of great help in improving clinical practice and reducing perinatal mortality in the long run.</a:t>
            </a:r>
          </a:p>
        </p:txBody>
      </p:sp>
      <p:sp>
        <p:nvSpPr>
          <p:cNvPr id="4" name="Date Placeholder 3"/>
          <p:cNvSpPr>
            <a:spLocks noGrp="1"/>
          </p:cNvSpPr>
          <p:nvPr>
            <p:ph type="dt" sz="half" idx="10"/>
          </p:nvPr>
        </p:nvSpPr>
        <p:spPr/>
        <p:txBody>
          <a:bodyPr/>
          <a:lstStyle/>
          <a:p>
            <a:r>
              <a:rPr lang="en-US" smtClean="0"/>
              <a:t>26  </a:t>
            </a:r>
            <a:r>
              <a:rPr lang="fa-IR" smtClean="0"/>
              <a:t> </a:t>
            </a:r>
            <a:endParaRPr lang="en-US" dirty="0"/>
          </a:p>
        </p:txBody>
      </p:sp>
      <p:sp>
        <p:nvSpPr>
          <p:cNvPr id="6" name="Slide Number Placeholder 5"/>
          <p:cNvSpPr>
            <a:spLocks noGrp="1"/>
          </p:cNvSpPr>
          <p:nvPr>
            <p:ph type="sldNum" sz="quarter" idx="12"/>
          </p:nvPr>
        </p:nvSpPr>
        <p:spPr>
          <a:xfrm>
            <a:off x="9418155" y="6283486"/>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a:p>
            <a:endParaRPr lang="en-US" dirty="0"/>
          </a:p>
        </p:txBody>
      </p:sp>
      <p:sp>
        <p:nvSpPr>
          <p:cNvPr id="7" name="Pentagon 6"/>
          <p:cNvSpPr/>
          <p:nvPr/>
        </p:nvSpPr>
        <p:spPr>
          <a:xfrm>
            <a:off x="2344898" y="657768"/>
            <a:ext cx="1842226" cy="981239"/>
          </a:xfrm>
          <a:prstGeom prst="homePlat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cs typeface="B Nazanin" panose="00000400000000000000" pitchFamily="2" charset="-78"/>
              </a:rPr>
              <a:t>Introduction</a:t>
            </a:r>
          </a:p>
        </p:txBody>
      </p:sp>
      <p:sp>
        <p:nvSpPr>
          <p:cNvPr id="14" name="Pentagon 13"/>
          <p:cNvSpPr/>
          <p:nvPr/>
        </p:nvSpPr>
        <p:spPr>
          <a:xfrm>
            <a:off x="9779765" y="598605"/>
            <a:ext cx="1772330" cy="981239"/>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cs typeface="B Nazanin" panose="00000400000000000000" pitchFamily="2" charset="-78"/>
              </a:rPr>
              <a:t>Conclusions</a:t>
            </a:r>
          </a:p>
        </p:txBody>
      </p:sp>
      <p:sp>
        <p:nvSpPr>
          <p:cNvPr id="15" name="Pentagon 14"/>
          <p:cNvSpPr/>
          <p:nvPr/>
        </p:nvSpPr>
        <p:spPr>
          <a:xfrm>
            <a:off x="4187124" y="599750"/>
            <a:ext cx="1852769"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rPr>
              <a:t>Methods</a:t>
            </a:r>
          </a:p>
        </p:txBody>
      </p:sp>
      <p:sp>
        <p:nvSpPr>
          <p:cNvPr id="16" name="Pentagon 15"/>
          <p:cNvSpPr/>
          <p:nvPr/>
        </p:nvSpPr>
        <p:spPr>
          <a:xfrm>
            <a:off x="6039893" y="628759"/>
            <a:ext cx="1846353"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cs typeface="B Nazanin" panose="00000400000000000000" pitchFamily="2" charset="-78"/>
              </a:rPr>
              <a:t>Results</a:t>
            </a:r>
          </a:p>
        </p:txBody>
      </p:sp>
      <p:sp>
        <p:nvSpPr>
          <p:cNvPr id="17" name="Pentagon 16"/>
          <p:cNvSpPr/>
          <p:nvPr/>
        </p:nvSpPr>
        <p:spPr>
          <a:xfrm>
            <a:off x="7892662" y="599749"/>
            <a:ext cx="1880687"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rPr>
              <a:t>Discussion</a:t>
            </a:r>
          </a:p>
        </p:txBody>
      </p:sp>
      <p:sp>
        <p:nvSpPr>
          <p:cNvPr id="11"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870057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ctrTitle"/>
          </p:nvPr>
        </p:nvSpPr>
        <p:spPr/>
        <p:txBody>
          <a:bodyPr>
            <a:normAutofit/>
          </a:bodyPr>
          <a:lstStyle/>
          <a:p>
            <a:r>
              <a:rPr lang="fa-IR" sz="4000" dirty="0" smtClean="0">
                <a:cs typeface="B Nazanin" panose="00000400000000000000" pitchFamily="2" charset="-78"/>
              </a:rPr>
              <a:t>عنوان ارائه</a:t>
            </a:r>
            <a:endParaRPr lang="en-US" sz="4000" dirty="0">
              <a:cs typeface="B Nazanin" panose="00000400000000000000" pitchFamily="2" charset="-78"/>
            </a:endParaRPr>
          </a:p>
        </p:txBody>
      </p:sp>
      <p:pic>
        <p:nvPicPr>
          <p:cNvPr id="9" name="Picture 8"/>
          <p:cNvPicPr>
            <a:picLocks noChangeAspect="1"/>
          </p:cNvPicPr>
          <p:nvPr/>
        </p:nvPicPr>
        <p:blipFill>
          <a:blip r:embed="rId3"/>
          <a:srcRect l="941" t="872" r="1410" b="1445"/>
          <a:stretch/>
        </p:blipFill>
        <p:spPr>
          <a:xfrm>
            <a:off x="3206837" y="1300767"/>
            <a:ext cx="5986799" cy="3412901"/>
          </a:xfrm>
          <a:prstGeom prst="rect">
            <a:avLst/>
          </a:prstGeom>
        </p:spPr>
      </p:pic>
      <p:sp>
        <p:nvSpPr>
          <p:cNvPr id="5" name="Rectangle 4"/>
          <p:cNvSpPr/>
          <p:nvPr/>
        </p:nvSpPr>
        <p:spPr>
          <a:xfrm>
            <a:off x="4754937" y="596582"/>
            <a:ext cx="2704587"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cs typeface="B Nazanin" panose="00000400000000000000" pitchFamily="2" charset="-78"/>
              </a:rPr>
              <a:t>با تشکر از توجه شما</a:t>
            </a:r>
            <a:endParaRPr lang="en-US" sz="32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446" y="2011680"/>
            <a:ext cx="11704320" cy="4206240"/>
          </a:xfrm>
        </p:spPr>
        <p:txBody>
          <a:bodyPr/>
          <a:lstStyle/>
          <a:p>
            <a:pPr marL="0" indent="0" algn="l">
              <a:buNone/>
            </a:pPr>
            <a:r>
              <a:rPr lang="en-US" b="1">
                <a:solidFill>
                  <a:schemeClr val="tx2"/>
                </a:solidFill>
                <a:latin typeface="Garamond" panose="02020404030301010803" pitchFamily="18" charset="0"/>
              </a:rPr>
              <a:t>More than 5 million perinatal deaths occur globally each year, and this largely silent epidemic significantly impacts and burdens </a:t>
            </a:r>
            <a:r>
              <a:rPr lang="en-US" b="1" smtClean="0">
                <a:solidFill>
                  <a:schemeClr val="tx2"/>
                </a:solidFill>
                <a:latin typeface="Garamond" panose="02020404030301010803" pitchFamily="18" charset="0"/>
              </a:rPr>
              <a:t>families. </a:t>
            </a:r>
            <a:r>
              <a:rPr lang="en-US" b="1">
                <a:solidFill>
                  <a:schemeClr val="tx2"/>
                </a:solidFill>
                <a:latin typeface="Garamond" panose="02020404030301010803" pitchFamily="18" charset="0"/>
              </a:rPr>
              <a:t>Despite this, perinatal deaths have long been frequently invisible and poorly recorded worldwide. A large proportion of stillbirth and neonatal death cases take place in less developed </a:t>
            </a:r>
            <a:r>
              <a:rPr lang="en-US" b="1" smtClean="0">
                <a:solidFill>
                  <a:schemeClr val="tx2"/>
                </a:solidFill>
                <a:latin typeface="Garamond" panose="02020404030301010803" pitchFamily="18" charset="0"/>
              </a:rPr>
              <a:t>countries. </a:t>
            </a:r>
            <a:r>
              <a:rPr lang="en-US" b="1">
                <a:solidFill>
                  <a:schemeClr val="tx2"/>
                </a:solidFill>
                <a:latin typeface="Garamond" panose="02020404030301010803" pitchFamily="18" charset="0"/>
              </a:rPr>
              <a:t>Classification methods used in these countries can be obscure. The numbers of skilled medical personnel are often inadequate, which contributes to less than comprehensive recording of clinical data at the time of stillbirth and neonatal </a:t>
            </a:r>
            <a:r>
              <a:rPr lang="en-US" b="1" smtClean="0">
                <a:solidFill>
                  <a:schemeClr val="tx2"/>
                </a:solidFill>
                <a:latin typeface="Garamond" panose="02020404030301010803" pitchFamily="18" charset="0"/>
              </a:rPr>
              <a:t>deaths.</a:t>
            </a:r>
            <a:endParaRPr lang="en-US" b="1">
              <a:solidFill>
                <a:schemeClr val="tx2"/>
              </a:solidFill>
              <a:latin typeface="Garamond" panose="02020404030301010803" pitchFamily="18" charset="0"/>
            </a:endParaRPr>
          </a:p>
        </p:txBody>
      </p:sp>
      <p:sp>
        <p:nvSpPr>
          <p:cNvPr id="4" name="Date Placeholder 3"/>
          <p:cNvSpPr>
            <a:spLocks noGrp="1"/>
          </p:cNvSpPr>
          <p:nvPr>
            <p:ph type="dt" sz="half" idx="10"/>
          </p:nvPr>
        </p:nvSpPr>
        <p:spPr>
          <a:xfrm>
            <a:off x="39189" y="6333954"/>
            <a:ext cx="1972733" cy="365125"/>
          </a:xfrm>
        </p:spPr>
        <p:txBody>
          <a:bodyPr/>
          <a:lstStyle/>
          <a:p>
            <a:r>
              <a:rPr lang="en-US" smtClean="0"/>
              <a:t>2</a:t>
            </a:r>
            <a:endParaRPr lang="en-US" dirty="0"/>
          </a:p>
        </p:txBody>
      </p:sp>
      <p:sp>
        <p:nvSpPr>
          <p:cNvPr id="5" name="Footer Placeholder 4"/>
          <p:cNvSpPr>
            <a:spLocks noGrp="1"/>
          </p:cNvSpPr>
          <p:nvPr>
            <p:ph type="ftr" sz="quarter" idx="11"/>
          </p:nvPr>
        </p:nvSpPr>
        <p:spPr>
          <a:xfrm>
            <a:off x="2819717" y="6424526"/>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
        <p:nvSpPr>
          <p:cNvPr id="6" name="Slide Number Placeholder 5"/>
          <p:cNvSpPr>
            <a:spLocks noGrp="1"/>
          </p:cNvSpPr>
          <p:nvPr>
            <p:ph type="sldNum" sz="quarter" idx="12"/>
          </p:nvPr>
        </p:nvSpPr>
        <p:spPr>
          <a:xfrm>
            <a:off x="9924575" y="6333953"/>
            <a:ext cx="2080191" cy="285649"/>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a:p>
            <a:endParaRPr lang="en-US" dirty="0"/>
          </a:p>
        </p:txBody>
      </p:sp>
      <p:sp>
        <p:nvSpPr>
          <p:cNvPr id="7" name="Pentagon 6"/>
          <p:cNvSpPr/>
          <p:nvPr/>
        </p:nvSpPr>
        <p:spPr>
          <a:xfrm>
            <a:off x="2344898" y="657768"/>
            <a:ext cx="1842226" cy="981239"/>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cs typeface="B Nazanin" panose="00000400000000000000" pitchFamily="2" charset="-78"/>
              </a:rPr>
              <a:t>Introduction</a:t>
            </a:r>
          </a:p>
        </p:txBody>
      </p:sp>
      <p:sp>
        <p:nvSpPr>
          <p:cNvPr id="14" name="Pentagon 13"/>
          <p:cNvSpPr/>
          <p:nvPr/>
        </p:nvSpPr>
        <p:spPr>
          <a:xfrm>
            <a:off x="9779765" y="598605"/>
            <a:ext cx="1772330"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cs typeface="B Nazanin" panose="00000400000000000000" pitchFamily="2" charset="-78"/>
              </a:rPr>
              <a:t>Conclusions</a:t>
            </a:r>
          </a:p>
        </p:txBody>
      </p:sp>
      <p:sp>
        <p:nvSpPr>
          <p:cNvPr id="15" name="Pentagon 14"/>
          <p:cNvSpPr/>
          <p:nvPr/>
        </p:nvSpPr>
        <p:spPr>
          <a:xfrm>
            <a:off x="4187124" y="599750"/>
            <a:ext cx="1852769"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rPr>
              <a:t>Methods</a:t>
            </a:r>
          </a:p>
        </p:txBody>
      </p:sp>
      <p:sp>
        <p:nvSpPr>
          <p:cNvPr id="16" name="Pentagon 15"/>
          <p:cNvSpPr/>
          <p:nvPr/>
        </p:nvSpPr>
        <p:spPr>
          <a:xfrm>
            <a:off x="6039893" y="628759"/>
            <a:ext cx="1846353"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cs typeface="B Nazanin" panose="00000400000000000000" pitchFamily="2" charset="-78"/>
              </a:rPr>
              <a:t>Results</a:t>
            </a:r>
          </a:p>
        </p:txBody>
      </p:sp>
      <p:sp>
        <p:nvSpPr>
          <p:cNvPr id="17" name="Pentagon 16"/>
          <p:cNvSpPr/>
          <p:nvPr/>
        </p:nvSpPr>
        <p:spPr>
          <a:xfrm>
            <a:off x="7892662" y="599749"/>
            <a:ext cx="1880687"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rPr>
              <a:t>Discussion</a:t>
            </a:r>
          </a:p>
        </p:txBody>
      </p:sp>
    </p:spTree>
    <p:extLst>
      <p:ext uri="{BB962C8B-B14F-4D97-AF65-F5344CB8AC3E}">
        <p14:creationId xmlns:p14="http://schemas.microsoft.com/office/powerpoint/2010/main" val="394743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2069" y="2011680"/>
            <a:ext cx="11730445" cy="4206240"/>
          </a:xfrm>
        </p:spPr>
        <p:txBody>
          <a:bodyPr/>
          <a:lstStyle/>
          <a:p>
            <a:pPr marL="0" indent="0" algn="l">
              <a:buNone/>
            </a:pPr>
            <a:r>
              <a:rPr lang="en-US" b="1" dirty="0">
                <a:solidFill>
                  <a:schemeClr val="tx2"/>
                </a:solidFill>
                <a:latin typeface="Garamond" panose="02020404030301010803" pitchFamily="18" charset="0"/>
              </a:rPr>
              <a:t>In contrast, stillbirth affects proportionally fewer births in high-income countries, and data related to these deaths tend to be comprehensively </a:t>
            </a:r>
            <a:r>
              <a:rPr lang="en-US" b="1" dirty="0" smtClean="0">
                <a:solidFill>
                  <a:schemeClr val="tx2"/>
                </a:solidFill>
                <a:latin typeface="Garamond" panose="02020404030301010803" pitchFamily="18" charset="0"/>
              </a:rPr>
              <a:t>recorded. </a:t>
            </a:r>
            <a:r>
              <a:rPr lang="en-US" b="1" dirty="0">
                <a:solidFill>
                  <a:schemeClr val="tx2"/>
                </a:solidFill>
                <a:latin typeface="Garamond" panose="02020404030301010803" pitchFamily="18" charset="0"/>
              </a:rPr>
              <a:t>Many high-income countries have developed their own classification systems for perinatal deaths; for example, the United Kingdom uses the </a:t>
            </a:r>
            <a:r>
              <a:rPr lang="en-US" b="1" dirty="0" err="1">
                <a:solidFill>
                  <a:schemeClr val="tx2"/>
                </a:solidFill>
                <a:latin typeface="Garamond" panose="02020404030301010803" pitchFamily="18" charset="0"/>
              </a:rPr>
              <a:t>Codac</a:t>
            </a:r>
            <a:r>
              <a:rPr lang="en-US" b="1" dirty="0">
                <a:solidFill>
                  <a:schemeClr val="tx2"/>
                </a:solidFill>
                <a:latin typeface="Garamond" panose="02020404030301010803" pitchFamily="18" charset="0"/>
              </a:rPr>
              <a:t> </a:t>
            </a:r>
            <a:r>
              <a:rPr lang="en-US" b="1" dirty="0" smtClean="0">
                <a:solidFill>
                  <a:schemeClr val="tx2"/>
                </a:solidFill>
                <a:latin typeface="Garamond" panose="02020404030301010803" pitchFamily="18" charset="0"/>
              </a:rPr>
              <a:t>system, </a:t>
            </a:r>
            <a:r>
              <a:rPr lang="en-US" b="1" dirty="0">
                <a:solidFill>
                  <a:schemeClr val="tx2"/>
                </a:solidFill>
                <a:latin typeface="Garamond" panose="02020404030301010803" pitchFamily="18" charset="0"/>
              </a:rPr>
              <a:t>Sweden has the Stockholm </a:t>
            </a:r>
            <a:r>
              <a:rPr lang="en-US" b="1" dirty="0" smtClean="0">
                <a:solidFill>
                  <a:schemeClr val="tx2"/>
                </a:solidFill>
                <a:latin typeface="Garamond" panose="02020404030301010803" pitchFamily="18" charset="0"/>
              </a:rPr>
              <a:t>system, </a:t>
            </a:r>
            <a:r>
              <a:rPr lang="en-US" b="1" dirty="0">
                <a:solidFill>
                  <a:schemeClr val="tx2"/>
                </a:solidFill>
                <a:latin typeface="Garamond" panose="02020404030301010803" pitchFamily="18" charset="0"/>
              </a:rPr>
              <a:t>Australia and New Zealand use the Perinatal Society of Australia and New Zealand perinatal death classification </a:t>
            </a:r>
            <a:r>
              <a:rPr lang="en-US" b="1" dirty="0" smtClean="0">
                <a:solidFill>
                  <a:schemeClr val="tx2"/>
                </a:solidFill>
                <a:latin typeface="Garamond" panose="02020404030301010803" pitchFamily="18" charset="0"/>
              </a:rPr>
              <a:t>system, </a:t>
            </a:r>
            <a:r>
              <a:rPr lang="en-US" b="1" dirty="0">
                <a:solidFill>
                  <a:schemeClr val="tx2"/>
                </a:solidFill>
                <a:latin typeface="Garamond" panose="02020404030301010803" pitchFamily="18" charset="0"/>
              </a:rPr>
              <a:t>and the Netherlands uses the Tulip classification </a:t>
            </a:r>
            <a:r>
              <a:rPr lang="en-US" b="1" dirty="0" smtClean="0">
                <a:solidFill>
                  <a:schemeClr val="tx2"/>
                </a:solidFill>
                <a:latin typeface="Garamond" panose="02020404030301010803" pitchFamily="18" charset="0"/>
              </a:rPr>
              <a:t>system. </a:t>
            </a:r>
            <a:r>
              <a:rPr lang="en-US" b="1" dirty="0">
                <a:solidFill>
                  <a:schemeClr val="tx2"/>
                </a:solidFill>
                <a:latin typeface="Garamond" panose="02020404030301010803" pitchFamily="18" charset="0"/>
              </a:rPr>
              <a:t>In the United States, the Stillbirth Collaborative Research Network developed the initial causes of fetal death </a:t>
            </a:r>
            <a:r>
              <a:rPr lang="en-US" b="1" dirty="0" smtClean="0">
                <a:solidFill>
                  <a:schemeClr val="tx2"/>
                </a:solidFill>
                <a:latin typeface="Garamond" panose="02020404030301010803" pitchFamily="18" charset="0"/>
              </a:rPr>
              <a:t>system. </a:t>
            </a:r>
            <a:endParaRPr lang="en-US" b="1" dirty="0" smtClean="0">
              <a:solidFill>
                <a:schemeClr val="tx2"/>
              </a:solidFill>
              <a:latin typeface="Garamond" panose="02020404030301010803" pitchFamily="18" charset="0"/>
            </a:endParaRPr>
          </a:p>
          <a:p>
            <a:pPr marL="0" indent="0" algn="l">
              <a:buNone/>
            </a:pPr>
            <a:r>
              <a:rPr lang="en-US" b="1" dirty="0" smtClean="0">
                <a:solidFill>
                  <a:schemeClr val="tx2"/>
                </a:solidFill>
                <a:latin typeface="Garamond" panose="02020404030301010803" pitchFamily="18" charset="0"/>
              </a:rPr>
              <a:t>While </a:t>
            </a:r>
            <a:r>
              <a:rPr lang="en-US" b="1" dirty="0">
                <a:solidFill>
                  <a:schemeClr val="tx2"/>
                </a:solidFill>
                <a:latin typeface="Garamond" panose="02020404030301010803" pitchFamily="18" charset="0"/>
              </a:rPr>
              <a:t>we see an annual reduction in the rate in stillbirth </a:t>
            </a:r>
            <a:r>
              <a:rPr lang="en-US" b="1" dirty="0" smtClean="0">
                <a:solidFill>
                  <a:schemeClr val="tx2"/>
                </a:solidFill>
                <a:latin typeface="Garamond" panose="02020404030301010803" pitchFamily="18" charset="0"/>
              </a:rPr>
              <a:t>globally, </a:t>
            </a:r>
            <a:r>
              <a:rPr lang="en-US" b="1" dirty="0">
                <a:solidFill>
                  <a:schemeClr val="tx2"/>
                </a:solidFill>
                <a:latin typeface="Garamond" panose="02020404030301010803" pitchFamily="18" charset="0"/>
              </a:rPr>
              <a:t>this trend differs widely among high- and low- income countries.</a:t>
            </a:r>
          </a:p>
        </p:txBody>
      </p:sp>
      <p:sp>
        <p:nvSpPr>
          <p:cNvPr id="4" name="Date Placeholder 3"/>
          <p:cNvSpPr>
            <a:spLocks noGrp="1"/>
          </p:cNvSpPr>
          <p:nvPr>
            <p:ph type="dt" sz="half" idx="10"/>
          </p:nvPr>
        </p:nvSpPr>
        <p:spPr/>
        <p:txBody>
          <a:bodyPr/>
          <a:lstStyle/>
          <a:p>
            <a:r>
              <a:rPr lang="en-US" smtClean="0"/>
              <a:t>3  </a:t>
            </a:r>
            <a:r>
              <a:rPr lang="fa-IR" smtClean="0"/>
              <a:t> </a:t>
            </a:r>
            <a:endParaRPr lang="en-US" dirty="0"/>
          </a:p>
        </p:txBody>
      </p:sp>
      <p:sp>
        <p:nvSpPr>
          <p:cNvPr id="6" name="Slide Number Placeholder 5"/>
          <p:cNvSpPr>
            <a:spLocks noGrp="1"/>
          </p:cNvSpPr>
          <p:nvPr>
            <p:ph type="sldNum" sz="quarter" idx="12"/>
          </p:nvPr>
        </p:nvSpPr>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7"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403314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66896" y="1965002"/>
            <a:ext cx="11456126" cy="4206240"/>
          </a:xfrm>
        </p:spPr>
        <p:txBody>
          <a:bodyPr/>
          <a:lstStyle/>
          <a:p>
            <a:pPr marL="0" indent="0" algn="l">
              <a:buNone/>
            </a:pPr>
            <a:r>
              <a:rPr lang="en-US" b="1">
                <a:solidFill>
                  <a:schemeClr val="tx2"/>
                </a:solidFill>
                <a:latin typeface="Garamond" panose="02020404030301010803" pitchFamily="18" charset="0"/>
              </a:rPr>
              <a:t>An internationally recognized classification system of perinatal mortality would be invaluable so that the data could easily be compared between different countries to facilitate classification and research in driving programs to reduce the overall perinatal </a:t>
            </a:r>
            <a:r>
              <a:rPr lang="en-US" b="1" smtClean="0">
                <a:solidFill>
                  <a:schemeClr val="tx2"/>
                </a:solidFill>
                <a:latin typeface="Garamond" panose="02020404030301010803" pitchFamily="18" charset="0"/>
              </a:rPr>
              <a:t>mortality.</a:t>
            </a:r>
          </a:p>
          <a:p>
            <a:pPr marL="0" indent="0" algn="l">
              <a:buNone/>
            </a:pPr>
            <a:r>
              <a:rPr lang="en-US" b="1">
                <a:solidFill>
                  <a:schemeClr val="tx2"/>
                </a:solidFill>
                <a:latin typeface="Garamond" panose="02020404030301010803" pitchFamily="18" charset="0"/>
              </a:rPr>
              <a:t>Based on the International Statistical Classification of Diseases and Related Health Problems, 10th Revision (ICD-10), the International Classification of Diseases for Perinatal Mortality (ICD-PM) was released by the World Health Organization in August </a:t>
            </a:r>
            <a:r>
              <a:rPr lang="en-US" b="1" smtClean="0">
                <a:solidFill>
                  <a:schemeClr val="tx2"/>
                </a:solidFill>
                <a:latin typeface="Garamond" panose="02020404030301010803" pitchFamily="18" charset="0"/>
              </a:rPr>
              <a:t>2016.</a:t>
            </a:r>
          </a:p>
          <a:p>
            <a:pPr marL="0" indent="0" algn="l">
              <a:buNone/>
            </a:pPr>
            <a:r>
              <a:rPr lang="en-US" b="1" smtClean="0">
                <a:solidFill>
                  <a:schemeClr val="tx2"/>
                </a:solidFill>
                <a:latin typeface="Garamond" panose="02020404030301010803" pitchFamily="18" charset="0"/>
              </a:rPr>
              <a:t>It </a:t>
            </a:r>
            <a:r>
              <a:rPr lang="en-US" b="1">
                <a:solidFill>
                  <a:schemeClr val="tx2"/>
                </a:solidFill>
                <a:latin typeface="Garamond" panose="02020404030301010803" pitchFamily="18" charset="0"/>
              </a:rPr>
              <a:t>is the first perinatal death classification system developed to be used worldwide. This system links the cause of perinatal death, using ICD-10 </a:t>
            </a:r>
            <a:r>
              <a:rPr lang="en-US" b="1" smtClean="0">
                <a:solidFill>
                  <a:schemeClr val="tx2"/>
                </a:solidFill>
                <a:latin typeface="Garamond" panose="02020404030301010803" pitchFamily="18" charset="0"/>
              </a:rPr>
              <a:t>codes, </a:t>
            </a:r>
            <a:r>
              <a:rPr lang="en-US" b="1">
                <a:solidFill>
                  <a:schemeClr val="tx2"/>
                </a:solidFill>
                <a:latin typeface="Garamond" panose="02020404030301010803" pitchFamily="18" charset="0"/>
              </a:rPr>
              <a:t>separated by timing of death, with the maternal conditions that contribute to perinatal death.</a:t>
            </a:r>
          </a:p>
        </p:txBody>
      </p:sp>
      <p:sp>
        <p:nvSpPr>
          <p:cNvPr id="4" name="Date Placeholder 3"/>
          <p:cNvSpPr>
            <a:spLocks noGrp="1"/>
          </p:cNvSpPr>
          <p:nvPr>
            <p:ph type="dt" sz="half" idx="10"/>
          </p:nvPr>
        </p:nvSpPr>
        <p:spPr/>
        <p:txBody>
          <a:bodyPr/>
          <a:lstStyle/>
          <a:p>
            <a:r>
              <a:rPr lang="en-US" smtClean="0"/>
              <a:t>4</a:t>
            </a:r>
            <a:endParaRPr lang="en-US" dirty="0"/>
          </a:p>
        </p:txBody>
      </p:sp>
      <p:sp>
        <p:nvSpPr>
          <p:cNvPr id="6" name="Slide Number Placeholder 5"/>
          <p:cNvSpPr>
            <a:spLocks noGrp="1"/>
          </p:cNvSpPr>
          <p:nvPr>
            <p:ph type="sldNum" sz="quarter" idx="12"/>
          </p:nvPr>
        </p:nvSpPr>
        <p:spPr>
          <a:xfrm>
            <a:off x="8906808" y="6333954"/>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7"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4138607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6754" y="2011680"/>
            <a:ext cx="11717383" cy="4206240"/>
          </a:xfrm>
        </p:spPr>
        <p:txBody>
          <a:bodyPr/>
          <a:lstStyle/>
          <a:p>
            <a:pPr marL="0" indent="0" algn="l">
              <a:buNone/>
            </a:pPr>
            <a:r>
              <a:rPr lang="en-US" b="1">
                <a:solidFill>
                  <a:schemeClr val="tx2"/>
                </a:solidFill>
                <a:latin typeface="Garamond" panose="02020404030301010803" pitchFamily="18" charset="0"/>
              </a:rPr>
              <a:t>Currently, in Hong Kong under the Hospital Authority, the coding system (for stillbirths only) used </a:t>
            </a:r>
            <a:r>
              <a:rPr lang="en-US" b="1" smtClean="0">
                <a:solidFill>
                  <a:schemeClr val="tx2"/>
                </a:solidFill>
                <a:latin typeface="Garamond" panose="02020404030301010803" pitchFamily="18" charset="0"/>
              </a:rPr>
              <a:t>is </a:t>
            </a:r>
            <a:r>
              <a:rPr lang="en-US" b="1">
                <a:solidFill>
                  <a:schemeClr val="tx2"/>
                </a:solidFill>
                <a:latin typeface="Garamond" panose="02020404030301010803" pitchFamily="18" charset="0"/>
              </a:rPr>
              <a:t>a direct one (ie, if the cause of the stillbirth could be identified, it would be stated directly such as congenital abnormalities, pregnancy-induced hypertension, cord accident, antepartum hemorrhage, maternal disease). The remaining cases would be placed in the categories unclassified, unexplained, and miscellaneous/uninvestigated, which essentially refer to unknown causes. </a:t>
            </a:r>
            <a:endParaRPr lang="en-US" b="1" smtClean="0">
              <a:solidFill>
                <a:schemeClr val="tx2"/>
              </a:solidFill>
              <a:latin typeface="Garamond" panose="02020404030301010803" pitchFamily="18" charset="0"/>
            </a:endParaRPr>
          </a:p>
          <a:p>
            <a:pPr marL="0" indent="0" algn="l">
              <a:buNone/>
            </a:pPr>
            <a:r>
              <a:rPr lang="en-US" b="1" smtClean="0">
                <a:solidFill>
                  <a:schemeClr val="tx2"/>
                </a:solidFill>
                <a:latin typeface="Garamond" panose="02020404030301010803" pitchFamily="18" charset="0"/>
              </a:rPr>
              <a:t>The </a:t>
            </a:r>
            <a:r>
              <a:rPr lang="en-US" b="1">
                <a:solidFill>
                  <a:schemeClr val="tx2"/>
                </a:solidFill>
                <a:latin typeface="Garamond" panose="02020404030301010803" pitchFamily="18" charset="0"/>
              </a:rPr>
              <a:t>problem is that up to 92.8% (800/862) of stillbirths from 2012 to 2018 were classified under these 3 </a:t>
            </a:r>
            <a:r>
              <a:rPr lang="en-US" b="1" smtClean="0">
                <a:solidFill>
                  <a:schemeClr val="tx2"/>
                </a:solidFill>
                <a:latin typeface="Garamond" panose="02020404030301010803" pitchFamily="18" charset="0"/>
              </a:rPr>
              <a:t>categories. </a:t>
            </a:r>
            <a:r>
              <a:rPr lang="en-US" b="1">
                <a:solidFill>
                  <a:schemeClr val="tx2"/>
                </a:solidFill>
                <a:latin typeface="Garamond" panose="02020404030301010803" pitchFamily="18" charset="0"/>
              </a:rPr>
              <a:t>This phenomenon has significantly impaired the potential of using this perinatal database to further study and design programs to reduce perinatal </a:t>
            </a:r>
            <a:r>
              <a:rPr lang="en-US" b="1" smtClean="0">
                <a:solidFill>
                  <a:schemeClr val="tx2"/>
                </a:solidFill>
                <a:latin typeface="Garamond" panose="02020404030301010803" pitchFamily="18" charset="0"/>
              </a:rPr>
              <a:t>mortality.</a:t>
            </a:r>
            <a:endParaRPr lang="en-US" b="1">
              <a:solidFill>
                <a:schemeClr val="tx2"/>
              </a:solidFill>
              <a:latin typeface="Garamond" panose="02020404030301010803" pitchFamily="18" charset="0"/>
            </a:endParaRPr>
          </a:p>
        </p:txBody>
      </p:sp>
      <p:sp>
        <p:nvSpPr>
          <p:cNvPr id="4" name="Date Placeholder 3"/>
          <p:cNvSpPr>
            <a:spLocks noGrp="1"/>
          </p:cNvSpPr>
          <p:nvPr>
            <p:ph type="dt" sz="half" idx="10"/>
          </p:nvPr>
        </p:nvSpPr>
        <p:spPr/>
        <p:txBody>
          <a:bodyPr/>
          <a:lstStyle/>
          <a:p>
            <a:r>
              <a:rPr lang="en-US" smtClean="0"/>
              <a:t>5  </a:t>
            </a:r>
            <a:r>
              <a:rPr lang="fa-IR" smtClean="0"/>
              <a:t> </a:t>
            </a:r>
            <a:endParaRPr lang="en-US" dirty="0"/>
          </a:p>
        </p:txBody>
      </p:sp>
      <p:sp>
        <p:nvSpPr>
          <p:cNvPr id="6" name="Slide Number Placeholder 5"/>
          <p:cNvSpPr>
            <a:spLocks noGrp="1"/>
          </p:cNvSpPr>
          <p:nvPr>
            <p:ph type="sldNum" sz="quarter" idx="12"/>
          </p:nvPr>
        </p:nvSpPr>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7"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2799934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27906" y="2677885"/>
            <a:ext cx="9993085" cy="1776549"/>
          </a:xfrm>
        </p:spPr>
        <p:style>
          <a:lnRef idx="3">
            <a:schemeClr val="lt1"/>
          </a:lnRef>
          <a:fillRef idx="1">
            <a:schemeClr val="accent2"/>
          </a:fillRef>
          <a:effectRef idx="1">
            <a:schemeClr val="accent2"/>
          </a:effectRef>
          <a:fontRef idx="minor">
            <a:schemeClr val="lt1"/>
          </a:fontRef>
        </p:style>
        <p:txBody>
          <a:bodyPr>
            <a:normAutofit/>
          </a:bodyPr>
          <a:lstStyle/>
          <a:p>
            <a:pPr marL="0" indent="0" algn="l">
              <a:buNone/>
            </a:pPr>
            <a:r>
              <a:rPr lang="en-US" b="1">
                <a:solidFill>
                  <a:schemeClr val="bg1"/>
                </a:solidFill>
                <a:latin typeface="Garamond" panose="02020404030301010803" pitchFamily="18" charset="0"/>
              </a:rPr>
              <a:t>We hypothesized that by using a globally applicable classification system such as ICD-PM that recognizes stillbirths and neonatal deaths together with the contributing maternal conditions, coding of stillbirth and neonatal death could be significantly improved. </a:t>
            </a:r>
            <a:r>
              <a:rPr lang="en-US" b="1" smtClean="0">
                <a:solidFill>
                  <a:schemeClr val="bg1"/>
                </a:solidFill>
                <a:latin typeface="Garamond" panose="02020404030301010803" pitchFamily="18" charset="0"/>
              </a:rPr>
              <a:t>Therefore</a:t>
            </a:r>
            <a:r>
              <a:rPr lang="en-US" b="1">
                <a:solidFill>
                  <a:schemeClr val="bg1"/>
                </a:solidFill>
                <a:latin typeface="Garamond" panose="02020404030301010803" pitchFamily="18" charset="0"/>
              </a:rPr>
              <a:t>, a validation study was performed to apply the ICD-PM coding system to our stillbirths and neonatal death cases.</a:t>
            </a:r>
          </a:p>
        </p:txBody>
      </p:sp>
      <p:sp>
        <p:nvSpPr>
          <p:cNvPr id="4" name="Date Placeholder 3"/>
          <p:cNvSpPr>
            <a:spLocks noGrp="1"/>
          </p:cNvSpPr>
          <p:nvPr>
            <p:ph type="dt" sz="half" idx="10"/>
          </p:nvPr>
        </p:nvSpPr>
        <p:spPr/>
        <p:txBody>
          <a:bodyPr/>
          <a:lstStyle/>
          <a:p>
            <a:r>
              <a:rPr lang="en-US" smtClean="0"/>
              <a:t>6  </a:t>
            </a:r>
            <a:r>
              <a:rPr lang="fa-IR" smtClean="0"/>
              <a:t> </a:t>
            </a:r>
            <a:endParaRPr lang="en-US" dirty="0"/>
          </a:p>
        </p:txBody>
      </p:sp>
      <p:sp>
        <p:nvSpPr>
          <p:cNvPr id="6" name="Slide Number Placeholder 5"/>
          <p:cNvSpPr>
            <a:spLocks noGrp="1"/>
          </p:cNvSpPr>
          <p:nvPr>
            <p:ph type="sldNum" sz="quarter" idx="12"/>
          </p:nvPr>
        </p:nvSpPr>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7"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310521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  </a:t>
            </a:r>
            <a:r>
              <a:rPr lang="fa-IR" smtClean="0"/>
              <a:t> </a:t>
            </a:r>
            <a:endParaRPr lang="en-US" dirty="0"/>
          </a:p>
        </p:txBody>
      </p:sp>
      <p:sp>
        <p:nvSpPr>
          <p:cNvPr id="6" name="Slide Number Placeholder 5"/>
          <p:cNvSpPr>
            <a:spLocks noGrp="1"/>
          </p:cNvSpPr>
          <p:nvPr>
            <p:ph type="sldNum" sz="quarter" idx="12"/>
          </p:nvPr>
        </p:nvSpPr>
        <p:spPr>
          <a:xfrm>
            <a:off x="9837424" y="6333954"/>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13" name="Rounded Rectangle 12"/>
          <p:cNvSpPr/>
          <p:nvPr/>
        </p:nvSpPr>
        <p:spPr>
          <a:xfrm>
            <a:off x="3317965" y="2012384"/>
            <a:ext cx="8608423" cy="109657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Garamond" panose="02020404030301010803" pitchFamily="18" charset="0"/>
              </a:rPr>
              <a:t>The </a:t>
            </a:r>
            <a:r>
              <a:rPr lang="en-US" sz="2400" b="1">
                <a:solidFill>
                  <a:schemeClr val="accent3">
                    <a:lumMod val="75000"/>
                  </a:schemeClr>
                </a:solidFill>
                <a:latin typeface="Garamond" panose="02020404030301010803" pitchFamily="18" charset="0"/>
              </a:rPr>
              <a:t>primary outcome </a:t>
            </a:r>
            <a:r>
              <a:rPr lang="en-US" b="1">
                <a:solidFill>
                  <a:schemeClr val="bg1"/>
                </a:solidFill>
                <a:latin typeface="Garamond" panose="02020404030301010803" pitchFamily="18" charset="0"/>
              </a:rPr>
              <a:t>was the reduction in unknown causes for stillbirth and neonatal death after applying the ICD-PM coding system</a:t>
            </a:r>
          </a:p>
        </p:txBody>
      </p:sp>
      <p:sp>
        <p:nvSpPr>
          <p:cNvPr id="15" name="Rounded Rectangle 14"/>
          <p:cNvSpPr/>
          <p:nvPr/>
        </p:nvSpPr>
        <p:spPr>
          <a:xfrm>
            <a:off x="3441699" y="4478100"/>
            <a:ext cx="8608422" cy="1098368"/>
          </a:xfrm>
          <a:prstGeom prst="roundRect">
            <a:avLst/>
          </a:prstGeom>
          <a:solidFill>
            <a:srgbClr val="BE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rPr>
              <a:t>The </a:t>
            </a:r>
            <a:r>
              <a:rPr lang="en-US" sz="2400" b="1">
                <a:solidFill>
                  <a:schemeClr val="accent3">
                    <a:lumMod val="75000"/>
                  </a:schemeClr>
                </a:solidFill>
                <a:latin typeface="Garamond" panose="02020404030301010803" pitchFamily="18" charset="0"/>
              </a:rPr>
              <a:t>secondary outcome </a:t>
            </a:r>
            <a:r>
              <a:rPr lang="en-US" sz="2000" b="1">
                <a:solidFill>
                  <a:schemeClr val="bg1"/>
                </a:solidFill>
                <a:latin typeface="Garamond" panose="02020404030301010803" pitchFamily="18" charset="0"/>
              </a:rPr>
              <a:t>was the percentage agreement with expert (EA) in applying ICD-PM codes. </a:t>
            </a:r>
          </a:p>
        </p:txBody>
      </p:sp>
      <p:sp>
        <p:nvSpPr>
          <p:cNvPr id="16" name="Pentagon 15"/>
          <p:cNvSpPr/>
          <p:nvPr/>
        </p:nvSpPr>
        <p:spPr>
          <a:xfrm>
            <a:off x="679268" y="3013547"/>
            <a:ext cx="2325189" cy="1205756"/>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Garamond" panose="02020404030301010803" pitchFamily="18" charset="0"/>
              </a:rPr>
              <a:t>Outcome</a:t>
            </a:r>
          </a:p>
        </p:txBody>
      </p:sp>
      <p:sp>
        <p:nvSpPr>
          <p:cNvPr id="8"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1687109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138" y="2690949"/>
            <a:ext cx="11743509" cy="1724297"/>
          </a:xfrm>
        </p:spPr>
        <p:txBody>
          <a:bodyPr/>
          <a:lstStyle/>
          <a:p>
            <a:pPr marL="0" indent="0" algn="l">
              <a:buNone/>
            </a:pPr>
            <a:r>
              <a:rPr lang="en-US" b="1">
                <a:solidFill>
                  <a:schemeClr val="tx2">
                    <a:lumMod val="50000"/>
                    <a:lumOff val="50000"/>
                  </a:schemeClr>
                </a:solidFill>
                <a:latin typeface="Garamond" panose="02020404030301010803" pitchFamily="18" charset="0"/>
              </a:rPr>
              <a:t>The ICD-PM system, the World Health Organization application of the ICD-10 to deaths during the perinatal period, was applied to existing perinatal death data from May 1, 2012, to April 30, 2019, in Kwong Wah Hospital, a regional public hospital with 34,920 deliveries during the 7-year study period.</a:t>
            </a:r>
          </a:p>
        </p:txBody>
      </p:sp>
      <p:sp>
        <p:nvSpPr>
          <p:cNvPr id="4" name="Date Placeholder 3"/>
          <p:cNvSpPr>
            <a:spLocks noGrp="1"/>
          </p:cNvSpPr>
          <p:nvPr>
            <p:ph type="dt" sz="half" idx="10"/>
          </p:nvPr>
        </p:nvSpPr>
        <p:spPr/>
        <p:txBody>
          <a:bodyPr/>
          <a:lstStyle/>
          <a:p>
            <a:r>
              <a:rPr lang="en-US" smtClean="0"/>
              <a:t>8  </a:t>
            </a:r>
            <a:r>
              <a:rPr lang="fa-IR" smtClean="0"/>
              <a:t> </a:t>
            </a:r>
            <a:endParaRPr lang="en-US" dirty="0"/>
          </a:p>
        </p:txBody>
      </p:sp>
      <p:sp>
        <p:nvSpPr>
          <p:cNvPr id="6" name="Slide Number Placeholder 5"/>
          <p:cNvSpPr>
            <a:spLocks noGrp="1"/>
          </p:cNvSpPr>
          <p:nvPr>
            <p:ph type="sldNum" sz="quarter" idx="12"/>
          </p:nvPr>
        </p:nvSpPr>
        <p:spPr>
          <a:xfrm>
            <a:off x="9625834" y="6345485"/>
            <a:ext cx="2080191" cy="365125"/>
          </a:xfrm>
        </p:spPr>
        <p:txBody>
          <a:bodyPr/>
          <a:lstStyle/>
          <a:p>
            <a:r>
              <a:rPr lang="fa-IR" b="1">
                <a:solidFill>
                  <a:schemeClr val="accent4">
                    <a:lumMod val="75000"/>
                  </a:schemeClr>
                </a:solidFill>
              </a:rPr>
              <a:t>معصومه جعفری</a:t>
            </a:r>
            <a:endParaRPr lang="fa-IR" sz="1800" b="1">
              <a:solidFill>
                <a:schemeClr val="accent4">
                  <a:lumMod val="75000"/>
                </a:schemeClr>
              </a:solidFill>
            </a:endParaRPr>
          </a:p>
        </p:txBody>
      </p:sp>
      <p:sp>
        <p:nvSpPr>
          <p:cNvPr id="7" name="Pentagon 6"/>
          <p:cNvSpPr/>
          <p:nvPr/>
        </p:nvSpPr>
        <p:spPr>
          <a:xfrm>
            <a:off x="2344898" y="657768"/>
            <a:ext cx="1842226" cy="981239"/>
          </a:xfrm>
          <a:prstGeom prst="homePlat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cs typeface="B Nazanin" panose="00000400000000000000" pitchFamily="2" charset="-78"/>
              </a:rPr>
              <a:t>Introduction</a:t>
            </a:r>
          </a:p>
        </p:txBody>
      </p:sp>
      <p:sp>
        <p:nvSpPr>
          <p:cNvPr id="14" name="Pentagon 13"/>
          <p:cNvSpPr/>
          <p:nvPr/>
        </p:nvSpPr>
        <p:spPr>
          <a:xfrm>
            <a:off x="9779765" y="598605"/>
            <a:ext cx="1772330"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cs typeface="B Nazanin" panose="00000400000000000000" pitchFamily="2" charset="-78"/>
              </a:rPr>
              <a:t>Conclusions</a:t>
            </a:r>
          </a:p>
        </p:txBody>
      </p:sp>
      <p:sp>
        <p:nvSpPr>
          <p:cNvPr id="15" name="Pentagon 14"/>
          <p:cNvSpPr/>
          <p:nvPr/>
        </p:nvSpPr>
        <p:spPr>
          <a:xfrm>
            <a:off x="4187124" y="599750"/>
            <a:ext cx="1852769" cy="981239"/>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rPr>
              <a:t>Methods</a:t>
            </a:r>
          </a:p>
        </p:txBody>
      </p:sp>
      <p:sp>
        <p:nvSpPr>
          <p:cNvPr id="16" name="Pentagon 15"/>
          <p:cNvSpPr/>
          <p:nvPr/>
        </p:nvSpPr>
        <p:spPr>
          <a:xfrm>
            <a:off x="6039893" y="628759"/>
            <a:ext cx="1846353"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cs typeface="B Nazanin" panose="00000400000000000000" pitchFamily="2" charset="-78"/>
              </a:rPr>
              <a:t>Results</a:t>
            </a:r>
          </a:p>
        </p:txBody>
      </p:sp>
      <p:sp>
        <p:nvSpPr>
          <p:cNvPr id="17" name="Pentagon 16"/>
          <p:cNvSpPr/>
          <p:nvPr/>
        </p:nvSpPr>
        <p:spPr>
          <a:xfrm>
            <a:off x="7892662" y="599749"/>
            <a:ext cx="1880687" cy="981239"/>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Garamond" panose="02020404030301010803" pitchFamily="18" charset="0"/>
              </a:rPr>
              <a:t>Discussion</a:t>
            </a:r>
          </a:p>
        </p:txBody>
      </p:sp>
      <p:sp>
        <p:nvSpPr>
          <p:cNvPr id="11" name="Footer Placeholder 4"/>
          <p:cNvSpPr>
            <a:spLocks noGrp="1"/>
          </p:cNvSpPr>
          <p:nvPr>
            <p:ph type="ftr" sz="quarter" idx="11"/>
          </p:nvPr>
        </p:nvSpPr>
        <p:spPr>
          <a:xfrm>
            <a:off x="2819717" y="6301995"/>
            <a:ext cx="6440351" cy="365125"/>
          </a:xfrm>
        </p:spPr>
        <p:txBody>
          <a:bodyPr/>
          <a:lstStyle/>
          <a:p>
            <a:r>
              <a:rPr lang="en-US" sz="1200" b="1">
                <a:solidFill>
                  <a:schemeClr val="accent4">
                    <a:lumMod val="75000"/>
                  </a:schemeClr>
                </a:solidFill>
                <a:effectLst>
                  <a:outerShdw blurRad="38100" dist="38100" dir="2700000" algn="tl">
                    <a:srgbClr val="000000">
                      <a:alpha val="43137"/>
                    </a:srgbClr>
                  </a:outerShdw>
                </a:effectLst>
              </a:rPr>
              <a:t>Improving Diagnostic Classification of Stillbirths and Neonatal Deaths Using ICD-PM (International Classification of Diseases for Perinatal Mortality) Codes: Validation Study</a:t>
            </a:r>
          </a:p>
          <a:p>
            <a:endParaRPr lang="en-US" dirty="0"/>
          </a:p>
        </p:txBody>
      </p:sp>
    </p:spTree>
    <p:extLst>
      <p:ext uri="{BB962C8B-B14F-4D97-AF65-F5344CB8AC3E}">
        <p14:creationId xmlns:p14="http://schemas.microsoft.com/office/powerpoint/2010/main" val="25307228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1757</TotalTime>
  <Words>2449</Words>
  <Application>Microsoft Office PowerPoint</Application>
  <PresentationFormat>Widescreen</PresentationFormat>
  <Paragraphs>168</Paragraphs>
  <Slides>28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B Nazanin</vt:lpstr>
      <vt:lpstr>B Titr</vt:lpstr>
      <vt:lpstr>Calibri</vt:lpstr>
      <vt:lpstr>Californian FB</vt:lpstr>
      <vt:lpstr>Corbel</vt:lpstr>
      <vt:lpstr>Garamond</vt:lpstr>
      <vt:lpstr>Tahoma</vt:lpstr>
      <vt:lpstr>Wingdings</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Ali Molazemian</dc:creator>
  <cp:lastModifiedBy>Narges Baradari Azghad</cp:lastModifiedBy>
  <cp:revision>154</cp:revision>
  <dcterms:created xsi:type="dcterms:W3CDTF">2017-02-27T19:12:11Z</dcterms:created>
  <dcterms:modified xsi:type="dcterms:W3CDTF">2021-04-19T07:10:08Z</dcterms:modified>
</cp:coreProperties>
</file>