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63"/>
  </p:notesMasterIdLst>
  <p:sldIdLst>
    <p:sldId id="256" r:id="rId2"/>
    <p:sldId id="329" r:id="rId3"/>
    <p:sldId id="264" r:id="rId4"/>
    <p:sldId id="271" r:id="rId5"/>
    <p:sldId id="272" r:id="rId6"/>
    <p:sldId id="273"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9" r:id="rId30"/>
    <p:sldId id="297" r:id="rId31"/>
    <p:sldId id="298"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270"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297"/>
    <a:srgbClr val="2BA9AF"/>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94660"/>
  </p:normalViewPr>
  <p:slideViewPr>
    <p:cSldViewPr snapToGrid="0">
      <p:cViewPr varScale="1">
        <p:scale>
          <a:sx n="86" d="100"/>
          <a:sy n="86" d="100"/>
        </p:scale>
        <p:origin x="44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61</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r" rtl="1">
              <a:defRPr b="0" baseline="0">
                <a:cs typeface="B Titr" panose="00000700000000000000" pitchFamily="2" charset="-78"/>
              </a:defRPr>
            </a:lvl1pPr>
          </a:lstStyle>
          <a:p>
            <a:r>
              <a:rPr lang="fa-IR" dirty="0"/>
              <a:t>برای اضافه کردن عنوان کلیک کنید</a:t>
            </a:r>
            <a:endParaRPr lang="en-US" dirty="0"/>
          </a:p>
        </p:txBody>
      </p:sp>
      <p:sp>
        <p:nvSpPr>
          <p:cNvPr id="3" name="Content Placeholder 2"/>
          <p:cNvSpPr>
            <a:spLocks noGrp="1"/>
          </p:cNvSpPr>
          <p:nvPr>
            <p:ph idx="1" hasCustomPrompt="1"/>
          </p:nvPr>
        </p:nvSpPr>
        <p:spPr/>
        <p:txBody>
          <a:bodyPr/>
          <a:lstStyle>
            <a:lvl1pPr algn="r" rtl="1">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fa-IR" dirty="0"/>
              <a:t>برای افزودن متن کلیک کنید</a:t>
            </a:r>
          </a:p>
          <a:p>
            <a:pPr lvl="0"/>
            <a:endParaRPr lang="en-US" dirty="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fa-IR"/>
              <a:t>اسلاید شماره </a:t>
            </a:r>
            <a:fld id="{623B8C6E-8ADC-45B6-B8AE-E579583F451D}" type="slidenum">
              <a:rPr lang="fa-IR" smtClean="0"/>
              <a:pPr/>
              <a:t>‹#›</a:t>
            </a:fld>
            <a:r>
              <a:rPr lang="en-US"/>
              <a:t>  </a:t>
            </a:r>
            <a:r>
              <a:rPr lang="fa-IR"/>
              <a:t> </a:t>
            </a:r>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fa-IR"/>
              <a:t>موضوع ارائه</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fa-IR"/>
              <a:t>ارائه دهنده</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146651" y="277575"/>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اسلاید شماره  9</a:t>
            </a:r>
            <a:endParaRPr lang="en-US" dirty="0"/>
          </a:p>
        </p:txBody>
      </p:sp>
      <p:sp>
        <p:nvSpPr>
          <p:cNvPr id="8" name="Footer Placeholder 7"/>
          <p:cNvSpPr>
            <a:spLocks noGrp="1"/>
          </p:cNvSpPr>
          <p:nvPr>
            <p:ph type="ftr" sz="quarter" idx="11"/>
          </p:nvPr>
        </p:nvSpPr>
        <p:spPr/>
        <p:txBody>
          <a:bodyPr/>
          <a:lstStyle/>
          <a:p>
            <a:r>
              <a:rPr lang="fa-IR"/>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اسلاید شماره  9</a:t>
            </a:r>
            <a:endParaRPr lang="en-US" dirty="0"/>
          </a:p>
        </p:txBody>
      </p:sp>
      <p:sp>
        <p:nvSpPr>
          <p:cNvPr id="4" name="Footer Placeholder 3"/>
          <p:cNvSpPr>
            <a:spLocks noGrp="1"/>
          </p:cNvSpPr>
          <p:nvPr>
            <p:ph type="ftr" sz="quarter" idx="11"/>
          </p:nvPr>
        </p:nvSpPr>
        <p:spPr/>
        <p:txBody>
          <a:bodyPr/>
          <a:lstStyle/>
          <a:p>
            <a:r>
              <a:rPr lang="fa-IR"/>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اسلاید شماره  9</a:t>
            </a:r>
            <a:endParaRPr lang="en-US" dirty="0"/>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Lotus" panose="00000400000000000000" pitchFamily="2" charset="-78"/>
            </a:endParaRPr>
          </a:p>
        </p:txBody>
      </p:sp>
      <p:sp>
        <p:nvSpPr>
          <p:cNvPr id="2" name="Title 1"/>
          <p:cNvSpPr>
            <a:spLocks noGrp="1"/>
          </p:cNvSpPr>
          <p:nvPr>
            <p:ph type="ctrTitle"/>
          </p:nvPr>
        </p:nvSpPr>
        <p:spPr>
          <a:xfrm>
            <a:off x="365760" y="2122540"/>
            <a:ext cx="11471565" cy="1739347"/>
          </a:xfrm>
        </p:spPr>
        <p:txBody>
          <a:bodyPr>
            <a:normAutofit/>
          </a:bodyPr>
          <a:lstStyle/>
          <a:p>
            <a:r>
              <a:rPr lang="en-US" sz="4400" b="1" i="0" u="none" strike="noStrike" cap="none" baseline="0" dirty="0">
                <a:latin typeface="GulliverRM"/>
                <a:cs typeface="Lotus" panose="00000400000000000000" pitchFamily="2" charset="-78"/>
              </a:rPr>
              <a:t>Development And Usability Testing Of Riyadh Mother And Baby Multi-center Cohort Study Registry</a:t>
            </a:r>
            <a:endParaRPr lang="en-US" sz="8000" b="1" cap="none" dirty="0">
              <a:cs typeface="Lotus" panose="00000400000000000000" pitchFamily="2" charset="-78"/>
            </a:endParaRPr>
          </a:p>
        </p:txBody>
      </p:sp>
      <p:sp>
        <p:nvSpPr>
          <p:cNvPr id="3" name="Subtitle 2"/>
          <p:cNvSpPr>
            <a:spLocks noGrp="1"/>
          </p:cNvSpPr>
          <p:nvPr>
            <p:ph type="subTitle" idx="1"/>
          </p:nvPr>
        </p:nvSpPr>
        <p:spPr>
          <a:xfrm>
            <a:off x="1524000" y="4204253"/>
            <a:ext cx="9144000" cy="1947350"/>
          </a:xfrm>
        </p:spPr>
        <p:txBody>
          <a:bodyPr>
            <a:noAutofit/>
          </a:bodyPr>
          <a:lstStyle/>
          <a:p>
            <a:r>
              <a:rPr lang="en-US" b="1" dirty="0">
                <a:latin typeface="Segoe UI" panose="020B0502040204020203" pitchFamily="34" charset="0"/>
                <a:cs typeface="Segoe UI" panose="020B0502040204020203" pitchFamily="34" charset="0"/>
              </a:rPr>
              <a:t>Fatemeh Shafiee</a:t>
            </a:r>
            <a:endParaRPr lang="fa-IR"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Dr. Kimayafar</a:t>
            </a:r>
            <a:endParaRPr lang="fa-IR"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shafieemf981@mums.ac.ir</a:t>
            </a:r>
            <a:endParaRPr lang="fa-IR" b="1" dirty="0">
              <a:latin typeface="Segoe UI" panose="020B0502040204020203" pitchFamily="34" charset="0"/>
              <a:cs typeface="Segoe UI" panose="020B0502040204020203"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pic>
        <p:nvPicPr>
          <p:cNvPr id="10" name="Picture 9"/>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b="19937"/>
          <a:stretch/>
        </p:blipFill>
        <p:spPr>
          <a:xfrm>
            <a:off x="10058400" y="257137"/>
            <a:ext cx="1778925" cy="1389918"/>
          </a:xfrm>
          <a:prstGeom prst="rect">
            <a:avLst/>
          </a:prstGeom>
        </p:spPr>
      </p:pic>
      <p:sp>
        <p:nvSpPr>
          <p:cNvPr id="5" name="Rectangle 4"/>
          <p:cNvSpPr/>
          <p:nvPr/>
        </p:nvSpPr>
        <p:spPr>
          <a:xfrm>
            <a:off x="5534573" y="676486"/>
            <a:ext cx="1107996" cy="400110"/>
          </a:xfrm>
          <a:prstGeom prst="rect">
            <a:avLst/>
          </a:prstGeom>
          <a:noFill/>
        </p:spPr>
        <p:txBody>
          <a:bodyPr wrap="none" lIns="91440" tIns="45720" rIns="91440" bIns="45720">
            <a:spAutoFit/>
          </a:bodyPr>
          <a:lstStyle/>
          <a:p>
            <a:pPr algn="ctr"/>
            <a:r>
              <a:rPr lang="fa-IR" sz="2000" dirty="0">
                <a:ln w="0"/>
                <a:effectLst>
                  <a:outerShdw blurRad="38100" dist="19050" dir="2700000" algn="tl" rotWithShape="0">
                    <a:schemeClr val="dk1">
                      <a:alpha val="40000"/>
                    </a:schemeClr>
                  </a:outerShdw>
                </a:effectLst>
                <a:cs typeface="Lotus" panose="00000400000000000000" pitchFamily="2" charset="-78"/>
              </a:rPr>
              <a:t>باسمه تعالی</a:t>
            </a:r>
            <a:endParaRPr lang="en-US" sz="2000" b="0" cap="none" spc="0" dirty="0">
              <a:ln w="0"/>
              <a:solidFill>
                <a:schemeClr val="tx1"/>
              </a:solidFill>
              <a:effectLst>
                <a:outerShdw blurRad="38100" dist="19050" dir="2700000" algn="tl" rotWithShape="0">
                  <a:schemeClr val="dk1">
                    <a:alpha val="40000"/>
                  </a:schemeClr>
                </a:outerShdw>
              </a:effectLst>
              <a:cs typeface="Lotus" panose="00000400000000000000" pitchFamily="2" charset="-78"/>
            </a:endParaRPr>
          </a:p>
        </p:txBody>
      </p:sp>
    </p:spTree>
    <p:extLst>
      <p:ext uri="{BB962C8B-B14F-4D97-AF65-F5344CB8AC3E}">
        <p14:creationId xmlns:p14="http://schemas.microsoft.com/office/powerpoint/2010/main" val="9068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10</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21" name="TextBox 20">
            <a:extLst>
              <a:ext uri="{FF2B5EF4-FFF2-40B4-BE49-F238E27FC236}">
                <a16:creationId xmlns:a16="http://schemas.microsoft.com/office/drawing/2014/main" id="{88926AE0-988C-4E6B-9C68-F3F5DC5D407E}"/>
              </a:ext>
            </a:extLst>
          </p:cNvPr>
          <p:cNvSpPr txBox="1"/>
          <p:nvPr/>
        </p:nvSpPr>
        <p:spPr>
          <a:xfrm>
            <a:off x="205301" y="1892858"/>
            <a:ext cx="6138908" cy="461665"/>
          </a:xfrm>
          <a:prstGeom prst="rect">
            <a:avLst/>
          </a:prstGeom>
          <a:noFill/>
        </p:spPr>
        <p:txBody>
          <a:bodyPr wrap="square">
            <a:spAutoFit/>
          </a:bodyPr>
          <a:lstStyle/>
          <a:p>
            <a:pPr marL="457200" indent="-457200">
              <a:buFont typeface="Courier New" panose="02070309020205020404" pitchFamily="49" charset="0"/>
              <a:buChar char="o"/>
            </a:pPr>
            <a:r>
              <a:rPr lang="en-US" sz="2400" b="1" i="1" u="none" strike="noStrike" baseline="0" dirty="0">
                <a:solidFill>
                  <a:srgbClr val="FF0000"/>
                </a:solidFill>
                <a:latin typeface="GulliverIT"/>
              </a:rPr>
              <a:t>RAHMA registry development</a:t>
            </a:r>
            <a:endParaRPr lang="en-US" sz="2400" b="1" i="1" dirty="0">
              <a:solidFill>
                <a:srgbClr val="FF0000"/>
              </a:solidFill>
            </a:endParaRPr>
          </a:p>
        </p:txBody>
      </p:sp>
      <p:sp>
        <p:nvSpPr>
          <p:cNvPr id="23" name="TextBox 22">
            <a:extLst>
              <a:ext uri="{FF2B5EF4-FFF2-40B4-BE49-F238E27FC236}">
                <a16:creationId xmlns:a16="http://schemas.microsoft.com/office/drawing/2014/main" id="{3F99777B-AA9B-402A-9DF9-5A83EA82DF37}"/>
              </a:ext>
            </a:extLst>
          </p:cNvPr>
          <p:cNvSpPr txBox="1"/>
          <p:nvPr/>
        </p:nvSpPr>
        <p:spPr>
          <a:xfrm>
            <a:off x="441664" y="2477291"/>
            <a:ext cx="11308672" cy="3416320"/>
          </a:xfrm>
          <a:prstGeom prst="rect">
            <a:avLst/>
          </a:prstGeom>
          <a:noFill/>
        </p:spPr>
        <p:txBody>
          <a:bodyPr wrap="square">
            <a:spAutoFit/>
          </a:bodyPr>
          <a:lstStyle/>
          <a:p>
            <a:pPr algn="just"/>
            <a:r>
              <a:rPr lang="en-US" sz="2400" b="1" i="0" u="none" strike="noStrike" baseline="0" dirty="0">
                <a:solidFill>
                  <a:srgbClr val="000000"/>
                </a:solidFill>
                <a:latin typeface="GulliverRM"/>
              </a:rPr>
              <a:t>The subject of this registry is Riyadh Mother and Baby Multicenter (RAHMA) Cohort Study which was conducted in three major hospitals in Riyadh, the capital city of Saudi Arabia, to investigate the effects of maternal non-communicable diseases on newborn and child. The study recruited more than 14,000 participants using paper-based data collection.</a:t>
            </a:r>
          </a:p>
          <a:p>
            <a:pPr algn="just"/>
            <a:r>
              <a:rPr lang="en-US" sz="2400" b="1" i="0" u="none" strike="noStrike" baseline="0" dirty="0">
                <a:solidFill>
                  <a:srgbClr val="000000"/>
                </a:solidFill>
                <a:latin typeface="GulliverRM"/>
              </a:rPr>
              <a:t>The participants will be followed for several decades to come. The study had noticeable impact on clinical practice as analysis of the data from the study was used as an audit tool to improve screening and management of pregnant women for gestational and pre-gestational diabetes</a:t>
            </a:r>
            <a:endParaRPr lang="en-US" sz="2400" b="1" dirty="0"/>
          </a:p>
        </p:txBody>
      </p:sp>
    </p:spTree>
    <p:extLst>
      <p:ext uri="{BB962C8B-B14F-4D97-AF65-F5344CB8AC3E}">
        <p14:creationId xmlns:p14="http://schemas.microsoft.com/office/powerpoint/2010/main" val="415815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11</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1917B25C-F9C4-4DFE-8687-A1EE9D2984EF}"/>
              </a:ext>
            </a:extLst>
          </p:cNvPr>
          <p:cNvSpPr txBox="1"/>
          <p:nvPr/>
        </p:nvSpPr>
        <p:spPr>
          <a:xfrm>
            <a:off x="705774" y="2113677"/>
            <a:ext cx="10759736" cy="3785652"/>
          </a:xfrm>
          <a:prstGeom prst="rect">
            <a:avLst/>
          </a:prstGeom>
          <a:noFill/>
        </p:spPr>
        <p:txBody>
          <a:bodyPr wrap="square">
            <a:spAutoFit/>
          </a:bodyPr>
          <a:lstStyle/>
          <a:p>
            <a:pPr algn="just"/>
            <a:r>
              <a:rPr lang="en-US" sz="2400" b="1" i="0" u="none" strike="noStrike" baseline="0" dirty="0">
                <a:solidFill>
                  <a:schemeClr val="bg1"/>
                </a:solidFill>
                <a:latin typeface="GulliverRM"/>
              </a:rPr>
              <a:t>RAHMA registry was custom-made to overcome medical</a:t>
            </a:r>
            <a:r>
              <a:rPr lang="fa-IR" sz="2400" b="1" i="0" u="none" strike="noStrike" baseline="0" dirty="0">
                <a:solidFill>
                  <a:schemeClr val="bg1"/>
                </a:solidFill>
                <a:latin typeface="GulliverRM"/>
              </a:rPr>
              <a:t> </a:t>
            </a:r>
            <a:r>
              <a:rPr lang="en-US" sz="2400" b="1" i="0" u="none" strike="noStrike" baseline="0" dirty="0">
                <a:solidFill>
                  <a:schemeClr val="bg1"/>
                </a:solidFill>
                <a:latin typeface="GulliverRM"/>
              </a:rPr>
              <a:t>research challenges specific to Saudi Arabia, such as difficulties in </a:t>
            </a:r>
            <a:r>
              <a:rPr lang="en-US" sz="2400" b="1" i="0" u="none" strike="noStrike" baseline="0" dirty="0">
                <a:solidFill>
                  <a:srgbClr val="FF0000"/>
                </a:solidFill>
                <a:latin typeface="GulliverRM"/>
              </a:rPr>
              <a:t>recalling</a:t>
            </a:r>
            <a:r>
              <a:rPr lang="en-US" sz="2400" b="1" i="0" u="none" strike="noStrike" baseline="0" dirty="0">
                <a:solidFill>
                  <a:schemeClr val="bg1"/>
                </a:solidFill>
                <a:latin typeface="GulliverRM"/>
              </a:rPr>
              <a:t> participants due to duplication of family names, insufficient contact information and lack of national medical records.</a:t>
            </a:r>
          </a:p>
          <a:p>
            <a:pPr algn="just"/>
            <a:endParaRPr lang="en-US" sz="2400" b="1" i="0" u="none" strike="noStrike" baseline="0" dirty="0">
              <a:solidFill>
                <a:schemeClr val="bg1"/>
              </a:solidFill>
              <a:latin typeface="GulliverRM"/>
            </a:endParaRPr>
          </a:p>
          <a:p>
            <a:pPr algn="just"/>
            <a:r>
              <a:rPr lang="en-US" sz="2400" b="1" i="0" u="none" strike="noStrike" baseline="0" dirty="0">
                <a:solidFill>
                  <a:schemeClr val="bg1"/>
                </a:solidFill>
                <a:latin typeface="GulliverRM"/>
              </a:rPr>
              <a:t>RAHMA registry was developed </a:t>
            </a:r>
            <a:r>
              <a:rPr lang="en-US" sz="2400" b="1" i="0" u="none" strike="noStrike" baseline="0" dirty="0">
                <a:solidFill>
                  <a:schemeClr val="bg1"/>
                </a:solidFill>
                <a:highlight>
                  <a:srgbClr val="FFFF00"/>
                </a:highlight>
                <a:latin typeface="GulliverRM"/>
              </a:rPr>
              <a:t>in-house</a:t>
            </a:r>
            <a:r>
              <a:rPr lang="en-US" sz="2400" b="1" i="0" u="none" strike="noStrike" baseline="0" dirty="0">
                <a:solidFill>
                  <a:schemeClr val="bg1"/>
                </a:solidFill>
                <a:latin typeface="GulliverRM"/>
              </a:rPr>
              <a:t> to reduce the cost of data collection. It was designed and developed using </a:t>
            </a:r>
            <a:r>
              <a:rPr lang="en-US" sz="2400" b="1" i="0" u="none" strike="noStrike" baseline="0" dirty="0">
                <a:solidFill>
                  <a:srgbClr val="FF0000"/>
                </a:solidFill>
                <a:latin typeface="GulliverRM"/>
              </a:rPr>
              <a:t>Visual Basic </a:t>
            </a:r>
            <a:r>
              <a:rPr lang="en-US" sz="2400" b="1" i="0" u="none" strike="noStrike" baseline="0" dirty="0">
                <a:solidFill>
                  <a:schemeClr val="bg1"/>
                </a:solidFill>
                <a:latin typeface="GulliverRM"/>
              </a:rPr>
              <a:t>and </a:t>
            </a:r>
            <a:r>
              <a:rPr lang="en-US" sz="2400" b="1" i="0" u="none" strike="noStrike" baseline="0" dirty="0">
                <a:solidFill>
                  <a:srgbClr val="FF0000"/>
                </a:solidFill>
                <a:latin typeface="GulliverRM"/>
              </a:rPr>
              <a:t>ASP.NET</a:t>
            </a:r>
            <a:r>
              <a:rPr lang="en-US" sz="2400" b="1" i="0" u="none" strike="noStrike" baseline="0" dirty="0">
                <a:solidFill>
                  <a:schemeClr val="bg1"/>
                </a:solidFill>
                <a:latin typeface="GulliverRM"/>
              </a:rPr>
              <a:t>. The database underlying the system is </a:t>
            </a:r>
            <a:r>
              <a:rPr lang="en-US" sz="2400" b="1" i="0" u="none" strike="noStrike" baseline="0" dirty="0">
                <a:solidFill>
                  <a:srgbClr val="FF0000"/>
                </a:solidFill>
                <a:latin typeface="GulliverRM"/>
              </a:rPr>
              <a:t>Microsoft SQL Server 2005</a:t>
            </a:r>
            <a:r>
              <a:rPr lang="en-US" sz="2400" b="1" i="0" u="none" strike="noStrike" baseline="0" dirty="0">
                <a:solidFill>
                  <a:schemeClr val="bg1"/>
                </a:solidFill>
                <a:latin typeface="GulliverRM"/>
              </a:rPr>
              <a:t>.</a:t>
            </a:r>
            <a:endParaRPr lang="fa-IR" sz="2400" b="1" i="0" u="none" strike="noStrike" baseline="0" dirty="0">
              <a:solidFill>
                <a:schemeClr val="bg1"/>
              </a:solidFill>
              <a:latin typeface="GulliverRM"/>
            </a:endParaRPr>
          </a:p>
          <a:p>
            <a:pPr algn="just"/>
            <a:endParaRPr lang="fa-IR" sz="2400" b="1" dirty="0">
              <a:solidFill>
                <a:schemeClr val="bg1"/>
              </a:solidFill>
              <a:latin typeface="GulliverRM"/>
            </a:endParaRPr>
          </a:p>
          <a:p>
            <a:pPr algn="just"/>
            <a:r>
              <a:rPr lang="en-US" sz="2400" b="1" i="0" u="none" strike="noStrike" baseline="0" dirty="0">
                <a:solidFill>
                  <a:schemeClr val="bg1"/>
                </a:solidFill>
                <a:latin typeface="GulliverRM"/>
              </a:rPr>
              <a:t>There are </a:t>
            </a:r>
            <a:r>
              <a:rPr lang="en-US" sz="2400" b="1" i="0" u="none" strike="noStrike" baseline="0" dirty="0">
                <a:solidFill>
                  <a:schemeClr val="bg1"/>
                </a:solidFill>
                <a:highlight>
                  <a:srgbClr val="FFFF00"/>
                </a:highlight>
                <a:latin typeface="GulliverRM"/>
              </a:rPr>
              <a:t>four</a:t>
            </a:r>
            <a:r>
              <a:rPr lang="en-US" sz="2400" b="1" i="0" u="none" strike="noStrike" baseline="0" dirty="0">
                <a:solidFill>
                  <a:schemeClr val="bg1"/>
                </a:solidFill>
                <a:latin typeface="GulliverRM"/>
              </a:rPr>
              <a:t> sections in the registry:</a:t>
            </a:r>
            <a:endParaRPr lang="en-US" sz="2400" b="1" dirty="0">
              <a:solidFill>
                <a:schemeClr val="bg1"/>
              </a:solidFill>
            </a:endParaRPr>
          </a:p>
        </p:txBody>
      </p:sp>
    </p:spTree>
    <p:extLst>
      <p:ext uri="{BB962C8B-B14F-4D97-AF65-F5344CB8AC3E}">
        <p14:creationId xmlns:p14="http://schemas.microsoft.com/office/powerpoint/2010/main" val="4147070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12</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D1CBA3FB-5B61-4D41-8142-F7F869CB757E}"/>
              </a:ext>
            </a:extLst>
          </p:cNvPr>
          <p:cNvSpPr txBox="1"/>
          <p:nvPr/>
        </p:nvSpPr>
        <p:spPr>
          <a:xfrm>
            <a:off x="1273945" y="2521588"/>
            <a:ext cx="9623394" cy="2677656"/>
          </a:xfrm>
          <a:prstGeom prst="rect">
            <a:avLst/>
          </a:prstGeom>
          <a:noFill/>
        </p:spPr>
        <p:txBody>
          <a:bodyPr wrap="square">
            <a:spAutoFit/>
          </a:bodyPr>
          <a:lstStyle/>
          <a:p>
            <a:pPr marL="342900" indent="-342900" algn="just">
              <a:buFont typeface="Wingdings" panose="05000000000000000000" pitchFamily="2" charset="2"/>
              <a:buChar char="v"/>
            </a:pPr>
            <a:r>
              <a:rPr lang="en-US" sz="2400" b="1" i="0" u="none" strike="noStrike" baseline="0" dirty="0">
                <a:solidFill>
                  <a:srgbClr val="000000"/>
                </a:solidFill>
                <a:highlight>
                  <a:srgbClr val="FFFF00"/>
                </a:highlight>
                <a:latin typeface="GulliverRM"/>
              </a:rPr>
              <a:t>Dashboard:</a:t>
            </a:r>
            <a:endParaRPr lang="fa-IR" sz="2400" b="1" i="0" u="none" strike="noStrike" baseline="0" dirty="0">
              <a:solidFill>
                <a:srgbClr val="000000"/>
              </a:solidFill>
              <a:highlight>
                <a:srgbClr val="FFFF00"/>
              </a:highlight>
              <a:latin typeface="GulliverRM"/>
            </a:endParaRPr>
          </a:p>
          <a:p>
            <a:pPr algn="just"/>
            <a:endParaRPr lang="fa-IR" sz="2400" b="1" dirty="0">
              <a:solidFill>
                <a:srgbClr val="000000"/>
              </a:solidFill>
              <a:latin typeface="GulliverRM"/>
            </a:endParaRPr>
          </a:p>
          <a:p>
            <a:pPr algn="just"/>
            <a:r>
              <a:rPr lang="en-US" sz="2400" b="1" i="0" u="none" strike="noStrike" baseline="0" dirty="0">
                <a:solidFill>
                  <a:srgbClr val="000000"/>
                </a:solidFill>
                <a:latin typeface="GulliverRM"/>
              </a:rPr>
              <a:t>dashboard where users can access specific patient</a:t>
            </a:r>
            <a:r>
              <a:rPr lang="fa-IR" sz="2400" b="1" i="0" u="none" strike="noStrike" baseline="0" dirty="0">
                <a:solidFill>
                  <a:srgbClr val="000000"/>
                </a:solidFill>
                <a:latin typeface="GulliverRM"/>
              </a:rPr>
              <a:t> </a:t>
            </a:r>
            <a:r>
              <a:rPr lang="en-US" sz="2400" b="1" i="0" u="none" strike="noStrike" baseline="0" dirty="0">
                <a:solidFill>
                  <a:srgbClr val="000000"/>
                </a:solidFill>
                <a:latin typeface="GulliverRM"/>
              </a:rPr>
              <a:t>record in the registry, log management and user management</a:t>
            </a:r>
            <a:r>
              <a:rPr lang="fa-IR" sz="2400" b="1" i="0" u="none" strike="noStrike" baseline="0" dirty="0">
                <a:solidFill>
                  <a:srgbClr val="000000"/>
                </a:solidFill>
                <a:latin typeface="GulliverRM"/>
              </a:rPr>
              <a:t>.</a:t>
            </a:r>
            <a:endParaRPr lang="fa-IR" sz="2400" b="1" dirty="0">
              <a:solidFill>
                <a:srgbClr val="000000"/>
              </a:solidFill>
              <a:latin typeface="GulliverRM"/>
            </a:endParaRPr>
          </a:p>
          <a:p>
            <a:pPr algn="just"/>
            <a:r>
              <a:rPr lang="en-US" sz="2400" b="1" i="0" u="none" strike="noStrike" baseline="0" dirty="0">
                <a:solidFill>
                  <a:srgbClr val="000000"/>
                </a:solidFill>
                <a:latin typeface="GulliverRM"/>
              </a:rPr>
              <a:t>User management section which can be accessed through the</a:t>
            </a:r>
            <a:r>
              <a:rPr lang="fa-IR" sz="2400" b="1" i="0" u="none" strike="noStrike" baseline="0" dirty="0">
                <a:solidFill>
                  <a:srgbClr val="000000"/>
                </a:solidFill>
                <a:latin typeface="GulliverRM"/>
              </a:rPr>
              <a:t> </a:t>
            </a:r>
            <a:r>
              <a:rPr lang="en-US" sz="2400" b="1" i="0" u="none" strike="noStrike" baseline="0" dirty="0">
                <a:solidFill>
                  <a:srgbClr val="000000"/>
                </a:solidFill>
                <a:latin typeface="GulliverRM"/>
              </a:rPr>
              <a:t>dashboard from where administrator can create access for users</a:t>
            </a:r>
            <a:r>
              <a:rPr lang="fa-IR" sz="2400" b="1" i="0" u="none" strike="noStrike" baseline="0" dirty="0">
                <a:solidFill>
                  <a:srgbClr val="000000"/>
                </a:solidFill>
                <a:latin typeface="GulliverRM"/>
              </a:rPr>
              <a:t> </a:t>
            </a:r>
            <a:r>
              <a:rPr lang="en-US" sz="2400" b="1" i="0" u="none" strike="noStrike" baseline="0" dirty="0">
                <a:solidFill>
                  <a:srgbClr val="000000"/>
                </a:solidFill>
                <a:latin typeface="GulliverRM"/>
              </a:rPr>
              <a:t>for clinicians and researchers.</a:t>
            </a:r>
            <a:endParaRPr lang="en-US" sz="2400" b="1" dirty="0"/>
          </a:p>
        </p:txBody>
      </p:sp>
    </p:spTree>
    <p:extLst>
      <p:ext uri="{BB962C8B-B14F-4D97-AF65-F5344CB8AC3E}">
        <p14:creationId xmlns:p14="http://schemas.microsoft.com/office/powerpoint/2010/main" val="2769014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13</a:t>
            </a:fld>
            <a:r>
              <a:rPr lang="en-US" dirty="0"/>
              <a:t>  </a:t>
            </a:r>
            <a:r>
              <a:rPr lang="fa-IR" dirty="0"/>
              <a:t> </a:t>
            </a:r>
            <a:endParaRPr lang="en-US" dirty="0"/>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920CE59B-43CB-4D47-BC30-0611F7BADFC7}"/>
              </a:ext>
            </a:extLst>
          </p:cNvPr>
          <p:cNvSpPr txBox="1"/>
          <p:nvPr/>
        </p:nvSpPr>
        <p:spPr>
          <a:xfrm>
            <a:off x="123546" y="2049853"/>
            <a:ext cx="2264547" cy="2677656"/>
          </a:xfrm>
          <a:prstGeom prst="rect">
            <a:avLst/>
          </a:prstGeom>
          <a:noFill/>
        </p:spPr>
        <p:txBody>
          <a:bodyPr wrap="square">
            <a:spAutoFit/>
          </a:bodyPr>
          <a:lstStyle/>
          <a:p>
            <a:pPr marL="342900" indent="-342900" algn="l">
              <a:buFont typeface="Arial" panose="020B0604020202020204" pitchFamily="34" charset="0"/>
              <a:buChar char="•"/>
            </a:pPr>
            <a:r>
              <a:rPr lang="en-US" sz="2400" b="1" i="1" u="none" strike="noStrike" baseline="0" dirty="0">
                <a:solidFill>
                  <a:schemeClr val="bg1"/>
                </a:solidFill>
                <a:latin typeface="GulliverBL"/>
              </a:rPr>
              <a:t>Appendix A.</a:t>
            </a:r>
            <a:endParaRPr lang="fa-IR" sz="2400" b="1" i="1" u="none" strike="noStrike" baseline="0" dirty="0">
              <a:solidFill>
                <a:schemeClr val="bg1"/>
              </a:solidFill>
              <a:latin typeface="GulliverBL"/>
            </a:endParaRPr>
          </a:p>
          <a:p>
            <a:pPr marL="342900" indent="-342900" algn="l">
              <a:buFont typeface="Arial" panose="020B0604020202020204" pitchFamily="34" charset="0"/>
              <a:buChar char="•"/>
            </a:pPr>
            <a:endParaRPr lang="fa-IR" sz="2400" b="1" i="1" dirty="0">
              <a:solidFill>
                <a:schemeClr val="bg1"/>
              </a:solidFill>
              <a:latin typeface="GulliverBL"/>
            </a:endParaRPr>
          </a:p>
          <a:p>
            <a:pPr algn="l"/>
            <a:r>
              <a:rPr lang="en-US" sz="2400" b="1" i="1" u="none" strike="noStrike" baseline="0" dirty="0">
                <a:solidFill>
                  <a:schemeClr val="bg1"/>
                </a:solidFill>
                <a:latin typeface="GulliverBL"/>
              </a:rPr>
              <a:t>Screenshot of login, dashboard and login</a:t>
            </a:r>
            <a:r>
              <a:rPr lang="fa-IR" sz="2400" b="1" i="1" dirty="0">
                <a:solidFill>
                  <a:schemeClr val="bg1"/>
                </a:solidFill>
                <a:latin typeface="GulliverBL"/>
              </a:rPr>
              <a:t> </a:t>
            </a:r>
            <a:r>
              <a:rPr lang="en-US" sz="2400" b="1" i="1" u="none" strike="noStrike" baseline="0" dirty="0">
                <a:solidFill>
                  <a:schemeClr val="bg1"/>
                </a:solidFill>
                <a:latin typeface="GulliverBL"/>
              </a:rPr>
              <a:t>information</a:t>
            </a:r>
            <a:endParaRPr lang="en-US" sz="2400" i="1" dirty="0">
              <a:solidFill>
                <a:schemeClr val="bg1"/>
              </a:solidFill>
            </a:endParaRPr>
          </a:p>
        </p:txBody>
      </p:sp>
      <p:pic>
        <p:nvPicPr>
          <p:cNvPr id="5" name="Picture 4">
            <a:extLst>
              <a:ext uri="{FF2B5EF4-FFF2-40B4-BE49-F238E27FC236}">
                <a16:creationId xmlns:a16="http://schemas.microsoft.com/office/drawing/2014/main" id="{8F6185B0-427A-40CC-A295-C39E35453F7F}"/>
              </a:ext>
            </a:extLst>
          </p:cNvPr>
          <p:cNvPicPr>
            <a:picLocks noChangeAspect="1"/>
          </p:cNvPicPr>
          <p:nvPr/>
        </p:nvPicPr>
        <p:blipFill>
          <a:blip r:embed="rId2"/>
          <a:stretch>
            <a:fillRect/>
          </a:stretch>
        </p:blipFill>
        <p:spPr>
          <a:xfrm>
            <a:off x="2964097" y="344984"/>
            <a:ext cx="8468429" cy="5718063"/>
          </a:xfrm>
          <a:prstGeom prst="rect">
            <a:avLst/>
          </a:prstGeom>
        </p:spPr>
      </p:pic>
    </p:spTree>
    <p:extLst>
      <p:ext uri="{BB962C8B-B14F-4D97-AF65-F5344CB8AC3E}">
        <p14:creationId xmlns:p14="http://schemas.microsoft.com/office/powerpoint/2010/main" val="122514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14</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pic>
        <p:nvPicPr>
          <p:cNvPr id="3" name="Picture 2">
            <a:extLst>
              <a:ext uri="{FF2B5EF4-FFF2-40B4-BE49-F238E27FC236}">
                <a16:creationId xmlns:a16="http://schemas.microsoft.com/office/drawing/2014/main" id="{4931C602-5769-476F-8C09-065173631B48}"/>
              </a:ext>
            </a:extLst>
          </p:cNvPr>
          <p:cNvPicPr>
            <a:picLocks noChangeAspect="1"/>
          </p:cNvPicPr>
          <p:nvPr/>
        </p:nvPicPr>
        <p:blipFill>
          <a:blip r:embed="rId2"/>
          <a:stretch>
            <a:fillRect/>
          </a:stretch>
        </p:blipFill>
        <p:spPr>
          <a:xfrm>
            <a:off x="771525" y="1886392"/>
            <a:ext cx="10648950" cy="4276725"/>
          </a:xfrm>
          <a:prstGeom prst="rect">
            <a:avLst/>
          </a:prstGeom>
        </p:spPr>
      </p:pic>
    </p:spTree>
    <p:extLst>
      <p:ext uri="{BB962C8B-B14F-4D97-AF65-F5344CB8AC3E}">
        <p14:creationId xmlns:p14="http://schemas.microsoft.com/office/powerpoint/2010/main" val="319356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15</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F09232F1-3BD8-46EE-9DBF-805393301A30}"/>
              </a:ext>
            </a:extLst>
          </p:cNvPr>
          <p:cNvSpPr txBox="1"/>
          <p:nvPr/>
        </p:nvSpPr>
        <p:spPr>
          <a:xfrm>
            <a:off x="440556" y="2463372"/>
            <a:ext cx="11609399" cy="3416320"/>
          </a:xfrm>
          <a:prstGeom prst="rect">
            <a:avLst/>
          </a:prstGeom>
          <a:noFill/>
        </p:spPr>
        <p:txBody>
          <a:bodyPr wrap="square">
            <a:spAutoFit/>
          </a:bodyPr>
          <a:lstStyle/>
          <a:p>
            <a:pPr marL="342900" indent="-342900" algn="just">
              <a:buFont typeface="Wingdings" panose="05000000000000000000" pitchFamily="2" charset="2"/>
              <a:buChar char="v"/>
            </a:pPr>
            <a:r>
              <a:rPr lang="en-US" sz="2400" b="1" i="0" u="none" strike="noStrike" baseline="0" dirty="0">
                <a:solidFill>
                  <a:schemeClr val="bg1"/>
                </a:solidFill>
                <a:highlight>
                  <a:srgbClr val="FFFF00"/>
                </a:highlight>
                <a:latin typeface="GulliverRM"/>
              </a:rPr>
              <a:t>RAHMA Registry data collection section:</a:t>
            </a:r>
            <a:endParaRPr lang="fa-IR" sz="2400" b="1" i="0" u="none" strike="noStrike" baseline="0" dirty="0">
              <a:solidFill>
                <a:schemeClr val="bg1"/>
              </a:solidFill>
              <a:highlight>
                <a:srgbClr val="FFFF00"/>
              </a:highlight>
              <a:latin typeface="GulliverRM"/>
            </a:endParaRPr>
          </a:p>
          <a:p>
            <a:pPr algn="just"/>
            <a:endParaRPr lang="fa-IR" sz="2400" b="1" dirty="0">
              <a:solidFill>
                <a:schemeClr val="bg1"/>
              </a:solidFill>
              <a:latin typeface="GulliverRM"/>
            </a:endParaRPr>
          </a:p>
          <a:p>
            <a:pPr algn="just"/>
            <a:r>
              <a:rPr lang="en-US" sz="2400" b="1" i="0" u="none" strike="noStrike" baseline="0" dirty="0">
                <a:solidFill>
                  <a:schemeClr val="bg1"/>
                </a:solidFill>
                <a:latin typeface="GulliverRM"/>
              </a:rPr>
              <a:t>contains </a:t>
            </a:r>
            <a:r>
              <a:rPr lang="en-US" sz="2400" b="1" i="0" u="none" strike="noStrike" baseline="0" dirty="0">
                <a:solidFill>
                  <a:srgbClr val="FF0000"/>
                </a:solidFill>
                <a:latin typeface="GulliverRM"/>
              </a:rPr>
              <a:t>13 forms </a:t>
            </a:r>
            <a:r>
              <a:rPr lang="en-US" sz="2400" b="1" i="0" u="none" strike="noStrike" baseline="0" dirty="0">
                <a:solidFill>
                  <a:schemeClr val="bg1"/>
                </a:solidFill>
                <a:latin typeface="GulliverRM"/>
              </a:rPr>
              <a:t>with</a:t>
            </a:r>
            <a:r>
              <a:rPr lang="fa-IR" sz="2400" b="1" i="0" u="none" strike="noStrike" baseline="0" dirty="0">
                <a:solidFill>
                  <a:schemeClr val="bg1"/>
                </a:solidFill>
                <a:latin typeface="GulliverRM"/>
              </a:rPr>
              <a:t> </a:t>
            </a:r>
            <a:r>
              <a:rPr lang="en-US" sz="2400" b="1" i="0" u="none" strike="noStrike" baseline="0" dirty="0">
                <a:solidFill>
                  <a:schemeClr val="bg1"/>
                </a:solidFill>
                <a:latin typeface="GulliverRM"/>
              </a:rPr>
              <a:t>a total of </a:t>
            </a:r>
            <a:r>
              <a:rPr lang="en-US" sz="2400" b="1" i="0" u="none" strike="noStrike" baseline="0" dirty="0">
                <a:solidFill>
                  <a:srgbClr val="FF0000"/>
                </a:solidFill>
                <a:latin typeface="GulliverRM"/>
              </a:rPr>
              <a:t>256 fields </a:t>
            </a:r>
            <a:r>
              <a:rPr lang="en-US" sz="2400" b="1" i="0" u="none" strike="noStrike" baseline="0" dirty="0">
                <a:solidFill>
                  <a:schemeClr val="bg1"/>
                </a:solidFill>
                <a:latin typeface="GulliverRM"/>
              </a:rPr>
              <a:t>to collect all maternity and newborn clinical</a:t>
            </a:r>
            <a:r>
              <a:rPr lang="fa-IR" sz="2400" b="1" i="0" u="none" strike="noStrike" baseline="0" dirty="0">
                <a:solidFill>
                  <a:schemeClr val="bg1"/>
                </a:solidFill>
                <a:latin typeface="GulliverRM"/>
              </a:rPr>
              <a:t> </a:t>
            </a:r>
            <a:r>
              <a:rPr lang="en-US" sz="2400" b="1" i="0" u="none" strike="noStrike" baseline="0" dirty="0">
                <a:solidFill>
                  <a:schemeClr val="bg1"/>
                </a:solidFill>
                <a:latin typeface="GulliverRM"/>
              </a:rPr>
              <a:t>information.</a:t>
            </a:r>
            <a:endParaRPr lang="fa-IR" sz="2400" b="1" i="0" u="none" strike="noStrike" baseline="0" dirty="0">
              <a:solidFill>
                <a:schemeClr val="bg1"/>
              </a:solidFill>
              <a:latin typeface="GulliverRM"/>
            </a:endParaRPr>
          </a:p>
          <a:p>
            <a:pPr algn="just"/>
            <a:r>
              <a:rPr lang="en-US" sz="2400" b="1" i="0" u="none" strike="noStrike" baseline="0" dirty="0">
                <a:solidFill>
                  <a:schemeClr val="bg1"/>
                </a:solidFill>
                <a:latin typeface="GulliverRM"/>
              </a:rPr>
              <a:t>The forms allow data to be collected longitudinally</a:t>
            </a:r>
            <a:r>
              <a:rPr lang="fa-IR" sz="2400" b="1" i="0" u="none" strike="noStrike" baseline="0" dirty="0">
                <a:solidFill>
                  <a:schemeClr val="bg1"/>
                </a:solidFill>
                <a:latin typeface="GulliverRM"/>
              </a:rPr>
              <a:t> </a:t>
            </a:r>
            <a:r>
              <a:rPr lang="en-US" sz="2400" b="1" i="0" u="none" strike="noStrike" baseline="0" dirty="0">
                <a:solidFill>
                  <a:schemeClr val="bg1"/>
                </a:solidFill>
                <a:latin typeface="GulliverRM"/>
              </a:rPr>
              <a:t>through pregnancy and postpartum period.</a:t>
            </a:r>
            <a:endParaRPr lang="fa-IR" sz="2400" b="1" i="0" u="none" strike="noStrike" baseline="0" dirty="0">
              <a:solidFill>
                <a:schemeClr val="bg1"/>
              </a:solidFill>
              <a:latin typeface="GulliverRM"/>
            </a:endParaRPr>
          </a:p>
          <a:p>
            <a:pPr algn="just"/>
            <a:r>
              <a:rPr lang="en-US" sz="2400" b="1" i="0" u="none" strike="noStrike" baseline="0" dirty="0">
                <a:solidFill>
                  <a:schemeClr val="bg1"/>
                </a:solidFill>
                <a:latin typeface="GulliverRM"/>
              </a:rPr>
              <a:t>To reduce duplication</a:t>
            </a:r>
            <a:r>
              <a:rPr lang="fa-IR" sz="2400" b="1" i="0" u="none" strike="noStrike" baseline="0" dirty="0">
                <a:solidFill>
                  <a:schemeClr val="bg1"/>
                </a:solidFill>
                <a:latin typeface="GulliverRM"/>
              </a:rPr>
              <a:t> </a:t>
            </a:r>
            <a:r>
              <a:rPr lang="en-US" sz="2400" b="1" i="0" u="none" strike="noStrike" baseline="0" dirty="0">
                <a:solidFill>
                  <a:schemeClr val="bg1"/>
                </a:solidFill>
                <a:latin typeface="GulliverRM"/>
              </a:rPr>
              <a:t>and the possibility of errors when entering participants’ names, the</a:t>
            </a:r>
            <a:r>
              <a:rPr lang="fa-IR" sz="2400" b="1" i="0" u="none" strike="noStrike" baseline="0" dirty="0">
                <a:solidFill>
                  <a:schemeClr val="bg1"/>
                </a:solidFill>
                <a:latin typeface="GulliverRM"/>
              </a:rPr>
              <a:t> </a:t>
            </a:r>
            <a:r>
              <a:rPr lang="en-US" sz="2400" b="1" i="0" u="none" strike="noStrike" baseline="0" dirty="0">
                <a:solidFill>
                  <a:schemeClr val="bg1"/>
                </a:solidFill>
                <a:latin typeface="GulliverRM"/>
              </a:rPr>
              <a:t>system offers fields for </a:t>
            </a:r>
            <a:r>
              <a:rPr lang="en-US" sz="2400" b="1" i="0" u="none" strike="noStrike" baseline="0" dirty="0">
                <a:solidFill>
                  <a:srgbClr val="FF0000"/>
                </a:solidFill>
                <a:latin typeface="GulliverRM"/>
              </a:rPr>
              <a:t>all Arabic name </a:t>
            </a:r>
            <a:r>
              <a:rPr lang="en-US" sz="2400" b="1" i="0" u="none" strike="noStrike" baseline="0" dirty="0">
                <a:solidFill>
                  <a:schemeClr val="bg1"/>
                </a:solidFill>
                <a:latin typeface="GulliverRM"/>
              </a:rPr>
              <a:t>components</a:t>
            </a:r>
            <a:endParaRPr lang="fa-IR" sz="2400" b="1" i="0" u="none" strike="noStrike" baseline="0" dirty="0">
              <a:solidFill>
                <a:schemeClr val="bg1"/>
              </a:solidFill>
              <a:latin typeface="GulliverRM"/>
            </a:endParaRPr>
          </a:p>
          <a:p>
            <a:pPr algn="just"/>
            <a:r>
              <a:rPr lang="en-US" sz="2400" b="1" i="0" u="none" strike="noStrike" baseline="0" dirty="0">
                <a:solidFill>
                  <a:schemeClr val="bg1"/>
                </a:solidFill>
                <a:latin typeface="GulliverRM"/>
              </a:rPr>
              <a:t>(first name, last</a:t>
            </a:r>
            <a:r>
              <a:rPr lang="fa-IR" sz="2400" b="1" i="0" u="none" strike="noStrike" baseline="0" dirty="0">
                <a:solidFill>
                  <a:schemeClr val="bg1"/>
                </a:solidFill>
                <a:latin typeface="GulliverRM"/>
              </a:rPr>
              <a:t> </a:t>
            </a:r>
            <a:r>
              <a:rPr lang="en-US" sz="2400" b="1" i="0" u="none" strike="noStrike" baseline="0" dirty="0">
                <a:solidFill>
                  <a:schemeClr val="bg1"/>
                </a:solidFill>
                <a:latin typeface="GulliverRM"/>
              </a:rPr>
              <a:t>name, grandfather’s name and tribe name)</a:t>
            </a:r>
            <a:endParaRPr lang="en-US" sz="2400" b="1" dirty="0">
              <a:solidFill>
                <a:schemeClr val="bg1"/>
              </a:solidFill>
            </a:endParaRPr>
          </a:p>
        </p:txBody>
      </p:sp>
    </p:spTree>
    <p:extLst>
      <p:ext uri="{BB962C8B-B14F-4D97-AF65-F5344CB8AC3E}">
        <p14:creationId xmlns:p14="http://schemas.microsoft.com/office/powerpoint/2010/main" val="2190316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16</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9D8518C4-F342-4394-B125-AC6DC782F421}"/>
              </a:ext>
            </a:extLst>
          </p:cNvPr>
          <p:cNvSpPr txBox="1"/>
          <p:nvPr/>
        </p:nvSpPr>
        <p:spPr>
          <a:xfrm>
            <a:off x="896644" y="2278706"/>
            <a:ext cx="9996257" cy="3046988"/>
          </a:xfrm>
          <a:prstGeom prst="rect">
            <a:avLst/>
          </a:prstGeom>
          <a:noFill/>
        </p:spPr>
        <p:txBody>
          <a:bodyPr wrap="square">
            <a:spAutoFit/>
          </a:bodyPr>
          <a:lstStyle/>
          <a:p>
            <a:pPr marL="342900" indent="-342900" algn="just">
              <a:buFont typeface="Wingdings" panose="05000000000000000000" pitchFamily="2" charset="2"/>
              <a:buChar char="ü"/>
            </a:pPr>
            <a:r>
              <a:rPr lang="en-US" sz="2400" b="1" i="0" u="none" strike="noStrike" baseline="0" dirty="0">
                <a:solidFill>
                  <a:schemeClr val="bg1"/>
                </a:solidFill>
                <a:latin typeface="GulliverBL"/>
              </a:rPr>
              <a:t>For contact information,</a:t>
            </a:r>
            <a:r>
              <a:rPr lang="fa-IR" sz="2400" b="1" i="0" u="none" strike="noStrike" baseline="0" dirty="0">
                <a:solidFill>
                  <a:schemeClr val="bg1"/>
                </a:solidFill>
                <a:latin typeface="GulliverBL"/>
              </a:rPr>
              <a:t> </a:t>
            </a:r>
            <a:r>
              <a:rPr lang="en-US" sz="2400" b="1" i="0" u="none" strike="noStrike" baseline="0" dirty="0">
                <a:solidFill>
                  <a:schemeClr val="bg1"/>
                </a:solidFill>
                <a:latin typeface="GulliverBL"/>
              </a:rPr>
              <a:t>both cell and home phone numbers for the participants and</a:t>
            </a:r>
            <a:r>
              <a:rPr lang="fa-IR" sz="2400" b="1" i="0" u="none" strike="noStrike" baseline="0" dirty="0">
                <a:solidFill>
                  <a:schemeClr val="bg1"/>
                </a:solidFill>
                <a:latin typeface="GulliverBL"/>
              </a:rPr>
              <a:t> </a:t>
            </a:r>
            <a:r>
              <a:rPr lang="en-US" sz="2400" b="1" i="0" u="none" strike="noStrike" baseline="0" dirty="0">
                <a:solidFill>
                  <a:schemeClr val="bg1"/>
                </a:solidFill>
                <a:latin typeface="GulliverBL"/>
              </a:rPr>
              <a:t>husbands were included.</a:t>
            </a:r>
          </a:p>
          <a:p>
            <a:pPr marL="342900" indent="-342900" algn="just">
              <a:buFont typeface="Wingdings" panose="05000000000000000000" pitchFamily="2" charset="2"/>
              <a:buChar char="ü"/>
            </a:pPr>
            <a:r>
              <a:rPr lang="en-US" sz="2400" b="1" i="0" u="none" strike="noStrike" baseline="0" dirty="0">
                <a:solidFill>
                  <a:schemeClr val="bg1"/>
                </a:solidFill>
                <a:latin typeface="GulliverBL"/>
              </a:rPr>
              <a:t>In addition, the system incorporates automated</a:t>
            </a:r>
            <a:r>
              <a:rPr lang="fa-IR" sz="2400" b="1" i="0" u="none" strike="noStrike" baseline="0" dirty="0">
                <a:solidFill>
                  <a:schemeClr val="bg1"/>
                </a:solidFill>
                <a:latin typeface="GulliverBL"/>
              </a:rPr>
              <a:t> </a:t>
            </a:r>
            <a:r>
              <a:rPr lang="en-US" sz="2400" b="1" i="0" u="none" strike="noStrike" baseline="0" dirty="0">
                <a:solidFill>
                  <a:schemeClr val="bg1"/>
                </a:solidFill>
                <a:latin typeface="GulliverBL"/>
              </a:rPr>
              <a:t>features such as </a:t>
            </a:r>
            <a:r>
              <a:rPr lang="en-US" sz="2400" b="1" i="0" u="none" strike="noStrike" baseline="0" dirty="0">
                <a:solidFill>
                  <a:srgbClr val="FF0000"/>
                </a:solidFill>
                <a:latin typeface="GulliverBL"/>
              </a:rPr>
              <a:t>calculation of BMI</a:t>
            </a:r>
            <a:r>
              <a:rPr lang="en-US" sz="2400" b="1" i="0" u="none" strike="noStrike" baseline="0" dirty="0">
                <a:solidFill>
                  <a:schemeClr val="bg1"/>
                </a:solidFill>
                <a:latin typeface="GulliverBL"/>
              </a:rPr>
              <a:t>, </a:t>
            </a:r>
            <a:r>
              <a:rPr lang="en-US" sz="2400" b="1" i="0" u="none" strike="noStrike" baseline="0" dirty="0">
                <a:solidFill>
                  <a:srgbClr val="FF0000"/>
                </a:solidFill>
                <a:latin typeface="GulliverBL"/>
              </a:rPr>
              <a:t>expected delivery date</a:t>
            </a:r>
            <a:r>
              <a:rPr lang="en-US" sz="2400" b="1" i="0" u="none" strike="noStrike" baseline="0" dirty="0">
                <a:solidFill>
                  <a:schemeClr val="bg1"/>
                </a:solidFill>
                <a:latin typeface="GulliverBL"/>
              </a:rPr>
              <a:t>,</a:t>
            </a:r>
            <a:r>
              <a:rPr lang="fa-IR" sz="2400" b="1" i="0" u="none" strike="noStrike" baseline="0" dirty="0">
                <a:solidFill>
                  <a:schemeClr val="bg1"/>
                </a:solidFill>
                <a:latin typeface="GulliverBL"/>
              </a:rPr>
              <a:t> </a:t>
            </a:r>
            <a:r>
              <a:rPr lang="en-US" sz="2400" b="1" i="0" u="none" strike="noStrike" baseline="0" dirty="0">
                <a:solidFill>
                  <a:schemeClr val="bg1"/>
                </a:solidFill>
                <a:latin typeface="GulliverBL"/>
              </a:rPr>
              <a:t>and </a:t>
            </a:r>
            <a:r>
              <a:rPr lang="en-US" sz="2400" b="1" i="0" u="none" strike="noStrike" baseline="0" dirty="0">
                <a:solidFill>
                  <a:srgbClr val="FF0000"/>
                </a:solidFill>
                <a:latin typeface="GulliverBL"/>
              </a:rPr>
              <a:t>validates data entered into fields</a:t>
            </a:r>
            <a:r>
              <a:rPr lang="en-US" sz="2400" b="1" i="0" u="none" strike="noStrike" baseline="0" dirty="0">
                <a:solidFill>
                  <a:schemeClr val="bg1"/>
                </a:solidFill>
                <a:latin typeface="GulliverBL"/>
              </a:rPr>
              <a:t> as being the correct range and</a:t>
            </a:r>
            <a:r>
              <a:rPr lang="fa-IR" sz="2400" b="1" i="0" u="none" strike="noStrike" baseline="0" dirty="0">
                <a:solidFill>
                  <a:schemeClr val="bg1"/>
                </a:solidFill>
                <a:latin typeface="GulliverBL"/>
              </a:rPr>
              <a:t> </a:t>
            </a:r>
            <a:r>
              <a:rPr lang="en-US" sz="2400" b="1" i="0" u="none" strike="noStrike" baseline="0" dirty="0">
                <a:solidFill>
                  <a:schemeClr val="bg1"/>
                </a:solidFill>
                <a:latin typeface="GulliverBL"/>
              </a:rPr>
              <a:t>type (numerical vs. text).</a:t>
            </a:r>
          </a:p>
          <a:p>
            <a:pPr marL="342900" indent="-342900" algn="just">
              <a:buFont typeface="Wingdings" panose="05000000000000000000" pitchFamily="2" charset="2"/>
              <a:buChar char="ü"/>
            </a:pPr>
            <a:r>
              <a:rPr lang="en-US" sz="2400" b="1" i="0" u="none" strike="noStrike" baseline="0" dirty="0">
                <a:solidFill>
                  <a:schemeClr val="bg1"/>
                </a:solidFill>
                <a:latin typeface="GulliverBL"/>
              </a:rPr>
              <a:t>The user can navigate from one form to</a:t>
            </a:r>
            <a:r>
              <a:rPr lang="fa-IR" sz="2400" b="1" i="0" u="none" strike="noStrike" baseline="0" dirty="0">
                <a:solidFill>
                  <a:schemeClr val="bg1"/>
                </a:solidFill>
                <a:latin typeface="GulliverBL"/>
              </a:rPr>
              <a:t> </a:t>
            </a:r>
            <a:r>
              <a:rPr lang="en-US" sz="2400" b="1" i="0" u="none" strike="noStrike" baseline="0" dirty="0">
                <a:solidFill>
                  <a:schemeClr val="bg1"/>
                </a:solidFill>
                <a:latin typeface="GulliverBL"/>
              </a:rPr>
              <a:t>another using the </a:t>
            </a:r>
            <a:r>
              <a:rPr lang="en-US" sz="2400" b="1" i="0" u="none" strike="noStrike" baseline="0" dirty="0">
                <a:solidFill>
                  <a:srgbClr val="FF0000"/>
                </a:solidFill>
                <a:latin typeface="GulliverBL"/>
              </a:rPr>
              <a:t>quick link menu</a:t>
            </a:r>
            <a:r>
              <a:rPr lang="en-US" sz="2400" b="1" i="0" u="none" strike="noStrike" baseline="0" dirty="0">
                <a:solidFill>
                  <a:schemeClr val="bg1"/>
                </a:solidFill>
                <a:latin typeface="GulliverBL"/>
              </a:rPr>
              <a:t>.</a:t>
            </a:r>
          </a:p>
          <a:p>
            <a:pPr marL="342900" indent="-342900" algn="just">
              <a:buFont typeface="Wingdings" panose="05000000000000000000" pitchFamily="2" charset="2"/>
              <a:buChar char="ü"/>
            </a:pPr>
            <a:r>
              <a:rPr lang="en-US" sz="2400" b="1" i="0" u="none" strike="noStrike" baseline="0" dirty="0">
                <a:solidFill>
                  <a:schemeClr val="bg1"/>
                </a:solidFill>
                <a:latin typeface="GulliverBL"/>
              </a:rPr>
              <a:t>Users can export data into text</a:t>
            </a:r>
            <a:r>
              <a:rPr lang="fa-IR" sz="2400" b="1" i="0" u="none" strike="noStrike" baseline="0" dirty="0">
                <a:solidFill>
                  <a:schemeClr val="bg1"/>
                </a:solidFill>
                <a:latin typeface="GulliverBL"/>
              </a:rPr>
              <a:t> </a:t>
            </a:r>
            <a:r>
              <a:rPr lang="en-US" sz="2400" b="1" i="0" u="none" strike="noStrike" baseline="0" dirty="0">
                <a:solidFill>
                  <a:srgbClr val="FF0000"/>
                </a:solidFill>
                <a:latin typeface="GulliverBL"/>
              </a:rPr>
              <a:t>(csv) </a:t>
            </a:r>
            <a:r>
              <a:rPr lang="en-US" sz="2400" b="1" i="0" u="none" strike="noStrike" baseline="0" dirty="0">
                <a:solidFill>
                  <a:schemeClr val="bg1"/>
                </a:solidFill>
                <a:latin typeface="GulliverBL"/>
              </a:rPr>
              <a:t>or spreadsheet </a:t>
            </a:r>
            <a:r>
              <a:rPr lang="en-US" sz="2400" b="1" i="0" u="none" strike="noStrike" baseline="0" dirty="0">
                <a:solidFill>
                  <a:srgbClr val="FF0000"/>
                </a:solidFill>
                <a:latin typeface="GulliverBL"/>
              </a:rPr>
              <a:t>(Excel) </a:t>
            </a:r>
            <a:r>
              <a:rPr lang="en-US" sz="2400" b="1" i="0" u="none" strike="noStrike" baseline="0" dirty="0">
                <a:solidFill>
                  <a:schemeClr val="bg1"/>
                </a:solidFill>
                <a:latin typeface="GulliverBL"/>
              </a:rPr>
              <a:t>format for data analysis purposes.</a:t>
            </a:r>
            <a:endParaRPr lang="en-US" sz="2400" dirty="0">
              <a:latin typeface="GulliverBL"/>
            </a:endParaRPr>
          </a:p>
        </p:txBody>
      </p:sp>
    </p:spTree>
    <p:extLst>
      <p:ext uri="{BB962C8B-B14F-4D97-AF65-F5344CB8AC3E}">
        <p14:creationId xmlns:p14="http://schemas.microsoft.com/office/powerpoint/2010/main" val="2939763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17</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575F461A-37B7-4219-90C5-8E2EA36F08B7}"/>
              </a:ext>
            </a:extLst>
          </p:cNvPr>
          <p:cNvSpPr txBox="1"/>
          <p:nvPr/>
        </p:nvSpPr>
        <p:spPr>
          <a:xfrm>
            <a:off x="417250" y="2831055"/>
            <a:ext cx="11123721" cy="1569660"/>
          </a:xfrm>
          <a:prstGeom prst="rect">
            <a:avLst/>
          </a:prstGeom>
          <a:noFill/>
        </p:spPr>
        <p:txBody>
          <a:bodyPr wrap="square">
            <a:spAutoFit/>
          </a:bodyPr>
          <a:lstStyle/>
          <a:p>
            <a:pPr marL="342900" indent="-342900" algn="just">
              <a:buFont typeface="Wingdings" panose="05000000000000000000" pitchFamily="2" charset="2"/>
              <a:buChar char="v"/>
            </a:pPr>
            <a:r>
              <a:rPr lang="en-US" sz="2400" b="1" i="0" u="none" strike="noStrike" baseline="0" dirty="0">
                <a:solidFill>
                  <a:schemeClr val="bg1"/>
                </a:solidFill>
                <a:highlight>
                  <a:srgbClr val="FFFF00"/>
                </a:highlight>
                <a:latin typeface="GulliverRM"/>
              </a:rPr>
              <a:t>Log management section:</a:t>
            </a:r>
          </a:p>
          <a:p>
            <a:pPr algn="just"/>
            <a:endParaRPr lang="en-US" sz="2400" b="1" dirty="0">
              <a:solidFill>
                <a:schemeClr val="bg1"/>
              </a:solidFill>
              <a:latin typeface="GulliverRM"/>
            </a:endParaRPr>
          </a:p>
          <a:p>
            <a:pPr algn="just"/>
            <a:r>
              <a:rPr lang="en-US" sz="2400" b="1" i="0" u="none" strike="noStrike" baseline="0" dirty="0">
                <a:solidFill>
                  <a:schemeClr val="bg1"/>
                </a:solidFill>
                <a:latin typeface="GulliverRM"/>
              </a:rPr>
              <a:t>allows users to view and track all system-related activities, such as the latest accessed records and changes made to records.</a:t>
            </a:r>
            <a:endParaRPr lang="en-US" sz="2400" b="1" dirty="0">
              <a:solidFill>
                <a:schemeClr val="bg1"/>
              </a:solidFill>
            </a:endParaRPr>
          </a:p>
        </p:txBody>
      </p:sp>
    </p:spTree>
    <p:extLst>
      <p:ext uri="{BB962C8B-B14F-4D97-AF65-F5344CB8AC3E}">
        <p14:creationId xmlns:p14="http://schemas.microsoft.com/office/powerpoint/2010/main" val="91017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18</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E68682A2-FF17-44DE-873C-8FACE0B6B7A6}"/>
              </a:ext>
            </a:extLst>
          </p:cNvPr>
          <p:cNvSpPr txBox="1"/>
          <p:nvPr/>
        </p:nvSpPr>
        <p:spPr>
          <a:xfrm>
            <a:off x="1039425" y="2291592"/>
            <a:ext cx="9641150" cy="2677656"/>
          </a:xfrm>
          <a:prstGeom prst="rect">
            <a:avLst/>
          </a:prstGeom>
          <a:noFill/>
        </p:spPr>
        <p:txBody>
          <a:bodyPr wrap="square">
            <a:spAutoFit/>
          </a:bodyPr>
          <a:lstStyle/>
          <a:p>
            <a:pPr marL="342900" indent="-342900" algn="l">
              <a:buFont typeface="Courier New" panose="02070309020205020404" pitchFamily="49" charset="0"/>
              <a:buChar char="o"/>
            </a:pPr>
            <a:r>
              <a:rPr lang="en-US" sz="2400" b="1" i="1" u="none" strike="noStrike" baseline="0" dirty="0">
                <a:solidFill>
                  <a:srgbClr val="FF0000"/>
                </a:solidFill>
                <a:latin typeface="GulliverBL"/>
              </a:rPr>
              <a:t>Setting and participants</a:t>
            </a:r>
          </a:p>
          <a:p>
            <a:pPr algn="l"/>
            <a:endParaRPr lang="en-US" sz="2400" b="1" i="0" u="none" strike="noStrike" baseline="0" dirty="0">
              <a:solidFill>
                <a:srgbClr val="000000"/>
              </a:solidFill>
              <a:latin typeface="GulliverBL"/>
            </a:endParaRPr>
          </a:p>
          <a:p>
            <a:pPr algn="just"/>
            <a:r>
              <a:rPr lang="en-US" sz="2400" b="1" i="0" u="none" strike="noStrike" baseline="0" dirty="0">
                <a:solidFill>
                  <a:srgbClr val="000000"/>
                </a:solidFill>
                <a:latin typeface="GulliverBL"/>
              </a:rPr>
              <a:t>We adopted a </a:t>
            </a:r>
            <a:r>
              <a:rPr lang="en-US" sz="2400" b="1" i="0" u="none" strike="noStrike" baseline="0" dirty="0">
                <a:solidFill>
                  <a:srgbClr val="000000"/>
                </a:solidFill>
                <a:highlight>
                  <a:srgbClr val="FFFF00"/>
                </a:highlight>
                <a:latin typeface="GulliverBL"/>
              </a:rPr>
              <a:t>user-centered approach</a:t>
            </a:r>
            <a:r>
              <a:rPr lang="en-US" sz="2400" b="1" i="0" u="none" strike="noStrike" baseline="0" dirty="0">
                <a:solidFill>
                  <a:srgbClr val="000000"/>
                </a:solidFill>
                <a:latin typeface="GulliverBL"/>
              </a:rPr>
              <a:t>; where users were part of the early stages of system design and their feedback was elicited during development of the system through </a:t>
            </a:r>
            <a:r>
              <a:rPr lang="en-US" sz="2400" b="1" i="0" u="none" strike="noStrike" baseline="0" dirty="0">
                <a:solidFill>
                  <a:srgbClr val="FF0000"/>
                </a:solidFill>
                <a:latin typeface="GulliverBL"/>
              </a:rPr>
              <a:t>think aloud sessions </a:t>
            </a:r>
            <a:r>
              <a:rPr lang="en-US" sz="2400" b="1" i="0" u="none" strike="noStrike" baseline="0" dirty="0">
                <a:solidFill>
                  <a:srgbClr val="000000"/>
                </a:solidFill>
                <a:latin typeface="GulliverBL"/>
              </a:rPr>
              <a:t>and </a:t>
            </a:r>
            <a:r>
              <a:rPr lang="en-US" sz="2400" b="1" i="0" u="none" strike="noStrike" baseline="0" dirty="0">
                <a:solidFill>
                  <a:srgbClr val="FF0000"/>
                </a:solidFill>
                <a:latin typeface="GulliverBL"/>
              </a:rPr>
              <a:t>focus groups</a:t>
            </a:r>
            <a:r>
              <a:rPr lang="en-US" sz="2400" b="1" i="0" u="none" strike="noStrike" baseline="0" dirty="0">
                <a:solidFill>
                  <a:srgbClr val="000000"/>
                </a:solidFill>
                <a:latin typeface="GulliverBL"/>
              </a:rPr>
              <a:t>. The feedback directly resulted in changes to the registry followed by re-testing (iterative approach).</a:t>
            </a:r>
            <a:endParaRPr lang="en-US" sz="2400" b="1" dirty="0">
              <a:latin typeface="GulliverBL"/>
            </a:endParaRPr>
          </a:p>
        </p:txBody>
      </p:sp>
    </p:spTree>
    <p:extLst>
      <p:ext uri="{BB962C8B-B14F-4D97-AF65-F5344CB8AC3E}">
        <p14:creationId xmlns:p14="http://schemas.microsoft.com/office/powerpoint/2010/main" val="374278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19</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C0DC4B0B-DBDE-44B3-BAC0-876BBD6BEFEC}"/>
              </a:ext>
            </a:extLst>
          </p:cNvPr>
          <p:cNvSpPr txBox="1"/>
          <p:nvPr/>
        </p:nvSpPr>
        <p:spPr>
          <a:xfrm>
            <a:off x="665826" y="2008133"/>
            <a:ext cx="11052699" cy="4154984"/>
          </a:xfrm>
          <a:prstGeom prst="rect">
            <a:avLst/>
          </a:prstGeom>
          <a:noFill/>
        </p:spPr>
        <p:txBody>
          <a:bodyPr wrap="square">
            <a:spAutoFit/>
          </a:bodyPr>
          <a:lstStyle/>
          <a:p>
            <a:pPr algn="just"/>
            <a:r>
              <a:rPr lang="en-US" sz="2400" b="1" i="0" u="none" strike="noStrike" baseline="0" dirty="0">
                <a:solidFill>
                  <a:srgbClr val="000000"/>
                </a:solidFill>
                <a:latin typeface="GulliverRM"/>
              </a:rPr>
              <a:t>The qualitative research study was conducted at King Khalid University Hospital (KKUH) which is part of King Saud University medical city. The hospital was one of the centers where the </a:t>
            </a:r>
            <a:r>
              <a:rPr lang="en-US" sz="2400" b="1" i="0" u="none" strike="noStrike" baseline="0" dirty="0">
                <a:solidFill>
                  <a:srgbClr val="000000"/>
                </a:solidFill>
                <a:highlight>
                  <a:srgbClr val="FFFF00"/>
                </a:highlight>
                <a:latin typeface="GulliverRM"/>
              </a:rPr>
              <a:t>cohort study</a:t>
            </a:r>
            <a:r>
              <a:rPr lang="en-US" sz="2400" b="1" i="0" u="none" strike="noStrike" baseline="0" dirty="0">
                <a:solidFill>
                  <a:srgbClr val="000000"/>
                </a:solidFill>
                <a:latin typeface="GulliverRM"/>
              </a:rPr>
              <a:t> was conducted. Data collection was conducted between </a:t>
            </a:r>
            <a:r>
              <a:rPr lang="en-US" sz="2400" b="1" i="0" u="none" strike="noStrike" baseline="0" dirty="0">
                <a:solidFill>
                  <a:srgbClr val="FF0000"/>
                </a:solidFill>
                <a:latin typeface="GulliverRM"/>
              </a:rPr>
              <a:t>April and May 2015</a:t>
            </a:r>
            <a:r>
              <a:rPr lang="en-US" sz="2400" b="1" i="0" u="none" strike="noStrike" baseline="0" dirty="0">
                <a:solidFill>
                  <a:srgbClr val="000000"/>
                </a:solidFill>
                <a:latin typeface="GulliverRM"/>
              </a:rPr>
              <a:t>.</a:t>
            </a:r>
          </a:p>
          <a:p>
            <a:pPr algn="just"/>
            <a:endParaRPr lang="en-US" sz="2400" b="1" i="0" u="none" strike="noStrike" baseline="0" dirty="0">
              <a:solidFill>
                <a:srgbClr val="000000"/>
              </a:solidFill>
              <a:latin typeface="GulliverRM"/>
            </a:endParaRPr>
          </a:p>
          <a:p>
            <a:pPr algn="just"/>
            <a:r>
              <a:rPr lang="en-US" sz="2400" b="1" i="0" u="none" strike="noStrike" baseline="0" dirty="0">
                <a:solidFill>
                  <a:srgbClr val="000000"/>
                </a:solidFill>
                <a:highlight>
                  <a:srgbClr val="FFFF00"/>
                </a:highlight>
                <a:latin typeface="GulliverRM"/>
              </a:rPr>
              <a:t>Purposive sampling technique</a:t>
            </a:r>
            <a:r>
              <a:rPr lang="en-US" sz="2400" b="1" i="0" u="none" strike="noStrike" baseline="0" dirty="0">
                <a:solidFill>
                  <a:srgbClr val="000000"/>
                </a:solidFill>
                <a:latin typeface="GulliverRM"/>
              </a:rPr>
              <a:t> was used where we recruited participants who were researchers or potential researchers including; </a:t>
            </a:r>
            <a:r>
              <a:rPr lang="en-US" sz="2400" b="1" i="0" u="none" strike="noStrike" baseline="0" dirty="0">
                <a:solidFill>
                  <a:srgbClr val="FF0000"/>
                </a:solidFill>
                <a:latin typeface="GulliverRM"/>
              </a:rPr>
              <a:t>nurses</a:t>
            </a:r>
            <a:r>
              <a:rPr lang="en-US" sz="2400" b="1" i="0" u="none" strike="noStrike" baseline="0" dirty="0">
                <a:solidFill>
                  <a:srgbClr val="000000"/>
                </a:solidFill>
                <a:latin typeface="GulliverRM"/>
              </a:rPr>
              <a:t>, </a:t>
            </a:r>
            <a:r>
              <a:rPr lang="en-US" sz="2400" b="1" i="0" u="none" strike="noStrike" baseline="0" dirty="0">
                <a:solidFill>
                  <a:srgbClr val="FF0000"/>
                </a:solidFill>
                <a:latin typeface="GulliverRM"/>
              </a:rPr>
              <a:t>physicians</a:t>
            </a:r>
            <a:r>
              <a:rPr lang="en-US" sz="2400" b="1" i="0" u="none" strike="noStrike" baseline="0" dirty="0">
                <a:solidFill>
                  <a:srgbClr val="000000"/>
                </a:solidFill>
                <a:latin typeface="GulliverRM"/>
              </a:rPr>
              <a:t> and </a:t>
            </a:r>
            <a:r>
              <a:rPr lang="en-US" sz="2400" b="1" i="0" u="none" strike="noStrike" baseline="0" dirty="0">
                <a:solidFill>
                  <a:srgbClr val="FF0000"/>
                </a:solidFill>
                <a:latin typeface="GulliverRM"/>
              </a:rPr>
              <a:t>researchers</a:t>
            </a:r>
            <a:r>
              <a:rPr lang="en-US" sz="2400" b="1" i="0" u="none" strike="noStrike" baseline="0" dirty="0">
                <a:solidFill>
                  <a:srgbClr val="000000"/>
                </a:solidFill>
                <a:latin typeface="GulliverRM"/>
              </a:rPr>
              <a:t> working in the maternity or pediatric departments in addition to public health and family medicine specialists. Based on user interaction experts, </a:t>
            </a:r>
            <a:r>
              <a:rPr lang="en-US" sz="2400" b="1" i="0" u="none" strike="noStrike" baseline="0" dirty="0">
                <a:solidFill>
                  <a:srgbClr val="000000"/>
                </a:solidFill>
                <a:highlight>
                  <a:srgbClr val="FFFF00"/>
                </a:highlight>
                <a:latin typeface="GulliverRM"/>
              </a:rPr>
              <a:t>85%</a:t>
            </a:r>
            <a:r>
              <a:rPr lang="en-US" sz="2400" b="1" i="0" u="none" strike="noStrike" baseline="0" dirty="0">
                <a:solidFill>
                  <a:srgbClr val="000000"/>
                </a:solidFill>
                <a:latin typeface="GulliverRM"/>
              </a:rPr>
              <a:t> of the usability problems can be discovered by </a:t>
            </a:r>
            <a:r>
              <a:rPr lang="en-US" sz="2400" b="1" i="0" u="none" strike="noStrike" baseline="0" dirty="0">
                <a:solidFill>
                  <a:srgbClr val="FF0000"/>
                </a:solidFill>
                <a:latin typeface="GulliverRM"/>
              </a:rPr>
              <a:t>4</a:t>
            </a:r>
            <a:r>
              <a:rPr lang="en-US" sz="2400" b="1" i="0" u="none" strike="noStrike" baseline="0" dirty="0">
                <a:solidFill>
                  <a:srgbClr val="000000"/>
                </a:solidFill>
                <a:latin typeface="GulliverRM"/>
              </a:rPr>
              <a:t> or </a:t>
            </a:r>
            <a:r>
              <a:rPr lang="en-US" sz="2400" b="1" i="0" u="none" strike="noStrike" baseline="0" dirty="0">
                <a:solidFill>
                  <a:srgbClr val="FF0000"/>
                </a:solidFill>
                <a:latin typeface="GulliverRM"/>
              </a:rPr>
              <a:t>5</a:t>
            </a:r>
            <a:r>
              <a:rPr lang="en-US" sz="2400" b="1" i="0" u="none" strike="noStrike" baseline="0" dirty="0">
                <a:solidFill>
                  <a:srgbClr val="000000"/>
                </a:solidFill>
                <a:latin typeface="GulliverRM"/>
              </a:rPr>
              <a:t> participants while </a:t>
            </a:r>
            <a:r>
              <a:rPr lang="en-US" sz="2400" b="1" i="0" u="none" strike="noStrike" baseline="0" dirty="0">
                <a:solidFill>
                  <a:srgbClr val="000000"/>
                </a:solidFill>
                <a:highlight>
                  <a:srgbClr val="FFFF00"/>
                </a:highlight>
                <a:latin typeface="GulliverRM"/>
              </a:rPr>
              <a:t>100%</a:t>
            </a:r>
            <a:r>
              <a:rPr lang="en-US" sz="2400" b="1" i="0" u="none" strike="noStrike" baseline="0" dirty="0">
                <a:solidFill>
                  <a:srgbClr val="000000"/>
                </a:solidFill>
                <a:latin typeface="GulliverRM"/>
              </a:rPr>
              <a:t> of usability problems can discovered by </a:t>
            </a:r>
            <a:r>
              <a:rPr lang="en-US" sz="2400" b="1" i="0" u="none" strike="noStrike" baseline="0" dirty="0">
                <a:solidFill>
                  <a:srgbClr val="FF0000"/>
                </a:solidFill>
                <a:latin typeface="GulliverRM"/>
              </a:rPr>
              <a:t>15</a:t>
            </a:r>
            <a:r>
              <a:rPr lang="en-US" sz="2400" b="1" i="0" u="none" strike="noStrike" baseline="0" dirty="0">
                <a:solidFill>
                  <a:srgbClr val="000000"/>
                </a:solidFill>
                <a:latin typeface="GulliverRM"/>
              </a:rPr>
              <a:t> users. Thus, in this study, we recruited 15 participants.</a:t>
            </a:r>
            <a:endParaRPr lang="en-US" sz="2400" b="1" dirty="0"/>
          </a:p>
        </p:txBody>
      </p:sp>
    </p:spTree>
    <p:extLst>
      <p:ext uri="{BB962C8B-B14F-4D97-AF65-F5344CB8AC3E}">
        <p14:creationId xmlns:p14="http://schemas.microsoft.com/office/powerpoint/2010/main" val="87892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D56E8C2-E553-4030-88A6-B19E2B0A5F72}"/>
              </a:ext>
            </a:extLst>
          </p:cNvPr>
          <p:cNvSpPr>
            <a:spLocks noGrp="1"/>
          </p:cNvSpPr>
          <p:nvPr>
            <p:ph type="dt" sz="half" idx="10"/>
          </p:nvPr>
        </p:nvSpPr>
        <p:spPr/>
        <p:txBody>
          <a:bodyPr/>
          <a:lstStyle/>
          <a:p>
            <a:r>
              <a:rPr lang="fa-IR"/>
              <a:t>اسلاید شماره </a:t>
            </a:r>
            <a:fld id="{623B8C6E-8ADC-45B6-B8AE-E579583F451D}" type="slidenum">
              <a:rPr lang="fa-IR" smtClean="0"/>
              <a:pPr/>
              <a:t>2</a:t>
            </a:fld>
            <a:r>
              <a:rPr lang="en-US"/>
              <a:t>  </a:t>
            </a:r>
            <a:r>
              <a:rPr lang="fa-IR"/>
              <a:t> </a:t>
            </a:r>
            <a:endParaRPr lang="en-US" dirty="0"/>
          </a:p>
        </p:txBody>
      </p:sp>
      <p:pic>
        <p:nvPicPr>
          <p:cNvPr id="8" name="Picture 7">
            <a:extLst>
              <a:ext uri="{FF2B5EF4-FFF2-40B4-BE49-F238E27FC236}">
                <a16:creationId xmlns:a16="http://schemas.microsoft.com/office/drawing/2014/main" id="{13A0EC65-43DE-4B80-AA89-AFDDB1F9F6A4}"/>
              </a:ext>
            </a:extLst>
          </p:cNvPr>
          <p:cNvPicPr>
            <a:picLocks noChangeAspect="1"/>
          </p:cNvPicPr>
          <p:nvPr/>
        </p:nvPicPr>
        <p:blipFill rotWithShape="1">
          <a:blip r:embed="rId2"/>
          <a:srcRect t="4132" b="23201"/>
          <a:stretch/>
        </p:blipFill>
        <p:spPr>
          <a:xfrm>
            <a:off x="612837" y="2371963"/>
            <a:ext cx="3562350" cy="2858609"/>
          </a:xfrm>
          <a:prstGeom prst="rect">
            <a:avLst/>
          </a:prstGeom>
        </p:spPr>
      </p:pic>
      <p:sp>
        <p:nvSpPr>
          <p:cNvPr id="9" name="TextBox 8">
            <a:extLst>
              <a:ext uri="{FF2B5EF4-FFF2-40B4-BE49-F238E27FC236}">
                <a16:creationId xmlns:a16="http://schemas.microsoft.com/office/drawing/2014/main" id="{2F033CF7-B688-4004-A2F9-F1936EABC09E}"/>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10" name="TextBox 9">
            <a:extLst>
              <a:ext uri="{FF2B5EF4-FFF2-40B4-BE49-F238E27FC236}">
                <a16:creationId xmlns:a16="http://schemas.microsoft.com/office/drawing/2014/main" id="{F91F266F-1B0B-4861-AFB1-892AF6609C4C}"/>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pic>
        <p:nvPicPr>
          <p:cNvPr id="1026" name="Picture 2" descr="Norhayati Zakaria">
            <a:extLst>
              <a:ext uri="{FF2B5EF4-FFF2-40B4-BE49-F238E27FC236}">
                <a16:creationId xmlns:a16="http://schemas.microsoft.com/office/drawing/2014/main" id="{397F5916-C1BF-4F73-B23C-591F95AD3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2764" y="462794"/>
            <a:ext cx="1958960" cy="23880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DFB086B-F344-4D6A-B20B-BA0E5946F2E8}"/>
              </a:ext>
            </a:extLst>
          </p:cNvPr>
          <p:cNvPicPr>
            <a:picLocks noChangeAspect="1"/>
          </p:cNvPicPr>
          <p:nvPr/>
        </p:nvPicPr>
        <p:blipFill>
          <a:blip r:embed="rId4"/>
          <a:stretch>
            <a:fillRect/>
          </a:stretch>
        </p:blipFill>
        <p:spPr>
          <a:xfrm>
            <a:off x="5723554" y="1849652"/>
            <a:ext cx="3514725" cy="4219575"/>
          </a:xfrm>
          <a:prstGeom prst="rect">
            <a:avLst/>
          </a:prstGeom>
        </p:spPr>
      </p:pic>
      <p:sp>
        <p:nvSpPr>
          <p:cNvPr id="15" name="TextBox 14">
            <a:extLst>
              <a:ext uri="{FF2B5EF4-FFF2-40B4-BE49-F238E27FC236}">
                <a16:creationId xmlns:a16="http://schemas.microsoft.com/office/drawing/2014/main" id="{D2F7F7C6-7845-4E88-B064-E5FB735B55D4}"/>
              </a:ext>
            </a:extLst>
          </p:cNvPr>
          <p:cNvSpPr txBox="1"/>
          <p:nvPr/>
        </p:nvSpPr>
        <p:spPr>
          <a:xfrm>
            <a:off x="2521259" y="665826"/>
            <a:ext cx="2618912" cy="523220"/>
          </a:xfrm>
          <a:prstGeom prst="rect">
            <a:avLst/>
          </a:prstGeom>
          <a:noFill/>
        </p:spPr>
        <p:txBody>
          <a:bodyPr wrap="square" rtlCol="0">
            <a:spAutoFit/>
          </a:bodyPr>
          <a:lstStyle/>
          <a:p>
            <a:r>
              <a:rPr lang="en-US" sz="2800" b="1" dirty="0">
                <a:solidFill>
                  <a:schemeClr val="bg2"/>
                </a:solidFill>
              </a:rPr>
              <a:t>Source details</a:t>
            </a:r>
          </a:p>
        </p:txBody>
      </p:sp>
      <p:sp>
        <p:nvSpPr>
          <p:cNvPr id="18" name="TextBox 17">
            <a:extLst>
              <a:ext uri="{FF2B5EF4-FFF2-40B4-BE49-F238E27FC236}">
                <a16:creationId xmlns:a16="http://schemas.microsoft.com/office/drawing/2014/main" id="{9121F9D8-F835-4711-8DB0-D17BCDBE9C67}"/>
              </a:ext>
            </a:extLst>
          </p:cNvPr>
          <p:cNvSpPr txBox="1"/>
          <p:nvPr/>
        </p:nvSpPr>
        <p:spPr>
          <a:xfrm>
            <a:off x="9774776" y="2935834"/>
            <a:ext cx="1804387" cy="369332"/>
          </a:xfrm>
          <a:prstGeom prst="rect">
            <a:avLst/>
          </a:prstGeom>
          <a:noFill/>
        </p:spPr>
        <p:txBody>
          <a:bodyPr wrap="square">
            <a:spAutoFit/>
          </a:bodyPr>
          <a:lstStyle/>
          <a:p>
            <a:r>
              <a:rPr lang="en-US" sz="1800" b="1" i="0" u="none" strike="noStrike" baseline="0" dirty="0">
                <a:solidFill>
                  <a:schemeClr val="bg1"/>
                </a:solidFill>
                <a:latin typeface="GulliverRM"/>
              </a:rPr>
              <a:t>Nasriah Zakaria</a:t>
            </a:r>
            <a:endParaRPr lang="en-US" b="1" dirty="0">
              <a:solidFill>
                <a:schemeClr val="bg1"/>
              </a:solidFill>
            </a:endParaRPr>
          </a:p>
        </p:txBody>
      </p:sp>
      <p:sp>
        <p:nvSpPr>
          <p:cNvPr id="20" name="TextBox 19">
            <a:extLst>
              <a:ext uri="{FF2B5EF4-FFF2-40B4-BE49-F238E27FC236}">
                <a16:creationId xmlns:a16="http://schemas.microsoft.com/office/drawing/2014/main" id="{E4250441-C85F-43A3-9D91-E7A7B4DF8B74}"/>
              </a:ext>
            </a:extLst>
          </p:cNvPr>
          <p:cNvSpPr txBox="1"/>
          <p:nvPr/>
        </p:nvSpPr>
        <p:spPr>
          <a:xfrm>
            <a:off x="177160" y="5282329"/>
            <a:ext cx="6138908" cy="461665"/>
          </a:xfrm>
          <a:prstGeom prst="rect">
            <a:avLst/>
          </a:prstGeom>
          <a:noFill/>
        </p:spPr>
        <p:txBody>
          <a:bodyPr wrap="square">
            <a:spAutoFit/>
          </a:bodyPr>
          <a:lstStyle/>
          <a:p>
            <a:r>
              <a:rPr lang="en-US" sz="2400" b="1" i="0" u="none" strike="noStrike" baseline="0" dirty="0">
                <a:solidFill>
                  <a:schemeClr val="bg1"/>
                </a:solidFill>
                <a:latin typeface="GulliverRM"/>
              </a:rPr>
              <a:t>journal of Infection and Public Health</a:t>
            </a:r>
            <a:endParaRPr lang="en-US" sz="6000" b="1" dirty="0">
              <a:solidFill>
                <a:schemeClr val="bg1"/>
              </a:solidFill>
            </a:endParaRPr>
          </a:p>
        </p:txBody>
      </p:sp>
    </p:spTree>
    <p:extLst>
      <p:ext uri="{BB962C8B-B14F-4D97-AF65-F5344CB8AC3E}">
        <p14:creationId xmlns:p14="http://schemas.microsoft.com/office/powerpoint/2010/main" val="566650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20</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603F93E2-561F-417F-8A56-B09E1F58E226}"/>
              </a:ext>
            </a:extLst>
          </p:cNvPr>
          <p:cNvSpPr txBox="1"/>
          <p:nvPr/>
        </p:nvSpPr>
        <p:spPr>
          <a:xfrm>
            <a:off x="1312042" y="2658797"/>
            <a:ext cx="9117367" cy="1938992"/>
          </a:xfrm>
          <a:prstGeom prst="rect">
            <a:avLst/>
          </a:prstGeom>
          <a:noFill/>
        </p:spPr>
        <p:txBody>
          <a:bodyPr wrap="square">
            <a:spAutoFit/>
          </a:bodyPr>
          <a:lstStyle/>
          <a:p>
            <a:pPr algn="just"/>
            <a:r>
              <a:rPr lang="en-US" sz="2400" b="1" i="0" u="none" strike="noStrike" baseline="0" dirty="0">
                <a:solidFill>
                  <a:schemeClr val="bg1"/>
                </a:solidFill>
                <a:latin typeface="GulliverRM"/>
              </a:rPr>
              <a:t>All participants signed a consent form and agreed to be tape-recorded during data collection. The sessions were conducted in computer laboratories, offices or clinics that were equipped with internet access computer and offered a quiet and private environment conducive for think aloud and focus group session.</a:t>
            </a:r>
            <a:endParaRPr lang="en-US" sz="2400" b="1" dirty="0">
              <a:solidFill>
                <a:schemeClr val="bg1"/>
              </a:solidFill>
            </a:endParaRPr>
          </a:p>
        </p:txBody>
      </p:sp>
    </p:spTree>
    <p:extLst>
      <p:ext uri="{BB962C8B-B14F-4D97-AF65-F5344CB8AC3E}">
        <p14:creationId xmlns:p14="http://schemas.microsoft.com/office/powerpoint/2010/main" val="2751010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21</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28680306-6C50-4A3E-B73D-F02F1D37B156}"/>
              </a:ext>
            </a:extLst>
          </p:cNvPr>
          <p:cNvSpPr txBox="1"/>
          <p:nvPr/>
        </p:nvSpPr>
        <p:spPr>
          <a:xfrm>
            <a:off x="1149657" y="2343349"/>
            <a:ext cx="9871969" cy="2677656"/>
          </a:xfrm>
          <a:prstGeom prst="rect">
            <a:avLst/>
          </a:prstGeom>
          <a:noFill/>
        </p:spPr>
        <p:txBody>
          <a:bodyPr wrap="square">
            <a:spAutoFit/>
          </a:bodyPr>
          <a:lstStyle/>
          <a:p>
            <a:pPr marL="342900" indent="-342900" algn="just">
              <a:buFont typeface="Courier New" panose="02070309020205020404" pitchFamily="49" charset="0"/>
              <a:buChar char="o"/>
            </a:pPr>
            <a:r>
              <a:rPr lang="en-US" sz="2400" b="1" i="1" u="none" strike="noStrike" baseline="0" dirty="0">
                <a:solidFill>
                  <a:srgbClr val="FF0000"/>
                </a:solidFill>
                <a:latin typeface="GulliverIT"/>
              </a:rPr>
              <a:t>Qualitative research: Think Aloud and focus group</a:t>
            </a:r>
          </a:p>
          <a:p>
            <a:pPr algn="just"/>
            <a:endParaRPr lang="en-US" sz="2400" b="1" i="0" u="none" strike="noStrike" baseline="0" dirty="0">
              <a:solidFill>
                <a:srgbClr val="000000"/>
              </a:solidFill>
              <a:latin typeface="GulliverIT"/>
            </a:endParaRPr>
          </a:p>
          <a:p>
            <a:pPr algn="just"/>
            <a:r>
              <a:rPr lang="en-US" sz="2400" b="1" i="0" u="none" strike="noStrike" baseline="0" dirty="0">
                <a:solidFill>
                  <a:srgbClr val="000000"/>
                </a:solidFill>
                <a:latin typeface="GulliverRM"/>
              </a:rPr>
              <a:t>A </a:t>
            </a:r>
            <a:r>
              <a:rPr lang="en-US" sz="2400" b="1" i="0" u="none" strike="noStrike" baseline="0" dirty="0">
                <a:solidFill>
                  <a:srgbClr val="000000"/>
                </a:solidFill>
                <a:highlight>
                  <a:srgbClr val="FFFF00"/>
                </a:highlight>
                <a:latin typeface="GulliverRM"/>
              </a:rPr>
              <a:t>qualitative design</a:t>
            </a:r>
            <a:r>
              <a:rPr lang="en-US" sz="2400" b="1" i="0" u="none" strike="noStrike" baseline="0" dirty="0">
                <a:solidFill>
                  <a:srgbClr val="000000"/>
                </a:solidFill>
                <a:latin typeface="GulliverRM"/>
              </a:rPr>
              <a:t> was employed to explore users’ experience in depth. This method was chosen to elicit the shortcomings of the registry design and to improve the contents and design of the registry.</a:t>
            </a:r>
          </a:p>
          <a:p>
            <a:pPr algn="just"/>
            <a:r>
              <a:rPr lang="en-US" sz="2400" b="1" i="0" u="none" strike="noStrike" baseline="0" dirty="0">
                <a:solidFill>
                  <a:srgbClr val="000000"/>
                </a:solidFill>
                <a:latin typeface="GulliverRM"/>
              </a:rPr>
              <a:t>For triangulation, we employed two data collection methods which were, think aloud and focus group</a:t>
            </a:r>
            <a:endParaRPr lang="en-US" sz="2400" b="1" dirty="0"/>
          </a:p>
        </p:txBody>
      </p:sp>
    </p:spTree>
    <p:extLst>
      <p:ext uri="{BB962C8B-B14F-4D97-AF65-F5344CB8AC3E}">
        <p14:creationId xmlns:p14="http://schemas.microsoft.com/office/powerpoint/2010/main" val="342024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22</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3246555A-AE80-456C-A14A-3ABFD1BE18F7}"/>
              </a:ext>
            </a:extLst>
          </p:cNvPr>
          <p:cNvSpPr txBox="1"/>
          <p:nvPr/>
        </p:nvSpPr>
        <p:spPr>
          <a:xfrm>
            <a:off x="1164454" y="2694712"/>
            <a:ext cx="9863092" cy="2308324"/>
          </a:xfrm>
          <a:prstGeom prst="rect">
            <a:avLst/>
          </a:prstGeom>
          <a:noFill/>
        </p:spPr>
        <p:txBody>
          <a:bodyPr wrap="square">
            <a:spAutoFit/>
          </a:bodyPr>
          <a:lstStyle/>
          <a:p>
            <a:pPr algn="just"/>
            <a:r>
              <a:rPr lang="en-US" sz="2400" b="1" i="0" u="none" strike="noStrike" baseline="0" dirty="0">
                <a:solidFill>
                  <a:srgbClr val="FF0000"/>
                </a:solidFill>
                <a:latin typeface="GulliverRM"/>
              </a:rPr>
              <a:t>Think aloud </a:t>
            </a:r>
            <a:r>
              <a:rPr lang="en-US" sz="2400" b="1" i="0" u="none" strike="noStrike" baseline="0" dirty="0">
                <a:solidFill>
                  <a:srgbClr val="000000"/>
                </a:solidFill>
                <a:latin typeface="GulliverRM"/>
              </a:rPr>
              <a:t>is a qualitative data collection method where participants think and talk out loud while performing usability testing of software.</a:t>
            </a:r>
          </a:p>
          <a:p>
            <a:pPr algn="just"/>
            <a:r>
              <a:rPr lang="en-US" sz="2400" b="1" i="0" u="none" strike="noStrike" baseline="0" dirty="0">
                <a:solidFill>
                  <a:srgbClr val="000000"/>
                </a:solidFill>
                <a:latin typeface="GulliverRM"/>
              </a:rPr>
              <a:t>A few studies in healthcare, employed think aloud technique to capture user’s thoughts, and also behavior of interaction with a bed side systems</a:t>
            </a:r>
            <a:r>
              <a:rPr lang="en-US" sz="2400" b="1" i="0" u="none" strike="noStrike" baseline="0" dirty="0">
                <a:solidFill>
                  <a:srgbClr val="0081AD"/>
                </a:solidFill>
                <a:latin typeface="GulliverRM"/>
              </a:rPr>
              <a:t> </a:t>
            </a:r>
            <a:r>
              <a:rPr lang="en-US" sz="2400" b="1" i="0" u="none" strike="noStrike" baseline="0" dirty="0">
                <a:solidFill>
                  <a:srgbClr val="000000"/>
                </a:solidFill>
                <a:latin typeface="GulliverRM"/>
              </a:rPr>
              <a:t>and one study for a nursing scheduling system explained how think aloud provide an insight how user behave when using the system.</a:t>
            </a:r>
            <a:endParaRPr lang="en-US" sz="2400" b="1" dirty="0"/>
          </a:p>
        </p:txBody>
      </p:sp>
    </p:spTree>
    <p:extLst>
      <p:ext uri="{BB962C8B-B14F-4D97-AF65-F5344CB8AC3E}">
        <p14:creationId xmlns:p14="http://schemas.microsoft.com/office/powerpoint/2010/main" val="1622904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23</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38D24D56-E6D2-41BF-8198-09FC76DA26F9}"/>
              </a:ext>
            </a:extLst>
          </p:cNvPr>
          <p:cNvSpPr txBox="1"/>
          <p:nvPr/>
        </p:nvSpPr>
        <p:spPr>
          <a:xfrm>
            <a:off x="933635" y="2168656"/>
            <a:ext cx="10324730" cy="3416320"/>
          </a:xfrm>
          <a:prstGeom prst="rect">
            <a:avLst/>
          </a:prstGeom>
          <a:noFill/>
        </p:spPr>
        <p:txBody>
          <a:bodyPr wrap="square">
            <a:spAutoFit/>
          </a:bodyPr>
          <a:lstStyle/>
          <a:p>
            <a:pPr algn="l"/>
            <a:r>
              <a:rPr lang="en-US" sz="2400" b="1" i="0" u="none" strike="noStrike" baseline="0" dirty="0">
                <a:solidFill>
                  <a:schemeClr val="bg1"/>
                </a:solidFill>
                <a:latin typeface="GulliverRM"/>
              </a:rPr>
              <a:t>In this study, before the think aloud sessions, participants were</a:t>
            </a:r>
          </a:p>
          <a:p>
            <a:pPr algn="l"/>
            <a:r>
              <a:rPr lang="en-US" sz="2400" b="1" i="0" u="none" strike="noStrike" baseline="0" dirty="0">
                <a:solidFill>
                  <a:schemeClr val="bg1"/>
                </a:solidFill>
                <a:latin typeface="GulliverRM"/>
              </a:rPr>
              <a:t>briefed on usability testing of the registry then each participant was</a:t>
            </a:r>
          </a:p>
          <a:p>
            <a:pPr algn="l"/>
            <a:r>
              <a:rPr lang="en-US" sz="2400" b="1" i="0" u="none" strike="noStrike" baseline="0" dirty="0">
                <a:solidFill>
                  <a:schemeClr val="bg1"/>
                </a:solidFill>
                <a:latin typeface="GulliverRM"/>
              </a:rPr>
              <a:t>asked to perform specific tasks using RAHMA registry based on the</a:t>
            </a:r>
          </a:p>
          <a:p>
            <a:pPr algn="l"/>
            <a:r>
              <a:rPr lang="en-US" sz="2400" b="1" i="0" u="none" strike="noStrike" baseline="0" dirty="0">
                <a:solidFill>
                  <a:schemeClr val="bg1"/>
                </a:solidFill>
                <a:latin typeface="GulliverRM"/>
              </a:rPr>
              <a:t>protocol (Appendix B.1 and B.2). One of the authors observed the</a:t>
            </a:r>
          </a:p>
          <a:p>
            <a:pPr algn="l"/>
            <a:r>
              <a:rPr lang="en-US" sz="2400" b="1" i="0" u="none" strike="noStrike" baseline="0" dirty="0">
                <a:solidFill>
                  <a:schemeClr val="bg1"/>
                </a:solidFill>
                <a:latin typeface="GulliverRM"/>
              </a:rPr>
              <a:t>participant’s interactions with the system and audio recorded the</a:t>
            </a:r>
          </a:p>
          <a:p>
            <a:pPr algn="l"/>
            <a:r>
              <a:rPr lang="en-US" sz="2400" b="1" i="0" u="none" strike="noStrike" baseline="0" dirty="0">
                <a:solidFill>
                  <a:schemeClr val="bg1"/>
                </a:solidFill>
                <a:latin typeface="GulliverRM"/>
              </a:rPr>
              <a:t>process which was later transcribed for data analysis. A total of 15</a:t>
            </a:r>
          </a:p>
          <a:p>
            <a:pPr algn="l"/>
            <a:r>
              <a:rPr lang="en-US" sz="2400" b="1" i="0" u="none" strike="noStrike" baseline="0" dirty="0">
                <a:solidFill>
                  <a:schemeClr val="bg1"/>
                </a:solidFill>
                <a:latin typeface="GulliverRM"/>
              </a:rPr>
              <a:t>participants took part in the study; four physicians, four researchers</a:t>
            </a:r>
          </a:p>
          <a:p>
            <a:pPr algn="l"/>
            <a:r>
              <a:rPr lang="en-US" sz="2400" b="1" i="0" u="none" strike="noStrike" baseline="0" dirty="0">
                <a:solidFill>
                  <a:schemeClr val="bg1"/>
                </a:solidFill>
                <a:latin typeface="GulliverRM"/>
              </a:rPr>
              <a:t>and seven nurses. Ten were females and three were males. Participants</a:t>
            </a:r>
          </a:p>
          <a:p>
            <a:pPr algn="l"/>
            <a:r>
              <a:rPr lang="en-US" sz="2400" b="1" i="0" u="none" strike="noStrike" baseline="0" dirty="0">
                <a:solidFill>
                  <a:schemeClr val="bg1"/>
                </a:solidFill>
                <a:latin typeface="GulliverRM"/>
              </a:rPr>
              <a:t>came from different departments in KKUH.</a:t>
            </a:r>
            <a:endParaRPr lang="en-US" sz="2400" b="1" dirty="0">
              <a:solidFill>
                <a:schemeClr val="bg1"/>
              </a:solidFill>
            </a:endParaRPr>
          </a:p>
        </p:txBody>
      </p:sp>
    </p:spTree>
    <p:extLst>
      <p:ext uri="{BB962C8B-B14F-4D97-AF65-F5344CB8AC3E}">
        <p14:creationId xmlns:p14="http://schemas.microsoft.com/office/powerpoint/2010/main" val="3591519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24</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6E0C6D3E-EEDF-4516-A70A-15E5A8912C8C}"/>
              </a:ext>
            </a:extLst>
          </p:cNvPr>
          <p:cNvSpPr txBox="1"/>
          <p:nvPr/>
        </p:nvSpPr>
        <p:spPr>
          <a:xfrm>
            <a:off x="486052" y="2060489"/>
            <a:ext cx="6138908" cy="830997"/>
          </a:xfrm>
          <a:prstGeom prst="rect">
            <a:avLst/>
          </a:prstGeom>
          <a:noFill/>
        </p:spPr>
        <p:txBody>
          <a:bodyPr wrap="square">
            <a:spAutoFit/>
          </a:bodyPr>
          <a:lstStyle/>
          <a:p>
            <a:pPr algn="l"/>
            <a:r>
              <a:rPr lang="en-US" sz="2400" b="1" i="0" u="none" strike="noStrike" baseline="0" dirty="0">
                <a:solidFill>
                  <a:srgbClr val="FF0000"/>
                </a:solidFill>
                <a:latin typeface="GulliverBL"/>
              </a:rPr>
              <a:t>Appendix B</a:t>
            </a:r>
          </a:p>
          <a:p>
            <a:pPr algn="l"/>
            <a:r>
              <a:rPr lang="en-US" sz="2400" b="1" i="0" u="none" strike="noStrike" baseline="0" dirty="0">
                <a:solidFill>
                  <a:schemeClr val="bg1"/>
                </a:solidFill>
                <a:latin typeface="GulliverIT"/>
              </a:rPr>
              <a:t>B.1 Think aloud questions</a:t>
            </a:r>
            <a:endParaRPr lang="en-US" sz="2400" b="1" dirty="0">
              <a:solidFill>
                <a:schemeClr val="bg1"/>
              </a:solidFill>
            </a:endParaRPr>
          </a:p>
        </p:txBody>
      </p:sp>
      <p:sp>
        <p:nvSpPr>
          <p:cNvPr id="21" name="TextBox 20">
            <a:extLst>
              <a:ext uri="{FF2B5EF4-FFF2-40B4-BE49-F238E27FC236}">
                <a16:creationId xmlns:a16="http://schemas.microsoft.com/office/drawing/2014/main" id="{BCBF9C85-D4CC-4C0F-A4DE-EA2B374327AA}"/>
              </a:ext>
            </a:extLst>
          </p:cNvPr>
          <p:cNvSpPr txBox="1"/>
          <p:nvPr/>
        </p:nvSpPr>
        <p:spPr>
          <a:xfrm>
            <a:off x="878890" y="3032020"/>
            <a:ext cx="10984634" cy="2677656"/>
          </a:xfrm>
          <a:prstGeom prst="rect">
            <a:avLst/>
          </a:prstGeom>
          <a:noFill/>
        </p:spPr>
        <p:txBody>
          <a:bodyPr wrap="square">
            <a:spAutoFit/>
          </a:bodyPr>
          <a:lstStyle/>
          <a:p>
            <a:pPr algn="l"/>
            <a:r>
              <a:rPr lang="en-US" sz="2400" b="1" i="0" u="none" strike="noStrike" baseline="0" dirty="0">
                <a:solidFill>
                  <a:schemeClr val="bg1"/>
                </a:solidFill>
                <a:latin typeface="GulliverBL"/>
              </a:rPr>
              <a:t>Task Questions</a:t>
            </a:r>
          </a:p>
          <a:p>
            <a:pPr algn="l"/>
            <a:r>
              <a:rPr lang="en-US" sz="2400" b="1" i="0" u="none" strike="noStrike" baseline="0" dirty="0">
                <a:solidFill>
                  <a:schemeClr val="bg1"/>
                </a:solidFill>
                <a:latin typeface="GulliverBL"/>
              </a:rPr>
              <a:t>Login</a:t>
            </a:r>
            <a:r>
              <a:rPr lang="en-US" sz="2400" b="0" i="0" u="none" strike="noStrike" baseline="0" dirty="0">
                <a:solidFill>
                  <a:schemeClr val="bg1"/>
                </a:solidFill>
                <a:latin typeface="GulliverRM"/>
              </a:rPr>
              <a:t>: please log-in to the system using your username and password as given </a:t>
            </a:r>
            <a:r>
              <a:rPr lang="en-US" sz="2400" b="1" i="0" u="none" strike="noStrike" baseline="0" dirty="0">
                <a:solidFill>
                  <a:schemeClr val="bg1"/>
                </a:solidFill>
                <a:latin typeface="GulliverBL"/>
              </a:rPr>
              <a:t>Doctor1</a:t>
            </a:r>
          </a:p>
          <a:p>
            <a:pPr algn="l"/>
            <a:r>
              <a:rPr lang="en-US" sz="2400" b="0" i="0" u="none" strike="noStrike" baseline="0" dirty="0">
                <a:solidFill>
                  <a:schemeClr val="bg1"/>
                </a:solidFill>
                <a:latin typeface="GulliverRM"/>
              </a:rPr>
              <a:t>Abc123</a:t>
            </a:r>
          </a:p>
          <a:p>
            <a:pPr algn="l"/>
            <a:r>
              <a:rPr lang="en-US" sz="2400" b="1" i="0" u="none" strike="noStrike" baseline="0" dirty="0">
                <a:solidFill>
                  <a:schemeClr val="bg1"/>
                </a:solidFill>
                <a:latin typeface="GulliverBL"/>
              </a:rPr>
              <a:t>User management</a:t>
            </a:r>
            <a:r>
              <a:rPr lang="en-US" sz="2400" b="0" i="0" u="none" strike="noStrike" baseline="0" dirty="0">
                <a:solidFill>
                  <a:schemeClr val="bg1"/>
                </a:solidFill>
                <a:latin typeface="GulliverRM"/>
              </a:rPr>
              <a:t>: please click on user management icon</a:t>
            </a:r>
          </a:p>
          <a:p>
            <a:pPr algn="l"/>
            <a:r>
              <a:rPr lang="en-US" sz="2400" b="0" i="0" u="none" strike="noStrike" baseline="0" dirty="0">
                <a:solidFill>
                  <a:schemeClr val="bg1"/>
                </a:solidFill>
                <a:latin typeface="GulliverRM"/>
              </a:rPr>
              <a:t>a. Change your name and update</a:t>
            </a:r>
          </a:p>
          <a:p>
            <a:pPr algn="l"/>
            <a:r>
              <a:rPr lang="en-US" sz="2400" b="0" i="0" u="none" strike="noStrike" baseline="0" dirty="0">
                <a:solidFill>
                  <a:schemeClr val="bg1"/>
                </a:solidFill>
                <a:latin typeface="GulliverRM"/>
              </a:rPr>
              <a:t>b. Change your password and update c. Logout and re-login with</a:t>
            </a:r>
          </a:p>
          <a:p>
            <a:pPr algn="l"/>
            <a:r>
              <a:rPr lang="en-US" sz="2400" b="0" i="0" u="none" strike="noStrike" baseline="0" dirty="0">
                <a:solidFill>
                  <a:schemeClr val="bg1"/>
                </a:solidFill>
                <a:latin typeface="GulliverRM"/>
              </a:rPr>
              <a:t>your new password</a:t>
            </a:r>
            <a:endParaRPr lang="en-US" sz="2400" dirty="0">
              <a:solidFill>
                <a:schemeClr val="bg1"/>
              </a:solidFill>
            </a:endParaRPr>
          </a:p>
        </p:txBody>
      </p:sp>
    </p:spTree>
    <p:extLst>
      <p:ext uri="{BB962C8B-B14F-4D97-AF65-F5344CB8AC3E}">
        <p14:creationId xmlns:p14="http://schemas.microsoft.com/office/powerpoint/2010/main" val="2113112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25</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2035238B-EDEB-45C8-87D1-79F029077E52}"/>
              </a:ext>
            </a:extLst>
          </p:cNvPr>
          <p:cNvSpPr txBox="1"/>
          <p:nvPr/>
        </p:nvSpPr>
        <p:spPr>
          <a:xfrm>
            <a:off x="1072796" y="2890920"/>
            <a:ext cx="10116763" cy="1938992"/>
          </a:xfrm>
          <a:prstGeom prst="rect">
            <a:avLst/>
          </a:prstGeom>
          <a:noFill/>
        </p:spPr>
        <p:txBody>
          <a:bodyPr wrap="square">
            <a:spAutoFit/>
          </a:bodyPr>
          <a:lstStyle/>
          <a:p>
            <a:pPr algn="l"/>
            <a:r>
              <a:rPr lang="en-US" sz="2400" b="1" i="0" u="none" strike="noStrike" baseline="0" dirty="0">
                <a:solidFill>
                  <a:schemeClr val="bg1"/>
                </a:solidFill>
                <a:latin typeface="GulliverBL"/>
              </a:rPr>
              <a:t>Creating new record:</a:t>
            </a:r>
          </a:p>
          <a:p>
            <a:pPr algn="l"/>
            <a:r>
              <a:rPr lang="en-US" sz="2400" b="0" i="0" u="none" strike="noStrike" baseline="0" dirty="0">
                <a:solidFill>
                  <a:schemeClr val="bg1"/>
                </a:solidFill>
                <a:latin typeface="GulliverRM"/>
              </a:rPr>
              <a:t>	a. Please go back to the dashboard and click on RAHMA Registry data collection form icon then create a new record</a:t>
            </a:r>
          </a:p>
          <a:p>
            <a:pPr algn="l"/>
            <a:r>
              <a:rPr lang="en-US" sz="2400" b="0" i="0" u="none" strike="noStrike" baseline="0" dirty="0">
                <a:solidFill>
                  <a:schemeClr val="bg1"/>
                </a:solidFill>
                <a:latin typeface="GulliverRM"/>
              </a:rPr>
              <a:t>	a. Fill up Page 1–3</a:t>
            </a:r>
          </a:p>
          <a:p>
            <a:pPr algn="l"/>
            <a:r>
              <a:rPr lang="en-US" sz="2400" b="0" i="0" u="none" strike="noStrike" baseline="0" dirty="0">
                <a:solidFill>
                  <a:schemeClr val="bg1"/>
                </a:solidFill>
                <a:latin typeface="GulliverRM"/>
              </a:rPr>
              <a:t>	b. Check each page by clicking “Back”.</a:t>
            </a:r>
          </a:p>
        </p:txBody>
      </p:sp>
    </p:spTree>
    <p:extLst>
      <p:ext uri="{BB962C8B-B14F-4D97-AF65-F5344CB8AC3E}">
        <p14:creationId xmlns:p14="http://schemas.microsoft.com/office/powerpoint/2010/main" val="2045970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26</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7" name="TextBox 16">
            <a:extLst>
              <a:ext uri="{FF2B5EF4-FFF2-40B4-BE49-F238E27FC236}">
                <a16:creationId xmlns:a16="http://schemas.microsoft.com/office/drawing/2014/main" id="{C97E693C-39AF-4B64-951C-9DD9DC9B1EA0}"/>
              </a:ext>
            </a:extLst>
          </p:cNvPr>
          <p:cNvSpPr txBox="1"/>
          <p:nvPr/>
        </p:nvSpPr>
        <p:spPr>
          <a:xfrm>
            <a:off x="821188" y="2463372"/>
            <a:ext cx="10116763" cy="2677656"/>
          </a:xfrm>
          <a:prstGeom prst="rect">
            <a:avLst/>
          </a:prstGeom>
          <a:noFill/>
        </p:spPr>
        <p:txBody>
          <a:bodyPr wrap="square">
            <a:spAutoFit/>
          </a:bodyPr>
          <a:lstStyle/>
          <a:p>
            <a:pPr algn="l"/>
            <a:r>
              <a:rPr lang="en-US" sz="2400" b="1" i="0" u="none" strike="noStrike" baseline="0" dirty="0">
                <a:solidFill>
                  <a:schemeClr val="bg1"/>
                </a:solidFill>
                <a:latin typeface="GulliverBL"/>
              </a:rPr>
              <a:t>Data retrieval </a:t>
            </a:r>
            <a:r>
              <a:rPr lang="en-US" sz="2400" b="0" i="0" u="none" strike="noStrike" baseline="0" dirty="0">
                <a:solidFill>
                  <a:schemeClr val="bg1"/>
                </a:solidFill>
                <a:latin typeface="GulliverRM"/>
              </a:rPr>
              <a:t>from patient medical record:</a:t>
            </a:r>
          </a:p>
          <a:p>
            <a:pPr algn="l"/>
            <a:r>
              <a:rPr lang="en-US" sz="2400" b="0" i="0" u="none" strike="noStrike" baseline="0" dirty="0">
                <a:solidFill>
                  <a:schemeClr val="bg1"/>
                </a:solidFill>
                <a:latin typeface="GulliverRM"/>
              </a:rPr>
              <a:t>	a. Please go back to the dashboard and click on the RAHMA Registry data collection form icon. Go to medical record 12345, change Age, Years of Schooling and Update</a:t>
            </a:r>
          </a:p>
          <a:p>
            <a:pPr algn="l"/>
            <a:r>
              <a:rPr lang="en-US" sz="2400" b="0" i="0" u="none" strike="noStrike" baseline="0" dirty="0">
                <a:solidFill>
                  <a:schemeClr val="bg1"/>
                </a:solidFill>
                <a:latin typeface="GulliverRM"/>
              </a:rPr>
              <a:t>	b. Put characters only in Cell phone field and update</a:t>
            </a:r>
          </a:p>
          <a:p>
            <a:pPr algn="l"/>
            <a:r>
              <a:rPr lang="en-US" sz="2400" b="0" i="0" u="none" strike="noStrike" baseline="0" dirty="0">
                <a:solidFill>
                  <a:schemeClr val="bg1"/>
                </a:solidFill>
                <a:latin typeface="GulliverRM"/>
              </a:rPr>
              <a:t>	c. Double check by going back to RAHMA Registry data collection form, and find and verify medical record 12345</a:t>
            </a:r>
            <a:endParaRPr lang="en-US" sz="2400" dirty="0">
              <a:solidFill>
                <a:schemeClr val="bg1"/>
              </a:solidFill>
            </a:endParaRPr>
          </a:p>
        </p:txBody>
      </p:sp>
    </p:spTree>
    <p:extLst>
      <p:ext uri="{BB962C8B-B14F-4D97-AF65-F5344CB8AC3E}">
        <p14:creationId xmlns:p14="http://schemas.microsoft.com/office/powerpoint/2010/main" val="4194729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27</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3F808BA4-B9C8-496D-BAD7-77BD15BEF749}"/>
              </a:ext>
            </a:extLst>
          </p:cNvPr>
          <p:cNvSpPr txBox="1"/>
          <p:nvPr/>
        </p:nvSpPr>
        <p:spPr>
          <a:xfrm>
            <a:off x="577048" y="2832704"/>
            <a:ext cx="11017188" cy="1938992"/>
          </a:xfrm>
          <a:prstGeom prst="rect">
            <a:avLst/>
          </a:prstGeom>
          <a:noFill/>
        </p:spPr>
        <p:txBody>
          <a:bodyPr wrap="square">
            <a:spAutoFit/>
          </a:bodyPr>
          <a:lstStyle/>
          <a:p>
            <a:pPr algn="l"/>
            <a:r>
              <a:rPr lang="en-US" sz="2400" b="0" i="0" u="none" strike="noStrike" baseline="0" dirty="0">
                <a:solidFill>
                  <a:schemeClr val="bg1"/>
                </a:solidFill>
                <a:latin typeface="GulliverRM"/>
              </a:rPr>
              <a:t>a. How easy were you to access the main page?</a:t>
            </a:r>
          </a:p>
          <a:p>
            <a:pPr algn="l"/>
            <a:r>
              <a:rPr lang="en-US" sz="2400" b="0" i="0" u="none" strike="noStrike" baseline="0" dirty="0">
                <a:solidFill>
                  <a:schemeClr val="bg1"/>
                </a:solidFill>
                <a:latin typeface="GulliverRM"/>
              </a:rPr>
              <a:t>b. How fast were you able to access the page?</a:t>
            </a:r>
          </a:p>
          <a:p>
            <a:pPr algn="l"/>
            <a:r>
              <a:rPr lang="en-US" sz="2400" b="0" i="0" u="none" strike="noStrike" baseline="0" dirty="0">
                <a:solidFill>
                  <a:schemeClr val="bg1"/>
                </a:solidFill>
                <a:latin typeface="GulliverRM"/>
              </a:rPr>
              <a:t>c. What do you feel when you accessed the main page?</a:t>
            </a:r>
          </a:p>
          <a:p>
            <a:pPr algn="l"/>
            <a:r>
              <a:rPr lang="en-US" sz="2400" b="0" i="0" u="none" strike="noStrike" baseline="0" dirty="0">
                <a:solidFill>
                  <a:schemeClr val="bg1"/>
                </a:solidFill>
                <a:latin typeface="GulliverRM"/>
              </a:rPr>
              <a:t>d. Do you think that your username and password is safe when you accessed the page?</a:t>
            </a:r>
          </a:p>
          <a:p>
            <a:pPr algn="l"/>
            <a:r>
              <a:rPr lang="en-US" sz="2400" b="0" i="0" u="none" strike="noStrike" baseline="0" dirty="0">
                <a:solidFill>
                  <a:schemeClr val="bg1"/>
                </a:solidFill>
                <a:latin typeface="GulliverRM"/>
              </a:rPr>
              <a:t>e. What do you think should we add or delete to improve the main page?</a:t>
            </a:r>
            <a:endParaRPr lang="en-US" sz="2400" dirty="0">
              <a:solidFill>
                <a:schemeClr val="bg1"/>
              </a:solidFill>
            </a:endParaRPr>
          </a:p>
        </p:txBody>
      </p:sp>
    </p:spTree>
    <p:extLst>
      <p:ext uri="{BB962C8B-B14F-4D97-AF65-F5344CB8AC3E}">
        <p14:creationId xmlns:p14="http://schemas.microsoft.com/office/powerpoint/2010/main" val="418465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28</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C8A2051B-E94F-4C08-88EE-39A810BEA6EE}"/>
              </a:ext>
            </a:extLst>
          </p:cNvPr>
          <p:cNvSpPr txBox="1"/>
          <p:nvPr/>
        </p:nvSpPr>
        <p:spPr>
          <a:xfrm>
            <a:off x="834500" y="2521588"/>
            <a:ext cx="10191566" cy="2677656"/>
          </a:xfrm>
          <a:prstGeom prst="rect">
            <a:avLst/>
          </a:prstGeom>
          <a:noFill/>
        </p:spPr>
        <p:txBody>
          <a:bodyPr wrap="square">
            <a:spAutoFit/>
          </a:bodyPr>
          <a:lstStyle/>
          <a:p>
            <a:pPr algn="just"/>
            <a:r>
              <a:rPr lang="en-US" sz="2400" b="0" i="0" u="none" strike="noStrike" baseline="0" dirty="0">
                <a:solidFill>
                  <a:schemeClr val="bg1"/>
                </a:solidFill>
                <a:latin typeface="GulliverRM"/>
              </a:rPr>
              <a:t>a. How easy was it to navigate from the main page to the user profile</a:t>
            </a:r>
            <a:r>
              <a:rPr lang="en-US" sz="2400" dirty="0">
                <a:solidFill>
                  <a:schemeClr val="bg1"/>
                </a:solidFill>
                <a:latin typeface="GulliverRM"/>
              </a:rPr>
              <a:t> </a:t>
            </a:r>
            <a:r>
              <a:rPr lang="en-US" sz="2400" b="0" i="0" u="none" strike="noStrike" baseline="0" dirty="0">
                <a:solidFill>
                  <a:schemeClr val="bg1"/>
                </a:solidFill>
                <a:latin typeface="GulliverRM"/>
              </a:rPr>
              <a:t>page?</a:t>
            </a:r>
          </a:p>
          <a:p>
            <a:pPr algn="just"/>
            <a:r>
              <a:rPr lang="en-US" sz="2400" b="0" i="0" u="none" strike="noStrike" baseline="0" dirty="0">
                <a:solidFill>
                  <a:schemeClr val="bg1"/>
                </a:solidFill>
                <a:latin typeface="GulliverRM"/>
              </a:rPr>
              <a:t>b. What can you say about the way you were directed from the main page to the user registration page?</a:t>
            </a:r>
          </a:p>
          <a:p>
            <a:pPr algn="just"/>
            <a:r>
              <a:rPr lang="en-US" sz="2400" b="0" i="0" u="none" strike="noStrike" baseline="0" dirty="0">
                <a:solidFill>
                  <a:schemeClr val="bg1"/>
                </a:solidFill>
                <a:latin typeface="GulliverRM"/>
              </a:rPr>
              <a:t>c. Do you think that you can access the user page easily the next time you log-in?</a:t>
            </a:r>
          </a:p>
          <a:p>
            <a:pPr algn="just"/>
            <a:r>
              <a:rPr lang="en-US" sz="2400" b="0" i="0" u="none" strike="noStrike" baseline="0" dirty="0">
                <a:solidFill>
                  <a:schemeClr val="bg1"/>
                </a:solidFill>
                <a:latin typeface="GulliverRM"/>
              </a:rPr>
              <a:t>d. What can you say about the complexity or simplicity of the program for a user like you?</a:t>
            </a:r>
          </a:p>
          <a:p>
            <a:pPr algn="just"/>
            <a:r>
              <a:rPr lang="en-US" sz="2400" b="0" i="0" u="none" strike="noStrike" baseline="0" dirty="0">
                <a:solidFill>
                  <a:schemeClr val="bg1"/>
                </a:solidFill>
                <a:latin typeface="GulliverRM"/>
              </a:rPr>
              <a:t>e. Are you satisfied with the way the program is set-up for you?</a:t>
            </a:r>
            <a:endParaRPr lang="en-US" sz="2400" dirty="0">
              <a:solidFill>
                <a:schemeClr val="bg1"/>
              </a:solidFill>
            </a:endParaRPr>
          </a:p>
        </p:txBody>
      </p:sp>
    </p:spTree>
    <p:extLst>
      <p:ext uri="{BB962C8B-B14F-4D97-AF65-F5344CB8AC3E}">
        <p14:creationId xmlns:p14="http://schemas.microsoft.com/office/powerpoint/2010/main" val="1695226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29</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CA7576FE-DF45-4C1D-B15A-8BAF5A36EA53}"/>
              </a:ext>
            </a:extLst>
          </p:cNvPr>
          <p:cNvSpPr txBox="1"/>
          <p:nvPr/>
        </p:nvSpPr>
        <p:spPr>
          <a:xfrm>
            <a:off x="470516" y="2186676"/>
            <a:ext cx="11230252" cy="3785652"/>
          </a:xfrm>
          <a:prstGeom prst="rect">
            <a:avLst/>
          </a:prstGeom>
          <a:noFill/>
        </p:spPr>
        <p:txBody>
          <a:bodyPr wrap="square">
            <a:spAutoFit/>
          </a:bodyPr>
          <a:lstStyle/>
          <a:p>
            <a:pPr algn="just"/>
            <a:r>
              <a:rPr lang="en-US" sz="2400" b="1" i="0" u="none" strike="noStrike" baseline="0" dirty="0">
                <a:solidFill>
                  <a:schemeClr val="bg1"/>
                </a:solidFill>
                <a:latin typeface="GulliverRM"/>
              </a:rPr>
              <a:t>Following the think aloud sessions, a focus group was conducted. From the 15 participants participated, </a:t>
            </a:r>
            <a:r>
              <a:rPr lang="en-US" sz="2400" b="1" i="0" u="none" strike="noStrike" baseline="0" dirty="0">
                <a:solidFill>
                  <a:srgbClr val="FF0000"/>
                </a:solidFill>
                <a:latin typeface="GulliverRM"/>
              </a:rPr>
              <a:t>11</a:t>
            </a:r>
            <a:r>
              <a:rPr lang="en-US" sz="2400" b="1" i="0" u="none" strike="noStrike" baseline="0" dirty="0">
                <a:solidFill>
                  <a:schemeClr val="bg1"/>
                </a:solidFill>
                <a:latin typeface="GulliverRM"/>
              </a:rPr>
              <a:t> of participants attended the focus group session. The purpose of the focus group was to stimulate group discussion about the registry and reach a consensus on its usability attributes. Three facilitators were present</a:t>
            </a:r>
          </a:p>
          <a:p>
            <a:pPr algn="just"/>
            <a:r>
              <a:rPr lang="en-US" sz="2400" b="1" i="0" u="none" strike="noStrike" baseline="0" dirty="0">
                <a:solidFill>
                  <a:schemeClr val="bg1"/>
                </a:solidFill>
                <a:latin typeface="GulliverRM"/>
              </a:rPr>
              <a:t>to run the session, which lasted for </a:t>
            </a:r>
            <a:r>
              <a:rPr lang="en-US" sz="2400" b="1" i="0" u="none" strike="noStrike" baseline="0" dirty="0">
                <a:solidFill>
                  <a:schemeClr val="bg1"/>
                </a:solidFill>
                <a:highlight>
                  <a:srgbClr val="FFFF00"/>
                </a:highlight>
                <a:latin typeface="GulliverRM"/>
              </a:rPr>
              <a:t>70 min</a:t>
            </a:r>
            <a:r>
              <a:rPr lang="en-US" sz="2400" b="1" i="0" u="none" strike="noStrike" baseline="0" dirty="0">
                <a:solidFill>
                  <a:schemeClr val="bg1"/>
                </a:solidFill>
                <a:latin typeface="GulliverRM"/>
              </a:rPr>
              <a:t>. Questions on specific usability attributes were used to stimulate the discussion based on the focus group guide (Appendix B.2). RAHMA registry was projected on the screen during these sessions so that participants could refer to the actual system while discussing design and functionality</a:t>
            </a:r>
          </a:p>
          <a:p>
            <a:pPr algn="just"/>
            <a:r>
              <a:rPr lang="en-US" sz="2400" b="1" i="0" u="none" strike="noStrike" baseline="0" dirty="0">
                <a:solidFill>
                  <a:schemeClr val="bg1"/>
                </a:solidFill>
                <a:latin typeface="GulliverRM"/>
              </a:rPr>
              <a:t>issues. During the focus groups we observed agreements and disagreements among participants. For this study, we tested the following usability attributes:</a:t>
            </a:r>
            <a:endParaRPr lang="en-US" sz="2400" b="1" dirty="0">
              <a:solidFill>
                <a:schemeClr val="bg1"/>
              </a:solidFill>
            </a:endParaRPr>
          </a:p>
        </p:txBody>
      </p:sp>
    </p:spTree>
    <p:extLst>
      <p:ext uri="{BB962C8B-B14F-4D97-AF65-F5344CB8AC3E}">
        <p14:creationId xmlns:p14="http://schemas.microsoft.com/office/powerpoint/2010/main" val="2667007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accent1">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40" name="TextBox 39">
            <a:extLst>
              <a:ext uri="{FF2B5EF4-FFF2-40B4-BE49-F238E27FC236}">
                <a16:creationId xmlns:a16="http://schemas.microsoft.com/office/drawing/2014/main" id="{276D0E54-4DCF-4DA4-943D-B378769CD598}"/>
              </a:ext>
            </a:extLst>
          </p:cNvPr>
          <p:cNvSpPr txBox="1"/>
          <p:nvPr/>
        </p:nvSpPr>
        <p:spPr>
          <a:xfrm>
            <a:off x="511946" y="2832704"/>
            <a:ext cx="11168108" cy="1938992"/>
          </a:xfrm>
          <a:prstGeom prst="rect">
            <a:avLst/>
          </a:prstGeom>
          <a:noFill/>
        </p:spPr>
        <p:txBody>
          <a:bodyPr wrap="square">
            <a:spAutoFit/>
          </a:bodyPr>
          <a:lstStyle/>
          <a:p>
            <a:pPr algn="just"/>
            <a:r>
              <a:rPr lang="en-US" sz="2400" b="1" i="0" u="none" strike="noStrike" baseline="0" dirty="0">
                <a:solidFill>
                  <a:srgbClr val="000000"/>
                </a:solidFill>
                <a:latin typeface="GulliverRM"/>
              </a:rPr>
              <a:t>The use of information technology in healthcare is an integral part to the </a:t>
            </a:r>
            <a:r>
              <a:rPr lang="en-US" sz="2400" b="1" i="0" u="none" strike="noStrike" baseline="0" dirty="0">
                <a:solidFill>
                  <a:srgbClr val="000000"/>
                </a:solidFill>
                <a:highlight>
                  <a:srgbClr val="FFFF00"/>
                </a:highlight>
                <a:latin typeface="GulliverRM"/>
              </a:rPr>
              <a:t>reform of health systems</a:t>
            </a:r>
            <a:r>
              <a:rPr lang="en-US" sz="2400" b="1" i="0" u="none" strike="noStrike" baseline="0" dirty="0">
                <a:solidFill>
                  <a:srgbClr val="000000"/>
                </a:solidFill>
                <a:latin typeface="GulliverRM"/>
              </a:rPr>
              <a:t> in many countries.</a:t>
            </a:r>
          </a:p>
          <a:p>
            <a:pPr algn="just"/>
            <a:r>
              <a:rPr lang="en-US" sz="2400" b="1" i="0" u="none" strike="noStrike" baseline="0" dirty="0">
                <a:solidFill>
                  <a:srgbClr val="000000"/>
                </a:solidFill>
                <a:latin typeface="GulliverRM"/>
              </a:rPr>
              <a:t>Although, many health systems are yet to incorporate more sophisticated applications in different aspects of patients’ care and health research, the implementation of such technology may prove to be challenging to the </a:t>
            </a:r>
            <a:r>
              <a:rPr lang="en-US" sz="2400" b="1" i="0" u="none" strike="noStrike" baseline="0" dirty="0">
                <a:solidFill>
                  <a:srgbClr val="000000"/>
                </a:solidFill>
                <a:highlight>
                  <a:srgbClr val="FFFF00"/>
                </a:highlight>
                <a:latin typeface="GulliverRM"/>
              </a:rPr>
              <a:t>users</a:t>
            </a:r>
            <a:r>
              <a:rPr lang="en-US" sz="2400" b="1" i="0" u="none" strike="noStrike" baseline="0" dirty="0">
                <a:solidFill>
                  <a:srgbClr val="000000"/>
                </a:solidFill>
                <a:latin typeface="GulliverRM"/>
              </a:rPr>
              <a:t>.</a:t>
            </a:r>
            <a:endParaRPr lang="en-US" sz="2400" b="1" dirty="0"/>
          </a:p>
        </p:txBody>
      </p:sp>
    </p:spTree>
    <p:extLst>
      <p:ext uri="{BB962C8B-B14F-4D97-AF65-F5344CB8AC3E}">
        <p14:creationId xmlns:p14="http://schemas.microsoft.com/office/powerpoint/2010/main" val="1901935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30</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34127ECD-A9BC-42C5-B299-6A527313DD86}"/>
              </a:ext>
            </a:extLst>
          </p:cNvPr>
          <p:cNvSpPr txBox="1"/>
          <p:nvPr/>
        </p:nvSpPr>
        <p:spPr>
          <a:xfrm>
            <a:off x="791591" y="2101526"/>
            <a:ext cx="10306975" cy="3785652"/>
          </a:xfrm>
          <a:prstGeom prst="rect">
            <a:avLst/>
          </a:prstGeom>
          <a:noFill/>
        </p:spPr>
        <p:txBody>
          <a:bodyPr wrap="square">
            <a:spAutoFit/>
          </a:bodyPr>
          <a:lstStyle/>
          <a:p>
            <a:pPr algn="just"/>
            <a:r>
              <a:rPr lang="pt-BR" sz="2400" b="1" i="0" u="none" strike="noStrike" baseline="0" dirty="0">
                <a:solidFill>
                  <a:schemeClr val="bg1"/>
                </a:solidFill>
                <a:latin typeface="GulliverIT"/>
              </a:rPr>
              <a:t>B.2 Focus group protocol</a:t>
            </a:r>
          </a:p>
          <a:p>
            <a:pPr algn="just"/>
            <a:endParaRPr lang="pt-BR" sz="2400" b="1" i="0" u="none" strike="noStrike" baseline="0" dirty="0">
              <a:solidFill>
                <a:schemeClr val="bg1"/>
              </a:solidFill>
              <a:latin typeface="GulliverIT"/>
            </a:endParaRPr>
          </a:p>
          <a:p>
            <a:pPr algn="just"/>
            <a:r>
              <a:rPr lang="en-US" sz="2400" b="1" i="0" u="none" strike="noStrike" baseline="0" dirty="0">
                <a:solidFill>
                  <a:schemeClr val="bg1"/>
                </a:solidFill>
                <a:latin typeface="GulliverBL"/>
              </a:rPr>
              <a:t>Interviewer Questions</a:t>
            </a:r>
          </a:p>
          <a:p>
            <a:pPr algn="just"/>
            <a:r>
              <a:rPr lang="en-US" sz="2400" b="0" i="0" u="none" strike="noStrike" baseline="0" dirty="0">
                <a:solidFill>
                  <a:schemeClr val="bg1"/>
                </a:solidFill>
                <a:latin typeface="GulliverRM"/>
              </a:rPr>
              <a:t>Introduction Could you please introduce yourself? Briefing of the participant</a:t>
            </a:r>
            <a:r>
              <a:rPr lang="en-US" sz="2400" dirty="0">
                <a:solidFill>
                  <a:schemeClr val="bg1"/>
                </a:solidFill>
                <a:latin typeface="GulliverRM"/>
              </a:rPr>
              <a:t> </a:t>
            </a:r>
            <a:r>
              <a:rPr lang="en-US" sz="2400" b="0" i="0" u="none" strike="noStrike" baseline="0" dirty="0">
                <a:solidFill>
                  <a:schemeClr val="bg1"/>
                </a:solidFill>
                <a:latin typeface="GulliverRM"/>
              </a:rPr>
              <a:t>Background questions Have you ever been involved in any research work or data collection? (Paper based)</a:t>
            </a:r>
          </a:p>
          <a:p>
            <a:pPr algn="just"/>
            <a:r>
              <a:rPr lang="en-US" sz="2400" b="0" i="0" u="none" strike="noStrike" baseline="0" dirty="0">
                <a:solidFill>
                  <a:schemeClr val="bg1"/>
                </a:solidFill>
                <a:latin typeface="GulliverRM"/>
              </a:rPr>
              <a:t>What was your role?</a:t>
            </a:r>
          </a:p>
          <a:p>
            <a:pPr algn="just"/>
            <a:r>
              <a:rPr lang="en-US" sz="2400" b="0" i="0" u="none" strike="noStrike" baseline="0" dirty="0">
                <a:solidFill>
                  <a:schemeClr val="bg1"/>
                </a:solidFill>
                <a:latin typeface="GulliverRM"/>
              </a:rPr>
              <a:t>Do you enjoy the process?</a:t>
            </a:r>
          </a:p>
          <a:p>
            <a:pPr algn="just"/>
            <a:r>
              <a:rPr lang="en-US" sz="2400" b="0" i="0" u="none" strike="noStrike" baseline="0" dirty="0">
                <a:solidFill>
                  <a:schemeClr val="bg1"/>
                </a:solidFill>
                <a:latin typeface="GulliverRM"/>
              </a:rPr>
              <a:t>Do you have experience using computer at your workplace, please tell me what are the advantages and disadvantages of using computer instead of paper?</a:t>
            </a:r>
            <a:endParaRPr lang="en-US" sz="2400" dirty="0">
              <a:solidFill>
                <a:schemeClr val="bg1"/>
              </a:solidFill>
            </a:endParaRPr>
          </a:p>
        </p:txBody>
      </p:sp>
    </p:spTree>
    <p:extLst>
      <p:ext uri="{BB962C8B-B14F-4D97-AF65-F5344CB8AC3E}">
        <p14:creationId xmlns:p14="http://schemas.microsoft.com/office/powerpoint/2010/main" val="3992454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31</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B8C5DC8D-0FD7-4D5A-8855-99251FA85652}"/>
              </a:ext>
            </a:extLst>
          </p:cNvPr>
          <p:cNvSpPr txBox="1"/>
          <p:nvPr/>
        </p:nvSpPr>
        <p:spPr>
          <a:xfrm>
            <a:off x="275210" y="2001707"/>
            <a:ext cx="11327905" cy="1200329"/>
          </a:xfrm>
          <a:prstGeom prst="rect">
            <a:avLst/>
          </a:prstGeom>
          <a:noFill/>
        </p:spPr>
        <p:txBody>
          <a:bodyPr wrap="square">
            <a:spAutoFit/>
          </a:bodyPr>
          <a:lstStyle/>
          <a:p>
            <a:pPr algn="just"/>
            <a:r>
              <a:rPr lang="en-US" sz="2400" b="1" i="0" u="none" strike="noStrike" baseline="0" dirty="0">
                <a:solidFill>
                  <a:schemeClr val="bg1"/>
                </a:solidFill>
                <a:latin typeface="GulliverRM"/>
              </a:rPr>
              <a:t>Remind the participants that they had logged-in, change name and password, filled- up three pages of the form, updated some information on the system, checked updates and logged-out Main questions:</a:t>
            </a:r>
            <a:endParaRPr lang="en-US" sz="2400" b="1" dirty="0">
              <a:solidFill>
                <a:schemeClr val="bg1"/>
              </a:solidFill>
            </a:endParaRPr>
          </a:p>
        </p:txBody>
      </p:sp>
      <p:sp>
        <p:nvSpPr>
          <p:cNvPr id="21" name="TextBox 20">
            <a:extLst>
              <a:ext uri="{FF2B5EF4-FFF2-40B4-BE49-F238E27FC236}">
                <a16:creationId xmlns:a16="http://schemas.microsoft.com/office/drawing/2014/main" id="{92307FFF-34A9-427B-937E-B37F8E67C628}"/>
              </a:ext>
            </a:extLst>
          </p:cNvPr>
          <p:cNvSpPr txBox="1"/>
          <p:nvPr/>
        </p:nvSpPr>
        <p:spPr>
          <a:xfrm>
            <a:off x="550418" y="3253793"/>
            <a:ext cx="8879886" cy="3170099"/>
          </a:xfrm>
          <a:prstGeom prst="rect">
            <a:avLst/>
          </a:prstGeom>
          <a:noFill/>
        </p:spPr>
        <p:txBody>
          <a:bodyPr wrap="square">
            <a:spAutoFit/>
          </a:bodyPr>
          <a:lstStyle/>
          <a:p>
            <a:pPr algn="l"/>
            <a:r>
              <a:rPr lang="en-US" sz="2000" b="0" i="0" u="none" strike="noStrike" baseline="0" dirty="0">
                <a:solidFill>
                  <a:schemeClr val="bg1"/>
                </a:solidFill>
                <a:latin typeface="GulliverRM"/>
              </a:rPr>
              <a:t>(a) What is your first impression about the system design? Interface, color?</a:t>
            </a:r>
          </a:p>
          <a:p>
            <a:pPr algn="l"/>
            <a:r>
              <a:rPr lang="en-US" sz="2000" b="0" i="0" u="none" strike="noStrike" baseline="0" dirty="0">
                <a:solidFill>
                  <a:schemeClr val="bg1"/>
                </a:solidFill>
                <a:latin typeface="GulliverRM"/>
              </a:rPr>
              <a:t>(b) Is the language, clear and easy to understand?</a:t>
            </a:r>
          </a:p>
          <a:p>
            <a:pPr algn="l"/>
            <a:r>
              <a:rPr lang="en-US" sz="2000" b="0" i="0" u="none" strike="noStrike" baseline="0" dirty="0">
                <a:solidFill>
                  <a:schemeClr val="bg1"/>
                </a:solidFill>
                <a:latin typeface="GulliverRM"/>
              </a:rPr>
              <a:t>(c) Are you satisfied with the design of the program?</a:t>
            </a:r>
          </a:p>
          <a:p>
            <a:pPr algn="l"/>
            <a:r>
              <a:rPr lang="en-US" sz="2000" b="0" i="0" u="none" strike="noStrike" baseline="0" dirty="0">
                <a:solidFill>
                  <a:schemeClr val="bg1"/>
                </a:solidFill>
                <a:latin typeface="GulliverRM"/>
              </a:rPr>
              <a:t>(d) Do you have any suggestions to improve system design?</a:t>
            </a:r>
          </a:p>
          <a:p>
            <a:pPr algn="l"/>
            <a:r>
              <a:rPr lang="en-US" sz="2000" b="0" i="0" u="none" strike="noStrike" baseline="0" dirty="0">
                <a:solidFill>
                  <a:schemeClr val="bg1"/>
                </a:solidFill>
                <a:latin typeface="GulliverRM"/>
              </a:rPr>
              <a:t>(e) Do you think this program is useful for you as a data collection tool?</a:t>
            </a:r>
          </a:p>
          <a:p>
            <a:pPr algn="l"/>
            <a:r>
              <a:rPr lang="en-US" sz="2000" b="0" i="0" u="none" strike="noStrike" baseline="0" dirty="0">
                <a:solidFill>
                  <a:schemeClr val="bg1"/>
                </a:solidFill>
                <a:latin typeface="GulliverRM"/>
              </a:rPr>
              <a:t>(f) How did you find the comfort and ease of using the program?</a:t>
            </a:r>
          </a:p>
          <a:p>
            <a:pPr algn="l"/>
            <a:r>
              <a:rPr lang="en-US" sz="2000" b="0" i="0" u="none" strike="noStrike" baseline="0" dirty="0">
                <a:solidFill>
                  <a:schemeClr val="bg1"/>
                </a:solidFill>
                <a:latin typeface="GulliverRM"/>
              </a:rPr>
              <a:t>(g) How easy to navigate from one page to the next?</a:t>
            </a:r>
          </a:p>
          <a:p>
            <a:pPr algn="l"/>
            <a:r>
              <a:rPr lang="en-US" sz="2000" b="0" i="0" u="none" strike="noStrike" baseline="0" dirty="0">
                <a:solidFill>
                  <a:schemeClr val="bg1"/>
                </a:solidFill>
                <a:latin typeface="GulliverRM"/>
              </a:rPr>
              <a:t>(h) Does the system help you to learn how to use it?</a:t>
            </a:r>
          </a:p>
          <a:p>
            <a:pPr algn="l"/>
            <a:r>
              <a:rPr lang="en-US" sz="2000" b="0" i="0" u="none" strike="noStrike" baseline="0" dirty="0">
                <a:solidFill>
                  <a:schemeClr val="bg1"/>
                </a:solidFill>
                <a:latin typeface="GulliverRM"/>
              </a:rPr>
              <a:t>(i) What are the problems you faced in using the program?</a:t>
            </a:r>
          </a:p>
          <a:p>
            <a:pPr algn="l"/>
            <a:endParaRPr lang="en-US" sz="2000" dirty="0">
              <a:solidFill>
                <a:schemeClr val="bg1"/>
              </a:solidFill>
            </a:endParaRPr>
          </a:p>
        </p:txBody>
      </p:sp>
    </p:spTree>
    <p:extLst>
      <p:ext uri="{BB962C8B-B14F-4D97-AF65-F5344CB8AC3E}">
        <p14:creationId xmlns:p14="http://schemas.microsoft.com/office/powerpoint/2010/main" val="2559917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32</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BC02DAD7-29B2-4B3C-9CA1-8A565B0237C8}"/>
              </a:ext>
            </a:extLst>
          </p:cNvPr>
          <p:cNvSpPr txBox="1"/>
          <p:nvPr/>
        </p:nvSpPr>
        <p:spPr>
          <a:xfrm>
            <a:off x="1087514" y="2470614"/>
            <a:ext cx="9854214" cy="3416320"/>
          </a:xfrm>
          <a:prstGeom prst="rect">
            <a:avLst/>
          </a:prstGeom>
          <a:noFill/>
        </p:spPr>
        <p:txBody>
          <a:bodyPr wrap="square">
            <a:spAutoFit/>
          </a:bodyPr>
          <a:lstStyle/>
          <a:p>
            <a:pPr marL="457200" indent="-457200" algn="just">
              <a:buFont typeface="+mj-lt"/>
              <a:buAutoNum type="arabicPeriod"/>
            </a:pPr>
            <a:r>
              <a:rPr lang="en-US" sz="2400" b="1" i="0" u="sng" strike="noStrike" baseline="0" dirty="0">
                <a:solidFill>
                  <a:srgbClr val="000000"/>
                </a:solidFill>
                <a:highlight>
                  <a:srgbClr val="FFFF00"/>
                </a:highlight>
                <a:latin typeface="GulliverRM"/>
              </a:rPr>
              <a:t>Learnability</a:t>
            </a:r>
            <a:r>
              <a:rPr lang="en-US" sz="2400" b="1" i="0" u="none" strike="noStrike" baseline="0" dirty="0">
                <a:solidFill>
                  <a:srgbClr val="000000"/>
                </a:solidFill>
                <a:latin typeface="GulliverRM"/>
              </a:rPr>
              <a:t>, how quickly users become comfortable working with the system) is an important factor in measuring the usability of health information technology which explains the relationship between humans and computer.</a:t>
            </a:r>
          </a:p>
          <a:p>
            <a:pPr marL="457200" indent="-457200" algn="just">
              <a:buFont typeface="+mj-lt"/>
              <a:buAutoNum type="arabicPeriod"/>
            </a:pPr>
            <a:endParaRPr lang="en-US" sz="2400" b="1" i="0" u="none" strike="noStrike" baseline="0" dirty="0">
              <a:solidFill>
                <a:srgbClr val="000000"/>
              </a:solidFill>
              <a:latin typeface="GulliverRM"/>
            </a:endParaRPr>
          </a:p>
          <a:p>
            <a:pPr marL="457200" indent="-457200" algn="just">
              <a:buFont typeface="+mj-lt"/>
              <a:buAutoNum type="arabicPeriod"/>
            </a:pPr>
            <a:r>
              <a:rPr lang="en-US" sz="2400" b="1" i="0" u="sng" strike="noStrike" baseline="0" dirty="0">
                <a:solidFill>
                  <a:srgbClr val="000000"/>
                </a:solidFill>
                <a:highlight>
                  <a:srgbClr val="FFFF00"/>
                </a:highlight>
                <a:latin typeface="GulliverRM"/>
              </a:rPr>
              <a:t>Efficiency</a:t>
            </a:r>
            <a:r>
              <a:rPr lang="en-US" sz="2400" b="1" i="0" u="none" strike="noStrike" baseline="0" dirty="0">
                <a:solidFill>
                  <a:srgbClr val="000000"/>
                </a:solidFill>
                <a:latin typeface="GulliverRM"/>
              </a:rPr>
              <a:t> is a broader aspect of usability meaning that the product is easy to use and not annoying.</a:t>
            </a:r>
          </a:p>
          <a:p>
            <a:pPr marL="457200" indent="-457200" algn="just">
              <a:buFont typeface="+mj-lt"/>
              <a:buAutoNum type="arabicPeriod"/>
            </a:pPr>
            <a:endParaRPr lang="en-US" sz="2400" b="1" dirty="0">
              <a:solidFill>
                <a:srgbClr val="000000"/>
              </a:solidFill>
              <a:latin typeface="GulliverRM"/>
            </a:endParaRPr>
          </a:p>
          <a:p>
            <a:pPr marL="457200" indent="-457200" algn="just">
              <a:buFont typeface="+mj-lt"/>
              <a:buAutoNum type="arabicPeriod"/>
            </a:pPr>
            <a:endParaRPr lang="en-US" sz="2400" b="1" dirty="0"/>
          </a:p>
        </p:txBody>
      </p:sp>
    </p:spTree>
    <p:extLst>
      <p:ext uri="{BB962C8B-B14F-4D97-AF65-F5344CB8AC3E}">
        <p14:creationId xmlns:p14="http://schemas.microsoft.com/office/powerpoint/2010/main" val="1460126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33</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A573909D-372E-43F0-A7BE-8680A56108C9}"/>
              </a:ext>
            </a:extLst>
          </p:cNvPr>
          <p:cNvSpPr txBox="1"/>
          <p:nvPr/>
        </p:nvSpPr>
        <p:spPr>
          <a:xfrm>
            <a:off x="457200" y="4782736"/>
            <a:ext cx="11277600" cy="1200329"/>
          </a:xfrm>
          <a:prstGeom prst="rect">
            <a:avLst/>
          </a:prstGeom>
          <a:noFill/>
        </p:spPr>
        <p:txBody>
          <a:bodyPr wrap="square">
            <a:spAutoFit/>
          </a:bodyPr>
          <a:lstStyle/>
          <a:p>
            <a:pPr algn="l"/>
            <a:endParaRPr lang="en-US" sz="2400" b="1" i="0" u="none" strike="noStrike" baseline="0" dirty="0">
              <a:solidFill>
                <a:schemeClr val="bg1"/>
              </a:solidFill>
              <a:latin typeface="GulliverRM"/>
            </a:endParaRPr>
          </a:p>
          <a:p>
            <a:pPr algn="l"/>
            <a:r>
              <a:rPr lang="en-US" sz="2400" b="1" i="0" u="none" strike="noStrike" baseline="0" dirty="0">
                <a:solidFill>
                  <a:schemeClr val="bg1"/>
                </a:solidFill>
                <a:latin typeface="GulliverRM"/>
              </a:rPr>
              <a:t>Besides the common usability attributes above, we anticipated that other new usability issues would emerge from the data.</a:t>
            </a:r>
            <a:endParaRPr lang="en-US" sz="2400" b="1" dirty="0">
              <a:solidFill>
                <a:schemeClr val="bg1"/>
              </a:solidFill>
            </a:endParaRPr>
          </a:p>
        </p:txBody>
      </p:sp>
      <p:sp>
        <p:nvSpPr>
          <p:cNvPr id="21" name="TextBox 20">
            <a:extLst>
              <a:ext uri="{FF2B5EF4-FFF2-40B4-BE49-F238E27FC236}">
                <a16:creationId xmlns:a16="http://schemas.microsoft.com/office/drawing/2014/main" id="{FBA9834F-81E1-4915-B7CC-D51CDFB5A480}"/>
              </a:ext>
            </a:extLst>
          </p:cNvPr>
          <p:cNvSpPr txBox="1"/>
          <p:nvPr/>
        </p:nvSpPr>
        <p:spPr>
          <a:xfrm>
            <a:off x="926237" y="2154476"/>
            <a:ext cx="9974721" cy="3046988"/>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AutoNum type="arabicPeriod" startAt="3"/>
              <a:tabLst/>
              <a:defRPr/>
            </a:pPr>
            <a:r>
              <a:rPr kumimoji="0" lang="en-US" sz="2400" b="1" i="0" u="sng" strike="noStrike" kern="1200" cap="none" spc="0" normalizeH="0" baseline="0" noProof="0" dirty="0">
                <a:ln>
                  <a:noFill/>
                </a:ln>
                <a:solidFill>
                  <a:srgbClr val="2C2C2C"/>
                </a:solidFill>
                <a:effectLst/>
                <a:highlight>
                  <a:srgbClr val="FFFF00"/>
                </a:highlight>
                <a:uLnTx/>
                <a:uFillTx/>
                <a:latin typeface="GulliverRM"/>
                <a:ea typeface="+mn-ea"/>
                <a:cs typeface="+mn-cs"/>
              </a:rPr>
              <a:t>Error rate</a:t>
            </a:r>
            <a:r>
              <a:rPr kumimoji="0" lang="en-US" sz="2400" b="1" i="0" u="none" strike="noStrike" kern="1200" cap="none" spc="0" normalizeH="0" baseline="0" noProof="0" dirty="0">
                <a:ln>
                  <a:noFill/>
                </a:ln>
                <a:solidFill>
                  <a:srgbClr val="2C2C2C"/>
                </a:solidFill>
                <a:effectLst/>
                <a:uLnTx/>
                <a:uFillTx/>
                <a:latin typeface="GulliverRM"/>
                <a:ea typeface="+mn-ea"/>
                <a:cs typeface="+mn-cs"/>
              </a:rPr>
              <a:t> is defined in terms of the accuracy of data entered, calculated as the number of mistakes committed when users use the health registry program.</a:t>
            </a:r>
            <a:endParaRPr kumimoji="0" lang="fa-IR" sz="2400" b="1" i="0" u="none" strike="noStrike" kern="1200" cap="none" spc="0" normalizeH="0" baseline="0" noProof="0" dirty="0">
              <a:ln>
                <a:noFill/>
              </a:ln>
              <a:solidFill>
                <a:srgbClr val="2C2C2C"/>
              </a:solidFill>
              <a:effectLst/>
              <a:uLnTx/>
              <a:uFillTx/>
              <a:latin typeface="GulliverRM"/>
              <a:ea typeface="+mn-ea"/>
              <a:cs typeface="+mn-cs"/>
            </a:endParaRPr>
          </a:p>
          <a:p>
            <a:pPr marL="457200" marR="0" lvl="0" indent="-457200" algn="l" defTabSz="457200" rtl="0" eaLnBrk="1" fontAlgn="auto" latinLnBrk="0" hangingPunct="1">
              <a:lnSpc>
                <a:spcPct val="100000"/>
              </a:lnSpc>
              <a:spcBef>
                <a:spcPts val="0"/>
              </a:spcBef>
              <a:spcAft>
                <a:spcPts val="0"/>
              </a:spcAft>
              <a:buClrTx/>
              <a:buSzTx/>
              <a:buAutoNum type="arabicPeriod" startAt="3"/>
              <a:tabLst/>
              <a:defRPr/>
            </a:pPr>
            <a:r>
              <a:rPr kumimoji="0" lang="en-US" sz="2400" b="1" i="0" u="sng" strike="noStrike" kern="1200" cap="none" spc="0" normalizeH="0" baseline="0" noProof="0" dirty="0">
                <a:ln>
                  <a:noFill/>
                </a:ln>
                <a:solidFill>
                  <a:srgbClr val="2C2C2C"/>
                </a:solidFill>
                <a:effectLst/>
                <a:highlight>
                  <a:srgbClr val="FFFF00"/>
                </a:highlight>
                <a:uLnTx/>
                <a:uFillTx/>
                <a:latin typeface="GulliverRM"/>
                <a:ea typeface="+mn-ea"/>
                <a:cs typeface="+mn-cs"/>
              </a:rPr>
              <a:t>Memorability</a:t>
            </a:r>
            <a:r>
              <a:rPr kumimoji="0" lang="en-US" sz="2400" b="1" i="0" u="none" strike="noStrike" kern="1200" cap="none" spc="0" normalizeH="0" baseline="0" noProof="0" dirty="0">
                <a:ln>
                  <a:noFill/>
                </a:ln>
                <a:solidFill>
                  <a:srgbClr val="2C2C2C"/>
                </a:solidFill>
                <a:effectLst/>
                <a:uLnTx/>
                <a:uFillTx/>
                <a:latin typeface="GulliverRM"/>
                <a:ea typeface="+mn-ea"/>
                <a:cs typeface="+mn-cs"/>
              </a:rPr>
              <a:t> is defined as how easily the user can remember 	the features of the program.</a:t>
            </a:r>
          </a:p>
          <a:p>
            <a:pPr marR="0" lvl="0" algn="l" defTabSz="457200" rtl="0" eaLnBrk="1" fontAlgn="auto" latinLnBrk="0" hangingPunct="1">
              <a:lnSpc>
                <a:spcPct val="100000"/>
              </a:lnSpc>
              <a:spcBef>
                <a:spcPts val="0"/>
              </a:spcBef>
              <a:spcAft>
                <a:spcPts val="0"/>
              </a:spcAft>
              <a:buClrTx/>
              <a:buSzTx/>
              <a:tabLst/>
              <a:defRPr/>
            </a:pPr>
            <a:r>
              <a:rPr kumimoji="0" lang="fa-IR" sz="2000" b="1" i="0" strike="noStrike" kern="1200" cap="none" spc="0" normalizeH="0" baseline="0" noProof="0" dirty="0">
                <a:ln>
                  <a:noFill/>
                </a:ln>
                <a:solidFill>
                  <a:srgbClr val="2C2C2C"/>
                </a:solidFill>
                <a:effectLst/>
                <a:uLnTx/>
                <a:uFillTx/>
                <a:latin typeface="GulliverRM"/>
                <a:ea typeface="+mn-ea"/>
                <a:cs typeface="+mn-cs"/>
              </a:rPr>
              <a:t>5</a:t>
            </a:r>
            <a:r>
              <a:rPr kumimoji="0" lang="en-US" sz="2400" b="1" i="0" strike="noStrike" kern="1200" cap="none" spc="0" normalizeH="0" baseline="0" noProof="0" dirty="0">
                <a:ln>
                  <a:noFill/>
                </a:ln>
                <a:solidFill>
                  <a:srgbClr val="2C2C2C"/>
                </a:solidFill>
                <a:effectLst/>
                <a:uLnTx/>
                <a:uFillTx/>
                <a:latin typeface="GulliverRM"/>
                <a:ea typeface="+mn-ea"/>
                <a:cs typeface="+mn-cs"/>
              </a:rPr>
              <a:t>.	</a:t>
            </a:r>
            <a:r>
              <a:rPr kumimoji="0" lang="en-US" sz="2400" b="1" i="0" u="sng" strike="noStrike" kern="1200" cap="none" spc="0" normalizeH="0" baseline="0" noProof="0" dirty="0">
                <a:ln>
                  <a:noFill/>
                </a:ln>
                <a:solidFill>
                  <a:srgbClr val="2C2C2C"/>
                </a:solidFill>
                <a:effectLst/>
                <a:highlight>
                  <a:srgbClr val="FFFF00"/>
                </a:highlight>
                <a:uLnTx/>
                <a:uFillTx/>
                <a:latin typeface="GulliverRM"/>
                <a:ea typeface="+mn-ea"/>
                <a:cs typeface="+mn-cs"/>
              </a:rPr>
              <a:t>Satisfaction</a:t>
            </a:r>
            <a:r>
              <a:rPr kumimoji="0" lang="en-US" sz="2400" b="1" i="0" u="none" strike="noStrike" kern="1200" cap="none" spc="0" normalizeH="0" baseline="0" noProof="0" dirty="0">
                <a:ln>
                  <a:noFill/>
                </a:ln>
                <a:solidFill>
                  <a:srgbClr val="2C2C2C"/>
                </a:solidFill>
                <a:effectLst/>
                <a:uLnTx/>
                <a:uFillTx/>
                <a:latin typeface="GulliverRM"/>
                <a:ea typeface="+mn-ea"/>
                <a:cs typeface="+mn-cs"/>
              </a:rPr>
              <a:t> is the only usability component that is subjective and </a:t>
            </a:r>
            <a:r>
              <a:rPr lang="en-US" sz="2400" b="1" dirty="0">
                <a:solidFill>
                  <a:srgbClr val="2C2C2C"/>
                </a:solidFill>
                <a:latin typeface="GulliverRM"/>
              </a:rPr>
              <a:t> 	</a:t>
            </a:r>
            <a:r>
              <a:rPr lang="fa-IR" sz="2400" b="1" dirty="0">
                <a:solidFill>
                  <a:srgbClr val="2C2C2C"/>
                </a:solidFill>
                <a:latin typeface="GulliverRM"/>
              </a:rPr>
              <a:t>		</a:t>
            </a:r>
            <a:r>
              <a:rPr kumimoji="0" lang="en-US" sz="2400" b="1" i="0" u="none" strike="noStrike" kern="1200" cap="none" spc="0" normalizeH="0" baseline="0" noProof="0" dirty="0">
                <a:ln>
                  <a:noFill/>
                </a:ln>
                <a:solidFill>
                  <a:srgbClr val="2C2C2C"/>
                </a:solidFill>
                <a:effectLst/>
                <a:uLnTx/>
                <a:uFillTx/>
                <a:latin typeface="GulliverRM"/>
                <a:ea typeface="+mn-ea"/>
                <a:cs typeface="+mn-cs"/>
              </a:rPr>
              <a:t>pertains to the fulfillment of the user’s expectations derived from using 	</a:t>
            </a:r>
            <a:r>
              <a:rPr kumimoji="0" lang="fa-IR" sz="2400" b="1" i="0" u="none" strike="noStrike" kern="1200" cap="none" spc="0" normalizeH="0" baseline="0" noProof="0" dirty="0">
                <a:ln>
                  <a:noFill/>
                </a:ln>
                <a:solidFill>
                  <a:srgbClr val="2C2C2C"/>
                </a:solidFill>
                <a:effectLst/>
                <a:uLnTx/>
                <a:uFillTx/>
                <a:latin typeface="GulliverRM"/>
                <a:ea typeface="+mn-ea"/>
                <a:cs typeface="+mn-cs"/>
              </a:rPr>
              <a:t>	</a:t>
            </a:r>
            <a:r>
              <a:rPr kumimoji="0" lang="en-US" sz="2400" b="1" i="0" u="none" strike="noStrike" kern="1200" cap="none" spc="0" normalizeH="0" baseline="0" noProof="0" dirty="0">
                <a:ln>
                  <a:noFill/>
                </a:ln>
                <a:solidFill>
                  <a:srgbClr val="2C2C2C"/>
                </a:solidFill>
                <a:effectLst/>
                <a:uLnTx/>
                <a:uFillTx/>
                <a:latin typeface="GulliverRM"/>
                <a:ea typeface="+mn-ea"/>
                <a:cs typeface="+mn-cs"/>
              </a:rPr>
              <a:t>the program.</a:t>
            </a:r>
          </a:p>
        </p:txBody>
      </p:sp>
    </p:spTree>
    <p:extLst>
      <p:ext uri="{BB962C8B-B14F-4D97-AF65-F5344CB8AC3E}">
        <p14:creationId xmlns:p14="http://schemas.microsoft.com/office/powerpoint/2010/main" val="4208526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34</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5E39DB13-5077-4884-A9B1-2FED8E039E0A}"/>
              </a:ext>
            </a:extLst>
          </p:cNvPr>
          <p:cNvSpPr txBox="1"/>
          <p:nvPr/>
        </p:nvSpPr>
        <p:spPr>
          <a:xfrm>
            <a:off x="260043" y="1908063"/>
            <a:ext cx="11789912" cy="4154984"/>
          </a:xfrm>
          <a:prstGeom prst="rect">
            <a:avLst/>
          </a:prstGeom>
          <a:noFill/>
        </p:spPr>
        <p:txBody>
          <a:bodyPr wrap="square">
            <a:spAutoFit/>
          </a:bodyPr>
          <a:lstStyle/>
          <a:p>
            <a:pPr marL="342900" indent="-342900" algn="l">
              <a:buFont typeface="Courier New" panose="02070309020205020404" pitchFamily="49" charset="0"/>
              <a:buChar char="o"/>
            </a:pPr>
            <a:r>
              <a:rPr lang="en-US" sz="2400" b="1" i="1" u="none" strike="noStrike" baseline="0" dirty="0">
                <a:solidFill>
                  <a:srgbClr val="FF0000"/>
                </a:solidFill>
                <a:latin typeface="GulliverIT"/>
              </a:rPr>
              <a:t>Data management and analysis</a:t>
            </a:r>
          </a:p>
          <a:p>
            <a:pPr algn="l"/>
            <a:endParaRPr lang="en-US" sz="2400" b="1" i="0" u="none" strike="noStrike" baseline="0" dirty="0">
              <a:solidFill>
                <a:srgbClr val="000000"/>
              </a:solidFill>
              <a:latin typeface="GulliverIT"/>
            </a:endParaRPr>
          </a:p>
          <a:p>
            <a:pPr algn="l"/>
            <a:r>
              <a:rPr lang="en-US" sz="2400" b="1" i="0" u="none" strike="noStrike" baseline="0" dirty="0">
                <a:solidFill>
                  <a:srgbClr val="000000"/>
                </a:solidFill>
                <a:latin typeface="GulliverRM"/>
              </a:rPr>
              <a:t>All data, including think aloud and focus group recordings, were stored in the researchers’ computers which were password protected. Audio recordings were transcribed and analyzed using </a:t>
            </a:r>
            <a:r>
              <a:rPr lang="en-US" sz="2400" b="1" i="0" u="none" strike="noStrike" baseline="0" dirty="0">
                <a:solidFill>
                  <a:srgbClr val="000000"/>
                </a:solidFill>
                <a:highlight>
                  <a:srgbClr val="FFFF00"/>
                </a:highlight>
                <a:latin typeface="GulliverRM"/>
              </a:rPr>
              <a:t>Atlas.ti</a:t>
            </a:r>
            <a:r>
              <a:rPr lang="en-US" sz="2400" b="1" i="0" u="none" strike="noStrike" baseline="0" dirty="0">
                <a:solidFill>
                  <a:srgbClr val="000000"/>
                </a:solidFill>
                <a:latin typeface="GulliverRM"/>
              </a:rPr>
              <a:t>, </a:t>
            </a:r>
            <a:r>
              <a:rPr lang="en-US" sz="2400" b="1" i="0" u="none" strike="noStrike" baseline="0" dirty="0">
                <a:solidFill>
                  <a:srgbClr val="000000"/>
                </a:solidFill>
                <a:highlight>
                  <a:srgbClr val="FFFF00"/>
                </a:highlight>
                <a:latin typeface="GulliverRM"/>
              </a:rPr>
              <a:t>Mac version 7</a:t>
            </a:r>
            <a:r>
              <a:rPr lang="en-US" sz="2400" b="1" i="0" u="none" strike="noStrike" baseline="0" dirty="0">
                <a:solidFill>
                  <a:srgbClr val="000000"/>
                </a:solidFill>
                <a:latin typeface="GulliverRM"/>
              </a:rPr>
              <a:t>.</a:t>
            </a:r>
            <a:endParaRPr lang="fa-IR" sz="2400" b="1" i="0" u="none" strike="noStrike" baseline="0" dirty="0">
              <a:solidFill>
                <a:srgbClr val="000000"/>
              </a:solidFill>
              <a:latin typeface="GulliverRM"/>
            </a:endParaRPr>
          </a:p>
          <a:p>
            <a:pPr algn="l"/>
            <a:r>
              <a:rPr lang="en-US" sz="2400" b="1" i="0" u="none" strike="noStrike" baseline="0" dirty="0">
                <a:solidFill>
                  <a:srgbClr val="000000"/>
                </a:solidFill>
                <a:highlight>
                  <a:srgbClr val="FFFF00"/>
                </a:highlight>
                <a:latin typeface="GulliverRM"/>
              </a:rPr>
              <a:t>Validity</a:t>
            </a:r>
            <a:r>
              <a:rPr lang="en-US" sz="2400" b="1" i="0" u="none" strike="noStrike" baseline="0" dirty="0">
                <a:solidFill>
                  <a:srgbClr val="000000"/>
                </a:solidFill>
                <a:latin typeface="GulliverRM"/>
              </a:rPr>
              <a:t> of data and analysis was confirmed by discussion among researchers. Each theme and sub-theme was supported by </a:t>
            </a:r>
            <a:r>
              <a:rPr lang="en-US" sz="2400" b="1" i="0" u="none" strike="noStrike" baseline="0" dirty="0">
                <a:solidFill>
                  <a:srgbClr val="FF0000"/>
                </a:solidFill>
                <a:latin typeface="GulliverRM"/>
              </a:rPr>
              <a:t>meaningful quotations</a:t>
            </a:r>
            <a:r>
              <a:rPr lang="en-US" sz="2400" b="1" i="0" u="none" strike="noStrike" baseline="0" dirty="0">
                <a:solidFill>
                  <a:srgbClr val="000000"/>
                </a:solidFill>
                <a:latin typeface="GulliverRM"/>
              </a:rPr>
              <a:t> (verbatim). </a:t>
            </a:r>
            <a:r>
              <a:rPr lang="en-US" sz="2400" b="1" i="0" u="none" strike="noStrike" baseline="0" dirty="0">
                <a:solidFill>
                  <a:srgbClr val="000000"/>
                </a:solidFill>
                <a:highlight>
                  <a:srgbClr val="FFFF00"/>
                </a:highlight>
                <a:latin typeface="GulliverRM"/>
              </a:rPr>
              <a:t>Reliability</a:t>
            </a:r>
            <a:r>
              <a:rPr lang="en-US" sz="2400" b="1" i="0" u="none" strike="noStrike" baseline="0" dirty="0">
                <a:solidFill>
                  <a:srgbClr val="000000"/>
                </a:solidFill>
                <a:latin typeface="GulliverRM"/>
              </a:rPr>
              <a:t> was achieved by researchers’ agreements on themes and sub-themes for consistency. </a:t>
            </a:r>
            <a:r>
              <a:rPr lang="en-US" sz="2400" b="1" i="0" u="none" strike="noStrike" baseline="0" dirty="0">
                <a:solidFill>
                  <a:srgbClr val="000000"/>
                </a:solidFill>
                <a:highlight>
                  <a:srgbClr val="FFFF00"/>
                </a:highlight>
                <a:latin typeface="GulliverRM"/>
              </a:rPr>
              <a:t>Credibility</a:t>
            </a:r>
            <a:r>
              <a:rPr lang="en-US" sz="2400" b="1" i="0" u="none" strike="noStrike" baseline="0" dirty="0">
                <a:solidFill>
                  <a:srgbClr val="000000"/>
                </a:solidFill>
                <a:latin typeface="GulliverRM"/>
              </a:rPr>
              <a:t> is reached by member checking process where participants themselves confirm their response during focus group sessions. After the focus group, we confirmed all data were able to support each sub-themes and saturation is achieved.</a:t>
            </a:r>
            <a:endParaRPr lang="en-US" sz="2400" b="1" dirty="0"/>
          </a:p>
        </p:txBody>
      </p:sp>
    </p:spTree>
    <p:extLst>
      <p:ext uri="{BB962C8B-B14F-4D97-AF65-F5344CB8AC3E}">
        <p14:creationId xmlns:p14="http://schemas.microsoft.com/office/powerpoint/2010/main" val="2684191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35</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49E63E1B-2407-4683-9808-55AD83C27113}"/>
              </a:ext>
            </a:extLst>
          </p:cNvPr>
          <p:cNvSpPr txBox="1"/>
          <p:nvPr/>
        </p:nvSpPr>
        <p:spPr>
          <a:xfrm>
            <a:off x="344009" y="2060489"/>
            <a:ext cx="9312674" cy="461665"/>
          </a:xfrm>
          <a:prstGeom prst="rect">
            <a:avLst/>
          </a:prstGeom>
          <a:noFill/>
        </p:spPr>
        <p:txBody>
          <a:bodyPr wrap="square">
            <a:spAutoFit/>
          </a:bodyPr>
          <a:lstStyle/>
          <a:p>
            <a:pPr marL="342900" indent="-342900" algn="l">
              <a:buFont typeface="Wingdings" panose="05000000000000000000" pitchFamily="2" charset="2"/>
              <a:buChar char="Ø"/>
            </a:pPr>
            <a:r>
              <a:rPr lang="en-US" sz="2400" b="1" i="0" u="none" strike="noStrike" baseline="0" dirty="0">
                <a:solidFill>
                  <a:schemeClr val="bg1"/>
                </a:solidFill>
                <a:latin typeface="GulliverRM"/>
              </a:rPr>
              <a:t>Thematic analysis of the think aloud data yielded </a:t>
            </a:r>
            <a:r>
              <a:rPr lang="en-US" sz="2400" b="1" i="0" u="none" strike="noStrike" baseline="0" dirty="0">
                <a:solidFill>
                  <a:schemeClr val="bg1"/>
                </a:solidFill>
                <a:highlight>
                  <a:srgbClr val="FFFF00"/>
                </a:highlight>
                <a:latin typeface="GulliverRM"/>
              </a:rPr>
              <a:t>five</a:t>
            </a:r>
            <a:r>
              <a:rPr lang="en-US" sz="2400" b="1" i="0" u="none" strike="noStrike" baseline="0" dirty="0">
                <a:solidFill>
                  <a:schemeClr val="bg1"/>
                </a:solidFill>
                <a:latin typeface="GulliverRM"/>
              </a:rPr>
              <a:t> sub themes:</a:t>
            </a:r>
            <a:endParaRPr lang="en-US" sz="2400" b="1" dirty="0">
              <a:solidFill>
                <a:schemeClr val="bg1"/>
              </a:solidFill>
            </a:endParaRPr>
          </a:p>
        </p:txBody>
      </p:sp>
      <p:sp>
        <p:nvSpPr>
          <p:cNvPr id="21" name="TextBox 20">
            <a:extLst>
              <a:ext uri="{FF2B5EF4-FFF2-40B4-BE49-F238E27FC236}">
                <a16:creationId xmlns:a16="http://schemas.microsoft.com/office/drawing/2014/main" id="{B92108D6-A570-4753-88DB-8E5DE8D70229}"/>
              </a:ext>
            </a:extLst>
          </p:cNvPr>
          <p:cNvSpPr txBox="1"/>
          <p:nvPr/>
        </p:nvSpPr>
        <p:spPr>
          <a:xfrm>
            <a:off x="1174527" y="2764235"/>
            <a:ext cx="6138908" cy="523220"/>
          </a:xfrm>
          <a:prstGeom prst="rect">
            <a:avLst/>
          </a:prstGeom>
          <a:noFill/>
        </p:spPr>
        <p:txBody>
          <a:bodyPr wrap="square">
            <a:spAutoFit/>
          </a:bodyPr>
          <a:lstStyle/>
          <a:p>
            <a:r>
              <a:rPr lang="en-US" sz="2800" b="1" i="0" u="none" strike="noStrike" baseline="0" dirty="0">
                <a:solidFill>
                  <a:schemeClr val="bg1"/>
                </a:solidFill>
                <a:latin typeface="GulliverIT"/>
              </a:rPr>
              <a:t>Efficiency</a:t>
            </a:r>
            <a:endParaRPr lang="en-US" sz="2800" b="1" dirty="0">
              <a:solidFill>
                <a:schemeClr val="bg1"/>
              </a:solidFill>
            </a:endParaRPr>
          </a:p>
        </p:txBody>
      </p:sp>
      <p:sp>
        <p:nvSpPr>
          <p:cNvPr id="23" name="TextBox 22">
            <a:extLst>
              <a:ext uri="{FF2B5EF4-FFF2-40B4-BE49-F238E27FC236}">
                <a16:creationId xmlns:a16="http://schemas.microsoft.com/office/drawing/2014/main" id="{AEBBF5A2-E1CF-4360-B6AF-6B86CAE3E065}"/>
              </a:ext>
            </a:extLst>
          </p:cNvPr>
          <p:cNvSpPr txBox="1"/>
          <p:nvPr/>
        </p:nvSpPr>
        <p:spPr>
          <a:xfrm>
            <a:off x="1174527" y="3262160"/>
            <a:ext cx="6138908" cy="523220"/>
          </a:xfrm>
          <a:prstGeom prst="rect">
            <a:avLst/>
          </a:prstGeom>
          <a:noFill/>
        </p:spPr>
        <p:txBody>
          <a:bodyPr wrap="square">
            <a:spAutoFit/>
          </a:bodyPr>
          <a:lstStyle/>
          <a:p>
            <a:r>
              <a:rPr lang="en-US" sz="2800" b="1" i="0" u="none" strike="noStrike" baseline="0" dirty="0">
                <a:solidFill>
                  <a:schemeClr val="bg1"/>
                </a:solidFill>
                <a:latin typeface="GulliverIT"/>
              </a:rPr>
              <a:t>Learnability</a:t>
            </a:r>
            <a:endParaRPr lang="en-US" sz="2800" b="1" dirty="0">
              <a:solidFill>
                <a:schemeClr val="bg1"/>
              </a:solidFill>
            </a:endParaRPr>
          </a:p>
        </p:txBody>
      </p:sp>
      <p:sp>
        <p:nvSpPr>
          <p:cNvPr id="24" name="TextBox 23">
            <a:extLst>
              <a:ext uri="{FF2B5EF4-FFF2-40B4-BE49-F238E27FC236}">
                <a16:creationId xmlns:a16="http://schemas.microsoft.com/office/drawing/2014/main" id="{319F8A45-F28C-4DCD-A5EB-8E600E845D90}"/>
              </a:ext>
            </a:extLst>
          </p:cNvPr>
          <p:cNvSpPr txBox="1"/>
          <p:nvPr/>
        </p:nvSpPr>
        <p:spPr>
          <a:xfrm>
            <a:off x="1174527" y="3766025"/>
            <a:ext cx="6138908" cy="523220"/>
          </a:xfrm>
          <a:prstGeom prst="rect">
            <a:avLst/>
          </a:prstGeom>
          <a:noFill/>
        </p:spPr>
        <p:txBody>
          <a:bodyPr wrap="square">
            <a:spAutoFit/>
          </a:bodyPr>
          <a:lstStyle/>
          <a:p>
            <a:r>
              <a:rPr lang="en-US" sz="2800" b="1" i="0" u="none" strike="noStrike" baseline="0" dirty="0">
                <a:solidFill>
                  <a:schemeClr val="bg1"/>
                </a:solidFill>
                <a:latin typeface="GulliverIT"/>
              </a:rPr>
              <a:t>Memorability</a:t>
            </a:r>
            <a:endParaRPr lang="en-US" sz="2800" b="1" dirty="0">
              <a:solidFill>
                <a:schemeClr val="bg1"/>
              </a:solidFill>
            </a:endParaRPr>
          </a:p>
        </p:txBody>
      </p:sp>
      <p:sp>
        <p:nvSpPr>
          <p:cNvPr id="26" name="TextBox 25">
            <a:extLst>
              <a:ext uri="{FF2B5EF4-FFF2-40B4-BE49-F238E27FC236}">
                <a16:creationId xmlns:a16="http://schemas.microsoft.com/office/drawing/2014/main" id="{A0972C74-D4AA-4121-9358-1063F76F7D1C}"/>
              </a:ext>
            </a:extLst>
          </p:cNvPr>
          <p:cNvSpPr txBox="1"/>
          <p:nvPr/>
        </p:nvSpPr>
        <p:spPr>
          <a:xfrm>
            <a:off x="1174527" y="4209591"/>
            <a:ext cx="6138908" cy="523220"/>
          </a:xfrm>
          <a:prstGeom prst="rect">
            <a:avLst/>
          </a:prstGeom>
          <a:noFill/>
        </p:spPr>
        <p:txBody>
          <a:bodyPr wrap="square">
            <a:spAutoFit/>
          </a:bodyPr>
          <a:lstStyle/>
          <a:p>
            <a:r>
              <a:rPr lang="en-US" sz="2800" b="1" i="0" u="none" strike="noStrike" baseline="0" dirty="0">
                <a:solidFill>
                  <a:schemeClr val="bg1"/>
                </a:solidFill>
                <a:latin typeface="GulliverIT"/>
              </a:rPr>
              <a:t>Coping with errors</a:t>
            </a:r>
            <a:endParaRPr lang="en-US" sz="2800" b="1" dirty="0">
              <a:solidFill>
                <a:schemeClr val="bg1"/>
              </a:solidFill>
            </a:endParaRPr>
          </a:p>
        </p:txBody>
      </p:sp>
      <p:sp>
        <p:nvSpPr>
          <p:cNvPr id="8" name="Left Brace 7">
            <a:extLst>
              <a:ext uri="{FF2B5EF4-FFF2-40B4-BE49-F238E27FC236}">
                <a16:creationId xmlns:a16="http://schemas.microsoft.com/office/drawing/2014/main" id="{BB9544D1-BF99-4A7F-830E-9085FD60731C}"/>
              </a:ext>
            </a:extLst>
          </p:cNvPr>
          <p:cNvSpPr/>
          <p:nvPr/>
        </p:nvSpPr>
        <p:spPr>
          <a:xfrm>
            <a:off x="648070" y="2648409"/>
            <a:ext cx="754602" cy="2704826"/>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8DCD0D47-E7DD-44FA-A1A8-2437B7967788}"/>
              </a:ext>
            </a:extLst>
          </p:cNvPr>
          <p:cNvSpPr txBox="1"/>
          <p:nvPr/>
        </p:nvSpPr>
        <p:spPr>
          <a:xfrm>
            <a:off x="1174527" y="4713456"/>
            <a:ext cx="6138908" cy="523220"/>
          </a:xfrm>
          <a:prstGeom prst="rect">
            <a:avLst/>
          </a:prstGeom>
          <a:noFill/>
        </p:spPr>
        <p:txBody>
          <a:bodyPr wrap="square">
            <a:spAutoFit/>
          </a:bodyPr>
          <a:lstStyle/>
          <a:p>
            <a:r>
              <a:rPr lang="en-US" sz="2800" b="1" u="none" strike="noStrike" baseline="0" dirty="0">
                <a:solidFill>
                  <a:schemeClr val="bg1"/>
                </a:solidFill>
                <a:latin typeface="GulliverIT"/>
              </a:rPr>
              <a:t>Satisfaction</a:t>
            </a:r>
            <a:endParaRPr lang="en-US" sz="2800" b="1" dirty="0">
              <a:solidFill>
                <a:schemeClr val="bg1"/>
              </a:solidFill>
            </a:endParaRPr>
          </a:p>
        </p:txBody>
      </p:sp>
    </p:spTree>
    <p:extLst>
      <p:ext uri="{BB962C8B-B14F-4D97-AF65-F5344CB8AC3E}">
        <p14:creationId xmlns:p14="http://schemas.microsoft.com/office/powerpoint/2010/main" val="2626922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36</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775ECDA7-B739-4907-BD1F-9B0F296C9349}"/>
              </a:ext>
            </a:extLst>
          </p:cNvPr>
          <p:cNvSpPr txBox="1"/>
          <p:nvPr/>
        </p:nvSpPr>
        <p:spPr>
          <a:xfrm>
            <a:off x="514905" y="2000058"/>
            <a:ext cx="11052699" cy="2308324"/>
          </a:xfrm>
          <a:prstGeom prst="rect">
            <a:avLst/>
          </a:prstGeom>
          <a:noFill/>
        </p:spPr>
        <p:txBody>
          <a:bodyPr wrap="square">
            <a:spAutoFit/>
          </a:bodyPr>
          <a:lstStyle/>
          <a:p>
            <a:pPr algn="just"/>
            <a:r>
              <a:rPr lang="en-US" sz="2400" b="1" i="0" u="none" strike="noStrike" baseline="0" dirty="0">
                <a:solidFill>
                  <a:schemeClr val="bg1"/>
                </a:solidFill>
                <a:highlight>
                  <a:srgbClr val="FFFF00"/>
                </a:highlight>
                <a:latin typeface="GulliverIT"/>
              </a:rPr>
              <a:t>Efficiency</a:t>
            </a:r>
          </a:p>
          <a:p>
            <a:pPr algn="just"/>
            <a:endParaRPr lang="en-US" sz="2400" b="1" i="0" u="none" strike="noStrike" baseline="0" dirty="0">
              <a:solidFill>
                <a:schemeClr val="bg1"/>
              </a:solidFill>
              <a:latin typeface="GulliverRM"/>
            </a:endParaRPr>
          </a:p>
          <a:p>
            <a:pPr algn="just"/>
            <a:r>
              <a:rPr lang="en-US" sz="2400" b="1" i="0" u="none" strike="noStrike" baseline="0" dirty="0">
                <a:solidFill>
                  <a:schemeClr val="bg1"/>
                </a:solidFill>
                <a:latin typeface="GulliverRM"/>
              </a:rPr>
              <a:t>The first usability measurement, efficiency indicates that the prototype is easy to use and not cumbersome to the users. All of the participants reported that RAHMA registry was easy to use for all tasks that they were asked to perform. For example, this physician find the registry is easy and straightforward to use where he said:</a:t>
            </a:r>
            <a:endParaRPr lang="en-US" sz="2400" b="1" dirty="0">
              <a:solidFill>
                <a:schemeClr val="bg1"/>
              </a:solidFill>
            </a:endParaRPr>
          </a:p>
        </p:txBody>
      </p:sp>
      <p:sp>
        <p:nvSpPr>
          <p:cNvPr id="21" name="TextBox 20">
            <a:extLst>
              <a:ext uri="{FF2B5EF4-FFF2-40B4-BE49-F238E27FC236}">
                <a16:creationId xmlns:a16="http://schemas.microsoft.com/office/drawing/2014/main" id="{FAF6239A-AF9A-43C0-BEF7-1989E87FD4C1}"/>
              </a:ext>
            </a:extLst>
          </p:cNvPr>
          <p:cNvSpPr txBox="1"/>
          <p:nvPr/>
        </p:nvSpPr>
        <p:spPr>
          <a:xfrm>
            <a:off x="763480" y="4611923"/>
            <a:ext cx="10324730" cy="1200329"/>
          </a:xfrm>
          <a:prstGeom prst="rect">
            <a:avLst/>
          </a:prstGeom>
          <a:noFill/>
        </p:spPr>
        <p:txBody>
          <a:bodyPr wrap="square">
            <a:spAutoFit/>
          </a:bodyPr>
          <a:lstStyle/>
          <a:p>
            <a:pPr algn="l"/>
            <a:r>
              <a:rPr lang="en-US" sz="2400" b="0" i="0" u="none" strike="noStrike" baseline="0" dirty="0">
                <a:solidFill>
                  <a:srgbClr val="FF0000"/>
                </a:solidFill>
                <a:latin typeface="GulliverRM"/>
              </a:rPr>
              <a:t>“I think using with this program was easy although it was my first time it. I don’t think it was complicated”</a:t>
            </a:r>
          </a:p>
          <a:p>
            <a:pPr algn="l"/>
            <a:r>
              <a:rPr lang="en-US" sz="2400" b="0" i="0" u="none" strike="noStrike" baseline="0" dirty="0">
                <a:solidFill>
                  <a:srgbClr val="FF0000"/>
                </a:solidFill>
                <a:latin typeface="GulliverRM"/>
              </a:rPr>
              <a:t>(Doctor 1).</a:t>
            </a:r>
            <a:endParaRPr lang="en-US" sz="2400" dirty="0">
              <a:solidFill>
                <a:srgbClr val="FF0000"/>
              </a:solidFill>
            </a:endParaRPr>
          </a:p>
        </p:txBody>
      </p:sp>
    </p:spTree>
    <p:extLst>
      <p:ext uri="{BB962C8B-B14F-4D97-AF65-F5344CB8AC3E}">
        <p14:creationId xmlns:p14="http://schemas.microsoft.com/office/powerpoint/2010/main" val="3840797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37</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45B039DE-3B94-4386-9ED2-398C29F50FEC}"/>
              </a:ext>
            </a:extLst>
          </p:cNvPr>
          <p:cNvSpPr txBox="1"/>
          <p:nvPr/>
        </p:nvSpPr>
        <p:spPr>
          <a:xfrm>
            <a:off x="471996" y="2150748"/>
            <a:ext cx="11248008" cy="2677656"/>
          </a:xfrm>
          <a:prstGeom prst="rect">
            <a:avLst/>
          </a:prstGeom>
          <a:noFill/>
        </p:spPr>
        <p:txBody>
          <a:bodyPr wrap="square">
            <a:spAutoFit/>
          </a:bodyPr>
          <a:lstStyle/>
          <a:p>
            <a:pPr algn="just"/>
            <a:r>
              <a:rPr lang="en-US" sz="2400" b="1" i="0" u="none" strike="noStrike" baseline="0" dirty="0">
                <a:solidFill>
                  <a:schemeClr val="bg1"/>
                </a:solidFill>
                <a:highlight>
                  <a:srgbClr val="FFFF00"/>
                </a:highlight>
                <a:latin typeface="GulliverIT"/>
              </a:rPr>
              <a:t>Learnability</a:t>
            </a:r>
          </a:p>
          <a:p>
            <a:pPr algn="just"/>
            <a:endParaRPr lang="en-US" sz="2400" b="1" i="0" u="none" strike="noStrike" baseline="0" dirty="0">
              <a:solidFill>
                <a:schemeClr val="bg1"/>
              </a:solidFill>
              <a:highlight>
                <a:srgbClr val="FFFF00"/>
              </a:highlight>
              <a:latin typeface="GulliverIT"/>
            </a:endParaRPr>
          </a:p>
          <a:p>
            <a:pPr algn="just"/>
            <a:r>
              <a:rPr lang="en-US" sz="2400" b="1" i="0" u="none" strike="noStrike" baseline="0" dirty="0">
                <a:solidFill>
                  <a:schemeClr val="bg1"/>
                </a:solidFill>
                <a:latin typeface="GulliverRM"/>
              </a:rPr>
              <a:t>Learnability measurement can help to show the learning behaviors among participants. Many participants agreed that the system was easy to learn and straightforward in terms of guiding them to put the right information in the right place. They were able to follow the instructions easily without asking for help. The system has a function that highlights any empty required fields in </a:t>
            </a:r>
            <a:r>
              <a:rPr lang="en-US" sz="2400" b="1" i="0" u="none" strike="noStrike" baseline="0" dirty="0">
                <a:solidFill>
                  <a:srgbClr val="FF0000"/>
                </a:solidFill>
                <a:latin typeface="GulliverRM"/>
              </a:rPr>
              <a:t>gray</a:t>
            </a:r>
            <a:r>
              <a:rPr lang="en-US" sz="2400" b="1" i="0" u="none" strike="noStrike" baseline="0" dirty="0">
                <a:solidFill>
                  <a:schemeClr val="bg1"/>
                </a:solidFill>
                <a:latin typeface="GulliverRM"/>
              </a:rPr>
              <a:t> to guide the users to the required.</a:t>
            </a:r>
            <a:endParaRPr lang="en-US" sz="2400" b="1" dirty="0">
              <a:solidFill>
                <a:schemeClr val="bg1"/>
              </a:solidFill>
            </a:endParaRPr>
          </a:p>
        </p:txBody>
      </p:sp>
    </p:spTree>
    <p:extLst>
      <p:ext uri="{BB962C8B-B14F-4D97-AF65-F5344CB8AC3E}">
        <p14:creationId xmlns:p14="http://schemas.microsoft.com/office/powerpoint/2010/main" val="1591990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38</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F3A059E6-1203-4EBA-842E-92154BD024BC}"/>
              </a:ext>
            </a:extLst>
          </p:cNvPr>
          <p:cNvSpPr txBox="1"/>
          <p:nvPr/>
        </p:nvSpPr>
        <p:spPr>
          <a:xfrm>
            <a:off x="1107490" y="3734286"/>
            <a:ext cx="10715347" cy="461665"/>
          </a:xfrm>
          <a:prstGeom prst="rect">
            <a:avLst/>
          </a:prstGeom>
          <a:noFill/>
        </p:spPr>
        <p:txBody>
          <a:bodyPr wrap="square">
            <a:spAutoFit/>
          </a:bodyPr>
          <a:lstStyle/>
          <a:p>
            <a:pPr algn="l"/>
            <a:r>
              <a:rPr lang="en-US" sz="2400" b="1" i="0" u="none" strike="noStrike" baseline="0" dirty="0">
                <a:solidFill>
                  <a:schemeClr val="bg1"/>
                </a:solidFill>
                <a:latin typeface="GulliverRM"/>
              </a:rPr>
              <a:t>However, one participant could not figure out how to change her password:</a:t>
            </a:r>
            <a:endParaRPr lang="en-US" sz="2400" b="1" dirty="0">
              <a:solidFill>
                <a:schemeClr val="bg1"/>
              </a:solidFill>
            </a:endParaRPr>
          </a:p>
        </p:txBody>
      </p:sp>
      <p:sp>
        <p:nvSpPr>
          <p:cNvPr id="21" name="TextBox 20">
            <a:extLst>
              <a:ext uri="{FF2B5EF4-FFF2-40B4-BE49-F238E27FC236}">
                <a16:creationId xmlns:a16="http://schemas.microsoft.com/office/drawing/2014/main" id="{3B9097C2-3EA5-4380-B3C2-01C646B2CD41}"/>
              </a:ext>
            </a:extLst>
          </p:cNvPr>
          <p:cNvSpPr txBox="1"/>
          <p:nvPr/>
        </p:nvSpPr>
        <p:spPr>
          <a:xfrm>
            <a:off x="574829" y="4611855"/>
            <a:ext cx="10921754" cy="830997"/>
          </a:xfrm>
          <a:prstGeom prst="rect">
            <a:avLst/>
          </a:prstGeom>
          <a:noFill/>
        </p:spPr>
        <p:txBody>
          <a:bodyPr wrap="square">
            <a:spAutoFit/>
          </a:bodyPr>
          <a:lstStyle/>
          <a:p>
            <a:pPr algn="just"/>
            <a:r>
              <a:rPr lang="en-US" sz="2400" b="0" i="0" u="none" strike="noStrike" baseline="0" dirty="0">
                <a:solidFill>
                  <a:srgbClr val="FF0000"/>
                </a:solidFill>
                <a:latin typeface="GulliverRM"/>
              </a:rPr>
              <a:t>“I cannot change my password, I tried many times to change it, it keeps telling me the old password was wrong” (Researcher 1)</a:t>
            </a:r>
            <a:endParaRPr lang="en-US" sz="2400" dirty="0">
              <a:solidFill>
                <a:srgbClr val="FF0000"/>
              </a:solidFill>
            </a:endParaRPr>
          </a:p>
        </p:txBody>
      </p:sp>
      <p:sp>
        <p:nvSpPr>
          <p:cNvPr id="25" name="TextBox 24">
            <a:extLst>
              <a:ext uri="{FF2B5EF4-FFF2-40B4-BE49-F238E27FC236}">
                <a16:creationId xmlns:a16="http://schemas.microsoft.com/office/drawing/2014/main" id="{76D74BFE-B000-474C-924A-C8F8E3D10887}"/>
              </a:ext>
            </a:extLst>
          </p:cNvPr>
          <p:cNvSpPr txBox="1"/>
          <p:nvPr/>
        </p:nvSpPr>
        <p:spPr>
          <a:xfrm>
            <a:off x="574829" y="2525897"/>
            <a:ext cx="11248008" cy="830997"/>
          </a:xfrm>
          <a:prstGeom prst="rect">
            <a:avLst/>
          </a:prstGeom>
          <a:noFill/>
        </p:spPr>
        <p:txBody>
          <a:bodyPr wrap="square">
            <a:spAutoFit/>
          </a:bodyPr>
          <a:lstStyle/>
          <a:p>
            <a:pPr algn="l"/>
            <a:r>
              <a:rPr lang="en-US" sz="2400" b="0" i="0" u="none" strike="noStrike" baseline="0" dirty="0">
                <a:solidFill>
                  <a:srgbClr val="FF0000"/>
                </a:solidFill>
                <a:latin typeface="GulliverRM"/>
              </a:rPr>
              <a:t>“I think the example written in “gray” inside the boxes are very useful to show what kind of information is needed.” (Doctor 2).</a:t>
            </a:r>
            <a:endParaRPr lang="en-US" sz="2400" dirty="0">
              <a:solidFill>
                <a:srgbClr val="FF0000"/>
              </a:solidFill>
            </a:endParaRPr>
          </a:p>
        </p:txBody>
      </p:sp>
    </p:spTree>
    <p:extLst>
      <p:ext uri="{BB962C8B-B14F-4D97-AF65-F5344CB8AC3E}">
        <p14:creationId xmlns:p14="http://schemas.microsoft.com/office/powerpoint/2010/main" val="2586531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39</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88C95893-B5A4-41A1-A308-E1D63D1BEC98}"/>
              </a:ext>
            </a:extLst>
          </p:cNvPr>
          <p:cNvSpPr txBox="1"/>
          <p:nvPr/>
        </p:nvSpPr>
        <p:spPr>
          <a:xfrm>
            <a:off x="572609" y="2495709"/>
            <a:ext cx="11026066" cy="2677656"/>
          </a:xfrm>
          <a:prstGeom prst="rect">
            <a:avLst/>
          </a:prstGeom>
          <a:noFill/>
        </p:spPr>
        <p:txBody>
          <a:bodyPr wrap="square">
            <a:spAutoFit/>
          </a:bodyPr>
          <a:lstStyle/>
          <a:p>
            <a:pPr algn="just"/>
            <a:r>
              <a:rPr lang="en-US" sz="2400" b="1" i="0" u="none" strike="noStrike" baseline="0" dirty="0">
                <a:solidFill>
                  <a:schemeClr val="bg1"/>
                </a:solidFill>
                <a:highlight>
                  <a:srgbClr val="FFFF00"/>
                </a:highlight>
                <a:latin typeface="GulliverIT"/>
              </a:rPr>
              <a:t>Memorability</a:t>
            </a:r>
          </a:p>
          <a:p>
            <a:pPr algn="just"/>
            <a:endParaRPr lang="en-US" sz="2400" b="1" i="0" u="none" strike="noStrike" baseline="0" dirty="0">
              <a:solidFill>
                <a:schemeClr val="bg1"/>
              </a:solidFill>
              <a:latin typeface="GulliverIT"/>
            </a:endParaRPr>
          </a:p>
          <a:p>
            <a:pPr algn="just"/>
            <a:r>
              <a:rPr lang="en-US" sz="2400" b="1" i="0" u="none" strike="noStrike" baseline="0" dirty="0">
                <a:solidFill>
                  <a:schemeClr val="bg1"/>
                </a:solidFill>
                <a:latin typeface="GulliverRM"/>
              </a:rPr>
              <a:t>A few of the tasks during the think aloud require participants to repeat some task in order to measure the memorability dimension. The phrase </a:t>
            </a:r>
            <a:r>
              <a:rPr lang="en-US" sz="2400" b="1" i="0" u="none" strike="noStrike" baseline="0" dirty="0">
                <a:solidFill>
                  <a:srgbClr val="FF0000"/>
                </a:solidFill>
                <a:latin typeface="GulliverRM"/>
              </a:rPr>
              <a:t>“easy to remember”</a:t>
            </a:r>
            <a:r>
              <a:rPr lang="en-US" sz="2400" b="1" i="0" u="none" strike="noStrike" baseline="0" dirty="0">
                <a:solidFill>
                  <a:schemeClr val="bg1"/>
                </a:solidFill>
                <a:latin typeface="GulliverRM"/>
              </a:rPr>
              <a:t> how to navigate were repeatedly mentioned by many participants, reflecting positive memorability of the system. They also mentioned that they would remember how to navigate between system pages next time they used it.</a:t>
            </a:r>
            <a:endParaRPr lang="en-US" sz="2400" b="1" dirty="0">
              <a:solidFill>
                <a:schemeClr val="bg1"/>
              </a:solidFill>
            </a:endParaRPr>
          </a:p>
        </p:txBody>
      </p:sp>
    </p:spTree>
    <p:extLst>
      <p:ext uri="{BB962C8B-B14F-4D97-AF65-F5344CB8AC3E}">
        <p14:creationId xmlns:p14="http://schemas.microsoft.com/office/powerpoint/2010/main" val="352468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AA0698AE-3D9D-4D22-A8A1-2ACD0438AEBE}"/>
              </a:ext>
            </a:extLst>
          </p:cNvPr>
          <p:cNvSpPr txBox="1"/>
          <p:nvPr/>
        </p:nvSpPr>
        <p:spPr>
          <a:xfrm>
            <a:off x="540425" y="2778098"/>
            <a:ext cx="10868488" cy="1569660"/>
          </a:xfrm>
          <a:prstGeom prst="rect">
            <a:avLst/>
          </a:prstGeom>
          <a:noFill/>
        </p:spPr>
        <p:txBody>
          <a:bodyPr wrap="square">
            <a:spAutoFit/>
          </a:bodyPr>
          <a:lstStyle/>
          <a:p>
            <a:pPr algn="just"/>
            <a:r>
              <a:rPr lang="en-US" sz="2400" b="1" i="0" u="none" strike="noStrike" baseline="0" dirty="0">
                <a:solidFill>
                  <a:schemeClr val="bg1"/>
                </a:solidFill>
                <a:latin typeface="GulliverRM"/>
              </a:rPr>
              <a:t>Based on failures of adoption of some high-cost national electronic systems, </a:t>
            </a:r>
            <a:r>
              <a:rPr lang="en-US" sz="2400" b="1" i="0" u="none" strike="noStrike" baseline="0" dirty="0">
                <a:solidFill>
                  <a:schemeClr val="bg1"/>
                </a:solidFill>
                <a:highlight>
                  <a:srgbClr val="FFFF00"/>
                </a:highlight>
                <a:latin typeface="GulliverRM"/>
              </a:rPr>
              <a:t>early usability testing</a:t>
            </a:r>
            <a:r>
              <a:rPr lang="en-US" sz="2400" b="1" i="0" u="none" strike="noStrike" baseline="0" dirty="0">
                <a:solidFill>
                  <a:schemeClr val="bg1"/>
                </a:solidFill>
                <a:latin typeface="GulliverRM"/>
              </a:rPr>
              <a:t> and sharing of technology with </a:t>
            </a:r>
            <a:r>
              <a:rPr lang="en-US" sz="2400" b="1" i="0" u="none" strike="noStrike" baseline="0" dirty="0">
                <a:solidFill>
                  <a:srgbClr val="FF0000"/>
                </a:solidFill>
                <a:latin typeface="GulliverRM"/>
              </a:rPr>
              <a:t>end-users</a:t>
            </a:r>
            <a:r>
              <a:rPr lang="en-US" sz="2400" b="1" i="0" u="none" strike="noStrike" baseline="0" dirty="0">
                <a:solidFill>
                  <a:schemeClr val="bg1"/>
                </a:solidFill>
                <a:latin typeface="GulliverRM"/>
              </a:rPr>
              <a:t> and </a:t>
            </a:r>
            <a:r>
              <a:rPr lang="en-US" sz="2400" b="1" i="0" u="none" strike="noStrike" baseline="0" dirty="0">
                <a:solidFill>
                  <a:srgbClr val="FF0000"/>
                </a:solidFill>
                <a:latin typeface="GulliverRM"/>
              </a:rPr>
              <a:t>stakeholders</a:t>
            </a:r>
            <a:r>
              <a:rPr lang="en-US" sz="2400" b="1" i="0" u="none" strike="noStrike" baseline="0" dirty="0">
                <a:solidFill>
                  <a:schemeClr val="bg1"/>
                </a:solidFill>
                <a:latin typeface="GulliverRM"/>
              </a:rPr>
              <a:t> is of paramount importance and may prove to be vital in overcoming challenges and barriers.</a:t>
            </a:r>
            <a:endParaRPr lang="en-US" sz="2400" b="1" dirty="0">
              <a:solidFill>
                <a:schemeClr val="bg1"/>
              </a:solidFill>
            </a:endParaRPr>
          </a:p>
        </p:txBody>
      </p:sp>
    </p:spTree>
    <p:extLst>
      <p:ext uri="{BB962C8B-B14F-4D97-AF65-F5344CB8AC3E}">
        <p14:creationId xmlns:p14="http://schemas.microsoft.com/office/powerpoint/2010/main" val="2141938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40</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C88DBD0C-A4A4-44E1-AC20-DF4B484604D9}"/>
              </a:ext>
            </a:extLst>
          </p:cNvPr>
          <p:cNvSpPr txBox="1"/>
          <p:nvPr/>
        </p:nvSpPr>
        <p:spPr>
          <a:xfrm>
            <a:off x="1276980" y="2042259"/>
            <a:ext cx="9921455" cy="830997"/>
          </a:xfrm>
          <a:prstGeom prst="rect">
            <a:avLst/>
          </a:prstGeom>
          <a:noFill/>
        </p:spPr>
        <p:txBody>
          <a:bodyPr wrap="square">
            <a:spAutoFit/>
          </a:bodyPr>
          <a:lstStyle/>
          <a:p>
            <a:pPr algn="l"/>
            <a:r>
              <a:rPr lang="en-US" sz="2400" b="0" i="0" u="none" strike="noStrike" baseline="0" dirty="0">
                <a:solidFill>
                  <a:srgbClr val="FF0000"/>
                </a:solidFill>
                <a:latin typeface="GulliverRM"/>
              </a:rPr>
              <a:t>“It is easy for me to look for the page that I would like to find.”</a:t>
            </a:r>
          </a:p>
          <a:p>
            <a:pPr algn="l"/>
            <a:r>
              <a:rPr lang="en-US" sz="2400" b="0" i="0" u="none" strike="noStrike" baseline="0" dirty="0">
                <a:solidFill>
                  <a:srgbClr val="FF0000"/>
                </a:solidFill>
                <a:latin typeface="GulliverRM"/>
              </a:rPr>
              <a:t>(Nurse 1)</a:t>
            </a:r>
            <a:endParaRPr lang="en-US" sz="2400" dirty="0">
              <a:solidFill>
                <a:srgbClr val="FF0000"/>
              </a:solidFill>
            </a:endParaRPr>
          </a:p>
        </p:txBody>
      </p:sp>
      <p:sp>
        <p:nvSpPr>
          <p:cNvPr id="21" name="TextBox 20">
            <a:extLst>
              <a:ext uri="{FF2B5EF4-FFF2-40B4-BE49-F238E27FC236}">
                <a16:creationId xmlns:a16="http://schemas.microsoft.com/office/drawing/2014/main" id="{6504F1AD-430B-48A8-BA9F-B96F80C0EA5F}"/>
              </a:ext>
            </a:extLst>
          </p:cNvPr>
          <p:cNvSpPr txBox="1"/>
          <p:nvPr/>
        </p:nvSpPr>
        <p:spPr>
          <a:xfrm>
            <a:off x="594804" y="3326540"/>
            <a:ext cx="10741981" cy="830997"/>
          </a:xfrm>
          <a:prstGeom prst="rect">
            <a:avLst/>
          </a:prstGeom>
          <a:noFill/>
        </p:spPr>
        <p:txBody>
          <a:bodyPr wrap="square">
            <a:spAutoFit/>
          </a:bodyPr>
          <a:lstStyle/>
          <a:p>
            <a:pPr algn="l"/>
            <a:r>
              <a:rPr lang="en-US" sz="2400" b="1" i="0" u="none" strike="noStrike" baseline="0" dirty="0">
                <a:solidFill>
                  <a:schemeClr val="bg1"/>
                </a:solidFill>
                <a:latin typeface="GulliverRM"/>
              </a:rPr>
              <a:t>However, one participant mentioned that it took her some time to find her name when she wanted to edit her profile:</a:t>
            </a:r>
            <a:endParaRPr lang="en-US" sz="2400" b="1" dirty="0">
              <a:solidFill>
                <a:schemeClr val="bg1"/>
              </a:solidFill>
            </a:endParaRPr>
          </a:p>
        </p:txBody>
      </p:sp>
      <p:sp>
        <p:nvSpPr>
          <p:cNvPr id="23" name="TextBox 22">
            <a:extLst>
              <a:ext uri="{FF2B5EF4-FFF2-40B4-BE49-F238E27FC236}">
                <a16:creationId xmlns:a16="http://schemas.microsoft.com/office/drawing/2014/main" id="{775351EA-C2A0-426E-BAFF-954C1DDAAC65}"/>
              </a:ext>
            </a:extLst>
          </p:cNvPr>
          <p:cNvSpPr txBox="1"/>
          <p:nvPr/>
        </p:nvSpPr>
        <p:spPr>
          <a:xfrm>
            <a:off x="1276980" y="4610821"/>
            <a:ext cx="9052186" cy="830997"/>
          </a:xfrm>
          <a:prstGeom prst="rect">
            <a:avLst/>
          </a:prstGeom>
          <a:noFill/>
        </p:spPr>
        <p:txBody>
          <a:bodyPr wrap="square">
            <a:spAutoFit/>
          </a:bodyPr>
          <a:lstStyle/>
          <a:p>
            <a:pPr algn="l"/>
            <a:r>
              <a:rPr lang="en-US" sz="2400" b="0" i="0" u="none" strike="noStrike" baseline="0" dirty="0">
                <a:solidFill>
                  <a:srgbClr val="FF0000"/>
                </a:solidFill>
                <a:latin typeface="GulliverRM"/>
              </a:rPr>
              <a:t>“It took a while to find where I should go to find my name”</a:t>
            </a:r>
          </a:p>
          <a:p>
            <a:pPr algn="l"/>
            <a:r>
              <a:rPr lang="en-US" sz="2400" b="0" i="0" u="none" strike="noStrike" baseline="0" dirty="0">
                <a:solidFill>
                  <a:srgbClr val="FF0000"/>
                </a:solidFill>
                <a:latin typeface="GulliverRM"/>
              </a:rPr>
              <a:t>(Doctor 3)</a:t>
            </a:r>
            <a:endParaRPr lang="en-US" sz="2400" dirty="0">
              <a:solidFill>
                <a:srgbClr val="FF0000"/>
              </a:solidFill>
            </a:endParaRPr>
          </a:p>
        </p:txBody>
      </p:sp>
    </p:spTree>
    <p:extLst>
      <p:ext uri="{BB962C8B-B14F-4D97-AF65-F5344CB8AC3E}">
        <p14:creationId xmlns:p14="http://schemas.microsoft.com/office/powerpoint/2010/main" val="3669145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41</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08C725F9-FD9F-425D-817F-9E2A1EC85234}"/>
              </a:ext>
            </a:extLst>
          </p:cNvPr>
          <p:cNvSpPr txBox="1"/>
          <p:nvPr/>
        </p:nvSpPr>
        <p:spPr>
          <a:xfrm>
            <a:off x="1393793" y="2557600"/>
            <a:ext cx="9605639" cy="3046988"/>
          </a:xfrm>
          <a:prstGeom prst="rect">
            <a:avLst/>
          </a:prstGeom>
          <a:noFill/>
        </p:spPr>
        <p:txBody>
          <a:bodyPr wrap="square">
            <a:spAutoFit/>
          </a:bodyPr>
          <a:lstStyle/>
          <a:p>
            <a:pPr algn="just"/>
            <a:r>
              <a:rPr lang="en-US" sz="2400" b="1" i="0" u="none" strike="noStrike" baseline="0" dirty="0">
                <a:solidFill>
                  <a:schemeClr val="bg1"/>
                </a:solidFill>
                <a:highlight>
                  <a:srgbClr val="FFFF00"/>
                </a:highlight>
                <a:latin typeface="GulliverIT"/>
              </a:rPr>
              <a:t>Coping with errors</a:t>
            </a:r>
          </a:p>
          <a:p>
            <a:pPr algn="just"/>
            <a:endParaRPr lang="en-US" sz="2400" b="0" i="0" u="none" strike="noStrike" baseline="0" dirty="0">
              <a:solidFill>
                <a:schemeClr val="bg1"/>
              </a:solidFill>
              <a:latin typeface="GulliverIT"/>
            </a:endParaRPr>
          </a:p>
          <a:p>
            <a:pPr algn="just"/>
            <a:r>
              <a:rPr lang="en-US" sz="2400" b="1" i="0" u="none" strike="noStrike" baseline="0" dirty="0">
                <a:solidFill>
                  <a:schemeClr val="bg1"/>
                </a:solidFill>
                <a:latin typeface="GulliverRM"/>
              </a:rPr>
              <a:t>Participants reported very minimal errors when using the registry and they praised the accuracy of the system. The majority mentioned that the registry was accurate when they found that the patient’s data matched the patient’s name.</a:t>
            </a:r>
          </a:p>
          <a:p>
            <a:pPr algn="just"/>
            <a:endParaRPr lang="en-US" sz="2400" b="1" i="0" u="none" strike="noStrike" baseline="0" dirty="0">
              <a:solidFill>
                <a:schemeClr val="bg1"/>
              </a:solidFill>
              <a:latin typeface="GulliverRM"/>
            </a:endParaRPr>
          </a:p>
          <a:p>
            <a:pPr algn="just"/>
            <a:r>
              <a:rPr lang="en-US" sz="2400" b="0" i="0" u="none" strike="noStrike" baseline="0" dirty="0">
                <a:solidFill>
                  <a:srgbClr val="FF0000"/>
                </a:solidFill>
                <a:latin typeface="GulliverRM"/>
              </a:rPr>
              <a:t>“I didn’t encounter any errors.” (Nurse 2)</a:t>
            </a:r>
            <a:endParaRPr lang="en-US" sz="2400" dirty="0">
              <a:solidFill>
                <a:srgbClr val="FF0000"/>
              </a:solidFill>
            </a:endParaRPr>
          </a:p>
        </p:txBody>
      </p:sp>
    </p:spTree>
    <p:extLst>
      <p:ext uri="{BB962C8B-B14F-4D97-AF65-F5344CB8AC3E}">
        <p14:creationId xmlns:p14="http://schemas.microsoft.com/office/powerpoint/2010/main" val="1530454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42</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92A7E470-FE49-485A-923D-015EEB528B65}"/>
              </a:ext>
            </a:extLst>
          </p:cNvPr>
          <p:cNvSpPr txBox="1"/>
          <p:nvPr/>
        </p:nvSpPr>
        <p:spPr>
          <a:xfrm>
            <a:off x="727969" y="2326696"/>
            <a:ext cx="10919534" cy="3416320"/>
          </a:xfrm>
          <a:prstGeom prst="rect">
            <a:avLst/>
          </a:prstGeom>
          <a:noFill/>
        </p:spPr>
        <p:txBody>
          <a:bodyPr wrap="square">
            <a:spAutoFit/>
          </a:bodyPr>
          <a:lstStyle/>
          <a:p>
            <a:pPr algn="l"/>
            <a:r>
              <a:rPr lang="en-US" sz="2400" b="1" i="0" u="none" strike="noStrike" baseline="0" dirty="0">
                <a:solidFill>
                  <a:schemeClr val="bg1"/>
                </a:solidFill>
                <a:latin typeface="GulliverRM"/>
              </a:rPr>
              <a:t>One particular feature of the registry is that it validates numeric entries carefully.</a:t>
            </a:r>
          </a:p>
          <a:p>
            <a:pPr algn="l"/>
            <a:endParaRPr lang="en-US" sz="2400" b="1" i="0" u="none" strike="noStrike" baseline="0" dirty="0">
              <a:solidFill>
                <a:schemeClr val="bg1"/>
              </a:solidFill>
              <a:latin typeface="GulliverRM"/>
            </a:endParaRPr>
          </a:p>
          <a:p>
            <a:pPr algn="l"/>
            <a:r>
              <a:rPr lang="en-US" sz="2400" b="0" i="0" u="none" strike="noStrike" baseline="0" dirty="0">
                <a:solidFill>
                  <a:srgbClr val="FF0000"/>
                </a:solidFill>
                <a:latin typeface="GulliverRM"/>
              </a:rPr>
              <a:t>“The registry will only accept digits within the correct range. It did not accept when I entered mother’s weight to be 170 kg instead 70kg” (Nurse 3)</a:t>
            </a:r>
          </a:p>
          <a:p>
            <a:pPr algn="l"/>
            <a:endParaRPr lang="en-US" sz="2400" b="0" i="0" u="none" strike="noStrike" baseline="0" dirty="0">
              <a:solidFill>
                <a:srgbClr val="FF0000"/>
              </a:solidFill>
              <a:latin typeface="GulliverRM"/>
            </a:endParaRPr>
          </a:p>
          <a:p>
            <a:pPr algn="l"/>
            <a:r>
              <a:rPr lang="en-US" sz="2400" b="1" i="0" u="none" strike="noStrike" baseline="0" dirty="0">
                <a:solidFill>
                  <a:schemeClr val="bg1"/>
                </a:solidFill>
                <a:latin typeface="GulliverRM"/>
              </a:rPr>
              <a:t>Only one participant mentioned making errors while using the system:</a:t>
            </a:r>
          </a:p>
          <a:p>
            <a:pPr algn="l"/>
            <a:endParaRPr lang="en-US" sz="2400" b="1" i="0" u="none" strike="noStrike" baseline="0" dirty="0">
              <a:solidFill>
                <a:schemeClr val="bg1"/>
              </a:solidFill>
              <a:latin typeface="GulliverRM"/>
            </a:endParaRPr>
          </a:p>
          <a:p>
            <a:pPr algn="l"/>
            <a:r>
              <a:rPr lang="en-US" sz="2400" b="0" i="0" u="none" strike="noStrike" baseline="0" dirty="0">
                <a:solidFill>
                  <a:srgbClr val="FF0000"/>
                </a:solidFill>
                <a:latin typeface="GulliverRM"/>
              </a:rPr>
              <a:t>“The system is complicated and it caused me to commit many errors and I spent a long time completing one form, I keep having errors”. (Nurse 3)</a:t>
            </a:r>
            <a:endParaRPr lang="en-US" sz="2400" dirty="0">
              <a:solidFill>
                <a:srgbClr val="FF0000"/>
              </a:solidFill>
            </a:endParaRPr>
          </a:p>
        </p:txBody>
      </p:sp>
    </p:spTree>
    <p:extLst>
      <p:ext uri="{BB962C8B-B14F-4D97-AF65-F5344CB8AC3E}">
        <p14:creationId xmlns:p14="http://schemas.microsoft.com/office/powerpoint/2010/main" val="1108414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43</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0225BCF1-17A1-4A3D-B3F4-295AD22B3E66}"/>
              </a:ext>
            </a:extLst>
          </p:cNvPr>
          <p:cNvSpPr txBox="1"/>
          <p:nvPr/>
        </p:nvSpPr>
        <p:spPr>
          <a:xfrm>
            <a:off x="498257" y="1967590"/>
            <a:ext cx="11326800" cy="3785652"/>
          </a:xfrm>
          <a:prstGeom prst="rect">
            <a:avLst/>
          </a:prstGeom>
          <a:noFill/>
        </p:spPr>
        <p:txBody>
          <a:bodyPr wrap="square">
            <a:spAutoFit/>
          </a:bodyPr>
          <a:lstStyle/>
          <a:p>
            <a:pPr algn="l"/>
            <a:r>
              <a:rPr lang="en-US" sz="2400" b="1" i="0" u="none" strike="noStrike" baseline="0" dirty="0">
                <a:solidFill>
                  <a:schemeClr val="bg1"/>
                </a:solidFill>
                <a:highlight>
                  <a:srgbClr val="FFFF00"/>
                </a:highlight>
                <a:latin typeface="GulliverIT"/>
              </a:rPr>
              <a:t>Satisfaction</a:t>
            </a:r>
          </a:p>
          <a:p>
            <a:pPr algn="l"/>
            <a:endParaRPr lang="en-US" sz="2400" b="1" i="0" u="none" strike="noStrike" baseline="0" dirty="0">
              <a:solidFill>
                <a:schemeClr val="bg1"/>
              </a:solidFill>
              <a:highlight>
                <a:srgbClr val="FFFF00"/>
              </a:highlight>
              <a:latin typeface="GulliverIT"/>
            </a:endParaRPr>
          </a:p>
          <a:p>
            <a:pPr algn="l"/>
            <a:r>
              <a:rPr lang="en-US" sz="2400" b="1" i="0" u="none" strike="noStrike" baseline="0" dirty="0">
                <a:solidFill>
                  <a:schemeClr val="bg1"/>
                </a:solidFill>
                <a:latin typeface="GulliverRM"/>
              </a:rPr>
              <a:t>Many participants expressed satisfaction with the system. For example:</a:t>
            </a:r>
          </a:p>
          <a:p>
            <a:pPr algn="l"/>
            <a:r>
              <a:rPr lang="en-US" sz="2400" b="0" i="0" u="none" strike="noStrike" baseline="0" dirty="0">
                <a:solidFill>
                  <a:srgbClr val="FF0000"/>
                </a:solidFill>
                <a:latin typeface="GulliverRM"/>
              </a:rPr>
              <a:t>“Overall, I found it user friendly and I am pleased to use it”. (Nurse 3)</a:t>
            </a:r>
          </a:p>
          <a:p>
            <a:pPr algn="l"/>
            <a:r>
              <a:rPr lang="en-US" sz="2400" b="1" i="0" u="none" strike="noStrike" baseline="0" dirty="0">
                <a:solidFill>
                  <a:schemeClr val="bg1"/>
                </a:solidFill>
                <a:latin typeface="GulliverRM"/>
              </a:rPr>
              <a:t>Participants also felt that the program contained enough information about the patient:</a:t>
            </a:r>
          </a:p>
          <a:p>
            <a:pPr algn="l"/>
            <a:r>
              <a:rPr lang="en-US" sz="2400" b="0" i="0" u="none" strike="noStrike" baseline="0" dirty="0">
                <a:solidFill>
                  <a:srgbClr val="FF0000"/>
                </a:solidFill>
                <a:latin typeface="GulliverRM"/>
              </a:rPr>
              <a:t>“I think the patient information is very comprehensive” (Nurse 4)</a:t>
            </a:r>
          </a:p>
          <a:p>
            <a:pPr algn="l"/>
            <a:r>
              <a:rPr lang="en-US" sz="2400" b="1" i="0" u="none" strike="noStrike" baseline="0" dirty="0">
                <a:solidFill>
                  <a:schemeClr val="bg1"/>
                </a:solidFill>
                <a:latin typeface="GulliverRM"/>
              </a:rPr>
              <a:t>However, the data also revealed that some of the participants found the form of the registry too lengthy to complete.</a:t>
            </a:r>
          </a:p>
          <a:p>
            <a:pPr algn="l"/>
            <a:r>
              <a:rPr lang="en-US" sz="2400" b="0" i="0" u="none" strike="noStrike" baseline="0" dirty="0">
                <a:solidFill>
                  <a:srgbClr val="FF0000"/>
                </a:solidFill>
                <a:latin typeface="GulliverRM"/>
              </a:rPr>
              <a:t>“Although most of the information is useful, it so much information to fill up and takes a lot of time to complete.” (Nurse 5)</a:t>
            </a:r>
            <a:endParaRPr lang="en-US" sz="2400" dirty="0">
              <a:solidFill>
                <a:srgbClr val="FF0000"/>
              </a:solidFill>
            </a:endParaRPr>
          </a:p>
        </p:txBody>
      </p:sp>
    </p:spTree>
    <p:extLst>
      <p:ext uri="{BB962C8B-B14F-4D97-AF65-F5344CB8AC3E}">
        <p14:creationId xmlns:p14="http://schemas.microsoft.com/office/powerpoint/2010/main" val="1057636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44</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E4BA5281-0BD9-4953-AEA3-CD23B5A64246}"/>
              </a:ext>
            </a:extLst>
          </p:cNvPr>
          <p:cNvSpPr txBox="1"/>
          <p:nvPr/>
        </p:nvSpPr>
        <p:spPr>
          <a:xfrm>
            <a:off x="729076" y="2325380"/>
            <a:ext cx="10679837" cy="3046988"/>
          </a:xfrm>
          <a:prstGeom prst="rect">
            <a:avLst/>
          </a:prstGeom>
          <a:noFill/>
        </p:spPr>
        <p:txBody>
          <a:bodyPr wrap="square">
            <a:spAutoFit/>
          </a:bodyPr>
          <a:lstStyle/>
          <a:p>
            <a:pPr marL="342900" indent="-342900" algn="l">
              <a:buFont typeface="Wingdings" panose="05000000000000000000" pitchFamily="2" charset="2"/>
              <a:buChar char="§"/>
            </a:pPr>
            <a:r>
              <a:rPr lang="en-US" sz="2400" b="1" i="0" u="none" strike="noStrike" baseline="0" dirty="0">
                <a:solidFill>
                  <a:schemeClr val="bg1"/>
                </a:solidFill>
                <a:latin typeface="GulliverIT"/>
              </a:rPr>
              <a:t>Design</a:t>
            </a:r>
          </a:p>
          <a:p>
            <a:pPr algn="l"/>
            <a:endParaRPr lang="en-US" sz="2400" b="1" i="0" u="none" strike="noStrike" baseline="0" dirty="0">
              <a:solidFill>
                <a:schemeClr val="bg1"/>
              </a:solidFill>
              <a:latin typeface="GulliverIT"/>
            </a:endParaRPr>
          </a:p>
          <a:p>
            <a:pPr algn="l"/>
            <a:r>
              <a:rPr lang="en-US" sz="2400" b="1" i="0" u="none" strike="noStrike" baseline="0" dirty="0">
                <a:solidFill>
                  <a:schemeClr val="bg1"/>
                </a:solidFill>
                <a:latin typeface="GulliverRM"/>
              </a:rPr>
              <a:t>The design sub-theme was elicited inductively through evidence that describes the overall design and functionality during the focus group. The majority of the participants agreed that the design was acceptable:</a:t>
            </a:r>
          </a:p>
          <a:p>
            <a:pPr algn="l"/>
            <a:endParaRPr lang="en-US" sz="2400" b="1" i="0" u="none" strike="noStrike" baseline="0" dirty="0">
              <a:solidFill>
                <a:schemeClr val="bg1"/>
              </a:solidFill>
              <a:latin typeface="GulliverRM"/>
            </a:endParaRPr>
          </a:p>
          <a:p>
            <a:pPr algn="l"/>
            <a:r>
              <a:rPr lang="en-US" sz="2400" b="0" i="0" u="none" strike="noStrike" baseline="0" dirty="0">
                <a:solidFill>
                  <a:srgbClr val="FF0000"/>
                </a:solidFill>
                <a:latin typeface="GulliverRM"/>
              </a:rPr>
              <a:t>“I think the program as a whole is unique and very easy to use; the access was easy and I hope it would work.” (Doctor 1)</a:t>
            </a:r>
            <a:endParaRPr lang="en-US" sz="2400" dirty="0">
              <a:solidFill>
                <a:srgbClr val="FF0000"/>
              </a:solidFill>
            </a:endParaRPr>
          </a:p>
        </p:txBody>
      </p:sp>
    </p:spTree>
    <p:extLst>
      <p:ext uri="{BB962C8B-B14F-4D97-AF65-F5344CB8AC3E}">
        <p14:creationId xmlns:p14="http://schemas.microsoft.com/office/powerpoint/2010/main" val="1854198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45</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07C9703F-C79B-4B45-A81E-8FFA6C31A7A4}"/>
              </a:ext>
            </a:extLst>
          </p:cNvPr>
          <p:cNvSpPr txBox="1"/>
          <p:nvPr/>
        </p:nvSpPr>
        <p:spPr>
          <a:xfrm>
            <a:off x="806465" y="2336922"/>
            <a:ext cx="10404629" cy="3416320"/>
          </a:xfrm>
          <a:prstGeom prst="rect">
            <a:avLst/>
          </a:prstGeom>
          <a:noFill/>
        </p:spPr>
        <p:txBody>
          <a:bodyPr wrap="square">
            <a:spAutoFit/>
          </a:bodyPr>
          <a:lstStyle/>
          <a:p>
            <a:pPr marL="342900" indent="-342900" algn="l">
              <a:buFont typeface="Wingdings" panose="05000000000000000000" pitchFamily="2" charset="2"/>
              <a:buChar char="§"/>
            </a:pPr>
            <a:r>
              <a:rPr lang="en-US" sz="2400" b="1" i="0" u="none" strike="noStrike" baseline="0" dirty="0">
                <a:solidFill>
                  <a:schemeClr val="bg1"/>
                </a:solidFill>
                <a:latin typeface="GulliverIT"/>
              </a:rPr>
              <a:t>Benefits</a:t>
            </a:r>
          </a:p>
          <a:p>
            <a:pPr algn="l"/>
            <a:endParaRPr lang="en-US" sz="2400" b="0" i="0" u="none" strike="noStrike" baseline="0" dirty="0">
              <a:solidFill>
                <a:schemeClr val="bg1"/>
              </a:solidFill>
              <a:latin typeface="GulliverIT"/>
            </a:endParaRPr>
          </a:p>
          <a:p>
            <a:pPr algn="l"/>
            <a:r>
              <a:rPr lang="en-US" sz="2400" b="1" i="0" u="none" strike="noStrike" baseline="0" dirty="0">
                <a:solidFill>
                  <a:schemeClr val="bg1"/>
                </a:solidFill>
                <a:latin typeface="GulliverRM"/>
              </a:rPr>
              <a:t>Many of the participants said that the system was beneficial for use in research</a:t>
            </a:r>
            <a:r>
              <a:rPr lang="en-US" sz="2400" b="0" i="0" u="none" strike="noStrike" baseline="0" dirty="0">
                <a:solidFill>
                  <a:schemeClr val="bg1"/>
                </a:solidFill>
                <a:latin typeface="GulliverRM"/>
              </a:rPr>
              <a:t>.</a:t>
            </a:r>
          </a:p>
          <a:p>
            <a:pPr algn="l"/>
            <a:r>
              <a:rPr lang="en-US" sz="2400" b="0" i="0" u="none" strike="noStrike" baseline="0" dirty="0">
                <a:solidFill>
                  <a:srgbClr val="FF0000"/>
                </a:solidFill>
                <a:latin typeface="GulliverRM"/>
              </a:rPr>
              <a:t>“This system can help for easy information retrieval for research</a:t>
            </a:r>
          </a:p>
          <a:p>
            <a:pPr algn="l"/>
            <a:r>
              <a:rPr lang="en-US" sz="2400" b="0" i="0" u="none" strike="noStrike" baseline="0" dirty="0">
                <a:solidFill>
                  <a:srgbClr val="FF0000"/>
                </a:solidFill>
                <a:latin typeface="GulliverRM"/>
              </a:rPr>
              <a:t>purposes.” (Nurse 5)</a:t>
            </a:r>
          </a:p>
          <a:p>
            <a:pPr algn="l"/>
            <a:endParaRPr lang="en-US" sz="2400" b="0" i="0" u="none" strike="noStrike" baseline="0" dirty="0">
              <a:solidFill>
                <a:srgbClr val="FF0000"/>
              </a:solidFill>
              <a:latin typeface="GulliverRM"/>
            </a:endParaRPr>
          </a:p>
          <a:p>
            <a:pPr algn="l"/>
            <a:r>
              <a:rPr lang="en-US" sz="2400" b="1" i="0" u="none" strike="noStrike" baseline="0" dirty="0">
                <a:solidFill>
                  <a:schemeClr val="bg1"/>
                </a:solidFill>
                <a:latin typeface="GulliverRM"/>
              </a:rPr>
              <a:t>One participant said,</a:t>
            </a:r>
          </a:p>
          <a:p>
            <a:pPr algn="l"/>
            <a:r>
              <a:rPr lang="en-US" sz="2400" b="0" i="0" u="none" strike="noStrike" baseline="0" dirty="0">
                <a:solidFill>
                  <a:srgbClr val="FF0000"/>
                </a:solidFill>
                <a:latin typeface="GulliverRM"/>
              </a:rPr>
              <a:t>“I think if we immediately enter the data into a system like this, it will be much better than the paper-based data collection” (Doctor 1)</a:t>
            </a:r>
            <a:endParaRPr lang="en-US" sz="2400" dirty="0">
              <a:solidFill>
                <a:srgbClr val="FF0000"/>
              </a:solidFill>
            </a:endParaRPr>
          </a:p>
        </p:txBody>
      </p:sp>
    </p:spTree>
    <p:extLst>
      <p:ext uri="{BB962C8B-B14F-4D97-AF65-F5344CB8AC3E}">
        <p14:creationId xmlns:p14="http://schemas.microsoft.com/office/powerpoint/2010/main" val="1810175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46</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21000D35-0DF6-47BD-9195-112A0ABE59A4}"/>
              </a:ext>
            </a:extLst>
          </p:cNvPr>
          <p:cNvSpPr txBox="1"/>
          <p:nvPr/>
        </p:nvSpPr>
        <p:spPr>
          <a:xfrm>
            <a:off x="798989" y="2277057"/>
            <a:ext cx="10422385" cy="3416320"/>
          </a:xfrm>
          <a:prstGeom prst="rect">
            <a:avLst/>
          </a:prstGeom>
          <a:noFill/>
        </p:spPr>
        <p:txBody>
          <a:bodyPr wrap="square">
            <a:spAutoFit/>
          </a:bodyPr>
          <a:lstStyle/>
          <a:p>
            <a:pPr marL="342900" indent="-342900" algn="just">
              <a:buFont typeface="Wingdings" panose="05000000000000000000" pitchFamily="2" charset="2"/>
              <a:buChar char="§"/>
            </a:pPr>
            <a:r>
              <a:rPr lang="en-US" sz="2400" b="1" i="0" u="none" strike="noStrike" baseline="0" dirty="0">
                <a:solidFill>
                  <a:schemeClr val="bg1"/>
                </a:solidFill>
                <a:latin typeface="GulliverIT"/>
              </a:rPr>
              <a:t>Major improvements</a:t>
            </a:r>
          </a:p>
          <a:p>
            <a:pPr algn="just"/>
            <a:endParaRPr lang="en-US" sz="2400" b="1" i="0" u="none" strike="noStrike" baseline="0" dirty="0">
              <a:solidFill>
                <a:schemeClr val="bg1"/>
              </a:solidFill>
              <a:latin typeface="GulliverIT"/>
            </a:endParaRPr>
          </a:p>
          <a:p>
            <a:pPr algn="just"/>
            <a:r>
              <a:rPr lang="en-US" sz="2400" b="1" i="0" u="none" strike="noStrike" baseline="0" dirty="0">
                <a:solidFill>
                  <a:schemeClr val="bg1"/>
                </a:solidFill>
                <a:latin typeface="GulliverRM"/>
              </a:rPr>
              <a:t>A few design suggestions were discussed during the focus group and major improvements were made where necessary.</a:t>
            </a:r>
          </a:p>
          <a:p>
            <a:pPr algn="just"/>
            <a:r>
              <a:rPr lang="en-US" sz="2400" b="1" i="0" u="none" strike="noStrike" baseline="0" dirty="0">
                <a:solidFill>
                  <a:schemeClr val="bg1"/>
                </a:solidFill>
                <a:latin typeface="GulliverRM"/>
              </a:rPr>
              <a:t>Font size of logout button was enlarged so it would be more visible to users.</a:t>
            </a:r>
          </a:p>
          <a:p>
            <a:pPr algn="just"/>
            <a:endParaRPr lang="en-US" sz="2400" b="1" i="0" u="none" strike="noStrike" baseline="0" dirty="0">
              <a:solidFill>
                <a:schemeClr val="bg1"/>
              </a:solidFill>
              <a:latin typeface="GulliverRM"/>
            </a:endParaRPr>
          </a:p>
          <a:p>
            <a:pPr algn="just"/>
            <a:r>
              <a:rPr lang="en-US" sz="2400" i="0" u="none" strike="noStrike" baseline="0" dirty="0">
                <a:solidFill>
                  <a:srgbClr val="FF0000"/>
                </a:solidFill>
                <a:latin typeface="GulliverRM"/>
              </a:rPr>
              <a:t>“I could not see the logout button on the dashboard page, but after exploring the page, I could see the logout button was at the far-right corner, but the size is not visible” (Nurse 3)</a:t>
            </a:r>
            <a:endParaRPr lang="en-US" sz="2400" dirty="0">
              <a:solidFill>
                <a:srgbClr val="FF0000"/>
              </a:solidFill>
            </a:endParaRPr>
          </a:p>
        </p:txBody>
      </p:sp>
    </p:spTree>
    <p:extLst>
      <p:ext uri="{BB962C8B-B14F-4D97-AF65-F5344CB8AC3E}">
        <p14:creationId xmlns:p14="http://schemas.microsoft.com/office/powerpoint/2010/main" val="20654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47</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AEF2AFA3-AA09-48CC-9933-690F0D49848A}"/>
              </a:ext>
            </a:extLst>
          </p:cNvPr>
          <p:cNvSpPr txBox="1"/>
          <p:nvPr/>
        </p:nvSpPr>
        <p:spPr>
          <a:xfrm>
            <a:off x="517864" y="2063221"/>
            <a:ext cx="11431846" cy="3785652"/>
          </a:xfrm>
          <a:prstGeom prst="rect">
            <a:avLst/>
          </a:prstGeom>
          <a:noFill/>
        </p:spPr>
        <p:txBody>
          <a:bodyPr wrap="square">
            <a:spAutoFit/>
          </a:bodyPr>
          <a:lstStyle/>
          <a:p>
            <a:pPr algn="just"/>
            <a:r>
              <a:rPr lang="en-US" sz="2400" b="1" i="0" u="none" strike="noStrike" baseline="0" dirty="0">
                <a:solidFill>
                  <a:schemeClr val="bg1"/>
                </a:solidFill>
                <a:latin typeface="GulliverRM"/>
              </a:rPr>
              <a:t>Often times, some field cannot be filled up as information cannot be completed at the point of patient recall.</a:t>
            </a:r>
          </a:p>
          <a:p>
            <a:pPr algn="just"/>
            <a:r>
              <a:rPr lang="en-US" sz="2400" b="1" i="0" u="none" strike="noStrike" baseline="0" dirty="0">
                <a:solidFill>
                  <a:schemeClr val="bg1"/>
                </a:solidFill>
                <a:latin typeface="GulliverRM"/>
              </a:rPr>
              <a:t>We decided to add a </a:t>
            </a:r>
            <a:r>
              <a:rPr lang="en-US" sz="2400" b="1" i="0" u="none" strike="noStrike" baseline="0" dirty="0">
                <a:solidFill>
                  <a:schemeClr val="bg1"/>
                </a:solidFill>
                <a:highlight>
                  <a:srgbClr val="FFFF00"/>
                </a:highlight>
                <a:latin typeface="GulliverRM"/>
              </a:rPr>
              <a:t>“Not applicable”</a:t>
            </a:r>
            <a:r>
              <a:rPr lang="en-US" sz="2400" b="1" i="0" u="none" strike="noStrike" baseline="0" dirty="0">
                <a:solidFill>
                  <a:schemeClr val="bg1"/>
                </a:solidFill>
                <a:latin typeface="GulliverRM"/>
              </a:rPr>
              <a:t> button to some fields to</a:t>
            </a:r>
          </a:p>
          <a:p>
            <a:pPr algn="just"/>
            <a:r>
              <a:rPr lang="en-US" sz="2400" b="1" i="0" u="none" strike="noStrike" baseline="0" dirty="0">
                <a:solidFill>
                  <a:schemeClr val="bg1"/>
                </a:solidFill>
                <a:latin typeface="GulliverRM"/>
              </a:rPr>
              <a:t>allow users to skip some fields or text box.</a:t>
            </a:r>
          </a:p>
          <a:p>
            <a:pPr algn="just"/>
            <a:r>
              <a:rPr lang="en-US" sz="2400" i="0" u="none" strike="noStrike" baseline="0" dirty="0">
                <a:solidFill>
                  <a:srgbClr val="FF0000"/>
                </a:solidFill>
                <a:latin typeface="GulliverRM"/>
              </a:rPr>
              <a:t>“Sometimes, I do not have information for some fields in the form, it would be nice that</a:t>
            </a:r>
          </a:p>
          <a:p>
            <a:pPr algn="just"/>
            <a:r>
              <a:rPr lang="en-US" sz="2400" i="0" u="none" strike="noStrike" baseline="0" dirty="0">
                <a:solidFill>
                  <a:srgbClr val="FF0000"/>
                </a:solidFill>
                <a:latin typeface="GulliverRM"/>
              </a:rPr>
              <a:t>if the registry can allow us to ignore the field and go to the next form” (Nurse 2)</a:t>
            </a:r>
          </a:p>
          <a:p>
            <a:pPr algn="just"/>
            <a:endParaRPr lang="en-US" sz="2400" i="0" u="none" strike="noStrike" baseline="0" dirty="0">
              <a:solidFill>
                <a:srgbClr val="FF0000"/>
              </a:solidFill>
              <a:latin typeface="GulliverRM"/>
            </a:endParaRPr>
          </a:p>
          <a:p>
            <a:pPr algn="just"/>
            <a:r>
              <a:rPr lang="en-US" sz="2400" b="1" i="0" u="none" strike="noStrike" baseline="0" dirty="0">
                <a:solidFill>
                  <a:schemeClr val="bg1"/>
                </a:solidFill>
                <a:latin typeface="GulliverRM"/>
              </a:rPr>
              <a:t>Added a calculator for expected delivery date and body mass index.</a:t>
            </a:r>
          </a:p>
          <a:p>
            <a:pPr algn="just"/>
            <a:r>
              <a:rPr lang="en-US" sz="2400" i="0" u="none" strike="noStrike" baseline="0" dirty="0">
                <a:solidFill>
                  <a:srgbClr val="FF0000"/>
                </a:solidFill>
                <a:latin typeface="GulliverRM"/>
              </a:rPr>
              <a:t>“I wish the registry can automatically calculate the BMI and expected delivery date based on the information given in the form, i.e. weight, height and last day of period” (Doctor 2)</a:t>
            </a:r>
            <a:endParaRPr lang="en-US" sz="2400" dirty="0">
              <a:solidFill>
                <a:srgbClr val="FF0000"/>
              </a:solidFill>
            </a:endParaRPr>
          </a:p>
        </p:txBody>
      </p:sp>
    </p:spTree>
    <p:extLst>
      <p:ext uri="{BB962C8B-B14F-4D97-AF65-F5344CB8AC3E}">
        <p14:creationId xmlns:p14="http://schemas.microsoft.com/office/powerpoint/2010/main" val="1191478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48</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29CE7EF6-9FEB-4A9F-81B1-1A415B896262}"/>
              </a:ext>
            </a:extLst>
          </p:cNvPr>
          <p:cNvSpPr txBox="1"/>
          <p:nvPr/>
        </p:nvSpPr>
        <p:spPr>
          <a:xfrm>
            <a:off x="773837" y="2236537"/>
            <a:ext cx="10644326" cy="3416320"/>
          </a:xfrm>
          <a:prstGeom prst="rect">
            <a:avLst/>
          </a:prstGeom>
          <a:noFill/>
        </p:spPr>
        <p:txBody>
          <a:bodyPr wrap="square">
            <a:spAutoFit/>
          </a:bodyPr>
          <a:lstStyle/>
          <a:p>
            <a:pPr algn="l"/>
            <a:r>
              <a:rPr lang="en-US" sz="2400" b="1" i="0" u="none" strike="noStrike" baseline="0" dirty="0">
                <a:solidFill>
                  <a:schemeClr val="bg1"/>
                </a:solidFill>
                <a:latin typeface="GulliverRM"/>
              </a:rPr>
              <a:t>Added the option to choose </a:t>
            </a:r>
            <a:r>
              <a:rPr lang="en-US" sz="2400" b="1" i="0" u="none" strike="noStrike" baseline="0" dirty="0">
                <a:solidFill>
                  <a:schemeClr val="bg1"/>
                </a:solidFill>
                <a:highlight>
                  <a:srgbClr val="FFFF00"/>
                </a:highlight>
                <a:latin typeface="GulliverRM"/>
              </a:rPr>
              <a:t>“Save”</a:t>
            </a:r>
            <a:r>
              <a:rPr lang="en-US" sz="2400" b="1" i="0" u="none" strike="noStrike" baseline="0" dirty="0">
                <a:solidFill>
                  <a:schemeClr val="bg1"/>
                </a:solidFill>
                <a:latin typeface="GulliverRM"/>
              </a:rPr>
              <a:t> or “</a:t>
            </a:r>
            <a:r>
              <a:rPr lang="en-US" sz="2400" b="1" i="0" u="none" strike="noStrike" baseline="0" dirty="0">
                <a:solidFill>
                  <a:schemeClr val="bg1"/>
                </a:solidFill>
                <a:highlight>
                  <a:srgbClr val="FFFF00"/>
                </a:highlight>
                <a:latin typeface="GulliverRM"/>
              </a:rPr>
              <a:t>Save and next</a:t>
            </a:r>
            <a:r>
              <a:rPr lang="en-US" sz="2400" b="1" i="0" u="none" strike="noStrike" baseline="0" dirty="0">
                <a:solidFill>
                  <a:schemeClr val="bg1"/>
                </a:solidFill>
                <a:latin typeface="GulliverRM"/>
              </a:rPr>
              <a:t>” for those who want to continue to the next page.</a:t>
            </a:r>
          </a:p>
          <a:p>
            <a:pPr algn="l"/>
            <a:r>
              <a:rPr lang="en-US" sz="2400" i="0" u="none" strike="noStrike" baseline="0" dirty="0">
                <a:solidFill>
                  <a:srgbClr val="FF0000"/>
                </a:solidFill>
                <a:latin typeface="GulliverRM"/>
              </a:rPr>
              <a:t>“It will be great if a user can choose to save and go to the next form or return to the dashboard if needed” (Nurse 3)</a:t>
            </a:r>
          </a:p>
          <a:p>
            <a:pPr algn="l"/>
            <a:endParaRPr lang="en-US" sz="2400" i="0" u="none" strike="noStrike" baseline="0" dirty="0">
              <a:solidFill>
                <a:srgbClr val="FF0000"/>
              </a:solidFill>
              <a:latin typeface="GulliverRM"/>
            </a:endParaRPr>
          </a:p>
          <a:p>
            <a:pPr algn="l"/>
            <a:r>
              <a:rPr lang="en-US" sz="2400" b="1" i="0" u="none" strike="noStrike" baseline="0" dirty="0">
                <a:solidFill>
                  <a:schemeClr val="bg1"/>
                </a:solidFill>
                <a:latin typeface="GulliverRM"/>
              </a:rPr>
              <a:t>There was a feedback on navigating from one form to another form in the registry. For an example, one participant mentioned this</a:t>
            </a:r>
          </a:p>
          <a:p>
            <a:pPr algn="l"/>
            <a:r>
              <a:rPr lang="en-US" sz="2400" i="0" u="none" strike="noStrike" baseline="0" dirty="0">
                <a:solidFill>
                  <a:srgbClr val="FF0000"/>
                </a:solidFill>
                <a:latin typeface="GulliverRM"/>
              </a:rPr>
              <a:t>“There are many forms need to be filled in the registry, it would be nice if we can skip some form and go to the form that we want” (Doctor 1)</a:t>
            </a:r>
            <a:endParaRPr lang="en-US" sz="2400" dirty="0">
              <a:solidFill>
                <a:srgbClr val="FF0000"/>
              </a:solidFill>
            </a:endParaRPr>
          </a:p>
        </p:txBody>
      </p:sp>
    </p:spTree>
    <p:extLst>
      <p:ext uri="{BB962C8B-B14F-4D97-AF65-F5344CB8AC3E}">
        <p14:creationId xmlns:p14="http://schemas.microsoft.com/office/powerpoint/2010/main" val="2580715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49</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E5E4F469-1D91-4BE7-AEEB-49B443700C72}"/>
              </a:ext>
            </a:extLst>
          </p:cNvPr>
          <p:cNvSpPr txBox="1"/>
          <p:nvPr/>
        </p:nvSpPr>
        <p:spPr>
          <a:xfrm>
            <a:off x="843379" y="2894951"/>
            <a:ext cx="10164931" cy="1569660"/>
          </a:xfrm>
          <a:prstGeom prst="rect">
            <a:avLst/>
          </a:prstGeom>
          <a:noFill/>
        </p:spPr>
        <p:txBody>
          <a:bodyPr wrap="square">
            <a:spAutoFit/>
          </a:bodyPr>
          <a:lstStyle/>
          <a:p>
            <a:pPr algn="just"/>
            <a:r>
              <a:rPr lang="en-US" sz="2400" b="1" i="0" u="none" strike="noStrike" baseline="0" dirty="0">
                <a:solidFill>
                  <a:schemeClr val="bg1"/>
                </a:solidFill>
                <a:latin typeface="GulliverRM"/>
              </a:rPr>
              <a:t>Our team decided </a:t>
            </a:r>
            <a:r>
              <a:rPr lang="en-US" sz="2400" b="1" i="0" u="none" strike="noStrike" baseline="0" dirty="0">
                <a:solidFill>
                  <a:schemeClr val="bg1"/>
                </a:solidFill>
                <a:highlight>
                  <a:srgbClr val="FFFF00"/>
                </a:highlight>
                <a:latin typeface="GulliverRM"/>
              </a:rPr>
              <a:t>not to address</a:t>
            </a:r>
            <a:r>
              <a:rPr lang="en-US" sz="2400" b="1" i="0" u="none" strike="noStrike" baseline="0" dirty="0">
                <a:solidFill>
                  <a:schemeClr val="bg1"/>
                </a:solidFill>
                <a:latin typeface="GulliverRM"/>
              </a:rPr>
              <a:t> this feedback as the forms in the registry are arranged based on the natural history of pregnancy with childbirth and postpartum period. We could not introduce the feature of skipping some forms to avoid risking the possibility of incomplete data in the registry</a:t>
            </a:r>
            <a:endParaRPr lang="en-US" sz="2400" b="1" dirty="0">
              <a:solidFill>
                <a:schemeClr val="bg1"/>
              </a:solidFill>
            </a:endParaRPr>
          </a:p>
        </p:txBody>
      </p:sp>
    </p:spTree>
    <p:extLst>
      <p:ext uri="{BB962C8B-B14F-4D97-AF65-F5344CB8AC3E}">
        <p14:creationId xmlns:p14="http://schemas.microsoft.com/office/powerpoint/2010/main" val="213486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5</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3BA531EA-CC4A-4FA8-B0C3-57EFA2C1A959}"/>
              </a:ext>
            </a:extLst>
          </p:cNvPr>
          <p:cNvSpPr txBox="1"/>
          <p:nvPr/>
        </p:nvSpPr>
        <p:spPr>
          <a:xfrm>
            <a:off x="519343" y="2648038"/>
            <a:ext cx="11132598" cy="2308324"/>
          </a:xfrm>
          <a:prstGeom prst="rect">
            <a:avLst/>
          </a:prstGeom>
          <a:noFill/>
        </p:spPr>
        <p:txBody>
          <a:bodyPr wrap="square">
            <a:spAutoFit/>
          </a:bodyPr>
          <a:lstStyle/>
          <a:p>
            <a:pPr algn="just"/>
            <a:r>
              <a:rPr lang="en-US" sz="2400" b="1" i="0" u="none" strike="noStrike" baseline="0" dirty="0">
                <a:solidFill>
                  <a:srgbClr val="000000"/>
                </a:solidFill>
                <a:highlight>
                  <a:srgbClr val="FFFF00"/>
                </a:highlight>
                <a:latin typeface="GulliverRM"/>
              </a:rPr>
              <a:t>Registries</a:t>
            </a:r>
            <a:r>
              <a:rPr lang="en-US" sz="2400" b="1" i="0" u="none" strike="noStrike" baseline="0" dirty="0">
                <a:solidFill>
                  <a:srgbClr val="000000"/>
                </a:solidFill>
                <a:latin typeface="GulliverRM"/>
              </a:rPr>
              <a:t> are software programs that collect and store data and serve as a recording tool. A registry is a type of clinical research informatics </a:t>
            </a:r>
            <a:r>
              <a:rPr lang="en-US" sz="2400" b="1" i="0" u="none" strike="noStrike" baseline="0" dirty="0">
                <a:solidFill>
                  <a:srgbClr val="FF0000"/>
                </a:solidFill>
                <a:latin typeface="GulliverRM"/>
              </a:rPr>
              <a:t>(CRI) </a:t>
            </a:r>
            <a:r>
              <a:rPr lang="en-US" sz="2400" b="1" i="0" u="none" strike="noStrike" baseline="0" dirty="0">
                <a:solidFill>
                  <a:srgbClr val="000000"/>
                </a:solidFill>
                <a:latin typeface="GulliverRM"/>
              </a:rPr>
              <a:t>system, defined as a health information technology intervention, that enables the </a:t>
            </a:r>
            <a:r>
              <a:rPr lang="en-US" sz="2400" b="1" i="0" u="none" strike="noStrike" baseline="0" dirty="0">
                <a:solidFill>
                  <a:srgbClr val="000000"/>
                </a:solidFill>
                <a:highlight>
                  <a:srgbClr val="FFFF00"/>
                </a:highlight>
                <a:latin typeface="GulliverRM"/>
              </a:rPr>
              <a:t>computerized</a:t>
            </a:r>
            <a:r>
              <a:rPr lang="en-US" sz="2400" b="1" i="0" u="none" strike="noStrike" baseline="0" dirty="0">
                <a:solidFill>
                  <a:srgbClr val="000000"/>
                </a:solidFill>
                <a:latin typeface="GulliverRM"/>
              </a:rPr>
              <a:t> collection, storage, a processing of data specifically for clinical research. Registries in medical research help to </a:t>
            </a:r>
            <a:r>
              <a:rPr lang="en-US" sz="2400" b="1" i="0" u="none" strike="noStrike" baseline="0" dirty="0">
                <a:solidFill>
                  <a:srgbClr val="000000"/>
                </a:solidFill>
                <a:highlight>
                  <a:srgbClr val="FFFF00"/>
                </a:highlight>
                <a:latin typeface="GulliverRM"/>
              </a:rPr>
              <a:t>explain</a:t>
            </a:r>
            <a:r>
              <a:rPr lang="en-US" sz="2400" b="1" i="0" u="none" strike="noStrike" baseline="0" dirty="0">
                <a:solidFill>
                  <a:srgbClr val="000000"/>
                </a:solidFill>
                <a:latin typeface="GulliverRM"/>
              </a:rPr>
              <a:t> the history of a disease, to inform the clinical and </a:t>
            </a:r>
            <a:r>
              <a:rPr lang="en-US" sz="2400" b="1" i="0" u="none" strike="noStrike" baseline="0" dirty="0">
                <a:solidFill>
                  <a:srgbClr val="FF0000"/>
                </a:solidFill>
                <a:latin typeface="GulliverRM"/>
              </a:rPr>
              <a:t>cost effectiveness</a:t>
            </a:r>
            <a:r>
              <a:rPr lang="en-US" sz="2400" b="1" i="0" u="none" strike="noStrike" baseline="0" dirty="0">
                <a:solidFill>
                  <a:srgbClr val="000000"/>
                </a:solidFill>
                <a:latin typeface="GulliverRM"/>
              </a:rPr>
              <a:t>, and to determine the </a:t>
            </a:r>
            <a:r>
              <a:rPr lang="en-US" sz="2400" b="1" i="0" u="none" strike="noStrike" baseline="0" dirty="0">
                <a:solidFill>
                  <a:srgbClr val="FF0000"/>
                </a:solidFill>
                <a:latin typeface="GulliverRM"/>
              </a:rPr>
              <a:t>risk factors </a:t>
            </a:r>
            <a:r>
              <a:rPr lang="en-US" sz="2400" b="1" i="0" u="none" strike="noStrike" baseline="0" dirty="0">
                <a:solidFill>
                  <a:srgbClr val="000000"/>
                </a:solidFill>
                <a:latin typeface="GulliverRM"/>
              </a:rPr>
              <a:t>and measure health</a:t>
            </a:r>
            <a:r>
              <a:rPr lang="en-US" sz="2400" b="1" dirty="0">
                <a:solidFill>
                  <a:srgbClr val="000000"/>
                </a:solidFill>
                <a:latin typeface="GulliverRM"/>
              </a:rPr>
              <a:t> </a:t>
            </a:r>
            <a:r>
              <a:rPr lang="en-US" sz="2400" b="1" i="0" u="none" strike="noStrike" baseline="0" dirty="0">
                <a:solidFill>
                  <a:srgbClr val="FF0000"/>
                </a:solidFill>
                <a:latin typeface="GulliverRM"/>
              </a:rPr>
              <a:t>outcomes</a:t>
            </a:r>
            <a:endParaRPr lang="en-US" sz="2400" b="1" dirty="0">
              <a:solidFill>
                <a:srgbClr val="FF0000"/>
              </a:solidFill>
            </a:endParaRPr>
          </a:p>
        </p:txBody>
      </p:sp>
    </p:spTree>
    <p:extLst>
      <p:ext uri="{BB962C8B-B14F-4D97-AF65-F5344CB8AC3E}">
        <p14:creationId xmlns:p14="http://schemas.microsoft.com/office/powerpoint/2010/main" val="25165605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50</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2D86BB84-A187-4A62-A562-677DD73E156B}"/>
              </a:ext>
            </a:extLst>
          </p:cNvPr>
          <p:cNvSpPr txBox="1"/>
          <p:nvPr/>
        </p:nvSpPr>
        <p:spPr>
          <a:xfrm>
            <a:off x="543017" y="2336922"/>
            <a:ext cx="11105965" cy="3416320"/>
          </a:xfrm>
          <a:prstGeom prst="rect">
            <a:avLst/>
          </a:prstGeom>
          <a:noFill/>
        </p:spPr>
        <p:txBody>
          <a:bodyPr wrap="square">
            <a:spAutoFit/>
          </a:bodyPr>
          <a:lstStyle/>
          <a:p>
            <a:pPr algn="just"/>
            <a:r>
              <a:rPr lang="en-US" sz="2400" b="1" i="0" u="none" strike="noStrike" baseline="0" dirty="0">
                <a:solidFill>
                  <a:srgbClr val="000000"/>
                </a:solidFill>
                <a:latin typeface="GulliverRM"/>
              </a:rPr>
              <a:t>The results of this study showed that participants found the RAHMA registry usable in terms of; </a:t>
            </a:r>
            <a:r>
              <a:rPr lang="en-US" sz="2400" b="1" i="0" u="none" strike="noStrike" baseline="0" dirty="0">
                <a:solidFill>
                  <a:srgbClr val="FF0000"/>
                </a:solidFill>
                <a:latin typeface="GulliverRM"/>
              </a:rPr>
              <a:t>efficiency</a:t>
            </a:r>
            <a:r>
              <a:rPr lang="en-US" sz="2400" b="1" i="0" u="none" strike="noStrike" baseline="0" dirty="0">
                <a:solidFill>
                  <a:srgbClr val="000000"/>
                </a:solidFill>
                <a:latin typeface="GulliverRM"/>
              </a:rPr>
              <a:t>, </a:t>
            </a:r>
            <a:r>
              <a:rPr lang="en-US" sz="2400" b="1" i="0" u="none" strike="noStrike" baseline="0" dirty="0">
                <a:solidFill>
                  <a:srgbClr val="FF0000"/>
                </a:solidFill>
                <a:latin typeface="GulliverRM"/>
              </a:rPr>
              <a:t>satisfaction</a:t>
            </a:r>
            <a:r>
              <a:rPr lang="en-US" sz="2400" b="1" i="0" u="none" strike="noStrike" baseline="0" dirty="0">
                <a:solidFill>
                  <a:srgbClr val="000000"/>
                </a:solidFill>
                <a:latin typeface="GulliverRM"/>
              </a:rPr>
              <a:t>, </a:t>
            </a:r>
            <a:r>
              <a:rPr lang="en-US" sz="2400" b="1" i="0" u="none" strike="noStrike" baseline="0" dirty="0">
                <a:solidFill>
                  <a:srgbClr val="FF0000"/>
                </a:solidFill>
                <a:latin typeface="GulliverRM"/>
              </a:rPr>
              <a:t>learnability</a:t>
            </a:r>
            <a:r>
              <a:rPr lang="en-US" sz="2400" b="1" i="0" u="none" strike="noStrike" baseline="0" dirty="0">
                <a:solidFill>
                  <a:srgbClr val="000000"/>
                </a:solidFill>
                <a:latin typeface="GulliverRM"/>
              </a:rPr>
              <a:t>, </a:t>
            </a:r>
            <a:r>
              <a:rPr lang="en-US" sz="2400" b="1" i="0" u="none" strike="noStrike" baseline="0" dirty="0">
                <a:solidFill>
                  <a:srgbClr val="FF0000"/>
                </a:solidFill>
                <a:latin typeface="GulliverRM"/>
              </a:rPr>
              <a:t>memorability</a:t>
            </a:r>
            <a:r>
              <a:rPr lang="en-US" sz="2400" b="1" i="0" u="none" strike="noStrike" baseline="0" dirty="0">
                <a:solidFill>
                  <a:srgbClr val="000000"/>
                </a:solidFill>
                <a:latin typeface="GulliverRM"/>
              </a:rPr>
              <a:t>, </a:t>
            </a:r>
            <a:r>
              <a:rPr lang="en-US" sz="2400" b="1" i="0" u="none" strike="noStrike" baseline="0" dirty="0">
                <a:solidFill>
                  <a:srgbClr val="FF0000"/>
                </a:solidFill>
                <a:latin typeface="GulliverRM"/>
              </a:rPr>
              <a:t>error reduction</a:t>
            </a:r>
            <a:r>
              <a:rPr lang="en-US" sz="2400" b="1" i="0" u="none" strike="noStrike" baseline="0" dirty="0">
                <a:solidFill>
                  <a:srgbClr val="000000"/>
                </a:solidFill>
                <a:latin typeface="GulliverRM"/>
              </a:rPr>
              <a:t>, and </a:t>
            </a:r>
            <a:r>
              <a:rPr lang="en-US" sz="2400" b="1" i="0" u="none" strike="noStrike" baseline="0" dirty="0">
                <a:solidFill>
                  <a:srgbClr val="FF0000"/>
                </a:solidFill>
                <a:latin typeface="GulliverRM"/>
              </a:rPr>
              <a:t>overall design</a:t>
            </a:r>
            <a:r>
              <a:rPr lang="en-US" sz="2400" b="1" i="0" u="none" strike="noStrike" baseline="0" dirty="0">
                <a:solidFill>
                  <a:srgbClr val="000000"/>
                </a:solidFill>
                <a:latin typeface="GulliverRM"/>
              </a:rPr>
              <a:t>.</a:t>
            </a:r>
          </a:p>
          <a:p>
            <a:pPr algn="just"/>
            <a:r>
              <a:rPr lang="en-US" sz="2400" b="1" i="0" u="none" strike="noStrike" baseline="0" dirty="0">
                <a:solidFill>
                  <a:srgbClr val="000000"/>
                </a:solidFill>
                <a:latin typeface="GulliverRM"/>
              </a:rPr>
              <a:t>The usability factors and subthemes found in this research enable us to improve the usability of RAHMA registry to be deployed in clinical settings. Usability testing is an economical way to improve a system </a:t>
            </a:r>
            <a:r>
              <a:rPr lang="en-US" sz="2400" b="1" i="0" u="none" strike="noStrike" baseline="0" dirty="0">
                <a:solidFill>
                  <a:srgbClr val="000000"/>
                </a:solidFill>
                <a:highlight>
                  <a:srgbClr val="FFFF00"/>
                </a:highlight>
                <a:latin typeface="GulliverRM"/>
              </a:rPr>
              <a:t>before</a:t>
            </a:r>
            <a:r>
              <a:rPr lang="en-US" sz="2400" b="1" i="0" u="none" strike="noStrike" baseline="0" dirty="0">
                <a:solidFill>
                  <a:srgbClr val="000000"/>
                </a:solidFill>
                <a:latin typeface="GulliverRM"/>
              </a:rPr>
              <a:t> it is placed into general use. Past studies indicated that a single cycle of evaluation results in a tenfold reduction in usability problem. In this study, we made improvements to the registry while the usability testing was conducted based on a </a:t>
            </a:r>
            <a:r>
              <a:rPr lang="en-US" sz="2400" b="1" i="0" u="none" strike="noStrike" baseline="0" dirty="0">
                <a:solidFill>
                  <a:srgbClr val="FF0000"/>
                </a:solidFill>
                <a:latin typeface="GulliverRM"/>
              </a:rPr>
              <a:t>user-centered</a:t>
            </a:r>
            <a:r>
              <a:rPr lang="en-US" sz="2400" b="1" i="0" u="none" strike="noStrike" baseline="0" dirty="0">
                <a:solidFill>
                  <a:srgbClr val="000000"/>
                </a:solidFill>
                <a:latin typeface="GulliverRM"/>
              </a:rPr>
              <a:t> approach</a:t>
            </a:r>
          </a:p>
        </p:txBody>
      </p:sp>
    </p:spTree>
    <p:extLst>
      <p:ext uri="{BB962C8B-B14F-4D97-AF65-F5344CB8AC3E}">
        <p14:creationId xmlns:p14="http://schemas.microsoft.com/office/powerpoint/2010/main" val="760141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51</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2D86BB84-A187-4A62-A562-677DD73E156B}"/>
              </a:ext>
            </a:extLst>
          </p:cNvPr>
          <p:cNvSpPr txBox="1"/>
          <p:nvPr/>
        </p:nvSpPr>
        <p:spPr>
          <a:xfrm>
            <a:off x="977650" y="2662375"/>
            <a:ext cx="10431263" cy="2308324"/>
          </a:xfrm>
          <a:prstGeom prst="rect">
            <a:avLst/>
          </a:prstGeom>
          <a:noFill/>
        </p:spPr>
        <p:txBody>
          <a:bodyPr wrap="square">
            <a:spAutoFit/>
          </a:bodyPr>
          <a:lstStyle/>
          <a:p>
            <a:pPr algn="just"/>
            <a:r>
              <a:rPr lang="en-US" sz="2400" b="1" i="0" u="none" strike="noStrike" baseline="0" dirty="0">
                <a:solidFill>
                  <a:srgbClr val="000000"/>
                </a:solidFill>
                <a:latin typeface="GulliverRM"/>
              </a:rPr>
              <a:t>In addition, by using triangulation we ensured an iterative design process using multiple data collection techniques. The use of the think aloud technique gave us an in depth understanding of the participants’ responses to and feelings about the registry, while the focus group made it possible to get confirmation and consensus from the participants regarding how the registry could be further improved.</a:t>
            </a:r>
            <a:endParaRPr lang="en-US" sz="2400" b="1" dirty="0"/>
          </a:p>
        </p:txBody>
      </p:sp>
    </p:spTree>
    <p:extLst>
      <p:ext uri="{BB962C8B-B14F-4D97-AF65-F5344CB8AC3E}">
        <p14:creationId xmlns:p14="http://schemas.microsoft.com/office/powerpoint/2010/main" val="1626822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52</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21" name="TextBox 20">
            <a:extLst>
              <a:ext uri="{FF2B5EF4-FFF2-40B4-BE49-F238E27FC236}">
                <a16:creationId xmlns:a16="http://schemas.microsoft.com/office/drawing/2014/main" id="{C46CFAD8-8535-415B-9222-E748C6F20620}"/>
              </a:ext>
            </a:extLst>
          </p:cNvPr>
          <p:cNvSpPr txBox="1"/>
          <p:nvPr/>
        </p:nvSpPr>
        <p:spPr>
          <a:xfrm>
            <a:off x="678398" y="2845590"/>
            <a:ext cx="10644326" cy="2308324"/>
          </a:xfrm>
          <a:prstGeom prst="rect">
            <a:avLst/>
          </a:prstGeom>
          <a:noFill/>
        </p:spPr>
        <p:txBody>
          <a:bodyPr wrap="square">
            <a:spAutoFit/>
          </a:bodyPr>
          <a:lstStyle/>
          <a:p>
            <a:pPr algn="just"/>
            <a:r>
              <a:rPr lang="en-US" sz="2400" b="1" i="0" u="none" strike="noStrike" baseline="0" dirty="0">
                <a:solidFill>
                  <a:srgbClr val="000000"/>
                </a:solidFill>
                <a:latin typeface="GulliverRM"/>
              </a:rPr>
              <a:t>The use of information technology (IT) in the medical field to share and coordinate data is still in its infancy in the Middle East. Only a handful of health organizations are using electronic health records </a:t>
            </a:r>
            <a:r>
              <a:rPr lang="en-US" sz="2400" b="1" i="0" u="none" strike="noStrike" baseline="0" dirty="0">
                <a:solidFill>
                  <a:srgbClr val="FF0000"/>
                </a:solidFill>
                <a:latin typeface="GulliverRM"/>
              </a:rPr>
              <a:t>(EHR) </a:t>
            </a:r>
            <a:r>
              <a:rPr lang="en-US" sz="2400" b="1" i="0" u="none" strike="noStrike" baseline="0" dirty="0">
                <a:solidFill>
                  <a:srgbClr val="000000"/>
                </a:solidFill>
                <a:latin typeface="GulliverRM"/>
              </a:rPr>
              <a:t>to collect and store data in Saudi Arabia, which is a problem because EHR can be a powerful vehicle for clinical care and research. In the capital city of Riyadh, only two hospitals have achieved Stage 7/Meaningful Use of Electronic Health Record.</a:t>
            </a:r>
            <a:endParaRPr lang="en-US" sz="2400" b="1" dirty="0"/>
          </a:p>
        </p:txBody>
      </p:sp>
    </p:spTree>
    <p:extLst>
      <p:ext uri="{BB962C8B-B14F-4D97-AF65-F5344CB8AC3E}">
        <p14:creationId xmlns:p14="http://schemas.microsoft.com/office/powerpoint/2010/main" val="3592000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53</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23" name="TextBox 22">
            <a:extLst>
              <a:ext uri="{FF2B5EF4-FFF2-40B4-BE49-F238E27FC236}">
                <a16:creationId xmlns:a16="http://schemas.microsoft.com/office/drawing/2014/main" id="{F921AAF3-75DF-4124-9137-46C4443EDB46}"/>
              </a:ext>
            </a:extLst>
          </p:cNvPr>
          <p:cNvSpPr txBox="1"/>
          <p:nvPr/>
        </p:nvSpPr>
        <p:spPr>
          <a:xfrm>
            <a:off x="500106" y="2656716"/>
            <a:ext cx="11008311" cy="2677656"/>
          </a:xfrm>
          <a:prstGeom prst="rect">
            <a:avLst/>
          </a:prstGeom>
          <a:noFill/>
        </p:spPr>
        <p:txBody>
          <a:bodyPr wrap="square">
            <a:spAutoFit/>
          </a:bodyPr>
          <a:lstStyle/>
          <a:p>
            <a:pPr marL="342900" indent="-342900" algn="just">
              <a:buFont typeface="Wingdings" panose="05000000000000000000" pitchFamily="2" charset="2"/>
              <a:buChar char="ü"/>
            </a:pPr>
            <a:r>
              <a:rPr lang="en-US" sz="2400" b="1" i="0" u="none" strike="noStrike" baseline="0" dirty="0">
                <a:solidFill>
                  <a:srgbClr val="000000"/>
                </a:solidFill>
                <a:latin typeface="GulliverRM"/>
              </a:rPr>
              <a:t>Although many developed nations have been using EHR for years, the literature indicates that IT is not regularly used to link clinical care with research.</a:t>
            </a:r>
          </a:p>
          <a:p>
            <a:pPr marL="342900" indent="-342900" algn="just">
              <a:buFont typeface="Wingdings" panose="05000000000000000000" pitchFamily="2" charset="2"/>
              <a:buChar char="ü"/>
            </a:pPr>
            <a:r>
              <a:rPr lang="en-US" sz="2400" b="1" i="0" u="none" strike="noStrike" baseline="0" dirty="0">
                <a:solidFill>
                  <a:srgbClr val="000000"/>
                </a:solidFill>
                <a:latin typeface="GulliverRM"/>
              </a:rPr>
              <a:t>Many institutions even in developed countries are still struggling to integrate clinical care with research from the data model perspective.</a:t>
            </a:r>
          </a:p>
          <a:p>
            <a:pPr marL="342900" indent="-342900" algn="just">
              <a:buFont typeface="Wingdings" panose="05000000000000000000" pitchFamily="2" charset="2"/>
              <a:buChar char="ü"/>
            </a:pPr>
            <a:r>
              <a:rPr lang="en-US" sz="2400" b="1" i="0" u="none" strike="noStrike" baseline="0" dirty="0">
                <a:solidFill>
                  <a:srgbClr val="000000"/>
                </a:solidFill>
                <a:latin typeface="GulliverRM"/>
              </a:rPr>
              <a:t>RAHMA registry is one of the examples of a clinical research informatics.</a:t>
            </a:r>
          </a:p>
          <a:p>
            <a:pPr marL="342900" indent="-342900" algn="just">
              <a:buFont typeface="Wingdings" panose="05000000000000000000" pitchFamily="2" charset="2"/>
              <a:buChar char="ü"/>
            </a:pPr>
            <a:r>
              <a:rPr lang="en-US" sz="2400" b="1" i="0" u="none" strike="noStrike" baseline="0" dirty="0">
                <a:solidFill>
                  <a:srgbClr val="000000"/>
                </a:solidFill>
                <a:latin typeface="GulliverRM"/>
              </a:rPr>
              <a:t>The registry provides data warehousing, data management, participant recruitment, collaborative teamwork, and integrative data mechanisms.</a:t>
            </a:r>
            <a:endParaRPr lang="en-US" sz="2400" b="1" dirty="0"/>
          </a:p>
        </p:txBody>
      </p:sp>
    </p:spTree>
    <p:extLst>
      <p:ext uri="{BB962C8B-B14F-4D97-AF65-F5344CB8AC3E}">
        <p14:creationId xmlns:p14="http://schemas.microsoft.com/office/powerpoint/2010/main" val="3375491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54</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21" name="TextBox 20">
            <a:extLst>
              <a:ext uri="{FF2B5EF4-FFF2-40B4-BE49-F238E27FC236}">
                <a16:creationId xmlns:a16="http://schemas.microsoft.com/office/drawing/2014/main" id="{604ADF53-1869-4C9D-8CD5-54BE358B9EF5}"/>
              </a:ext>
            </a:extLst>
          </p:cNvPr>
          <p:cNvSpPr txBox="1"/>
          <p:nvPr/>
        </p:nvSpPr>
        <p:spPr>
          <a:xfrm>
            <a:off x="747204" y="2591319"/>
            <a:ext cx="10697592" cy="2677656"/>
          </a:xfrm>
          <a:prstGeom prst="rect">
            <a:avLst/>
          </a:prstGeom>
          <a:noFill/>
        </p:spPr>
        <p:txBody>
          <a:bodyPr wrap="square">
            <a:spAutoFit/>
          </a:bodyPr>
          <a:lstStyle/>
          <a:p>
            <a:pPr algn="just"/>
            <a:r>
              <a:rPr lang="en-US" sz="2400" b="1" i="0" u="none" strike="noStrike" baseline="0" dirty="0">
                <a:solidFill>
                  <a:srgbClr val="000000"/>
                </a:solidFill>
                <a:latin typeface="GulliverRM"/>
              </a:rPr>
              <a:t>The registry was custom made to be used in the same environment in which data collection took place. Health researchers/clinicians often resist complex systems as they are working in a busy environment with limited time to learn new systems.</a:t>
            </a:r>
          </a:p>
          <a:p>
            <a:pPr algn="just"/>
            <a:endParaRPr lang="en-US" sz="2400" b="1" i="0" u="none" strike="noStrike" baseline="0" dirty="0">
              <a:solidFill>
                <a:srgbClr val="000000"/>
              </a:solidFill>
              <a:latin typeface="GulliverRM"/>
            </a:endParaRPr>
          </a:p>
          <a:p>
            <a:pPr algn="just"/>
            <a:r>
              <a:rPr lang="en-US" sz="2400" b="1" i="0" u="none" strike="noStrike" baseline="0" dirty="0">
                <a:solidFill>
                  <a:srgbClr val="000000"/>
                </a:solidFill>
                <a:latin typeface="GulliverRM"/>
              </a:rPr>
              <a:t>In addition, the research culture is still new in the Middle East including Saudi Arabia, thus a system that is simple and easy to use will encourage and promote research by saving time, effort, and cost</a:t>
            </a:r>
            <a:endParaRPr lang="en-US" sz="2400" b="1" dirty="0"/>
          </a:p>
        </p:txBody>
      </p:sp>
    </p:spTree>
    <p:extLst>
      <p:ext uri="{BB962C8B-B14F-4D97-AF65-F5344CB8AC3E}">
        <p14:creationId xmlns:p14="http://schemas.microsoft.com/office/powerpoint/2010/main" val="2429218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55</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21" name="TextBox 20">
            <a:extLst>
              <a:ext uri="{FF2B5EF4-FFF2-40B4-BE49-F238E27FC236}">
                <a16:creationId xmlns:a16="http://schemas.microsoft.com/office/drawing/2014/main" id="{B8A3A820-D1A3-4697-B753-BA98C36D5BB1}"/>
              </a:ext>
            </a:extLst>
          </p:cNvPr>
          <p:cNvSpPr txBox="1"/>
          <p:nvPr/>
        </p:nvSpPr>
        <p:spPr>
          <a:xfrm>
            <a:off x="680622" y="2561873"/>
            <a:ext cx="10830756" cy="3046988"/>
          </a:xfrm>
          <a:prstGeom prst="rect">
            <a:avLst/>
          </a:prstGeom>
          <a:noFill/>
        </p:spPr>
        <p:txBody>
          <a:bodyPr wrap="square">
            <a:spAutoFit/>
          </a:bodyPr>
          <a:lstStyle/>
          <a:p>
            <a:pPr algn="just"/>
            <a:r>
              <a:rPr lang="en-US" sz="2400" b="1" i="0" u="none" strike="noStrike" baseline="0" dirty="0">
                <a:solidFill>
                  <a:schemeClr val="bg1"/>
                </a:solidFill>
                <a:latin typeface="GulliverRM"/>
              </a:rPr>
              <a:t>RAHMA registry has a great potential as source of valuable information to </a:t>
            </a:r>
            <a:r>
              <a:rPr lang="en-US" sz="2400" b="1" i="0" u="none" strike="noStrike" baseline="0" dirty="0">
                <a:solidFill>
                  <a:srgbClr val="FF0000"/>
                </a:solidFill>
                <a:latin typeface="GulliverRM"/>
              </a:rPr>
              <a:t>improve maternity services</a:t>
            </a:r>
            <a:r>
              <a:rPr lang="en-US" sz="2400" b="1" i="0" u="none" strike="noStrike" baseline="0" dirty="0">
                <a:solidFill>
                  <a:schemeClr val="bg1"/>
                </a:solidFill>
                <a:latin typeface="GulliverRM"/>
              </a:rPr>
              <a:t> in the hospital and in the Kingdom if implemented as a national registry, however such implementation faces few challenges.</a:t>
            </a:r>
          </a:p>
          <a:p>
            <a:pPr algn="just"/>
            <a:endParaRPr lang="en-US" sz="2400" b="1" dirty="0">
              <a:solidFill>
                <a:schemeClr val="bg1"/>
              </a:solidFill>
              <a:latin typeface="GulliverRM"/>
            </a:endParaRPr>
          </a:p>
          <a:p>
            <a:pPr algn="just"/>
            <a:r>
              <a:rPr lang="en-US" sz="2400" b="1" i="0" u="none" strike="noStrike" baseline="0" dirty="0">
                <a:solidFill>
                  <a:schemeClr val="bg1"/>
                </a:solidFill>
                <a:latin typeface="GulliverRM"/>
              </a:rPr>
              <a:t>One of the </a:t>
            </a:r>
            <a:r>
              <a:rPr lang="en-US" sz="2400" b="1" i="0" u="none" strike="noStrike" baseline="0" dirty="0">
                <a:solidFill>
                  <a:schemeClr val="bg1"/>
                </a:solidFill>
                <a:highlight>
                  <a:srgbClr val="FFFF00"/>
                </a:highlight>
                <a:latin typeface="GulliverRM"/>
              </a:rPr>
              <a:t>most important challenges</a:t>
            </a:r>
            <a:r>
              <a:rPr lang="en-US" sz="2400" b="1" i="0" u="none" strike="noStrike" baseline="0" dirty="0">
                <a:solidFill>
                  <a:schemeClr val="bg1"/>
                </a:solidFill>
                <a:latin typeface="GulliverRM"/>
              </a:rPr>
              <a:t> is to link the registry to the hospital electronic or the national health record, which will save staff time and efforts in dual entry of clinical data, furthermore it will improve the healthcare</a:t>
            </a:r>
            <a:r>
              <a:rPr lang="en-US" sz="2400" b="1" dirty="0">
                <a:solidFill>
                  <a:schemeClr val="bg1"/>
                </a:solidFill>
                <a:latin typeface="GulliverRM"/>
              </a:rPr>
              <a:t> </a:t>
            </a:r>
            <a:r>
              <a:rPr lang="en-US" sz="2400" b="1" i="0" u="none" strike="noStrike" baseline="0" dirty="0">
                <a:solidFill>
                  <a:schemeClr val="bg1"/>
                </a:solidFill>
                <a:latin typeface="GulliverRM"/>
              </a:rPr>
              <a:t>quality by providing regular reports which can feed into key performance indicators (KPI).</a:t>
            </a:r>
            <a:endParaRPr lang="en-US" sz="2400" b="1" dirty="0">
              <a:solidFill>
                <a:schemeClr val="bg1"/>
              </a:solidFill>
            </a:endParaRPr>
          </a:p>
        </p:txBody>
      </p:sp>
    </p:spTree>
    <p:extLst>
      <p:ext uri="{BB962C8B-B14F-4D97-AF65-F5344CB8AC3E}">
        <p14:creationId xmlns:p14="http://schemas.microsoft.com/office/powerpoint/2010/main" val="27295277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56</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21" name="TextBox 20">
            <a:extLst>
              <a:ext uri="{FF2B5EF4-FFF2-40B4-BE49-F238E27FC236}">
                <a16:creationId xmlns:a16="http://schemas.microsoft.com/office/drawing/2014/main" id="{23F1D420-94D4-4FDC-AA09-1C25F18072CD}"/>
              </a:ext>
            </a:extLst>
          </p:cNvPr>
          <p:cNvSpPr txBox="1"/>
          <p:nvPr/>
        </p:nvSpPr>
        <p:spPr>
          <a:xfrm>
            <a:off x="565212" y="2170564"/>
            <a:ext cx="11061576" cy="3785652"/>
          </a:xfrm>
          <a:prstGeom prst="rect">
            <a:avLst/>
          </a:prstGeom>
          <a:noFill/>
        </p:spPr>
        <p:txBody>
          <a:bodyPr wrap="square">
            <a:spAutoFit/>
          </a:bodyPr>
          <a:lstStyle/>
          <a:p>
            <a:pPr algn="just"/>
            <a:r>
              <a:rPr lang="en-US" sz="2400" b="1" i="0" u="none" strike="noStrike" baseline="0" dirty="0">
                <a:solidFill>
                  <a:schemeClr val="bg1"/>
                </a:solidFill>
                <a:latin typeface="GulliverRM"/>
              </a:rPr>
              <a:t>Longitudinal cohort registry </a:t>
            </a:r>
            <a:r>
              <a:rPr lang="en-US" sz="2400" b="1" i="0" u="none" strike="noStrike" baseline="0" dirty="0">
                <a:solidFill>
                  <a:schemeClr val="bg1"/>
                </a:solidFill>
                <a:highlight>
                  <a:srgbClr val="FFFF00"/>
                </a:highlight>
                <a:latin typeface="GulliverRM"/>
              </a:rPr>
              <a:t>requires patient contact</a:t>
            </a:r>
            <a:r>
              <a:rPr lang="fa-IR" sz="2400" b="1" i="0" u="none" strike="noStrike" baseline="0" dirty="0">
                <a:solidFill>
                  <a:schemeClr val="bg1"/>
                </a:solidFill>
                <a:highlight>
                  <a:srgbClr val="FFFF00"/>
                </a:highlight>
                <a:latin typeface="GulliverRM"/>
              </a:rPr>
              <a:t> </a:t>
            </a:r>
            <a:r>
              <a:rPr lang="en-US" sz="2400" b="1" i="0" u="none" strike="noStrike" baseline="0" dirty="0">
                <a:solidFill>
                  <a:schemeClr val="bg1"/>
                </a:solidFill>
                <a:highlight>
                  <a:srgbClr val="FFFF00"/>
                </a:highlight>
                <a:latin typeface="GulliverRM"/>
              </a:rPr>
              <a:t>information</a:t>
            </a:r>
            <a:r>
              <a:rPr lang="fa-IR" sz="2400" b="1" i="0" u="none" strike="noStrike" baseline="0" dirty="0">
                <a:solidFill>
                  <a:schemeClr val="bg1"/>
                </a:solidFill>
                <a:highlight>
                  <a:srgbClr val="FFFF00"/>
                </a:highlight>
                <a:latin typeface="GulliverRM"/>
              </a:rPr>
              <a:t> </a:t>
            </a:r>
            <a:r>
              <a:rPr lang="en-US" sz="2400" b="1" i="0" u="none" strike="noStrike" baseline="0" dirty="0">
                <a:solidFill>
                  <a:schemeClr val="bg1"/>
                </a:solidFill>
                <a:highlight>
                  <a:srgbClr val="FFFF00"/>
                </a:highlight>
                <a:latin typeface="GulliverRM"/>
              </a:rPr>
              <a:t>to be accurate and complete</a:t>
            </a:r>
            <a:r>
              <a:rPr lang="en-US" sz="2400" b="1" i="0" u="none" strike="noStrike" baseline="0" dirty="0">
                <a:solidFill>
                  <a:schemeClr val="bg1"/>
                </a:solidFill>
                <a:latin typeface="GulliverRM"/>
              </a:rPr>
              <a:t> in order for patient recall</a:t>
            </a:r>
            <a:r>
              <a:rPr lang="fa-IR" sz="2400" b="1" i="0" u="none" strike="noStrike" baseline="0" dirty="0">
                <a:solidFill>
                  <a:schemeClr val="bg1"/>
                </a:solidFill>
                <a:latin typeface="GulliverRM"/>
              </a:rPr>
              <a:t>  </a:t>
            </a:r>
            <a:r>
              <a:rPr lang="en-US" sz="2400" b="1" i="0" u="none" strike="noStrike" baseline="0" dirty="0">
                <a:solidFill>
                  <a:schemeClr val="bg1"/>
                </a:solidFill>
                <a:latin typeface="GulliverRM"/>
              </a:rPr>
              <a:t>process to be done in a timely and orderly manner to avoid</a:t>
            </a:r>
            <a:r>
              <a:rPr lang="fa-IR" sz="2400" b="1" i="0" u="none" strike="noStrike" baseline="0" dirty="0">
                <a:solidFill>
                  <a:schemeClr val="bg1"/>
                </a:solidFill>
                <a:latin typeface="GulliverRM"/>
              </a:rPr>
              <a:t> </a:t>
            </a:r>
            <a:r>
              <a:rPr lang="en-US" sz="2400" b="1" i="0" u="none" strike="noStrike" baseline="0" dirty="0">
                <a:solidFill>
                  <a:schemeClr val="bg1"/>
                </a:solidFill>
                <a:latin typeface="GulliverRM"/>
              </a:rPr>
              <a:t>large dropout of patients and invalid data for follow up. Maintaining</a:t>
            </a:r>
            <a:r>
              <a:rPr lang="fa-IR" sz="2400" b="1" i="0" u="none" strike="noStrike" baseline="0" dirty="0">
                <a:solidFill>
                  <a:schemeClr val="bg1"/>
                </a:solidFill>
                <a:latin typeface="GulliverRM"/>
              </a:rPr>
              <a:t> </a:t>
            </a:r>
            <a:r>
              <a:rPr lang="en-US" sz="2400" b="1" i="0" u="none" strike="noStrike" baseline="0" dirty="0">
                <a:solidFill>
                  <a:schemeClr val="bg1"/>
                </a:solidFill>
                <a:latin typeface="GulliverRM"/>
              </a:rPr>
              <a:t>the contacts with the patients’ in the registry may prove</a:t>
            </a:r>
            <a:r>
              <a:rPr lang="fa-IR" sz="2400" b="1" i="0" u="none" strike="noStrike" baseline="0" dirty="0">
                <a:solidFill>
                  <a:schemeClr val="bg1"/>
                </a:solidFill>
                <a:latin typeface="GulliverRM"/>
              </a:rPr>
              <a:t> </a:t>
            </a:r>
            <a:r>
              <a:rPr lang="en-US" sz="2400" b="1" i="0" u="none" strike="noStrike" baseline="0" dirty="0">
                <a:solidFill>
                  <a:schemeClr val="bg1"/>
                </a:solidFill>
                <a:latin typeface="GulliverRM"/>
              </a:rPr>
              <a:t>to be another challenge because the postal addresses of many patients are inaccurate and change frequently as well as their</a:t>
            </a:r>
            <a:r>
              <a:rPr lang="fa-IR" sz="2400" b="1" i="0" u="none" strike="noStrike" baseline="0" dirty="0">
                <a:solidFill>
                  <a:schemeClr val="bg1"/>
                </a:solidFill>
                <a:latin typeface="GulliverRM"/>
              </a:rPr>
              <a:t> </a:t>
            </a:r>
            <a:r>
              <a:rPr lang="en-US" sz="2400" b="1" i="0" u="none" strike="noStrike" baseline="0" dirty="0">
                <a:solidFill>
                  <a:schemeClr val="bg1"/>
                </a:solidFill>
                <a:latin typeface="GulliverRM"/>
              </a:rPr>
              <a:t>telephone numbers.</a:t>
            </a:r>
          </a:p>
          <a:p>
            <a:pPr algn="just"/>
            <a:r>
              <a:rPr lang="en-US" sz="2400" b="1" i="0" u="none" strike="noStrike" baseline="0" dirty="0">
                <a:solidFill>
                  <a:schemeClr val="bg1"/>
                </a:solidFill>
                <a:latin typeface="GulliverRM"/>
              </a:rPr>
              <a:t>To overcome this problem, the registry was</a:t>
            </a:r>
            <a:r>
              <a:rPr lang="fa-IR" sz="2400" b="1" i="0" u="none" strike="noStrike" baseline="0" dirty="0">
                <a:solidFill>
                  <a:schemeClr val="bg1"/>
                </a:solidFill>
                <a:latin typeface="GulliverRM"/>
              </a:rPr>
              <a:t> </a:t>
            </a:r>
            <a:r>
              <a:rPr lang="en-US" sz="2400" b="1" i="0" u="none" strike="noStrike" baseline="0" dirty="0">
                <a:solidFill>
                  <a:schemeClr val="bg1"/>
                </a:solidFill>
                <a:latin typeface="GulliverRM"/>
              </a:rPr>
              <a:t>designed to require users to identify patients with their first and</a:t>
            </a:r>
            <a:r>
              <a:rPr lang="fa-IR" sz="2400" b="1" i="0" u="none" strike="noStrike" baseline="0" dirty="0">
                <a:solidFill>
                  <a:schemeClr val="bg1"/>
                </a:solidFill>
                <a:latin typeface="GulliverRM"/>
              </a:rPr>
              <a:t> </a:t>
            </a:r>
            <a:r>
              <a:rPr lang="en-US" sz="2400" b="1" i="0" u="none" strike="noStrike" baseline="0" dirty="0">
                <a:solidFill>
                  <a:schemeClr val="bg1"/>
                </a:solidFill>
                <a:latin typeface="GulliverRM"/>
              </a:rPr>
              <a:t>last name (the father’s and grandfather’s names), the husband full name and the tribe name. In addition to the mobile phone numbers for the mother and her husband and the email addresses if available.</a:t>
            </a:r>
            <a:endParaRPr lang="en-US" sz="2400" b="1" dirty="0">
              <a:solidFill>
                <a:schemeClr val="bg1"/>
              </a:solidFill>
            </a:endParaRPr>
          </a:p>
        </p:txBody>
      </p:sp>
    </p:spTree>
    <p:extLst>
      <p:ext uri="{BB962C8B-B14F-4D97-AF65-F5344CB8AC3E}">
        <p14:creationId xmlns:p14="http://schemas.microsoft.com/office/powerpoint/2010/main" val="3090009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57</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21" name="TextBox 20">
            <a:extLst>
              <a:ext uri="{FF2B5EF4-FFF2-40B4-BE49-F238E27FC236}">
                <a16:creationId xmlns:a16="http://schemas.microsoft.com/office/drawing/2014/main" id="{5081F400-5E4D-4055-AFFA-EAB47B4147DE}"/>
              </a:ext>
            </a:extLst>
          </p:cNvPr>
          <p:cNvSpPr txBox="1"/>
          <p:nvPr/>
        </p:nvSpPr>
        <p:spPr>
          <a:xfrm>
            <a:off x="290003" y="2239794"/>
            <a:ext cx="10972800" cy="1569660"/>
          </a:xfrm>
          <a:prstGeom prst="rect">
            <a:avLst/>
          </a:prstGeom>
          <a:noFill/>
        </p:spPr>
        <p:txBody>
          <a:bodyPr wrap="square">
            <a:spAutoFit/>
          </a:bodyPr>
          <a:lstStyle/>
          <a:p>
            <a:pPr marL="342900" indent="-342900" algn="just">
              <a:buFont typeface="Wingdings" panose="05000000000000000000" pitchFamily="2" charset="2"/>
              <a:buChar char="ü"/>
            </a:pPr>
            <a:r>
              <a:rPr lang="en-US" sz="2400" b="1" i="0" u="none" strike="noStrike" baseline="0" dirty="0">
                <a:solidFill>
                  <a:schemeClr val="bg1"/>
                </a:solidFill>
                <a:latin typeface="GulliverRM"/>
              </a:rPr>
              <a:t>RAHMA registry is a new health informatics innovation in Saudi Arabia created in a teaching hospital to provide clinical data for research. The research in this study has evaluated the usability aspect of the registry which can be of value for researchers and policy makers.</a:t>
            </a:r>
            <a:endParaRPr lang="en-US" sz="2400" b="1" dirty="0">
              <a:solidFill>
                <a:schemeClr val="bg1"/>
              </a:solidFill>
            </a:endParaRPr>
          </a:p>
        </p:txBody>
      </p:sp>
      <p:sp>
        <p:nvSpPr>
          <p:cNvPr id="23" name="TextBox 22">
            <a:extLst>
              <a:ext uri="{FF2B5EF4-FFF2-40B4-BE49-F238E27FC236}">
                <a16:creationId xmlns:a16="http://schemas.microsoft.com/office/drawing/2014/main" id="{6D7AA466-E0A5-4E3E-96AA-586AE2AC92A1}"/>
              </a:ext>
            </a:extLst>
          </p:cNvPr>
          <p:cNvSpPr txBox="1"/>
          <p:nvPr/>
        </p:nvSpPr>
        <p:spPr>
          <a:xfrm>
            <a:off x="290004" y="4086141"/>
            <a:ext cx="10972799" cy="1938992"/>
          </a:xfrm>
          <a:prstGeom prst="rect">
            <a:avLst/>
          </a:prstGeom>
          <a:noFill/>
        </p:spPr>
        <p:txBody>
          <a:bodyPr wrap="square">
            <a:spAutoFit/>
          </a:bodyPr>
          <a:lstStyle/>
          <a:p>
            <a:pPr marL="342900" indent="-342900" algn="just">
              <a:buFont typeface="Wingdings" panose="05000000000000000000" pitchFamily="2" charset="2"/>
              <a:buChar char="ü"/>
            </a:pPr>
            <a:r>
              <a:rPr lang="en-US" sz="2400" b="1" i="0" u="none" strike="noStrike" baseline="0" dirty="0">
                <a:solidFill>
                  <a:schemeClr val="bg1"/>
                </a:solidFill>
                <a:latin typeface="GulliverRM"/>
              </a:rPr>
              <a:t>RAHMA registry will have significant impact on the maternity clinical services, research and teaching. The information collected by the registry can be used to improve the quality of healthcare provide by red-flagging and bench-marking the rate interventions such as cesarean section delivery rate in addition to vital statistics such as preterm birth and perinatal mortality rate.</a:t>
            </a:r>
            <a:endParaRPr lang="en-US" sz="2400" b="1" dirty="0">
              <a:solidFill>
                <a:schemeClr val="bg1"/>
              </a:solidFill>
            </a:endParaRPr>
          </a:p>
        </p:txBody>
      </p:sp>
    </p:spTree>
    <p:extLst>
      <p:ext uri="{BB962C8B-B14F-4D97-AF65-F5344CB8AC3E}">
        <p14:creationId xmlns:p14="http://schemas.microsoft.com/office/powerpoint/2010/main" val="1341429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58</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B58F985E-746D-4C2A-97DC-A37095454133}"/>
              </a:ext>
            </a:extLst>
          </p:cNvPr>
          <p:cNvSpPr txBox="1"/>
          <p:nvPr/>
        </p:nvSpPr>
        <p:spPr>
          <a:xfrm>
            <a:off x="550415" y="2277395"/>
            <a:ext cx="11070454" cy="3785652"/>
          </a:xfrm>
          <a:prstGeom prst="rect">
            <a:avLst/>
          </a:prstGeom>
          <a:noFill/>
        </p:spPr>
        <p:txBody>
          <a:bodyPr wrap="square">
            <a:spAutoFit/>
          </a:bodyPr>
          <a:lstStyle/>
          <a:p>
            <a:pPr marL="342900" indent="-342900" algn="just">
              <a:buFont typeface="Wingdings" panose="05000000000000000000" pitchFamily="2" charset="2"/>
              <a:buChar char="ü"/>
            </a:pPr>
            <a:r>
              <a:rPr lang="en-US" sz="2400" b="1" i="0" u="none" strike="noStrike" baseline="0" dirty="0">
                <a:solidFill>
                  <a:schemeClr val="bg1"/>
                </a:solidFill>
                <a:latin typeface="GulliverRM"/>
              </a:rPr>
              <a:t>The registry is a valuable data for research on the immediate effects of many maternity problems such as pre-gestational and gestational diabetes on the newborn and the mother as well as the future child and adult.</a:t>
            </a:r>
          </a:p>
          <a:p>
            <a:pPr marL="342900" indent="-342900" algn="just">
              <a:buFont typeface="Wingdings" panose="05000000000000000000" pitchFamily="2" charset="2"/>
              <a:buChar char="ü"/>
            </a:pPr>
            <a:endParaRPr lang="en-US" sz="2400" b="1" dirty="0">
              <a:solidFill>
                <a:schemeClr val="bg1"/>
              </a:solidFill>
              <a:latin typeface="GulliverRM"/>
            </a:endParaRPr>
          </a:p>
          <a:p>
            <a:pPr marL="342900" indent="-342900" algn="just">
              <a:buFont typeface="Wingdings" panose="05000000000000000000" pitchFamily="2" charset="2"/>
              <a:buChar char="ü"/>
            </a:pPr>
            <a:r>
              <a:rPr lang="en-US" sz="2400" b="1" i="0" u="none" strike="noStrike" baseline="0" dirty="0">
                <a:solidFill>
                  <a:schemeClr val="bg1"/>
                </a:solidFill>
                <a:latin typeface="GulliverRM"/>
              </a:rPr>
              <a:t>The integration of the registry in the hospital IT system will provide a valuable subject for teaching undergraduate and postgraduate students the importance of registry as source of data for research and clinical practice.</a:t>
            </a:r>
          </a:p>
          <a:p>
            <a:pPr marL="342900" indent="-342900" algn="just">
              <a:buFont typeface="Wingdings" panose="05000000000000000000" pitchFamily="2" charset="2"/>
              <a:buChar char="ü"/>
            </a:pPr>
            <a:endParaRPr lang="en-US" sz="2400" b="1" dirty="0">
              <a:solidFill>
                <a:schemeClr val="bg1"/>
              </a:solidFill>
              <a:latin typeface="GulliverRM"/>
            </a:endParaRPr>
          </a:p>
          <a:p>
            <a:pPr marL="342900" indent="-342900" algn="just">
              <a:buFont typeface="Wingdings" panose="05000000000000000000" pitchFamily="2" charset="2"/>
              <a:buChar char="ü"/>
            </a:pPr>
            <a:r>
              <a:rPr lang="en-US" sz="2400" b="1" i="0" u="none" strike="noStrike" baseline="0" dirty="0">
                <a:solidFill>
                  <a:schemeClr val="bg1"/>
                </a:solidFill>
                <a:latin typeface="GulliverRM"/>
              </a:rPr>
              <a:t>RAHMA registry will have significant impact on the maternity clinical services, research and teaching.</a:t>
            </a:r>
            <a:endParaRPr lang="en-US" sz="2400" b="1" dirty="0">
              <a:solidFill>
                <a:schemeClr val="bg1"/>
              </a:solidFill>
            </a:endParaRPr>
          </a:p>
        </p:txBody>
      </p:sp>
    </p:spTree>
    <p:extLst>
      <p:ext uri="{BB962C8B-B14F-4D97-AF65-F5344CB8AC3E}">
        <p14:creationId xmlns:p14="http://schemas.microsoft.com/office/powerpoint/2010/main" val="38092418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59</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39B4570F-8871-4A2C-9601-377A86E74273}"/>
              </a:ext>
            </a:extLst>
          </p:cNvPr>
          <p:cNvSpPr txBox="1"/>
          <p:nvPr/>
        </p:nvSpPr>
        <p:spPr>
          <a:xfrm>
            <a:off x="656947" y="2411871"/>
            <a:ext cx="10644326" cy="3046988"/>
          </a:xfrm>
          <a:prstGeom prst="rect">
            <a:avLst/>
          </a:prstGeom>
          <a:noFill/>
        </p:spPr>
        <p:txBody>
          <a:bodyPr wrap="square">
            <a:spAutoFit/>
          </a:bodyPr>
          <a:lstStyle/>
          <a:p>
            <a:pPr marL="285750" indent="-285750" algn="just">
              <a:buFont typeface="Wingdings" panose="05000000000000000000" pitchFamily="2" charset="2"/>
              <a:buChar char="ü"/>
            </a:pPr>
            <a:r>
              <a:rPr lang="en-US" sz="2400" b="1" i="0" u="none" strike="noStrike" baseline="0" dirty="0">
                <a:solidFill>
                  <a:schemeClr val="bg1"/>
                </a:solidFill>
                <a:latin typeface="GulliverRM"/>
              </a:rPr>
              <a:t>We acknowledge the limitations of this study including all participants were from one center despite the fact this cohort study itself is a multi-center study. Other participants from other centers were not able to join the study, thus we may have missed some valuable feedback.</a:t>
            </a:r>
          </a:p>
          <a:p>
            <a:pPr marL="285750" indent="-285750" algn="just">
              <a:buFont typeface="Wingdings" panose="05000000000000000000" pitchFamily="2" charset="2"/>
              <a:buChar char="ü"/>
            </a:pPr>
            <a:endParaRPr lang="en-US" sz="2400" b="1" dirty="0">
              <a:solidFill>
                <a:schemeClr val="bg1"/>
              </a:solidFill>
              <a:latin typeface="GulliverRM"/>
            </a:endParaRPr>
          </a:p>
          <a:p>
            <a:pPr marL="285750" indent="-285750" algn="just">
              <a:buFont typeface="Wingdings" panose="05000000000000000000" pitchFamily="2" charset="2"/>
              <a:buChar char="ü"/>
            </a:pPr>
            <a:r>
              <a:rPr lang="en-US" sz="2400" b="1" i="0" u="none" strike="noStrike" baseline="0" dirty="0">
                <a:solidFill>
                  <a:schemeClr val="bg1"/>
                </a:solidFill>
                <a:latin typeface="GulliverRM"/>
              </a:rPr>
              <a:t>Another limitation was that we did not include the opinion of other end-users such as statisticians and senior researchers due to time constrain to develop the registry.</a:t>
            </a:r>
            <a:endParaRPr lang="en-US" sz="2400" b="1" dirty="0">
              <a:solidFill>
                <a:schemeClr val="bg1"/>
              </a:solidFill>
            </a:endParaRPr>
          </a:p>
        </p:txBody>
      </p:sp>
    </p:spTree>
    <p:extLst>
      <p:ext uri="{BB962C8B-B14F-4D97-AF65-F5344CB8AC3E}">
        <p14:creationId xmlns:p14="http://schemas.microsoft.com/office/powerpoint/2010/main" val="11857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6</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4CDC38FA-1950-473B-AB41-FEC9E43C385E}"/>
              </a:ext>
            </a:extLst>
          </p:cNvPr>
          <p:cNvSpPr txBox="1"/>
          <p:nvPr/>
        </p:nvSpPr>
        <p:spPr>
          <a:xfrm>
            <a:off x="625134" y="2055014"/>
            <a:ext cx="10921015" cy="1569660"/>
          </a:xfrm>
          <a:prstGeom prst="rect">
            <a:avLst/>
          </a:prstGeom>
          <a:noFill/>
        </p:spPr>
        <p:txBody>
          <a:bodyPr wrap="square">
            <a:spAutoFit/>
          </a:bodyPr>
          <a:lstStyle/>
          <a:p>
            <a:pPr algn="just"/>
            <a:r>
              <a:rPr lang="en-US" sz="2400" b="1" i="0" u="none" strike="noStrike" baseline="0" dirty="0">
                <a:solidFill>
                  <a:schemeClr val="bg1"/>
                </a:solidFill>
                <a:latin typeface="GulliverRM"/>
              </a:rPr>
              <a:t>Such features are important especially for </a:t>
            </a:r>
            <a:r>
              <a:rPr lang="en-US" sz="2400" b="1" i="0" u="none" strike="noStrike" baseline="0" dirty="0">
                <a:solidFill>
                  <a:schemeClr val="bg1"/>
                </a:solidFill>
                <a:highlight>
                  <a:srgbClr val="FFFF00"/>
                </a:highlight>
                <a:latin typeface="GulliverRM"/>
              </a:rPr>
              <a:t>longitudinal studies</a:t>
            </a:r>
            <a:r>
              <a:rPr lang="en-US" sz="2400" b="1" i="0" u="none" strike="noStrike" baseline="0" dirty="0">
                <a:solidFill>
                  <a:schemeClr val="bg1"/>
                </a:solidFill>
                <a:latin typeface="GulliverRM"/>
              </a:rPr>
              <a:t>, which investigate the effects of exposure in </a:t>
            </a:r>
            <a:r>
              <a:rPr lang="en-US" sz="2400" b="1" i="0" u="none" strike="noStrike" baseline="0" dirty="0">
                <a:solidFill>
                  <a:srgbClr val="FF0000"/>
                </a:solidFill>
                <a:latin typeface="GulliverRM"/>
              </a:rPr>
              <a:t>more than one generation of the population</a:t>
            </a:r>
            <a:r>
              <a:rPr lang="en-US" sz="2400" b="1" i="0" u="none" strike="noStrike" baseline="0" dirty="0">
                <a:solidFill>
                  <a:schemeClr val="bg1"/>
                </a:solidFill>
                <a:latin typeface="GulliverRM"/>
              </a:rPr>
              <a:t>. </a:t>
            </a:r>
          </a:p>
          <a:p>
            <a:pPr algn="just"/>
            <a:r>
              <a:rPr lang="en-US" sz="2400" b="1" i="0" u="none" strike="noStrike" baseline="0" dirty="0">
                <a:solidFill>
                  <a:schemeClr val="bg1"/>
                </a:solidFill>
                <a:latin typeface="GulliverRM"/>
              </a:rPr>
              <a:t>Furthermore, registries can be used as </a:t>
            </a:r>
            <a:r>
              <a:rPr lang="en-US" sz="2400" b="1" i="0" u="none" strike="noStrike" baseline="0" dirty="0">
                <a:solidFill>
                  <a:schemeClr val="bg1"/>
                </a:solidFill>
                <a:highlight>
                  <a:srgbClr val="FFFF00"/>
                </a:highlight>
                <a:latin typeface="GulliverRM"/>
              </a:rPr>
              <a:t>audit tools</a:t>
            </a:r>
            <a:r>
              <a:rPr lang="en-US" sz="2400" b="1" i="0" u="none" strike="noStrike" baseline="0" dirty="0">
                <a:solidFill>
                  <a:schemeClr val="bg1"/>
                </a:solidFill>
                <a:latin typeface="GulliverRM"/>
              </a:rPr>
              <a:t> for improving the quality of healthcare.</a:t>
            </a:r>
            <a:endParaRPr lang="en-US" sz="2400" b="1" dirty="0">
              <a:solidFill>
                <a:schemeClr val="bg1"/>
              </a:solidFill>
            </a:endParaRPr>
          </a:p>
        </p:txBody>
      </p:sp>
      <p:sp>
        <p:nvSpPr>
          <p:cNvPr id="21" name="TextBox 20">
            <a:extLst>
              <a:ext uri="{FF2B5EF4-FFF2-40B4-BE49-F238E27FC236}">
                <a16:creationId xmlns:a16="http://schemas.microsoft.com/office/drawing/2014/main" id="{F64D1C08-7C91-4121-8A7D-017386AC0063}"/>
              </a:ext>
            </a:extLst>
          </p:cNvPr>
          <p:cNvSpPr txBox="1"/>
          <p:nvPr/>
        </p:nvSpPr>
        <p:spPr>
          <a:xfrm>
            <a:off x="625134" y="3799274"/>
            <a:ext cx="11097088" cy="2308324"/>
          </a:xfrm>
          <a:prstGeom prst="rect">
            <a:avLst/>
          </a:prstGeom>
          <a:noFill/>
        </p:spPr>
        <p:txBody>
          <a:bodyPr wrap="square">
            <a:spAutoFit/>
          </a:bodyPr>
          <a:lstStyle/>
          <a:p>
            <a:pPr algn="just"/>
            <a:r>
              <a:rPr lang="en-US" sz="2400" b="1" i="0" u="none" strike="noStrike" baseline="0" dirty="0">
                <a:solidFill>
                  <a:schemeClr val="bg1"/>
                </a:solidFill>
                <a:latin typeface="GulliverRM"/>
              </a:rPr>
              <a:t>A </a:t>
            </a:r>
            <a:r>
              <a:rPr lang="en-US" sz="2400" b="1" i="0" u="none" strike="noStrike" baseline="0" dirty="0">
                <a:solidFill>
                  <a:schemeClr val="bg1"/>
                </a:solidFill>
                <a:highlight>
                  <a:srgbClr val="FFFF00"/>
                </a:highlight>
                <a:latin typeface="GulliverRM"/>
              </a:rPr>
              <a:t>user-centered</a:t>
            </a:r>
            <a:r>
              <a:rPr lang="en-US" sz="2400" b="1" i="0" u="none" strike="noStrike" baseline="0" dirty="0">
                <a:solidFill>
                  <a:schemeClr val="bg1"/>
                </a:solidFill>
                <a:latin typeface="GulliverRM"/>
              </a:rPr>
              <a:t> approach is employed to measure </a:t>
            </a:r>
            <a:r>
              <a:rPr lang="en-US" sz="2400" b="1" i="0" u="none" strike="noStrike" baseline="0" dirty="0">
                <a:solidFill>
                  <a:srgbClr val="FF0000"/>
                </a:solidFill>
                <a:latin typeface="GulliverRM"/>
              </a:rPr>
              <a:t>human interaction</a:t>
            </a:r>
            <a:r>
              <a:rPr lang="en-US" sz="2400" b="1" i="0" u="none" strike="noStrike" baseline="0" dirty="0">
                <a:solidFill>
                  <a:schemeClr val="bg1"/>
                </a:solidFill>
                <a:latin typeface="GulliverRM"/>
              </a:rPr>
              <a:t> with computer in work settings. Usability testing examines </a:t>
            </a:r>
            <a:r>
              <a:rPr lang="en-US" sz="2400" b="1" i="0" u="none" strike="noStrike" baseline="0" dirty="0">
                <a:solidFill>
                  <a:srgbClr val="FF0000"/>
                </a:solidFill>
                <a:latin typeface="GulliverRM"/>
              </a:rPr>
              <a:t>HOW</a:t>
            </a:r>
            <a:r>
              <a:rPr lang="en-US" sz="2400" b="1" i="0" u="none" strike="noStrike" baseline="0" dirty="0">
                <a:solidFill>
                  <a:schemeClr val="bg1"/>
                </a:solidFill>
                <a:latin typeface="GulliverRM"/>
              </a:rPr>
              <a:t> users interact with</a:t>
            </a:r>
          </a:p>
          <a:p>
            <a:pPr algn="just"/>
            <a:endParaRPr lang="en-US" sz="2400" b="1" i="0" u="none" strike="noStrike" baseline="0" dirty="0">
              <a:solidFill>
                <a:schemeClr val="bg1"/>
              </a:solidFill>
              <a:latin typeface="GulliverRM"/>
            </a:endParaRPr>
          </a:p>
          <a:p>
            <a:pPr marL="457200" indent="-457200" algn="just">
              <a:buFont typeface="Wingdings" panose="05000000000000000000" pitchFamily="2" charset="2"/>
              <a:buChar char="ü"/>
            </a:pPr>
            <a:r>
              <a:rPr lang="en-US" sz="2400" b="1" i="0" u="none" strike="noStrike" baseline="0" dirty="0">
                <a:solidFill>
                  <a:schemeClr val="bg1"/>
                </a:solidFill>
                <a:latin typeface="GulliverRM"/>
              </a:rPr>
              <a:t>a system in the work environment</a:t>
            </a:r>
          </a:p>
          <a:p>
            <a:pPr marL="457200" indent="-457200" algn="just">
              <a:buFont typeface="Wingdings" panose="05000000000000000000" pitchFamily="2" charset="2"/>
              <a:buChar char="ü"/>
            </a:pPr>
            <a:r>
              <a:rPr lang="en-US" sz="2400" b="1" i="0" u="none" strike="noStrike" baseline="0" dirty="0">
                <a:solidFill>
                  <a:schemeClr val="bg1"/>
                </a:solidFill>
                <a:latin typeface="GulliverRM"/>
              </a:rPr>
              <a:t>and evaluates the capacity, performance</a:t>
            </a:r>
          </a:p>
          <a:p>
            <a:pPr marL="457200" indent="-457200" algn="just">
              <a:buFont typeface="Wingdings" panose="05000000000000000000" pitchFamily="2" charset="2"/>
              <a:buChar char="ü"/>
            </a:pPr>
            <a:r>
              <a:rPr lang="en-US" sz="2400" b="1" i="0" u="none" strike="noStrike" baseline="0" dirty="0">
                <a:solidFill>
                  <a:schemeClr val="bg1"/>
                </a:solidFill>
                <a:latin typeface="GulliverRM"/>
              </a:rPr>
              <a:t>and ease of use of the system</a:t>
            </a:r>
            <a:endParaRPr lang="en-US" sz="2400" b="1" dirty="0">
              <a:solidFill>
                <a:schemeClr val="bg1"/>
              </a:solidFill>
            </a:endParaRPr>
          </a:p>
        </p:txBody>
      </p:sp>
    </p:spTree>
    <p:extLst>
      <p:ext uri="{BB962C8B-B14F-4D97-AF65-F5344CB8AC3E}">
        <p14:creationId xmlns:p14="http://schemas.microsoft.com/office/powerpoint/2010/main" val="1722183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60</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5B9092BD-5AD7-47A1-8BE0-17819C6373BA}"/>
              </a:ext>
            </a:extLst>
          </p:cNvPr>
          <p:cNvSpPr txBox="1"/>
          <p:nvPr/>
        </p:nvSpPr>
        <p:spPr>
          <a:xfrm>
            <a:off x="867052" y="2920138"/>
            <a:ext cx="10238914" cy="1815882"/>
          </a:xfrm>
          <a:prstGeom prst="rect">
            <a:avLst/>
          </a:prstGeom>
          <a:noFill/>
        </p:spPr>
        <p:txBody>
          <a:bodyPr wrap="square">
            <a:spAutoFit/>
          </a:bodyPr>
          <a:lstStyle/>
          <a:p>
            <a:pPr algn="just"/>
            <a:r>
              <a:rPr lang="en-US" sz="2800" b="1" i="0" u="none" strike="noStrike" baseline="0" dirty="0">
                <a:solidFill>
                  <a:schemeClr val="bg1"/>
                </a:solidFill>
                <a:latin typeface="GulliverRM"/>
              </a:rPr>
              <a:t>In-house built cohort registry was found to be users friendly, learnable and efficient by the participants.</a:t>
            </a:r>
          </a:p>
          <a:p>
            <a:pPr algn="just"/>
            <a:r>
              <a:rPr lang="en-US" sz="2800" b="1" i="0" u="none" strike="noStrike" baseline="0" dirty="0">
                <a:solidFill>
                  <a:schemeClr val="bg1"/>
                </a:solidFill>
                <a:latin typeface="GulliverRM"/>
              </a:rPr>
              <a:t>The employment of the user-centered approached in the evaluation of RAHMA registry was proven to efficient and cost effective.</a:t>
            </a:r>
            <a:endParaRPr lang="en-US" sz="2800" b="1" dirty="0">
              <a:solidFill>
                <a:schemeClr val="bg1"/>
              </a:solidFill>
            </a:endParaRPr>
          </a:p>
        </p:txBody>
      </p:sp>
    </p:spTree>
    <p:extLst>
      <p:ext uri="{BB962C8B-B14F-4D97-AF65-F5344CB8AC3E}">
        <p14:creationId xmlns:p14="http://schemas.microsoft.com/office/powerpoint/2010/main" val="4275728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en-US" b="1" dirty="0">
                <a:solidFill>
                  <a:schemeClr val="bg1"/>
                </a:solidFill>
                <a:latin typeface="Arial Black" panose="020B0A04020102020204" pitchFamily="34" charset="0"/>
                <a:cs typeface="B Nazanin" panose="00000400000000000000" pitchFamily="2" charset="-78"/>
              </a:rPr>
              <a:t>Fatemeh Shafiee</a:t>
            </a:r>
            <a:endParaRPr lang="fa-IR" b="1" dirty="0">
              <a:solidFill>
                <a:schemeClr val="bg1"/>
              </a:solidFill>
              <a:latin typeface="Arial Black" panose="020B0A04020102020204" pitchFamily="34" charset="0"/>
              <a:cs typeface="B Nazanin" panose="00000400000000000000" pitchFamily="2" charset="-78"/>
            </a:endParaRPr>
          </a:p>
          <a:p>
            <a:pPr rtl="1"/>
            <a:r>
              <a:rPr lang="en-US" b="1" dirty="0">
                <a:solidFill>
                  <a:schemeClr val="bg1"/>
                </a:solidFill>
                <a:latin typeface="Arial Black" panose="020B0A04020102020204" pitchFamily="34" charset="0"/>
                <a:cs typeface="B Nazanin" panose="00000400000000000000" pitchFamily="2" charset="-78"/>
              </a:rPr>
              <a:t>shafieemf981@mums.ac.ir</a:t>
            </a:r>
            <a:endParaRPr lang="fa-IR" b="1" dirty="0">
              <a:solidFill>
                <a:schemeClr val="bg1"/>
              </a:solidFill>
              <a:latin typeface="Arial Black" panose="020B0A04020102020204" pitchFamily="34" charset="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06837" y="1300767"/>
            <a:ext cx="5986799" cy="3412901"/>
          </a:xfrm>
          <a:prstGeom prst="rect">
            <a:avLst/>
          </a:prstGeom>
        </p:spPr>
      </p:pic>
      <p:sp>
        <p:nvSpPr>
          <p:cNvPr id="5" name="Rectangle 4"/>
          <p:cNvSpPr/>
          <p:nvPr/>
        </p:nvSpPr>
        <p:spPr>
          <a:xfrm>
            <a:off x="4754937" y="596582"/>
            <a:ext cx="2704587" cy="584775"/>
          </a:xfrm>
          <a:prstGeom prst="rect">
            <a:avLst/>
          </a:prstGeom>
          <a:noFill/>
        </p:spPr>
        <p:txBody>
          <a:bodyPr wrap="none" lIns="91440" tIns="45720" rIns="91440" bIns="45720">
            <a:spAutoFit/>
          </a:bodyPr>
          <a:lstStyle/>
          <a:p>
            <a:pPr algn="ctr"/>
            <a:r>
              <a:rPr lang="fa-IR" sz="3200" dirty="0">
                <a:ln w="0"/>
                <a:effectLst>
                  <a:outerShdw blurRad="38100" dist="19050" dir="2700000" algn="tl" rotWithShape="0">
                    <a:schemeClr val="dk1">
                      <a:alpha val="40000"/>
                    </a:schemeClr>
                  </a:outerShdw>
                </a:effectLst>
                <a:cs typeface="B Nazanin" panose="00000400000000000000" pitchFamily="2" charset="-78"/>
              </a:rPr>
              <a:t>با تشکر از توجه شما</a:t>
            </a:r>
            <a:endParaRPr lang="en-US" sz="32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9182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7</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A0231655-A53C-4CA5-A36A-35A70B653AFD}"/>
              </a:ext>
            </a:extLst>
          </p:cNvPr>
          <p:cNvSpPr txBox="1"/>
          <p:nvPr/>
        </p:nvSpPr>
        <p:spPr>
          <a:xfrm>
            <a:off x="476435" y="2325380"/>
            <a:ext cx="11363417" cy="1938992"/>
          </a:xfrm>
          <a:prstGeom prst="rect">
            <a:avLst/>
          </a:prstGeom>
          <a:noFill/>
        </p:spPr>
        <p:txBody>
          <a:bodyPr wrap="square">
            <a:spAutoFit/>
          </a:bodyPr>
          <a:lstStyle/>
          <a:p>
            <a:r>
              <a:rPr lang="en-US" sz="2400" b="1" i="0" u="none" strike="noStrike" baseline="0" dirty="0">
                <a:solidFill>
                  <a:srgbClr val="FF0000"/>
                </a:solidFill>
                <a:latin typeface="GulliverRM"/>
              </a:rPr>
              <a:t>Users are included during the early design phases</a:t>
            </a:r>
            <a:r>
              <a:rPr lang="en-US" sz="2400" b="1" i="0" u="none" strike="noStrike" baseline="0" dirty="0">
                <a:solidFill>
                  <a:schemeClr val="bg1"/>
                </a:solidFill>
                <a:latin typeface="GulliverRM"/>
              </a:rPr>
              <a:t> and an iterative development process is employed to ensure the final system will be well suited to the </a:t>
            </a:r>
            <a:r>
              <a:rPr lang="en-US" sz="2400" b="1" i="0" u="none" strike="noStrike" baseline="0" dirty="0">
                <a:solidFill>
                  <a:srgbClr val="FF0000"/>
                </a:solidFill>
                <a:latin typeface="GulliverRM"/>
              </a:rPr>
              <a:t>users’ needs</a:t>
            </a:r>
            <a:r>
              <a:rPr lang="en-US" sz="2400" b="1" i="0" u="none" strike="noStrike" baseline="0" dirty="0">
                <a:solidFill>
                  <a:schemeClr val="bg1"/>
                </a:solidFill>
                <a:latin typeface="GulliverRM"/>
              </a:rPr>
              <a:t>.</a:t>
            </a:r>
          </a:p>
          <a:p>
            <a:endParaRPr lang="en-US" sz="2400" b="1" i="0" u="none" strike="noStrike" baseline="0" dirty="0">
              <a:solidFill>
                <a:schemeClr val="bg1"/>
              </a:solidFill>
              <a:latin typeface="GulliverRM"/>
            </a:endParaRPr>
          </a:p>
          <a:p>
            <a:pPr algn="l"/>
            <a:r>
              <a:rPr lang="en-US" sz="2400" b="1" i="0" u="none" strike="noStrike" baseline="0" dirty="0">
                <a:solidFill>
                  <a:schemeClr val="bg1"/>
                </a:solidFill>
                <a:latin typeface="GulliverRM"/>
              </a:rPr>
              <a:t>Multiple data collection methods, such as </a:t>
            </a:r>
            <a:r>
              <a:rPr lang="en-US" sz="2400" b="1" i="0" u="none" strike="noStrike" baseline="0" dirty="0">
                <a:solidFill>
                  <a:schemeClr val="bg1"/>
                </a:solidFill>
                <a:highlight>
                  <a:srgbClr val="FFFF00"/>
                </a:highlight>
                <a:latin typeface="GulliverRM"/>
              </a:rPr>
              <a:t>“think aloud”</a:t>
            </a:r>
            <a:r>
              <a:rPr lang="en-US" sz="2400" b="1" i="0" u="none" strike="noStrike" baseline="0" dirty="0">
                <a:solidFill>
                  <a:schemeClr val="bg1"/>
                </a:solidFill>
                <a:latin typeface="GulliverRM"/>
              </a:rPr>
              <a:t> and </a:t>
            </a:r>
            <a:r>
              <a:rPr lang="en-US" sz="2400" b="1" i="0" u="none" strike="noStrike" baseline="0" dirty="0">
                <a:solidFill>
                  <a:schemeClr val="bg1"/>
                </a:solidFill>
                <a:highlight>
                  <a:srgbClr val="FFFF00"/>
                </a:highlight>
                <a:latin typeface="GulliverRM"/>
              </a:rPr>
              <a:t>focus groups</a:t>
            </a:r>
            <a:r>
              <a:rPr lang="en-US" sz="2400" b="1" i="0" u="none" strike="noStrike" baseline="0" dirty="0">
                <a:solidFill>
                  <a:schemeClr val="bg1"/>
                </a:solidFill>
                <a:latin typeface="GulliverRM"/>
              </a:rPr>
              <a:t>, are used in user-centered approach.</a:t>
            </a:r>
            <a:endParaRPr lang="en-US" sz="2400" b="1" dirty="0">
              <a:solidFill>
                <a:schemeClr val="bg1"/>
              </a:solidFill>
            </a:endParaRPr>
          </a:p>
        </p:txBody>
      </p:sp>
    </p:spTree>
    <p:extLst>
      <p:ext uri="{BB962C8B-B14F-4D97-AF65-F5344CB8AC3E}">
        <p14:creationId xmlns:p14="http://schemas.microsoft.com/office/powerpoint/2010/main" val="183509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8</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52744225-9DFC-4E8D-807E-FF9735095183}"/>
              </a:ext>
            </a:extLst>
          </p:cNvPr>
          <p:cNvSpPr txBox="1"/>
          <p:nvPr/>
        </p:nvSpPr>
        <p:spPr>
          <a:xfrm>
            <a:off x="719457" y="2518857"/>
            <a:ext cx="11230253" cy="3046988"/>
          </a:xfrm>
          <a:prstGeom prst="rect">
            <a:avLst/>
          </a:prstGeom>
          <a:noFill/>
        </p:spPr>
        <p:txBody>
          <a:bodyPr wrap="square">
            <a:spAutoFit/>
          </a:bodyPr>
          <a:lstStyle/>
          <a:p>
            <a:pPr algn="l"/>
            <a:r>
              <a:rPr lang="en-US" sz="2400" b="1" i="0" u="none" strike="noStrike" baseline="0" dirty="0">
                <a:solidFill>
                  <a:schemeClr val="bg1"/>
                </a:solidFill>
                <a:latin typeface="GulliverRM"/>
              </a:rPr>
              <a:t>They enable </a:t>
            </a:r>
            <a:r>
              <a:rPr lang="en-US" sz="2400" b="1" i="0" u="none" strike="noStrike" baseline="0" dirty="0">
                <a:solidFill>
                  <a:schemeClr val="bg1"/>
                </a:solidFill>
                <a:highlight>
                  <a:srgbClr val="FFFF00"/>
                </a:highlight>
                <a:latin typeface="GulliverRM"/>
              </a:rPr>
              <a:t>triangulation</a:t>
            </a:r>
            <a:r>
              <a:rPr lang="en-US" sz="2400" b="1" i="0" u="none" strike="noStrike" baseline="0" dirty="0">
                <a:solidFill>
                  <a:schemeClr val="bg1"/>
                </a:solidFill>
                <a:latin typeface="GulliverRM"/>
              </a:rPr>
              <a:t> and inform the iterative process so that users’ needs and opinions could be incorporate throughout the development process. Usability attributes that can be measured through user-centered approach include:</a:t>
            </a:r>
          </a:p>
          <a:p>
            <a:pPr marL="457200" indent="-457200" algn="l">
              <a:buFont typeface="Wingdings" panose="05000000000000000000" pitchFamily="2" charset="2"/>
              <a:buChar char="ü"/>
            </a:pPr>
            <a:r>
              <a:rPr lang="en-US" sz="2400" b="1" i="0" u="none" strike="noStrike" baseline="0" dirty="0">
                <a:solidFill>
                  <a:srgbClr val="FF0000"/>
                </a:solidFill>
                <a:latin typeface="GulliverRM"/>
              </a:rPr>
              <a:t>Efficiency</a:t>
            </a:r>
            <a:endParaRPr lang="en-US" sz="2400" b="1" dirty="0">
              <a:solidFill>
                <a:srgbClr val="FF0000"/>
              </a:solidFill>
              <a:latin typeface="GulliverRM"/>
            </a:endParaRPr>
          </a:p>
          <a:p>
            <a:pPr marL="457200" indent="-457200" algn="l">
              <a:buFont typeface="Wingdings" panose="05000000000000000000" pitchFamily="2" charset="2"/>
              <a:buChar char="ü"/>
            </a:pPr>
            <a:r>
              <a:rPr lang="en-US" sz="2400" b="1" i="0" u="none" strike="noStrike" baseline="0" dirty="0">
                <a:solidFill>
                  <a:srgbClr val="FF0000"/>
                </a:solidFill>
                <a:latin typeface="GulliverRM"/>
              </a:rPr>
              <a:t>Learnability</a:t>
            </a:r>
          </a:p>
          <a:p>
            <a:pPr marL="457200" indent="-457200" algn="l">
              <a:buFont typeface="Wingdings" panose="05000000000000000000" pitchFamily="2" charset="2"/>
              <a:buChar char="ü"/>
            </a:pPr>
            <a:r>
              <a:rPr lang="en-US" sz="2400" b="1" i="0" u="none" strike="noStrike" baseline="0" dirty="0">
                <a:solidFill>
                  <a:srgbClr val="FF0000"/>
                </a:solidFill>
                <a:latin typeface="GulliverRM"/>
              </a:rPr>
              <a:t>Memorability</a:t>
            </a:r>
          </a:p>
          <a:p>
            <a:pPr marL="457200" indent="-457200" algn="l">
              <a:buFont typeface="Wingdings" panose="05000000000000000000" pitchFamily="2" charset="2"/>
              <a:buChar char="ü"/>
            </a:pPr>
            <a:r>
              <a:rPr lang="en-US" sz="2400" b="1" i="0" u="none" strike="noStrike" baseline="0" dirty="0">
                <a:solidFill>
                  <a:srgbClr val="FF0000"/>
                </a:solidFill>
                <a:latin typeface="GulliverRM"/>
              </a:rPr>
              <a:t>error rate</a:t>
            </a:r>
            <a:endParaRPr lang="en-US" sz="2400" b="1" dirty="0">
              <a:solidFill>
                <a:srgbClr val="FF0000"/>
              </a:solidFill>
              <a:latin typeface="GulliverRM"/>
            </a:endParaRPr>
          </a:p>
          <a:p>
            <a:pPr marL="457200" indent="-457200" algn="l">
              <a:buFont typeface="Wingdings" panose="05000000000000000000" pitchFamily="2" charset="2"/>
              <a:buChar char="ü"/>
            </a:pPr>
            <a:r>
              <a:rPr lang="en-US" sz="2400" b="1" i="0" u="none" strike="noStrike" baseline="0" dirty="0">
                <a:solidFill>
                  <a:srgbClr val="FF0000"/>
                </a:solidFill>
                <a:latin typeface="GulliverRM"/>
              </a:rPr>
              <a:t>and satisfaction</a:t>
            </a:r>
            <a:endParaRPr lang="en-US" sz="2400" b="1" dirty="0">
              <a:solidFill>
                <a:srgbClr val="FF0000"/>
              </a:solidFill>
            </a:endParaRPr>
          </a:p>
        </p:txBody>
      </p:sp>
    </p:spTree>
    <p:extLst>
      <p:ext uri="{BB962C8B-B14F-4D97-AF65-F5344CB8AC3E}">
        <p14:creationId xmlns:p14="http://schemas.microsoft.com/office/powerpoint/2010/main" val="145127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9</a:t>
            </a:fld>
            <a:r>
              <a:rPr lang="en-US" dirty="0"/>
              <a:t>  </a:t>
            </a:r>
            <a:r>
              <a:rPr lang="fa-IR" dirty="0"/>
              <a:t> </a:t>
            </a:r>
            <a:endParaRPr lang="en-US" dirty="0"/>
          </a:p>
        </p:txBody>
      </p:sp>
      <p:sp>
        <p:nvSpPr>
          <p:cNvPr id="27" name="Arrow: Chevron 26">
            <a:extLst>
              <a:ext uri="{FF2B5EF4-FFF2-40B4-BE49-F238E27FC236}">
                <a16:creationId xmlns:a16="http://schemas.microsoft.com/office/drawing/2014/main" id="{D62F2154-F7A8-4577-86FB-CE9181F0DBF1}"/>
              </a:ext>
            </a:extLst>
          </p:cNvPr>
          <p:cNvSpPr/>
          <p:nvPr/>
        </p:nvSpPr>
        <p:spPr>
          <a:xfrm>
            <a:off x="2414361" y="658843"/>
            <a:ext cx="1720789" cy="676278"/>
          </a:xfrm>
          <a:prstGeom prst="chevron">
            <a:avLst/>
          </a:prstGeom>
          <a:solidFill>
            <a:schemeClr val="accent1">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C55B2862-EA3B-4B79-8E9A-4DFABDA10CDB}"/>
              </a:ext>
            </a:extLst>
          </p:cNvPr>
          <p:cNvSpPr/>
          <p:nvPr/>
        </p:nvSpPr>
        <p:spPr>
          <a:xfrm>
            <a:off x="4009011"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FECA25C6-7F75-4F35-9E33-06A596BF675C}"/>
              </a:ext>
            </a:extLst>
          </p:cNvPr>
          <p:cNvSpPr/>
          <p:nvPr/>
        </p:nvSpPr>
        <p:spPr>
          <a:xfrm>
            <a:off x="7198312"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4489E48-740C-4472-8AC7-6ED139F9EE79}"/>
              </a:ext>
            </a:extLst>
          </p:cNvPr>
          <p:cNvSpPr/>
          <p:nvPr/>
        </p:nvSpPr>
        <p:spPr>
          <a:xfrm>
            <a:off x="8763739"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56D4C0E1-F605-421F-9DF5-3D5E6F22DE1B}"/>
              </a:ext>
            </a:extLst>
          </p:cNvPr>
          <p:cNvSpPr/>
          <p:nvPr/>
        </p:nvSpPr>
        <p:spPr>
          <a:xfrm>
            <a:off x="10329166"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6DA62052-9C25-4A5F-A1D6-3C54DEE1CF93}"/>
              </a:ext>
            </a:extLst>
          </p:cNvPr>
          <p:cNvSpPr txBox="1"/>
          <p:nvPr/>
        </p:nvSpPr>
        <p:spPr>
          <a:xfrm>
            <a:off x="9041904" y="656453"/>
            <a:ext cx="1229558" cy="646331"/>
          </a:xfrm>
          <a:prstGeom prst="rect">
            <a:avLst/>
          </a:prstGeom>
          <a:noFill/>
        </p:spPr>
        <p:txBody>
          <a:bodyPr wrap="square">
            <a:spAutoFit/>
          </a:bodyPr>
          <a:lstStyle/>
          <a:p>
            <a:r>
              <a:rPr lang="en-US" sz="1800" b="1" i="0" u="none" strike="noStrike" baseline="0" dirty="0">
                <a:latin typeface="GulliverBL"/>
              </a:rPr>
              <a:t>Strength &amp; limitations</a:t>
            </a:r>
            <a:endParaRPr lang="en-US" dirty="0"/>
          </a:p>
        </p:txBody>
      </p:sp>
      <p:sp>
        <p:nvSpPr>
          <p:cNvPr id="34" name="Arrow: Chevron 33">
            <a:extLst>
              <a:ext uri="{FF2B5EF4-FFF2-40B4-BE49-F238E27FC236}">
                <a16:creationId xmlns:a16="http://schemas.microsoft.com/office/drawing/2014/main" id="{9A0A7AA7-B13C-4779-879A-07D7B82A1B9E}"/>
              </a:ext>
            </a:extLst>
          </p:cNvPr>
          <p:cNvSpPr/>
          <p:nvPr/>
        </p:nvSpPr>
        <p:spPr>
          <a:xfrm>
            <a:off x="5631403" y="658843"/>
            <a:ext cx="1720789" cy="676278"/>
          </a:xfrm>
          <a:prstGeom prst="chevron">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127C5DE-6EC9-416A-A072-B79CCECC2A2D}"/>
              </a:ext>
            </a:extLst>
          </p:cNvPr>
          <p:cNvSpPr txBox="1"/>
          <p:nvPr/>
        </p:nvSpPr>
        <p:spPr>
          <a:xfrm>
            <a:off x="2706949" y="794952"/>
            <a:ext cx="6138908" cy="369332"/>
          </a:xfrm>
          <a:prstGeom prst="rect">
            <a:avLst/>
          </a:prstGeom>
          <a:noFill/>
        </p:spPr>
        <p:txBody>
          <a:bodyPr wrap="square">
            <a:spAutoFit/>
          </a:bodyPr>
          <a:lstStyle/>
          <a:p>
            <a:r>
              <a:rPr lang="en-US" sz="1800" b="1" i="0" u="none" strike="noStrike" baseline="0" dirty="0">
                <a:latin typeface="GulliverBL"/>
              </a:rPr>
              <a:t>Introduction</a:t>
            </a:r>
            <a:endParaRPr lang="en-US" dirty="0"/>
          </a:p>
        </p:txBody>
      </p:sp>
      <p:sp>
        <p:nvSpPr>
          <p:cNvPr id="16" name="TextBox 15">
            <a:extLst>
              <a:ext uri="{FF2B5EF4-FFF2-40B4-BE49-F238E27FC236}">
                <a16:creationId xmlns:a16="http://schemas.microsoft.com/office/drawing/2014/main" id="{9F490AF1-75E2-4120-87A9-505DA06679EB}"/>
              </a:ext>
            </a:extLst>
          </p:cNvPr>
          <p:cNvSpPr txBox="1"/>
          <p:nvPr/>
        </p:nvSpPr>
        <p:spPr>
          <a:xfrm>
            <a:off x="4404556" y="812316"/>
            <a:ext cx="6138908" cy="369332"/>
          </a:xfrm>
          <a:prstGeom prst="rect">
            <a:avLst/>
          </a:prstGeom>
          <a:noFill/>
        </p:spPr>
        <p:txBody>
          <a:bodyPr wrap="square">
            <a:spAutoFit/>
          </a:bodyPr>
          <a:lstStyle/>
          <a:p>
            <a:r>
              <a:rPr lang="en-US" sz="1800" b="1" i="0" u="none" strike="noStrike" baseline="0" dirty="0">
                <a:latin typeface="GulliverBL"/>
              </a:rPr>
              <a:t>Methods</a:t>
            </a:r>
            <a:endParaRPr lang="en-US" dirty="0"/>
          </a:p>
        </p:txBody>
      </p:sp>
      <p:sp>
        <p:nvSpPr>
          <p:cNvPr id="18" name="TextBox 17">
            <a:extLst>
              <a:ext uri="{FF2B5EF4-FFF2-40B4-BE49-F238E27FC236}">
                <a16:creationId xmlns:a16="http://schemas.microsoft.com/office/drawing/2014/main" id="{EC3AC10D-D48E-4FC5-8463-4DD65D0E2CA7}"/>
              </a:ext>
            </a:extLst>
          </p:cNvPr>
          <p:cNvSpPr txBox="1"/>
          <p:nvPr/>
        </p:nvSpPr>
        <p:spPr>
          <a:xfrm>
            <a:off x="6085642" y="812316"/>
            <a:ext cx="6138908" cy="369332"/>
          </a:xfrm>
          <a:prstGeom prst="rect">
            <a:avLst/>
          </a:prstGeom>
          <a:noFill/>
        </p:spPr>
        <p:txBody>
          <a:bodyPr wrap="square">
            <a:spAutoFit/>
          </a:bodyPr>
          <a:lstStyle/>
          <a:p>
            <a:r>
              <a:rPr lang="en-US" sz="1800" b="1" i="0" u="none" strike="noStrike" baseline="0" dirty="0">
                <a:latin typeface="GulliverBL"/>
              </a:rPr>
              <a:t>Results</a:t>
            </a:r>
            <a:endParaRPr lang="en-US" dirty="0"/>
          </a:p>
        </p:txBody>
      </p:sp>
      <p:sp>
        <p:nvSpPr>
          <p:cNvPr id="20" name="TextBox 19">
            <a:extLst>
              <a:ext uri="{FF2B5EF4-FFF2-40B4-BE49-F238E27FC236}">
                <a16:creationId xmlns:a16="http://schemas.microsoft.com/office/drawing/2014/main" id="{ADBB0D8B-0D76-4C11-A90B-FAE193824B34}"/>
              </a:ext>
            </a:extLst>
          </p:cNvPr>
          <p:cNvSpPr txBox="1"/>
          <p:nvPr/>
        </p:nvSpPr>
        <p:spPr>
          <a:xfrm>
            <a:off x="7554154" y="794953"/>
            <a:ext cx="1266550" cy="369332"/>
          </a:xfrm>
          <a:prstGeom prst="rect">
            <a:avLst/>
          </a:prstGeom>
          <a:noFill/>
        </p:spPr>
        <p:txBody>
          <a:bodyPr wrap="square">
            <a:spAutoFit/>
          </a:bodyPr>
          <a:lstStyle/>
          <a:p>
            <a:r>
              <a:rPr lang="en-US" sz="1800" b="1" i="0" u="none" strike="noStrike" baseline="0" dirty="0">
                <a:latin typeface="GulliverBL"/>
              </a:rPr>
              <a:t>Discussion</a:t>
            </a:r>
            <a:endParaRPr lang="en-US" dirty="0"/>
          </a:p>
        </p:txBody>
      </p:sp>
      <p:sp>
        <p:nvSpPr>
          <p:cNvPr id="22" name="TextBox 21">
            <a:extLst>
              <a:ext uri="{FF2B5EF4-FFF2-40B4-BE49-F238E27FC236}">
                <a16:creationId xmlns:a16="http://schemas.microsoft.com/office/drawing/2014/main" id="{C2F9CD23-A876-4991-8537-4E9E7DDF9F9C}"/>
              </a:ext>
            </a:extLst>
          </p:cNvPr>
          <p:cNvSpPr txBox="1"/>
          <p:nvPr/>
        </p:nvSpPr>
        <p:spPr>
          <a:xfrm>
            <a:off x="10680575" y="794952"/>
            <a:ext cx="1456677" cy="369332"/>
          </a:xfrm>
          <a:prstGeom prst="rect">
            <a:avLst/>
          </a:prstGeom>
          <a:noFill/>
        </p:spPr>
        <p:txBody>
          <a:bodyPr wrap="square">
            <a:spAutoFit/>
          </a:bodyPr>
          <a:lstStyle/>
          <a:p>
            <a:r>
              <a:rPr lang="en-US" sz="1800" b="1" i="0" u="none" strike="noStrike" baseline="0" dirty="0">
                <a:latin typeface="GulliverBL"/>
              </a:rPr>
              <a:t>Conclusion</a:t>
            </a:r>
            <a:endParaRPr lang="en-US" dirty="0"/>
          </a:p>
        </p:txBody>
      </p:sp>
      <p:sp>
        <p:nvSpPr>
          <p:cNvPr id="36" name="TextBox 35">
            <a:extLst>
              <a:ext uri="{FF2B5EF4-FFF2-40B4-BE49-F238E27FC236}">
                <a16:creationId xmlns:a16="http://schemas.microsoft.com/office/drawing/2014/main" id="{243A1B54-F749-4B1D-AF50-06B45FABAC1F}"/>
              </a:ext>
            </a:extLst>
          </p:cNvPr>
          <p:cNvSpPr txBox="1"/>
          <p:nvPr/>
        </p:nvSpPr>
        <p:spPr>
          <a:xfrm>
            <a:off x="3026546" y="6385711"/>
            <a:ext cx="6138908" cy="261610"/>
          </a:xfrm>
          <a:prstGeom prst="rect">
            <a:avLst/>
          </a:prstGeom>
          <a:noFill/>
        </p:spPr>
        <p:txBody>
          <a:bodyPr wrap="square">
            <a:spAutoFit/>
          </a:bodyPr>
          <a:lstStyle/>
          <a:p>
            <a:r>
              <a:rPr lang="en-US" sz="1100" b="1" i="0" u="none" strike="noStrike" cap="none" baseline="0" dirty="0">
                <a:latin typeface="GulliverRM"/>
                <a:cs typeface="Lotus" panose="00000400000000000000" pitchFamily="2" charset="-78"/>
              </a:rPr>
              <a:t>Development And Usability Testing Of Riyadh Mother And Baby Multi-center Cohort Study Registry</a:t>
            </a:r>
            <a:endParaRPr lang="en-US" sz="1100" b="1" dirty="0"/>
          </a:p>
        </p:txBody>
      </p:sp>
      <p:sp>
        <p:nvSpPr>
          <p:cNvPr id="38" name="TextBox 37">
            <a:extLst>
              <a:ext uri="{FF2B5EF4-FFF2-40B4-BE49-F238E27FC236}">
                <a16:creationId xmlns:a16="http://schemas.microsoft.com/office/drawing/2014/main" id="{462AEEA4-C906-446B-A4D0-14C552CA7C47}"/>
              </a:ext>
            </a:extLst>
          </p:cNvPr>
          <p:cNvSpPr txBox="1"/>
          <p:nvPr/>
        </p:nvSpPr>
        <p:spPr>
          <a:xfrm>
            <a:off x="10429409" y="6362627"/>
            <a:ext cx="1520301" cy="307777"/>
          </a:xfrm>
          <a:prstGeom prst="rect">
            <a:avLst/>
          </a:prstGeom>
          <a:noFill/>
        </p:spPr>
        <p:txBody>
          <a:bodyPr wrap="square">
            <a:spAutoFit/>
          </a:bodyPr>
          <a:lstStyle/>
          <a:p>
            <a:r>
              <a:rPr lang="en-US" sz="1400" b="1" dirty="0">
                <a:latin typeface="GulliverBL"/>
                <a:cs typeface="Segoe UI" panose="020B0502040204020203" pitchFamily="34" charset="0"/>
              </a:rPr>
              <a:t>Fatemeh Shafiee</a:t>
            </a:r>
            <a:endParaRPr lang="fa-IR" sz="1400" b="1" dirty="0">
              <a:latin typeface="GulliverBL"/>
              <a:cs typeface="Segoe UI" panose="020B0502040204020203" pitchFamily="34" charset="0"/>
            </a:endParaRPr>
          </a:p>
        </p:txBody>
      </p:sp>
      <p:sp>
        <p:nvSpPr>
          <p:cNvPr id="19" name="TextBox 18">
            <a:extLst>
              <a:ext uri="{FF2B5EF4-FFF2-40B4-BE49-F238E27FC236}">
                <a16:creationId xmlns:a16="http://schemas.microsoft.com/office/drawing/2014/main" id="{F2B8E8F6-F2B9-48D7-BB7F-696DEE95986F}"/>
              </a:ext>
            </a:extLst>
          </p:cNvPr>
          <p:cNvSpPr txBox="1"/>
          <p:nvPr/>
        </p:nvSpPr>
        <p:spPr>
          <a:xfrm>
            <a:off x="356586" y="2497548"/>
            <a:ext cx="11478828" cy="2677656"/>
          </a:xfrm>
          <a:prstGeom prst="rect">
            <a:avLst/>
          </a:prstGeom>
          <a:noFill/>
        </p:spPr>
        <p:txBody>
          <a:bodyPr wrap="square">
            <a:spAutoFit/>
          </a:bodyPr>
          <a:lstStyle/>
          <a:p>
            <a:pPr algn="l"/>
            <a:r>
              <a:rPr lang="en-US" sz="2400" b="1" i="0" u="none" strike="noStrike" baseline="0" dirty="0">
                <a:solidFill>
                  <a:srgbClr val="000000"/>
                </a:solidFill>
                <a:latin typeface="GulliverRM"/>
              </a:rPr>
              <a:t>In Saudi Arabia, there is still a </a:t>
            </a:r>
            <a:r>
              <a:rPr lang="en-US" sz="2400" b="1" i="0" u="none" strike="noStrike" baseline="0" dirty="0">
                <a:solidFill>
                  <a:srgbClr val="FF0000"/>
                </a:solidFill>
                <a:latin typeface="GulliverRM"/>
              </a:rPr>
              <a:t>gap</a:t>
            </a:r>
            <a:r>
              <a:rPr lang="en-US" sz="2400" b="1" i="0" u="none" strike="noStrike" baseline="0" dirty="0">
                <a:solidFill>
                  <a:srgbClr val="000000"/>
                </a:solidFill>
                <a:latin typeface="GulliverRM"/>
              </a:rPr>
              <a:t> in medical research technology development thus understanding how registries can be used for research is an </a:t>
            </a:r>
            <a:r>
              <a:rPr lang="en-US" sz="2400" b="1" i="0" u="none" strike="noStrike" baseline="0" dirty="0">
                <a:solidFill>
                  <a:srgbClr val="FF0000"/>
                </a:solidFill>
                <a:latin typeface="GulliverRM"/>
              </a:rPr>
              <a:t>innovation</a:t>
            </a:r>
            <a:r>
              <a:rPr lang="en-US" sz="2400" b="1" i="0" u="none" strike="noStrike" baseline="0" dirty="0">
                <a:solidFill>
                  <a:srgbClr val="000000"/>
                </a:solidFill>
                <a:latin typeface="GulliverRM"/>
              </a:rPr>
              <a:t>. A recent work on registry in biomedical devices was published in the past year to show there are efforts in registry development in Saudi Arabia.</a:t>
            </a:r>
          </a:p>
          <a:p>
            <a:pPr algn="l"/>
            <a:endParaRPr lang="en-US" sz="2400" b="1" i="0" u="none" strike="noStrike" baseline="0" dirty="0">
              <a:solidFill>
                <a:srgbClr val="000000"/>
              </a:solidFill>
              <a:latin typeface="GulliverRM"/>
            </a:endParaRPr>
          </a:p>
          <a:p>
            <a:pPr algn="l"/>
            <a:r>
              <a:rPr lang="en-US" sz="2400" b="1" i="0" u="none" strike="noStrike" baseline="0" dirty="0">
                <a:solidFill>
                  <a:srgbClr val="000000"/>
                </a:solidFill>
                <a:latin typeface="GulliverRM"/>
              </a:rPr>
              <a:t>The </a:t>
            </a:r>
            <a:r>
              <a:rPr lang="en-US" sz="2400" b="1" i="0" u="none" strike="noStrike" baseline="0" dirty="0">
                <a:solidFill>
                  <a:srgbClr val="000000"/>
                </a:solidFill>
                <a:highlight>
                  <a:srgbClr val="FFFF00"/>
                </a:highlight>
                <a:latin typeface="GulliverRM"/>
              </a:rPr>
              <a:t>objective of this study</a:t>
            </a:r>
            <a:r>
              <a:rPr lang="en-US" sz="2400" b="1" i="0" u="none" strike="noStrike" baseline="0" dirty="0">
                <a:solidFill>
                  <a:srgbClr val="000000"/>
                </a:solidFill>
                <a:latin typeface="GulliverRM"/>
              </a:rPr>
              <a:t> is to test the usability of the cohort</a:t>
            </a:r>
          </a:p>
          <a:p>
            <a:pPr algn="l"/>
            <a:r>
              <a:rPr lang="en-US" sz="2400" b="1" i="0" u="none" strike="noStrike" baseline="0" dirty="0">
                <a:solidFill>
                  <a:srgbClr val="000000"/>
                </a:solidFill>
                <a:latin typeface="GulliverRM"/>
              </a:rPr>
              <a:t>registry developed for clinical research and service improvement.</a:t>
            </a:r>
            <a:endParaRPr lang="en-US" sz="2400" b="1" dirty="0"/>
          </a:p>
        </p:txBody>
      </p:sp>
    </p:spTree>
    <p:extLst>
      <p:ext uri="{BB962C8B-B14F-4D97-AF65-F5344CB8AC3E}">
        <p14:creationId xmlns:p14="http://schemas.microsoft.com/office/powerpoint/2010/main" val="1262354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434</TotalTime>
  <Words>6021</Words>
  <Application>Microsoft Office PowerPoint</Application>
  <PresentationFormat>Widescreen</PresentationFormat>
  <Paragraphs>778</Paragraphs>
  <Slides>61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Arial</vt:lpstr>
      <vt:lpstr>Arial Black</vt:lpstr>
      <vt:lpstr>Calibri</vt:lpstr>
      <vt:lpstr>Corbel</vt:lpstr>
      <vt:lpstr>Courier New</vt:lpstr>
      <vt:lpstr>GulliverBL</vt:lpstr>
      <vt:lpstr>GulliverIT</vt:lpstr>
      <vt:lpstr>GulliverRM</vt:lpstr>
      <vt:lpstr>Segoe UI</vt:lpstr>
      <vt:lpstr>Wingdings</vt:lpstr>
      <vt:lpstr>Banded</vt:lpstr>
      <vt:lpstr>Development And Usability Testing Of Riyadh Mother And Baby Multi-center Cohort Study Registry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Ali Molazemian</dc:creator>
  <cp:lastModifiedBy>fn.shf</cp:lastModifiedBy>
  <cp:revision>55</cp:revision>
  <dcterms:created xsi:type="dcterms:W3CDTF">2017-02-27T19:12:11Z</dcterms:created>
  <dcterms:modified xsi:type="dcterms:W3CDTF">2021-01-05T07:11:43Z</dcterms:modified>
</cp:coreProperties>
</file>