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36"/>
  </p:notesMasterIdLst>
  <p:sldIdLst>
    <p:sldId id="256" r:id="rId2"/>
    <p:sldId id="271" r:id="rId3"/>
    <p:sldId id="272" r:id="rId4"/>
    <p:sldId id="273"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3" r:id="rId33"/>
    <p:sldId id="302" r:id="rId34"/>
    <p:sldId id="27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EE95FC5-CD6B-4A50-9262-DC414E16C3EA}">
      <dgm:prSet custT="1"/>
      <dgm:spPr>
        <a:xfrm>
          <a:off x="152423" y="1477505"/>
          <a:ext cx="5147523" cy="1511349"/>
        </a:xfrm>
        <a:prstGeom prst="rect">
          <a:avLst/>
        </a:prstGeom>
        <a:solidFill>
          <a:srgbClr val="FFFFFF"/>
        </a:solidFill>
        <a:ln w="12700" cap="flat" cmpd="sng" algn="ctr">
          <a:solidFill>
            <a:srgbClr val="E2E2E8">
              <a:lumMod val="75000"/>
            </a:srgbClr>
          </a:solidFill>
          <a:prstDash val="solid"/>
        </a:ln>
        <a:effectLst/>
      </dgm:spPr>
      <dgm:t>
        <a:bodyPr lIns="72000" rIns="72000"/>
        <a:lstStyle/>
        <a:p>
          <a:pPr rtl="0"/>
          <a:r>
            <a:rPr lang="en-US" sz="2100" b="1" dirty="0" smtClean="0">
              <a:solidFill>
                <a:srgbClr val="A5A27D">
                  <a:lumMod val="75000"/>
                </a:srgbClr>
              </a:solidFill>
              <a:latin typeface="Browallia New" panose="020B0604020202020204" pitchFamily="34" charset="-34"/>
              <a:ea typeface="+mn-ea"/>
              <a:cs typeface="Browallia New" panose="020B0604020202020204" pitchFamily="34" charset="-34"/>
            </a:rPr>
            <a:t>1- Hypertension is one of the major causes of death globally and affects more than 20% of the adult population in China, according to the latest statistics.</a:t>
          </a:r>
          <a:endParaRPr lang="en-US" sz="1800" dirty="0">
            <a:solidFill>
              <a:srgbClr val="E2E2E8">
                <a:lumMod val="50000"/>
              </a:srgbClr>
            </a:solidFill>
            <a:latin typeface="Browallia New" panose="020B0604020202020204" pitchFamily="34" charset="-34"/>
            <a:ea typeface="+mn-ea"/>
            <a:cs typeface="Browallia New" panose="020B0604020202020204" pitchFamily="34" charset="-34"/>
          </a:endParaRP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endParaRPr lang="en-US"/>
        </a:p>
      </dgm:t>
    </dgm:pt>
    <dgm:pt modelId="{F05611F0-8256-4954-B6CB-ED6B4F2DD397}">
      <dgm:prSet custT="1"/>
      <dgm:spPr>
        <a:xfrm>
          <a:off x="5657367" y="96922"/>
          <a:ext cx="5289162" cy="2564681"/>
        </a:xfrm>
        <a:prstGeom prst="rect">
          <a:avLst/>
        </a:prstGeom>
        <a:solidFill>
          <a:srgbClr val="FFFFFF"/>
        </a:solidFill>
        <a:ln w="12700" cap="flat" cmpd="sng" algn="ctr">
          <a:solidFill>
            <a:srgbClr val="E2E2E8">
              <a:lumMod val="75000"/>
            </a:srgbClr>
          </a:solidFill>
          <a:prstDash val="solid"/>
        </a:ln>
        <a:effectLst/>
      </dgm:spPr>
      <dgm:t>
        <a:bodyPr lIns="72000" rIns="72000"/>
        <a:lstStyle/>
        <a:p>
          <a:pPr rtl="0"/>
          <a:r>
            <a:rPr lang="en-US" sz="21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2- In China, the majority of hypertension care is provided by primary care physicians (PCPs) in community practices. The imbalance between the small number of available PCPs and the vast number of patients has limited the average PCP visit to less than 9 minutes.</a:t>
          </a:r>
          <a:endParaRPr lang="en-US" sz="1800" kern="1200" dirty="0">
            <a:solidFill>
              <a:srgbClr val="E2E2E8">
                <a:lumMod val="50000"/>
              </a:srgbClr>
            </a:solidFill>
            <a:latin typeface="Browallia New" panose="020B0604020202020204" pitchFamily="34" charset="-34"/>
            <a:ea typeface="+mn-ea"/>
            <a:cs typeface="Browallia New" panose="020B0604020202020204" pitchFamily="34" charset="-34"/>
          </a:endParaRP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2" phldr="0"/>
      <dgm:spPr/>
      <dgm:t>
        <a:bodyPr/>
        <a:lstStyle/>
        <a:p>
          <a:endParaRPr lang="en-US"/>
        </a:p>
      </dgm:t>
    </dgm:pt>
    <dgm:pt modelId="{22625139-F93A-4F3F-A7AA-4923A01AEDF3}">
      <dgm:prSet custT="1"/>
      <dgm:spPr>
        <a:xfrm>
          <a:off x="877552" y="3453869"/>
          <a:ext cx="5660273" cy="2286192"/>
        </a:xfrm>
        <a:prstGeom prst="rect">
          <a:avLst/>
        </a:prstGeom>
        <a:solidFill>
          <a:srgbClr val="FFFFFF"/>
        </a:solidFill>
        <a:ln w="12700" cap="flat" cmpd="sng" algn="ctr">
          <a:solidFill>
            <a:srgbClr val="E2E2E8">
              <a:lumMod val="75000"/>
            </a:srgbClr>
          </a:solidFill>
          <a:prstDash val="solid"/>
        </a:ln>
        <a:effectLst/>
      </dgm:spPr>
      <dgm:t>
        <a:bodyPr lIns="72000" rIns="72000"/>
        <a:lstStyle/>
        <a:p>
          <a:pPr rtl="0"/>
          <a:r>
            <a:rPr lang="en-US" sz="21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3- Hypertension specific assessments such as reviewing BP trends, ocular exams, and renal function tests are not often performed, and education about medication adherence and behavioral changes may not be provided as necessary.</a:t>
          </a:r>
          <a:endParaRPr lang="en-US" sz="1800" kern="1200" dirty="0">
            <a:solidFill>
              <a:srgbClr val="E2E2E8">
                <a:lumMod val="50000"/>
              </a:srgbClr>
            </a:solidFill>
            <a:latin typeface="Browallia New" panose="020B0604020202020204" pitchFamily="34" charset="-34"/>
            <a:ea typeface="+mn-ea"/>
            <a:cs typeface="Browallia New" panose="020B0604020202020204" pitchFamily="34" charset="-34"/>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endParaRPr lang="en-US"/>
        </a:p>
      </dgm:t>
    </dgm:pt>
    <dgm:pt modelId="{40FE0EB9-B287-43F6-ABB4-527CB1B94B4A}" type="pres">
      <dgm:prSet presAssocID="{D0F07F19-1F50-4B42-A7A0-278DF9D25BB1}" presName="diagram" presStyleCnt="0">
        <dgm:presLayoutVars>
          <dgm:dir/>
          <dgm:resizeHandles val="exact"/>
        </dgm:presLayoutVars>
      </dgm:prSet>
      <dgm:spPr/>
      <dgm:t>
        <a:bodyPr/>
        <a:lstStyle/>
        <a:p>
          <a:endParaRPr lang="en-US"/>
        </a:p>
      </dgm:t>
    </dgm:pt>
    <dgm:pt modelId="{8B70BCB8-2CA8-4281-8C3E-9646AA407DE2}" type="pres">
      <dgm:prSet presAssocID="{2EE95FC5-CD6B-4A50-9262-DC414E16C3EA}" presName="node" presStyleLbl="node1" presStyleIdx="0" presStyleCnt="3" custScaleX="65220" custScaleY="34684" custLinFactNeighborX="1844" custLinFactNeighborY="792">
        <dgm:presLayoutVars>
          <dgm:bulletEnabled val="1"/>
        </dgm:presLayoutVars>
      </dgm:prSet>
      <dgm:spPr/>
      <dgm:t>
        <a:bodyPr/>
        <a:lstStyle/>
        <a:p>
          <a:endParaRPr lang="en-US"/>
        </a:p>
      </dgm:t>
    </dgm:pt>
    <dgm:pt modelId="{E02BC8AD-DDC2-43A7-BB43-F6F8D8BD6340}" type="pres">
      <dgm:prSet presAssocID="{C99EBBB1-E916-471C-83C9-ABE85B42AC26}" presName="sibTrans" presStyleCnt="0"/>
      <dgm:spPr/>
    </dgm:pt>
    <dgm:pt modelId="{B86E23A3-742D-4587-88CF-2D56A8442149}" type="pres">
      <dgm:prSet presAssocID="{F05611F0-8256-4954-B6CB-ED6B4F2DD397}" presName="node" presStyleLbl="node1" presStyleIdx="1" presStyleCnt="3" custScaleX="89920" custScaleY="46277" custLinFactNeighborX="-4142" custLinFactNeighborY="3078">
        <dgm:presLayoutVars>
          <dgm:bulletEnabled val="1"/>
        </dgm:presLayoutVars>
      </dgm:prSet>
      <dgm:spPr/>
      <dgm:t>
        <a:bodyPr/>
        <a:lstStyle/>
        <a:p>
          <a:endParaRPr lang="en-US"/>
        </a:p>
      </dgm:t>
    </dgm:pt>
    <dgm:pt modelId="{87C885F5-93E2-4D86-AAEA-8BD12E68F9BB}" type="pres">
      <dgm:prSet presAssocID="{6BD5265A-8333-420D-BDB2-65F10B3EBD76}" presName="sibTrans" presStyleCnt="0"/>
      <dgm:spPr/>
    </dgm:pt>
    <dgm:pt modelId="{D64973A5-4E87-44F1-B369-B0D5E0C2A462}" type="pres">
      <dgm:prSet presAssocID="{22625139-F93A-4F3F-A7AA-4923A01AEDF3}" presName="node" presStyleLbl="node1" presStyleIdx="2" presStyleCnt="3" custScaleX="81123" custScaleY="42833" custLinFactNeighborX="-37163" custLinFactNeighborY="-7273">
        <dgm:presLayoutVars>
          <dgm:bulletEnabled val="1"/>
        </dgm:presLayoutVars>
      </dgm:prSet>
      <dgm:spPr/>
      <dgm:t>
        <a:bodyPr/>
        <a:lstStyle/>
        <a:p>
          <a:endParaRPr lang="en-US"/>
        </a:p>
      </dgm:t>
    </dgm:pt>
  </dgm:ptLst>
  <dgm:cxnLst>
    <dgm:cxn modelId="{FC7721F0-429B-4CE7-BE98-C2F3C41FE9C7}" srcId="{D0F07F19-1F50-4B42-A7A0-278DF9D25BB1}" destId="{22625139-F93A-4F3F-A7AA-4923A01AEDF3}" srcOrd="2" destOrd="0" parTransId="{F549A0EB-6BE9-4749-8336-B02A279AE302}" sibTransId="{A8E2FA08-4DD4-4654-A85D-9A99162D6201}"/>
    <dgm:cxn modelId="{C3C9D92A-4F8E-4228-8DF6-5BC8FFC105E0}" type="presOf" srcId="{2EE95FC5-CD6B-4A50-9262-DC414E16C3EA}" destId="{8B70BCB8-2CA8-4281-8C3E-9646AA407DE2}" srcOrd="0" destOrd="0" presId="urn:microsoft.com/office/officeart/2005/8/layout/default"/>
    <dgm:cxn modelId="{B3F19EC2-A372-4EC3-BFE0-C62FFDFE3DF6}" srcId="{D0F07F19-1F50-4B42-A7A0-278DF9D25BB1}" destId="{2EE95FC5-CD6B-4A50-9262-DC414E16C3EA}" srcOrd="0" destOrd="0" parTransId="{75374347-884B-4721-8CFF-DF080F5B1C79}" sibTransId="{C99EBBB1-E916-471C-83C9-ABE85B42AC26}"/>
    <dgm:cxn modelId="{E9B19438-D9F1-42E9-B97B-ECEA234AED50}" type="presOf" srcId="{F05611F0-8256-4954-B6CB-ED6B4F2DD397}" destId="{B86E23A3-742D-4587-88CF-2D56A8442149}" srcOrd="0" destOrd="0" presId="urn:microsoft.com/office/officeart/2005/8/layout/default"/>
    <dgm:cxn modelId="{914FACD2-336A-4471-9E99-312B3F8EAB04}" srcId="{D0F07F19-1F50-4B42-A7A0-278DF9D25BB1}" destId="{F05611F0-8256-4954-B6CB-ED6B4F2DD397}" srcOrd="1" destOrd="0" parTransId="{CD7328D6-9FAE-4506-9BDB-E06A571EC1D4}" sibTransId="{6BD5265A-8333-420D-BDB2-65F10B3EBD76}"/>
    <dgm:cxn modelId="{6D195AE4-39B4-45CF-9D82-CF1593D393F6}" type="presOf" srcId="{22625139-F93A-4F3F-A7AA-4923A01AEDF3}" destId="{D64973A5-4E87-44F1-B369-B0D5E0C2A462}" srcOrd="0" destOrd="0" presId="urn:microsoft.com/office/officeart/2005/8/layout/default"/>
    <dgm:cxn modelId="{38B196E4-A718-4E5E-8B33-DFB2B77FDE42}" type="presOf" srcId="{D0F07F19-1F50-4B42-A7A0-278DF9D25BB1}" destId="{40FE0EB9-B287-43F6-ABB4-527CB1B94B4A}" srcOrd="0" destOrd="0" presId="urn:microsoft.com/office/officeart/2005/8/layout/default"/>
    <dgm:cxn modelId="{D17F6962-6CF2-4448-8F2E-27A7CB5CAB16}" type="presParOf" srcId="{40FE0EB9-B287-43F6-ABB4-527CB1B94B4A}" destId="{8B70BCB8-2CA8-4281-8C3E-9646AA407DE2}" srcOrd="0" destOrd="0" presId="urn:microsoft.com/office/officeart/2005/8/layout/default"/>
    <dgm:cxn modelId="{6873F57A-5B91-48FC-9B1A-61BEA27CBE90}" type="presParOf" srcId="{40FE0EB9-B287-43F6-ABB4-527CB1B94B4A}" destId="{E02BC8AD-DDC2-43A7-BB43-F6F8D8BD6340}" srcOrd="1" destOrd="0" presId="urn:microsoft.com/office/officeart/2005/8/layout/default"/>
    <dgm:cxn modelId="{FC4588CA-0BEE-4DE6-9726-93F413184C3C}" type="presParOf" srcId="{40FE0EB9-B287-43F6-ABB4-527CB1B94B4A}" destId="{B86E23A3-742D-4587-88CF-2D56A8442149}" srcOrd="2" destOrd="0" presId="urn:microsoft.com/office/officeart/2005/8/layout/default"/>
    <dgm:cxn modelId="{4178A0A8-8F80-4691-AE60-A912EF83DE0A}" type="presParOf" srcId="{40FE0EB9-B287-43F6-ABB4-527CB1B94B4A}" destId="{87C885F5-93E2-4D86-AAEA-8BD12E68F9BB}" srcOrd="3" destOrd="0" presId="urn:microsoft.com/office/officeart/2005/8/layout/default"/>
    <dgm:cxn modelId="{48A25CA2-D3C2-4FFF-9454-ED9B5A503F99}" type="presParOf" srcId="{40FE0EB9-B287-43F6-ABB4-527CB1B94B4A}" destId="{D64973A5-4E87-44F1-B369-B0D5E0C2A46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3D135E-BCAF-4E88-9940-6FE0978792E0}"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en-US"/>
        </a:p>
      </dgm:t>
    </dgm:pt>
    <dgm:pt modelId="{10D7AE57-1C32-4543-815D-9D428F5CCBEF}">
      <dgm:prSet phldrT="[Text]"/>
      <dgm:spPr>
        <a:xfrm>
          <a:off x="0" y="232226"/>
          <a:ext cx="5781040" cy="1433068"/>
        </a:xfrm>
        <a:prstGeom prst="rect">
          <a:avLst/>
        </a:prstGeom>
        <a:solidFill>
          <a:srgbClr val="B17FBA">
            <a:shade val="80000"/>
            <a:hueOff val="0"/>
            <a:satOff val="0"/>
            <a:lumOff val="0"/>
            <a:alphaOff val="0"/>
          </a:srgbClr>
        </a:solidFill>
        <a:ln>
          <a:noFill/>
        </a:ln>
        <a:effectLst/>
      </dgm:spPr>
      <dgm:t>
        <a:bodyPr/>
        <a:lstStyle/>
        <a:p>
          <a:r>
            <a:rPr lang="en-US" b="0" i="0" u="none" strike="noStrike" baseline="0" dirty="0" smtClean="0">
              <a:solidFill>
                <a:srgbClr val="000000"/>
              </a:solidFill>
              <a:latin typeface="Browallia New" panose="020B0604020202020204" pitchFamily="34" charset="-34"/>
              <a:ea typeface="+mn-ea"/>
              <a:cs typeface="Browallia New" panose="020B0604020202020204" pitchFamily="34" charset="-34"/>
            </a:rPr>
            <a:t>Withdrawal criteria include the following</a:t>
          </a:r>
          <a:endParaRPr lang="en-US" dirty="0">
            <a:solidFill>
              <a:srgbClr val="FFFFFF">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35A1CB07-96A3-40C2-A35D-A26370C0D70A}" type="parTrans" cxnId="{E74200C0-AAED-42D4-84DA-9F7BA7F98C1D}">
      <dgm:prSet/>
      <dgm:spPr/>
      <dgm:t>
        <a:bodyPr/>
        <a:lstStyle/>
        <a:p>
          <a:endParaRPr lang="en-US">
            <a:latin typeface="Browallia New" panose="020B0604020202020204" pitchFamily="34" charset="-34"/>
            <a:cs typeface="Browallia New" panose="020B0604020202020204" pitchFamily="34" charset="-34"/>
          </a:endParaRPr>
        </a:p>
      </dgm:t>
    </dgm:pt>
    <dgm:pt modelId="{7FC51670-0403-4F72-B5DC-C0E4DA4F8C66}" type="sibTrans" cxnId="{E74200C0-AAED-42D4-84DA-9F7BA7F98C1D}">
      <dgm:prSet/>
      <dgm:spPr/>
      <dgm:t>
        <a:bodyPr/>
        <a:lstStyle/>
        <a:p>
          <a:endParaRPr lang="en-US">
            <a:latin typeface="Browallia New" panose="020B0604020202020204" pitchFamily="34" charset="-34"/>
            <a:cs typeface="Browallia New" panose="020B0604020202020204" pitchFamily="34" charset="-34"/>
          </a:endParaRPr>
        </a:p>
      </dgm:t>
    </dgm:pt>
    <dgm:pt modelId="{584897D3-3C0D-413F-A006-9CD0CA082EBF}">
      <dgm:prSet phldrT="[Text]"/>
      <dgm:spPr>
        <a:xfrm>
          <a:off x="2822" y="1435659"/>
          <a:ext cx="1925131" cy="3009443"/>
        </a:xfrm>
        <a:prstGeom prst="rect">
          <a:avLst/>
        </a:prstGeom>
        <a:solidFill>
          <a:srgbClr val="FFFFFF">
            <a:hueOff val="0"/>
            <a:satOff val="0"/>
            <a:lumOff val="0"/>
            <a:alphaOff val="0"/>
          </a:srgbClr>
        </a:solidFill>
        <a:ln w="12700" cap="flat" cmpd="sng" algn="ctr">
          <a:solidFill>
            <a:srgbClr val="B17FBA">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a:t>
          </a:r>
          <a:r>
            <a:rPr lang="en-US" b="0" i="0" u="none" strike="noStrike" baseline="0" dirty="0" smtClean="0">
              <a:solidFill>
                <a:srgbClr val="000000"/>
              </a:solidFill>
              <a:latin typeface="Browallia New" panose="020B0604020202020204" pitchFamily="34" charset="-34"/>
              <a:ea typeface="+mn-ea"/>
              <a:cs typeface="Browallia New" panose="020B0604020202020204" pitchFamily="34" charset="-34"/>
            </a:rPr>
            <a:t>(1) the participant intends to drop out of the study</a:t>
          </a:r>
          <a:endParaRPr lang="en-US"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5F2A2250-8F8D-43D5-A768-E657F47CC363}" type="parTrans" cxnId="{FE511A45-39FD-4B07-9B45-2F6EB1EEB755}">
      <dgm:prSet/>
      <dgm:spPr/>
      <dgm:t>
        <a:bodyPr/>
        <a:lstStyle/>
        <a:p>
          <a:endParaRPr lang="en-US">
            <a:latin typeface="Browallia New" panose="020B0604020202020204" pitchFamily="34" charset="-34"/>
            <a:cs typeface="Browallia New" panose="020B0604020202020204" pitchFamily="34" charset="-34"/>
          </a:endParaRPr>
        </a:p>
      </dgm:t>
    </dgm:pt>
    <dgm:pt modelId="{220A2178-B29F-48BF-9342-1752952B3CC2}" type="sibTrans" cxnId="{FE511A45-39FD-4B07-9B45-2F6EB1EEB755}">
      <dgm:prSet/>
      <dgm:spPr/>
      <dgm:t>
        <a:bodyPr/>
        <a:lstStyle/>
        <a:p>
          <a:endParaRPr lang="en-US">
            <a:latin typeface="Browallia New" panose="020B0604020202020204" pitchFamily="34" charset="-34"/>
            <a:cs typeface="Browallia New" panose="020B0604020202020204" pitchFamily="34" charset="-34"/>
          </a:endParaRPr>
        </a:p>
      </dgm:t>
    </dgm:pt>
    <dgm:pt modelId="{AAABE0C1-1E34-4381-9735-FFEE6FCDF55B}">
      <dgm:prSet phldrT="[Text]"/>
      <dgm:spPr>
        <a:xfrm>
          <a:off x="1927954" y="1435659"/>
          <a:ext cx="1925131" cy="3009443"/>
        </a:xfrm>
        <a:prstGeom prst="rect">
          <a:avLst/>
        </a:prstGeom>
        <a:solidFill>
          <a:srgbClr val="FFFFFF">
            <a:hueOff val="0"/>
            <a:satOff val="0"/>
            <a:lumOff val="0"/>
            <a:alphaOff val="0"/>
          </a:srgbClr>
        </a:solidFill>
        <a:ln w="12700" cap="flat" cmpd="sng" algn="ctr">
          <a:solidFill>
            <a:srgbClr val="B17FBA">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a:t>
          </a:r>
          <a:r>
            <a:rPr lang="en-US" b="0" i="0" u="none" strike="noStrike" baseline="0" dirty="0" smtClean="0">
              <a:solidFill>
                <a:srgbClr val="000000"/>
              </a:solidFill>
              <a:latin typeface="Browallia New" panose="020B0604020202020204" pitchFamily="34" charset="-34"/>
              <a:ea typeface="+mn-ea"/>
              <a:cs typeface="Browallia New" panose="020B0604020202020204" pitchFamily="34" charset="-34"/>
            </a:rPr>
            <a:t>(2) the participant is unwilling to follow the study protocol such as not visiting the clinic as scheduled or having the lab tests performed</a:t>
          </a:r>
          <a:endParaRPr lang="en-US"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97368168-94AF-494E-8C5F-B8B20C7A36EB}" type="parTrans" cxnId="{B9D9A9D1-484F-4F1D-BF3A-092863C2C983}">
      <dgm:prSet/>
      <dgm:spPr/>
      <dgm:t>
        <a:bodyPr/>
        <a:lstStyle/>
        <a:p>
          <a:endParaRPr lang="en-US">
            <a:latin typeface="Browallia New" panose="020B0604020202020204" pitchFamily="34" charset="-34"/>
            <a:cs typeface="Browallia New" panose="020B0604020202020204" pitchFamily="34" charset="-34"/>
          </a:endParaRPr>
        </a:p>
      </dgm:t>
    </dgm:pt>
    <dgm:pt modelId="{CBBBCD28-DFA9-456D-AAC4-0F8E55989A00}" type="sibTrans" cxnId="{B9D9A9D1-484F-4F1D-BF3A-092863C2C983}">
      <dgm:prSet/>
      <dgm:spPr/>
      <dgm:t>
        <a:bodyPr/>
        <a:lstStyle/>
        <a:p>
          <a:endParaRPr lang="en-US">
            <a:latin typeface="Browallia New" panose="020B0604020202020204" pitchFamily="34" charset="-34"/>
            <a:cs typeface="Browallia New" panose="020B0604020202020204" pitchFamily="34" charset="-34"/>
          </a:endParaRPr>
        </a:p>
      </dgm:t>
    </dgm:pt>
    <dgm:pt modelId="{47EBB4C8-783B-4547-AAB4-1BE34A322E55}">
      <dgm:prSet phldrT="[Text]"/>
      <dgm:spPr>
        <a:xfrm>
          <a:off x="3853085" y="1435659"/>
          <a:ext cx="1925131" cy="3009443"/>
        </a:xfrm>
        <a:prstGeom prst="rect">
          <a:avLst/>
        </a:prstGeom>
        <a:solidFill>
          <a:srgbClr val="FFFFFF">
            <a:hueOff val="0"/>
            <a:satOff val="0"/>
            <a:lumOff val="0"/>
            <a:alphaOff val="0"/>
          </a:srgbClr>
        </a:solidFill>
        <a:ln w="12700" cap="flat" cmpd="sng" algn="ctr">
          <a:solidFill>
            <a:srgbClr val="B17FBA">
              <a:shade val="80000"/>
              <a:hueOff val="0"/>
              <a:satOff val="0"/>
              <a:lumOff val="0"/>
              <a:alphaOff val="0"/>
            </a:srgbClr>
          </a:solidFill>
          <a:prstDash val="solid"/>
        </a:ln>
        <a:effectLst/>
      </dgm:spPr>
      <dgm:t>
        <a:bodyPr/>
        <a:lstStyle/>
        <a:p>
          <a:r>
            <a:rPr lang="en-US" b="0" i="0" u="none" strike="noStrike" baseline="0" dirty="0" smtClean="0">
              <a:solidFill>
                <a:srgbClr val="000000"/>
              </a:solidFill>
              <a:latin typeface="Browallia New" panose="020B0604020202020204" pitchFamily="34" charset="-34"/>
              <a:ea typeface="+mn-ea"/>
              <a:cs typeface="Browallia New" panose="020B0604020202020204" pitchFamily="34" charset="-34"/>
            </a:rPr>
            <a:t>(3) the participant is withdrawn due to critical medical reasons. For patients who withdraw from the</a:t>
          </a:r>
        </a:p>
        <a:p>
          <a:r>
            <a:rPr lang="en-US" b="0" i="0" u="none" strike="noStrike" baseline="0" dirty="0" smtClean="0">
              <a:solidFill>
                <a:srgbClr val="000000"/>
              </a:solidFill>
              <a:latin typeface="Browallia New" panose="020B0604020202020204" pitchFamily="34" charset="-34"/>
              <a:ea typeface="+mn-ea"/>
              <a:cs typeface="Browallia New" panose="020B0604020202020204" pitchFamily="34" charset="-34"/>
            </a:rPr>
            <a:t>study</a:t>
          </a:r>
          <a:endParaRPr lang="en-US"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98CFF1DD-1299-4576-A3B7-7638ECA69EF7}" type="parTrans" cxnId="{A606B16B-EF1B-4C02-9E4D-E1A8B0BBE77D}">
      <dgm:prSet/>
      <dgm:spPr/>
      <dgm:t>
        <a:bodyPr/>
        <a:lstStyle/>
        <a:p>
          <a:endParaRPr lang="en-US">
            <a:latin typeface="Browallia New" panose="020B0604020202020204" pitchFamily="34" charset="-34"/>
            <a:cs typeface="Browallia New" panose="020B0604020202020204" pitchFamily="34" charset="-34"/>
          </a:endParaRPr>
        </a:p>
      </dgm:t>
    </dgm:pt>
    <dgm:pt modelId="{B27C890B-3443-4FFB-A374-C3C72A6F3A64}" type="sibTrans" cxnId="{A606B16B-EF1B-4C02-9E4D-E1A8B0BBE77D}">
      <dgm:prSet/>
      <dgm:spPr/>
      <dgm:t>
        <a:bodyPr/>
        <a:lstStyle/>
        <a:p>
          <a:endParaRPr lang="en-US">
            <a:latin typeface="Browallia New" panose="020B0604020202020204" pitchFamily="34" charset="-34"/>
            <a:cs typeface="Browallia New" panose="020B0604020202020204" pitchFamily="34" charset="-34"/>
          </a:endParaRPr>
        </a:p>
      </dgm:t>
    </dgm:pt>
    <dgm:pt modelId="{A996EB56-9824-4E80-A7EA-2A36507149BB}">
      <dgm:prSet/>
      <dgm:spPr/>
      <dgm:t>
        <a:bodyPr/>
        <a:lstStyle/>
        <a:p>
          <a:endParaRPr lang="en-US"/>
        </a:p>
      </dgm:t>
    </dgm:pt>
    <dgm:pt modelId="{A0D14BDF-416D-44D5-B83F-4DCB18B7D86E}" type="parTrans" cxnId="{7D2A5981-F1D0-4486-A1F7-97C909B89F42}">
      <dgm:prSet/>
      <dgm:spPr/>
      <dgm:t>
        <a:bodyPr/>
        <a:lstStyle/>
        <a:p>
          <a:endParaRPr lang="en-US">
            <a:latin typeface="Browallia New" panose="020B0604020202020204" pitchFamily="34" charset="-34"/>
            <a:cs typeface="Browallia New" panose="020B0604020202020204" pitchFamily="34" charset="-34"/>
          </a:endParaRPr>
        </a:p>
      </dgm:t>
    </dgm:pt>
    <dgm:pt modelId="{94D6CF3F-375E-4076-A099-C920DE1A2B1C}" type="sibTrans" cxnId="{7D2A5981-F1D0-4486-A1F7-97C909B89F42}">
      <dgm:prSet/>
      <dgm:spPr/>
      <dgm:t>
        <a:bodyPr/>
        <a:lstStyle/>
        <a:p>
          <a:endParaRPr lang="en-US">
            <a:latin typeface="Browallia New" panose="020B0604020202020204" pitchFamily="34" charset="-34"/>
            <a:cs typeface="Browallia New" panose="020B0604020202020204" pitchFamily="34" charset="-34"/>
          </a:endParaRPr>
        </a:p>
      </dgm:t>
    </dgm:pt>
    <dgm:pt modelId="{C48085CE-FD5A-4658-BF55-413568A78A8F}">
      <dgm:prSet/>
      <dgm:spPr/>
      <dgm:t>
        <a:bodyPr/>
        <a:lstStyle/>
        <a:p>
          <a:endParaRPr lang="en-US"/>
        </a:p>
      </dgm:t>
    </dgm:pt>
    <dgm:pt modelId="{579E00A8-ACCC-4D54-8B59-F36F1C08D4B6}" type="parTrans" cxnId="{83FA76D6-C9C3-4746-BCAA-88951D772D3D}">
      <dgm:prSet/>
      <dgm:spPr/>
      <dgm:t>
        <a:bodyPr/>
        <a:lstStyle/>
        <a:p>
          <a:endParaRPr lang="en-US">
            <a:latin typeface="Browallia New" panose="020B0604020202020204" pitchFamily="34" charset="-34"/>
            <a:cs typeface="Browallia New" panose="020B0604020202020204" pitchFamily="34" charset="-34"/>
          </a:endParaRPr>
        </a:p>
      </dgm:t>
    </dgm:pt>
    <dgm:pt modelId="{445C3ECA-7BCB-462E-8B6C-830D2796CF3E}" type="sibTrans" cxnId="{83FA76D6-C9C3-4746-BCAA-88951D772D3D}">
      <dgm:prSet/>
      <dgm:spPr/>
      <dgm:t>
        <a:bodyPr/>
        <a:lstStyle/>
        <a:p>
          <a:endParaRPr lang="en-US">
            <a:latin typeface="Browallia New" panose="020B0604020202020204" pitchFamily="34" charset="-34"/>
            <a:cs typeface="Browallia New" panose="020B0604020202020204" pitchFamily="34" charset="-34"/>
          </a:endParaRPr>
        </a:p>
      </dgm:t>
    </dgm:pt>
    <dgm:pt modelId="{90F27F86-6FDA-4582-8AC3-114F908035B3}">
      <dgm:prSet/>
      <dgm:spPr/>
      <dgm:t>
        <a:bodyPr/>
        <a:lstStyle/>
        <a:p>
          <a:endParaRPr lang="en-US"/>
        </a:p>
      </dgm:t>
    </dgm:pt>
    <dgm:pt modelId="{BE6DE34C-3348-40A7-AD0F-59FFC658D5F8}" type="parTrans" cxnId="{67F250D0-6554-4D6B-A185-75C1965F5EF8}">
      <dgm:prSet/>
      <dgm:spPr/>
      <dgm:t>
        <a:bodyPr/>
        <a:lstStyle/>
        <a:p>
          <a:endParaRPr lang="en-US">
            <a:latin typeface="Browallia New" panose="020B0604020202020204" pitchFamily="34" charset="-34"/>
            <a:cs typeface="Browallia New" panose="020B0604020202020204" pitchFamily="34" charset="-34"/>
          </a:endParaRPr>
        </a:p>
      </dgm:t>
    </dgm:pt>
    <dgm:pt modelId="{C82A3BE0-68C4-4338-8DBC-C865049AB009}" type="sibTrans" cxnId="{67F250D0-6554-4D6B-A185-75C1965F5EF8}">
      <dgm:prSet/>
      <dgm:spPr/>
      <dgm:t>
        <a:bodyPr/>
        <a:lstStyle/>
        <a:p>
          <a:endParaRPr lang="en-US">
            <a:latin typeface="Browallia New" panose="020B0604020202020204" pitchFamily="34" charset="-34"/>
            <a:cs typeface="Browallia New" panose="020B0604020202020204" pitchFamily="34" charset="-34"/>
          </a:endParaRPr>
        </a:p>
      </dgm:t>
    </dgm:pt>
    <dgm:pt modelId="{E3A0DDE9-887D-4A5C-BA17-53FB950EFA50}">
      <dgm:prSet/>
      <dgm:spPr/>
      <dgm:t>
        <a:bodyPr/>
        <a:lstStyle/>
        <a:p>
          <a:endParaRPr lang="en-US"/>
        </a:p>
      </dgm:t>
    </dgm:pt>
    <dgm:pt modelId="{D246FE94-23F2-4085-9F73-1BB28C0A6A1E}" type="parTrans" cxnId="{D9AF4D4F-66E8-4887-9CB7-30E48963E15E}">
      <dgm:prSet/>
      <dgm:spPr/>
      <dgm:t>
        <a:bodyPr/>
        <a:lstStyle/>
        <a:p>
          <a:endParaRPr lang="en-US">
            <a:latin typeface="Browallia New" panose="020B0604020202020204" pitchFamily="34" charset="-34"/>
            <a:cs typeface="Browallia New" panose="020B0604020202020204" pitchFamily="34" charset="-34"/>
          </a:endParaRPr>
        </a:p>
      </dgm:t>
    </dgm:pt>
    <dgm:pt modelId="{47587F66-BA03-4448-8B92-36241D6723DD}" type="sibTrans" cxnId="{D9AF4D4F-66E8-4887-9CB7-30E48963E15E}">
      <dgm:prSet/>
      <dgm:spPr/>
      <dgm:t>
        <a:bodyPr/>
        <a:lstStyle/>
        <a:p>
          <a:endParaRPr lang="en-US">
            <a:latin typeface="Browallia New" panose="020B0604020202020204" pitchFamily="34" charset="-34"/>
            <a:cs typeface="Browallia New" panose="020B0604020202020204" pitchFamily="34" charset="-34"/>
          </a:endParaRPr>
        </a:p>
      </dgm:t>
    </dgm:pt>
    <dgm:pt modelId="{4F176C76-6927-469F-9951-BEC1D9C95453}" type="pres">
      <dgm:prSet presAssocID="{4A3D135E-BCAF-4E88-9940-6FE0978792E0}" presName="composite" presStyleCnt="0">
        <dgm:presLayoutVars>
          <dgm:chMax val="1"/>
          <dgm:dir/>
          <dgm:resizeHandles val="exact"/>
        </dgm:presLayoutVars>
      </dgm:prSet>
      <dgm:spPr/>
      <dgm:t>
        <a:bodyPr/>
        <a:lstStyle/>
        <a:p>
          <a:endParaRPr lang="en-US"/>
        </a:p>
      </dgm:t>
    </dgm:pt>
    <dgm:pt modelId="{E53357A8-2419-4298-B03B-645A1E7E4F37}" type="pres">
      <dgm:prSet presAssocID="{10D7AE57-1C32-4543-815D-9D428F5CCBEF}" presName="roof" presStyleLbl="dkBgShp" presStyleIdx="0" presStyleCnt="2" custLinFactNeighborX="1757" custLinFactNeighborY="16024"/>
      <dgm:spPr/>
      <dgm:t>
        <a:bodyPr/>
        <a:lstStyle/>
        <a:p>
          <a:endParaRPr lang="en-US"/>
        </a:p>
      </dgm:t>
    </dgm:pt>
    <dgm:pt modelId="{0FD0AE2C-5BC4-4D77-B95B-EEAFD8356183}" type="pres">
      <dgm:prSet presAssocID="{10D7AE57-1C32-4543-815D-9D428F5CCBEF}" presName="pillars" presStyleCnt="0"/>
      <dgm:spPr/>
    </dgm:pt>
    <dgm:pt modelId="{B53B25FA-4E74-4FA1-B17F-9BCB2DAD6D6C}" type="pres">
      <dgm:prSet presAssocID="{10D7AE57-1C32-4543-815D-9D428F5CCBEF}" presName="pillar1" presStyleLbl="node1" presStyleIdx="0" presStyleCnt="3">
        <dgm:presLayoutVars>
          <dgm:bulletEnabled val="1"/>
        </dgm:presLayoutVars>
      </dgm:prSet>
      <dgm:spPr/>
      <dgm:t>
        <a:bodyPr/>
        <a:lstStyle/>
        <a:p>
          <a:endParaRPr lang="en-US"/>
        </a:p>
      </dgm:t>
    </dgm:pt>
    <dgm:pt modelId="{9336A391-D912-42A4-A2F9-0B5A6B951FC6}" type="pres">
      <dgm:prSet presAssocID="{AAABE0C1-1E34-4381-9735-FFEE6FCDF55B}" presName="pillarX" presStyleLbl="node1" presStyleIdx="1" presStyleCnt="3">
        <dgm:presLayoutVars>
          <dgm:bulletEnabled val="1"/>
        </dgm:presLayoutVars>
      </dgm:prSet>
      <dgm:spPr/>
      <dgm:t>
        <a:bodyPr/>
        <a:lstStyle/>
        <a:p>
          <a:endParaRPr lang="en-US"/>
        </a:p>
      </dgm:t>
    </dgm:pt>
    <dgm:pt modelId="{84DF22AB-5D61-4F62-9B9F-E66025F5610B}" type="pres">
      <dgm:prSet presAssocID="{47EBB4C8-783B-4547-AAB4-1BE34A322E55}" presName="pillarX" presStyleLbl="node1" presStyleIdx="2" presStyleCnt="3">
        <dgm:presLayoutVars>
          <dgm:bulletEnabled val="1"/>
        </dgm:presLayoutVars>
      </dgm:prSet>
      <dgm:spPr/>
      <dgm:t>
        <a:bodyPr/>
        <a:lstStyle/>
        <a:p>
          <a:endParaRPr lang="en-US"/>
        </a:p>
      </dgm:t>
    </dgm:pt>
    <dgm:pt modelId="{36A49EA8-C836-4DE9-90FA-939FFAED75B1}" type="pres">
      <dgm:prSet presAssocID="{10D7AE57-1C32-4543-815D-9D428F5CCBEF}" presName="base" presStyleLbl="dkBgShp" presStyleIdx="1" presStyleCnt="2" custScaleY="96900"/>
      <dgm:spPr>
        <a:xfrm>
          <a:off x="0" y="4450285"/>
          <a:ext cx="5781040" cy="324016"/>
        </a:xfrm>
        <a:prstGeom prst="rect">
          <a:avLst/>
        </a:prstGeom>
        <a:solidFill>
          <a:srgbClr val="B17FBA">
            <a:shade val="80000"/>
            <a:hueOff val="0"/>
            <a:satOff val="0"/>
            <a:lumOff val="0"/>
            <a:alphaOff val="0"/>
          </a:srgbClr>
        </a:solidFill>
        <a:ln>
          <a:noFill/>
        </a:ln>
        <a:effectLst/>
      </dgm:spPr>
      <dgm:t>
        <a:bodyPr/>
        <a:lstStyle/>
        <a:p>
          <a:endParaRPr lang="en-US"/>
        </a:p>
      </dgm:t>
    </dgm:pt>
  </dgm:ptLst>
  <dgm:cxnLst>
    <dgm:cxn modelId="{D9AF4D4F-66E8-4887-9CB7-30E48963E15E}" srcId="{4A3D135E-BCAF-4E88-9940-6FE0978792E0}" destId="{E3A0DDE9-887D-4A5C-BA17-53FB950EFA50}" srcOrd="4" destOrd="0" parTransId="{D246FE94-23F2-4085-9F73-1BB28C0A6A1E}" sibTransId="{47587F66-BA03-4448-8B92-36241D6723DD}"/>
    <dgm:cxn modelId="{83FA76D6-C9C3-4746-BCAA-88951D772D3D}" srcId="{4A3D135E-BCAF-4E88-9940-6FE0978792E0}" destId="{C48085CE-FD5A-4658-BF55-413568A78A8F}" srcOrd="2" destOrd="0" parTransId="{579E00A8-ACCC-4D54-8B59-F36F1C08D4B6}" sibTransId="{445C3ECA-7BCB-462E-8B6C-830D2796CF3E}"/>
    <dgm:cxn modelId="{67F250D0-6554-4D6B-A185-75C1965F5EF8}" srcId="{4A3D135E-BCAF-4E88-9940-6FE0978792E0}" destId="{90F27F86-6FDA-4582-8AC3-114F908035B3}" srcOrd="3" destOrd="0" parTransId="{BE6DE34C-3348-40A7-AD0F-59FFC658D5F8}" sibTransId="{C82A3BE0-68C4-4338-8DBC-C865049AB009}"/>
    <dgm:cxn modelId="{7D2A5981-F1D0-4486-A1F7-97C909B89F42}" srcId="{4A3D135E-BCAF-4E88-9940-6FE0978792E0}" destId="{A996EB56-9824-4E80-A7EA-2A36507149BB}" srcOrd="1" destOrd="0" parTransId="{A0D14BDF-416D-44D5-B83F-4DCB18B7D86E}" sibTransId="{94D6CF3F-375E-4076-A099-C920DE1A2B1C}"/>
    <dgm:cxn modelId="{EE9D590F-9EAB-4EC9-B382-3F1EA48B4962}" type="presOf" srcId="{10D7AE57-1C32-4543-815D-9D428F5CCBEF}" destId="{E53357A8-2419-4298-B03B-645A1E7E4F37}" srcOrd="0" destOrd="0" presId="urn:microsoft.com/office/officeart/2005/8/layout/hList3"/>
    <dgm:cxn modelId="{E74200C0-AAED-42D4-84DA-9F7BA7F98C1D}" srcId="{4A3D135E-BCAF-4E88-9940-6FE0978792E0}" destId="{10D7AE57-1C32-4543-815D-9D428F5CCBEF}" srcOrd="0" destOrd="0" parTransId="{35A1CB07-96A3-40C2-A35D-A26370C0D70A}" sibTransId="{7FC51670-0403-4F72-B5DC-C0E4DA4F8C66}"/>
    <dgm:cxn modelId="{D0CB2763-6176-43FA-94D6-1C4CF5B410FA}" type="presOf" srcId="{47EBB4C8-783B-4547-AAB4-1BE34A322E55}" destId="{84DF22AB-5D61-4F62-9B9F-E66025F5610B}" srcOrd="0" destOrd="0" presId="urn:microsoft.com/office/officeart/2005/8/layout/hList3"/>
    <dgm:cxn modelId="{FE511A45-39FD-4B07-9B45-2F6EB1EEB755}" srcId="{10D7AE57-1C32-4543-815D-9D428F5CCBEF}" destId="{584897D3-3C0D-413F-A006-9CD0CA082EBF}" srcOrd="0" destOrd="0" parTransId="{5F2A2250-8F8D-43D5-A768-E657F47CC363}" sibTransId="{220A2178-B29F-48BF-9342-1752952B3CC2}"/>
    <dgm:cxn modelId="{065505DC-6D9E-4A00-A6F9-BE22BE92D451}" type="presOf" srcId="{AAABE0C1-1E34-4381-9735-FFEE6FCDF55B}" destId="{9336A391-D912-42A4-A2F9-0B5A6B951FC6}" srcOrd="0" destOrd="0" presId="urn:microsoft.com/office/officeart/2005/8/layout/hList3"/>
    <dgm:cxn modelId="{B9D9A9D1-484F-4F1D-BF3A-092863C2C983}" srcId="{10D7AE57-1C32-4543-815D-9D428F5CCBEF}" destId="{AAABE0C1-1E34-4381-9735-FFEE6FCDF55B}" srcOrd="1" destOrd="0" parTransId="{97368168-94AF-494E-8C5F-B8B20C7A36EB}" sibTransId="{CBBBCD28-DFA9-456D-AAC4-0F8E55989A00}"/>
    <dgm:cxn modelId="{A606B16B-EF1B-4C02-9E4D-E1A8B0BBE77D}" srcId="{10D7AE57-1C32-4543-815D-9D428F5CCBEF}" destId="{47EBB4C8-783B-4547-AAB4-1BE34A322E55}" srcOrd="2" destOrd="0" parTransId="{98CFF1DD-1299-4576-A3B7-7638ECA69EF7}" sibTransId="{B27C890B-3443-4FFB-A374-C3C72A6F3A64}"/>
    <dgm:cxn modelId="{C650A27C-AA8C-4316-8B5E-718FD17BDB90}" type="presOf" srcId="{4A3D135E-BCAF-4E88-9940-6FE0978792E0}" destId="{4F176C76-6927-469F-9951-BEC1D9C95453}" srcOrd="0" destOrd="0" presId="urn:microsoft.com/office/officeart/2005/8/layout/hList3"/>
    <dgm:cxn modelId="{EBE5D5B9-7404-4419-843A-7E695D2AD981}" type="presOf" srcId="{584897D3-3C0D-413F-A006-9CD0CA082EBF}" destId="{B53B25FA-4E74-4FA1-B17F-9BCB2DAD6D6C}" srcOrd="0" destOrd="0" presId="urn:microsoft.com/office/officeart/2005/8/layout/hList3"/>
    <dgm:cxn modelId="{BBC40D67-7493-4E3E-B9D4-5E32D1BAA8CC}" type="presParOf" srcId="{4F176C76-6927-469F-9951-BEC1D9C95453}" destId="{E53357A8-2419-4298-B03B-645A1E7E4F37}" srcOrd="0" destOrd="0" presId="urn:microsoft.com/office/officeart/2005/8/layout/hList3"/>
    <dgm:cxn modelId="{947326CE-0AE9-44B9-A8E6-581FC598A150}" type="presParOf" srcId="{4F176C76-6927-469F-9951-BEC1D9C95453}" destId="{0FD0AE2C-5BC4-4D77-B95B-EEAFD8356183}" srcOrd="1" destOrd="0" presId="urn:microsoft.com/office/officeart/2005/8/layout/hList3"/>
    <dgm:cxn modelId="{8EB03298-A2E1-4061-9BA7-A50D1F9719D2}" type="presParOf" srcId="{0FD0AE2C-5BC4-4D77-B95B-EEAFD8356183}" destId="{B53B25FA-4E74-4FA1-B17F-9BCB2DAD6D6C}" srcOrd="0" destOrd="0" presId="urn:microsoft.com/office/officeart/2005/8/layout/hList3"/>
    <dgm:cxn modelId="{161C0035-BB1D-4DE3-8E4B-E8964CAECC0A}" type="presParOf" srcId="{0FD0AE2C-5BC4-4D77-B95B-EEAFD8356183}" destId="{9336A391-D912-42A4-A2F9-0B5A6B951FC6}" srcOrd="1" destOrd="0" presId="urn:microsoft.com/office/officeart/2005/8/layout/hList3"/>
    <dgm:cxn modelId="{37913823-5D55-4C7C-B9C3-B81ED6A4ADA5}" type="presParOf" srcId="{0FD0AE2C-5BC4-4D77-B95B-EEAFD8356183}" destId="{84DF22AB-5D61-4F62-9B9F-E66025F5610B}" srcOrd="2" destOrd="0" presId="urn:microsoft.com/office/officeart/2005/8/layout/hList3"/>
    <dgm:cxn modelId="{15FE0B93-550E-4453-A99F-CBEEDC633F4B}" type="presParOf" srcId="{4F176C76-6927-469F-9951-BEC1D9C95453}" destId="{36A49EA8-C836-4DE9-90FA-939FFAED75B1}"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92373DC-11B1-4708-92E2-E1B8EB8D76D8}" type="doc">
      <dgm:prSet loTypeId="urn:microsoft.com/office/officeart/2018/2/layout/IconVerticalSolidList" loCatId="icon" qsTypeId="urn:microsoft.com/office/officeart/2005/8/quickstyle/simple1" qsCatId="simple" csTypeId="urn:microsoft.com/office/officeart/2005/8/colors/accent5_2" csCatId="accent5" phldr="1"/>
      <dgm:spPr/>
      <dgm:t>
        <a:bodyPr/>
        <a:lstStyle/>
        <a:p>
          <a:endParaRPr lang="en-US"/>
        </a:p>
      </dgm:t>
    </dgm:pt>
    <dgm:pt modelId="{7084B800-7E1D-4DA6-89C0-37EA52DDBCB8}">
      <dgm:prSet phldrT="[Text]" custT="1"/>
      <dgm:spPr>
        <a:xfrm>
          <a:off x="0" y="598"/>
          <a:ext cx="6165836" cy="1148951"/>
        </a:xfrm>
        <a:prstGeom prst="rect">
          <a:avLst/>
        </a:prstGeom>
        <a:noFill/>
        <a:ln>
          <a:noFill/>
        </a:ln>
        <a:effectLst/>
      </dgm:spPr>
      <dgm:t>
        <a:bodyPr/>
        <a:lstStyle/>
        <a:p>
          <a:r>
            <a:rPr lang="en-US" sz="2400" b="0" dirty="0" smtClean="0">
              <a:solidFill>
                <a:srgbClr val="41242D"/>
              </a:solidFill>
              <a:latin typeface="Browallia New" panose="020B0604020202020204" pitchFamily="34" charset="-34"/>
              <a:ea typeface="+mn-ea"/>
              <a:cs typeface="Browallia New" panose="020B0604020202020204" pitchFamily="34" charset="-34"/>
            </a:rPr>
            <a:t>changes in mean SBP from baseline (T1) to 12 months (T3) measured using the BP </a:t>
          </a:r>
          <a:r>
            <a:rPr lang="en-US" sz="2400" b="0" dirty="0" err="1" smtClean="0">
              <a:solidFill>
                <a:srgbClr val="41242D"/>
              </a:solidFill>
              <a:latin typeface="Browallia New" panose="020B0604020202020204" pitchFamily="34" charset="-34"/>
              <a:ea typeface="+mn-ea"/>
              <a:cs typeface="Browallia New" panose="020B0604020202020204" pitchFamily="34" charset="-34"/>
            </a:rPr>
            <a:t>telemonitor</a:t>
          </a:r>
          <a:endParaRPr lang="ru-RU" sz="2400" b="0" dirty="0">
            <a:solidFill>
              <a:srgbClr val="41242D"/>
            </a:solidFill>
            <a:latin typeface="Garamond" panose="02020404030301010803"/>
            <a:ea typeface="+mn-ea"/>
            <a:cs typeface="Browallia New" panose="020B0604020202020204" pitchFamily="34" charset="-34"/>
          </a:endParaRPr>
        </a:p>
      </dgm:t>
    </dgm:pt>
    <dgm:pt modelId="{E459F664-A62C-4466-90D1-14D94F7456F9}" type="parTrans" cxnId="{D7BBB8C6-B60F-4050-B5C1-3F3A86AF4294}">
      <dgm:prSet/>
      <dgm:spPr/>
      <dgm:t>
        <a:bodyPr/>
        <a:lstStyle/>
        <a:p>
          <a:endParaRPr lang="ru-RU" sz="2000">
            <a:solidFill>
              <a:schemeClr val="tx2"/>
            </a:solidFill>
            <a:cs typeface="Browallia New" panose="020B0604020202020204" pitchFamily="34" charset="-34"/>
          </a:endParaRPr>
        </a:p>
      </dgm:t>
    </dgm:pt>
    <dgm:pt modelId="{29667D30-8073-4626-A65C-0442C9DA4455}" type="sibTrans" cxnId="{D7BBB8C6-B60F-4050-B5C1-3F3A86AF4294}">
      <dgm:prSet/>
      <dgm:spPr/>
      <dgm:t>
        <a:bodyPr/>
        <a:lstStyle/>
        <a:p>
          <a:endParaRPr lang="ru-RU" sz="2000">
            <a:solidFill>
              <a:schemeClr val="tx2"/>
            </a:solidFill>
            <a:cs typeface="Browallia New" panose="020B0604020202020204" pitchFamily="34" charset="-34"/>
          </a:endParaRPr>
        </a:p>
      </dgm:t>
    </dgm:pt>
    <dgm:pt modelId="{4786322A-3DB1-4B13-A039-9C2B4BD33902}">
      <dgm:prSet phldrT="[Text]" custT="1"/>
      <dgm:spPr>
        <a:xfrm>
          <a:off x="115281" y="1403523"/>
          <a:ext cx="6006113" cy="1148951"/>
        </a:xfrm>
        <a:prstGeom prst="rect">
          <a:avLst/>
        </a:prstGeom>
        <a:noFill/>
        <a:ln>
          <a:noFill/>
        </a:ln>
        <a:effectLst/>
      </dgm:spPr>
      <dgm:t>
        <a:bodyPr/>
        <a:lstStyle/>
        <a:p>
          <a:r>
            <a:rPr lang="en-US" sz="2400" kern="1200" dirty="0" smtClean="0">
              <a:solidFill>
                <a:srgbClr val="41242D"/>
              </a:solidFill>
              <a:latin typeface="Browallia New" panose="020B0604020202020204" pitchFamily="34" charset="-34"/>
              <a:ea typeface="+mn-ea"/>
              <a:cs typeface="Browallia New" panose="020B0604020202020204" pitchFamily="34" charset="-34"/>
            </a:rPr>
            <a:t>The 12 months BP readings will be determined by taking the average of three BP measurements at the follow-up visit to the CHC.</a:t>
          </a:r>
          <a:endParaRPr lang="ru-RU" sz="2400" kern="1200" dirty="0">
            <a:solidFill>
              <a:srgbClr val="41242D"/>
            </a:solidFill>
            <a:latin typeface="Garamond" panose="02020404030301010803"/>
            <a:ea typeface="+mn-ea"/>
            <a:cs typeface="Browallia New" panose="020B0604020202020204" pitchFamily="34" charset="-34"/>
          </a:endParaRPr>
        </a:p>
      </dgm:t>
    </dgm:pt>
    <dgm:pt modelId="{4F3F2426-EA56-4F79-A02F-DE7A210D680D}" type="parTrans" cxnId="{07D1F65C-7C41-4EB6-A133-CA7F29791640}">
      <dgm:prSet/>
      <dgm:spPr/>
      <dgm:t>
        <a:bodyPr/>
        <a:lstStyle/>
        <a:p>
          <a:endParaRPr lang="ru-RU" sz="2000">
            <a:solidFill>
              <a:schemeClr val="tx2"/>
            </a:solidFill>
            <a:cs typeface="Browallia New" panose="020B0604020202020204" pitchFamily="34" charset="-34"/>
          </a:endParaRPr>
        </a:p>
      </dgm:t>
    </dgm:pt>
    <dgm:pt modelId="{7D0A801E-90E9-4D73-A31E-D58F04D3BBF2}" type="sibTrans" cxnId="{07D1F65C-7C41-4EB6-A133-CA7F29791640}">
      <dgm:prSet/>
      <dgm:spPr/>
      <dgm:t>
        <a:bodyPr/>
        <a:lstStyle/>
        <a:p>
          <a:endParaRPr lang="ru-RU" sz="2000">
            <a:solidFill>
              <a:schemeClr val="tx2"/>
            </a:solidFill>
            <a:cs typeface="Browallia New" panose="020B0604020202020204" pitchFamily="34" charset="-34"/>
          </a:endParaRPr>
        </a:p>
      </dgm:t>
    </dgm:pt>
    <dgm:pt modelId="{5A259F57-B5C4-40C5-939D-A7C21B16FB47}">
      <dgm:prSet phldrT="[Text]" custT="1"/>
      <dgm:spPr>
        <a:xfrm>
          <a:off x="293151" y="2800060"/>
          <a:ext cx="6126450" cy="1148951"/>
        </a:xfrm>
        <a:prstGeom prst="rect">
          <a:avLst/>
        </a:prstGeom>
        <a:noFill/>
        <a:ln>
          <a:noFill/>
        </a:ln>
        <a:effectLst/>
      </dgm:spPr>
      <dgm:t>
        <a:bodyPr/>
        <a:lstStyle/>
        <a:p>
          <a:pPr>
            <a:lnSpc>
              <a:spcPct val="100000"/>
            </a:lnSpc>
          </a:pPr>
          <a:r>
            <a:rPr lang="en-US" sz="2400" kern="1200" dirty="0" smtClean="0">
              <a:solidFill>
                <a:srgbClr val="41242D"/>
              </a:solidFill>
              <a:latin typeface="Browallia New" panose="020B0604020202020204" pitchFamily="34" charset="-34"/>
              <a:ea typeface="+mn-ea"/>
              <a:cs typeface="Browallia New" panose="020B0604020202020204" pitchFamily="34" charset="-34"/>
            </a:rPr>
            <a:t>All BP data are collected and uploaded simultaneously</a:t>
          </a:r>
        </a:p>
        <a:p>
          <a:pPr>
            <a:lnSpc>
              <a:spcPct val="100000"/>
            </a:lnSpc>
          </a:pPr>
          <a:r>
            <a:rPr lang="en-US" sz="2400" kern="1200" dirty="0" smtClean="0">
              <a:solidFill>
                <a:srgbClr val="41242D"/>
              </a:solidFill>
              <a:latin typeface="Browallia New" panose="020B0604020202020204" pitchFamily="34" charset="-34"/>
              <a:ea typeface="+mn-ea"/>
              <a:cs typeface="Browallia New" panose="020B0604020202020204" pitchFamily="34" charset="-34"/>
            </a:rPr>
            <a:t>to the trial database.</a:t>
          </a:r>
          <a:endParaRPr lang="ru-RU" sz="2400" kern="1200" dirty="0">
            <a:solidFill>
              <a:srgbClr val="41242D"/>
            </a:solidFill>
            <a:latin typeface="Garamond" panose="02020404030301010803"/>
            <a:ea typeface="+mn-ea"/>
            <a:cs typeface="Browallia New" panose="020B0604020202020204" pitchFamily="34" charset="-34"/>
          </a:endParaRPr>
        </a:p>
      </dgm:t>
    </dgm:pt>
    <dgm:pt modelId="{E359194E-724D-4C60-BA35-9B441D11C55E}" type="parTrans" cxnId="{7865863E-1BC2-47AE-BBFB-F40F27A905AE}">
      <dgm:prSet/>
      <dgm:spPr/>
      <dgm:t>
        <a:bodyPr/>
        <a:lstStyle/>
        <a:p>
          <a:endParaRPr lang="ru-RU" sz="2000">
            <a:solidFill>
              <a:schemeClr val="tx2"/>
            </a:solidFill>
            <a:cs typeface="Browallia New" panose="020B0604020202020204" pitchFamily="34" charset="-34"/>
          </a:endParaRPr>
        </a:p>
      </dgm:t>
    </dgm:pt>
    <dgm:pt modelId="{57311651-50BE-4613-AB4F-1C634C257620}" type="sibTrans" cxnId="{7865863E-1BC2-47AE-BBFB-F40F27A905AE}">
      <dgm:prSet/>
      <dgm:spPr/>
      <dgm:t>
        <a:bodyPr/>
        <a:lstStyle/>
        <a:p>
          <a:endParaRPr lang="ru-RU" sz="2000">
            <a:solidFill>
              <a:schemeClr val="tx2"/>
            </a:solidFill>
            <a:cs typeface="Browallia New" panose="020B0604020202020204" pitchFamily="34" charset="-34"/>
          </a:endParaRPr>
        </a:p>
      </dgm:t>
    </dgm:pt>
    <dgm:pt modelId="{BEBE168A-5E85-43CC-B9BA-D1974F9A5753}" type="pres">
      <dgm:prSet presAssocID="{592373DC-11B1-4708-92E2-E1B8EB8D76D8}" presName="root" presStyleCnt="0">
        <dgm:presLayoutVars>
          <dgm:dir/>
          <dgm:resizeHandles val="exact"/>
        </dgm:presLayoutVars>
      </dgm:prSet>
      <dgm:spPr/>
      <dgm:t>
        <a:bodyPr/>
        <a:lstStyle/>
        <a:p>
          <a:endParaRPr lang="en-US"/>
        </a:p>
      </dgm:t>
    </dgm:pt>
    <dgm:pt modelId="{6F7D1589-E38C-4EEF-8940-633D1FA307AE}" type="pres">
      <dgm:prSet presAssocID="{7084B800-7E1D-4DA6-89C0-37EA52DDBCB8}" presName="compNode" presStyleCnt="0"/>
      <dgm:spPr/>
    </dgm:pt>
    <dgm:pt modelId="{5055791F-FD8B-4C95-BE9E-DCA1684759AE}" type="pres">
      <dgm:prSet presAssocID="{7084B800-7E1D-4DA6-89C0-37EA52DDBCB8}" presName="bgRect" presStyleLbl="bgShp" presStyleIdx="0" presStyleCnt="3" custLinFactNeighborX="-779" custLinFactNeighborY="-609"/>
      <dgm:spPr>
        <a:xfrm>
          <a:off x="-210829" y="0"/>
          <a:ext cx="6522719" cy="1147829"/>
        </a:xfrm>
        <a:prstGeom prst="rect">
          <a:avLst/>
        </a:prstGeom>
        <a:solidFill>
          <a:srgbClr val="FFFFFF"/>
        </a:solidFill>
        <a:ln>
          <a:solidFill>
            <a:srgbClr val="E2E2E8">
              <a:lumMod val="75000"/>
            </a:srgbClr>
          </a:solidFill>
        </a:ln>
        <a:effectLst/>
      </dgm:spPr>
      <dgm:t>
        <a:bodyPr/>
        <a:lstStyle/>
        <a:p>
          <a:endParaRPr lang="en-US"/>
        </a:p>
      </dgm:t>
    </dgm:pt>
    <dgm:pt modelId="{3A2A1665-F91D-4C16-A420-BA5DD166AEE3}" type="pres">
      <dgm:prSet presAssocID="{7084B800-7E1D-4DA6-89C0-37EA52DDBCB8}" presName="iconRect" presStyleLbl="node1" presStyleIdx="0" presStyleCnt="3"/>
      <dgm:spPr>
        <a:xfrm>
          <a:off x="136388" y="265247"/>
          <a:ext cx="632541" cy="631306"/>
        </a:xfrm>
        <a:prstGeom prst="rect">
          <a:avLst/>
        </a:prstGeom>
        <a:noFill/>
        <a:ln w="12700" cap="flat" cmpd="sng" algn="ctr">
          <a:noFill/>
          <a:prstDash val="solid"/>
        </a:ln>
        <a:effectLst/>
      </dgm:spPr>
      <dgm:t>
        <a:bodyPr/>
        <a:lstStyle/>
        <a:p>
          <a:endParaRPr lang="en-US"/>
        </a:p>
      </dgm:t>
      <dgm:extLst/>
    </dgm:pt>
    <dgm:pt modelId="{2BD51AD2-3E0A-4639-9A99-2EB58CCE5B59}" type="pres">
      <dgm:prSet presAssocID="{7084B800-7E1D-4DA6-89C0-37EA52DDBCB8}" presName="spaceRect" presStyleCnt="0"/>
      <dgm:spPr/>
    </dgm:pt>
    <dgm:pt modelId="{C777032A-9475-4396-9274-DE9A78A74CC0}" type="pres">
      <dgm:prSet presAssocID="{7084B800-7E1D-4DA6-89C0-37EA52DDBCB8}" presName="parTx" presStyleLbl="revTx" presStyleIdx="0" presStyleCnt="3" custScaleX="121639" custLinFactNeighborX="-17418" custLinFactNeighborY="-556">
        <dgm:presLayoutVars>
          <dgm:chMax val="0"/>
          <dgm:chPref val="0"/>
        </dgm:presLayoutVars>
      </dgm:prSet>
      <dgm:spPr/>
      <dgm:t>
        <a:bodyPr/>
        <a:lstStyle/>
        <a:p>
          <a:endParaRPr lang="en-US"/>
        </a:p>
      </dgm:t>
    </dgm:pt>
    <dgm:pt modelId="{E8F86784-F939-4DC2-B805-3A2239B0770F}" type="pres">
      <dgm:prSet presAssocID="{29667D30-8073-4626-A65C-0442C9DA4455}" presName="sibTrans" presStyleCnt="0"/>
      <dgm:spPr/>
    </dgm:pt>
    <dgm:pt modelId="{B1715078-3176-4DF1-A2E4-CA69BD0DE3DE}" type="pres">
      <dgm:prSet presAssocID="{4786322A-3DB1-4B13-A039-9C2B4BD33902}" presName="compNode" presStyleCnt="0"/>
      <dgm:spPr/>
    </dgm:pt>
    <dgm:pt modelId="{7CF4F8AE-2437-4954-B698-495A078F9E64}" type="pres">
      <dgm:prSet presAssocID="{4786322A-3DB1-4B13-A039-9C2B4BD33902}" presName="bgRect" presStyleLbl="bgShp" presStyleIdx="1" presStyleCnt="3" custLinFactNeighborX="261" custLinFactNeighborY="3276"/>
      <dgm:spPr>
        <a:xfrm>
          <a:off x="-193805" y="1441126"/>
          <a:ext cx="6522719" cy="1147829"/>
        </a:xfrm>
        <a:prstGeom prst="rect">
          <a:avLst/>
        </a:prstGeom>
        <a:solidFill>
          <a:srgbClr val="FFFFFF"/>
        </a:solidFill>
        <a:ln>
          <a:solidFill>
            <a:srgbClr val="E2E2E8">
              <a:lumMod val="75000"/>
            </a:srgbClr>
          </a:solidFill>
        </a:ln>
        <a:effectLst/>
      </dgm:spPr>
      <dgm:t>
        <a:bodyPr/>
        <a:lstStyle/>
        <a:p>
          <a:endParaRPr lang="en-US"/>
        </a:p>
      </dgm:t>
    </dgm:pt>
    <dgm:pt modelId="{321B0D94-DDA9-4A26-A4C1-0608CDA16D85}" type="pres">
      <dgm:prSet presAssocID="{4786322A-3DB1-4B13-A039-9C2B4BD33902}" presName="iconRect" presStyleLbl="node1" presStyleIdx="1" presStyleCnt="3"/>
      <dgm:spPr>
        <a:xfrm>
          <a:off x="136388" y="1661784"/>
          <a:ext cx="632541" cy="631306"/>
        </a:xfrm>
        <a:prstGeom prst="rect">
          <a:avLst/>
        </a:prstGeom>
        <a:noFill/>
        <a:ln w="12700" cap="flat" cmpd="sng" algn="ctr">
          <a:noFill/>
          <a:prstDash val="solid"/>
        </a:ln>
        <a:effectLst/>
      </dgm:spPr>
      <dgm:t>
        <a:bodyPr/>
        <a:lstStyle/>
        <a:p>
          <a:endParaRPr lang="en-US"/>
        </a:p>
      </dgm:t>
      <dgm:extLst/>
    </dgm:pt>
    <dgm:pt modelId="{6B38183A-C137-4797-A6AA-5032FB424C80}" type="pres">
      <dgm:prSet presAssocID="{4786322A-3DB1-4B13-A039-9C2B4BD33902}" presName="spaceRect" presStyleCnt="0"/>
      <dgm:spPr/>
    </dgm:pt>
    <dgm:pt modelId="{8988E990-E700-4C93-BC55-7BF7864AEFFE}" type="pres">
      <dgm:prSet presAssocID="{4786322A-3DB1-4B13-A039-9C2B4BD33902}" presName="parTx" presStyleLbl="revTx" presStyleIdx="1" presStyleCnt="3" custScaleX="118488" custLinFactNeighborX="-10501">
        <dgm:presLayoutVars>
          <dgm:chMax val="0"/>
          <dgm:chPref val="0"/>
        </dgm:presLayoutVars>
      </dgm:prSet>
      <dgm:spPr/>
      <dgm:t>
        <a:bodyPr/>
        <a:lstStyle/>
        <a:p>
          <a:endParaRPr lang="en-US"/>
        </a:p>
      </dgm:t>
    </dgm:pt>
    <dgm:pt modelId="{3E0BA4B3-4753-4805-92FA-4429EA7CC897}" type="pres">
      <dgm:prSet presAssocID="{7D0A801E-90E9-4D73-A31E-D58F04D3BBF2}" presName="sibTrans" presStyleCnt="0"/>
      <dgm:spPr/>
    </dgm:pt>
    <dgm:pt modelId="{8AC38D62-D40A-4C03-90E4-2F61E807B6F4}" type="pres">
      <dgm:prSet presAssocID="{5A259F57-B5C4-40C5-939D-A7C21B16FB47}" presName="compNode" presStyleCnt="0"/>
      <dgm:spPr/>
    </dgm:pt>
    <dgm:pt modelId="{362B79DA-BFF8-4895-8DC9-BC10460633E8}" type="pres">
      <dgm:prSet presAssocID="{5A259F57-B5C4-40C5-939D-A7C21B16FB47}" presName="bgRect" presStyleLbl="bgShp" presStyleIdx="2" presStyleCnt="3"/>
      <dgm:spPr>
        <a:xfrm>
          <a:off x="-210829" y="2800060"/>
          <a:ext cx="6522719" cy="1147829"/>
        </a:xfrm>
        <a:prstGeom prst="rect">
          <a:avLst/>
        </a:prstGeom>
        <a:solidFill>
          <a:srgbClr val="FFFFFF"/>
        </a:solidFill>
        <a:ln>
          <a:solidFill>
            <a:srgbClr val="E2E2E8">
              <a:lumMod val="75000"/>
            </a:srgbClr>
          </a:solidFill>
        </a:ln>
        <a:effectLst/>
      </dgm:spPr>
      <dgm:t>
        <a:bodyPr/>
        <a:lstStyle/>
        <a:p>
          <a:endParaRPr lang="en-US"/>
        </a:p>
      </dgm:t>
    </dgm:pt>
    <dgm:pt modelId="{A71047BA-937F-4A10-B7D6-5EC59061C5B1}" type="pres">
      <dgm:prSet presAssocID="{5A259F57-B5C4-40C5-939D-A7C21B16FB47}" presName="iconRect" presStyleLbl="node1" presStyleIdx="2" presStyleCnt="3"/>
      <dgm:spPr>
        <a:xfrm>
          <a:off x="136388" y="3058321"/>
          <a:ext cx="632541" cy="631306"/>
        </a:xfrm>
        <a:prstGeom prst="rect">
          <a:avLst/>
        </a:prstGeom>
        <a:noFill/>
        <a:ln w="12700" cap="flat" cmpd="sng" algn="ctr">
          <a:noFill/>
          <a:prstDash val="solid"/>
        </a:ln>
        <a:effectLst/>
      </dgm:spPr>
      <dgm:t>
        <a:bodyPr/>
        <a:lstStyle/>
        <a:p>
          <a:endParaRPr lang="en-US"/>
        </a:p>
      </dgm:t>
      <dgm:extLst/>
    </dgm:pt>
    <dgm:pt modelId="{EB9852C8-8257-43A9-A364-D7E0EB36D00C}" type="pres">
      <dgm:prSet presAssocID="{5A259F57-B5C4-40C5-939D-A7C21B16FB47}" presName="spaceRect" presStyleCnt="0"/>
      <dgm:spPr/>
    </dgm:pt>
    <dgm:pt modelId="{11601319-DCBD-4A85-BAD2-A1583DEC0D33}" type="pres">
      <dgm:prSet presAssocID="{5A259F57-B5C4-40C5-939D-A7C21B16FB47}" presName="parTx" presStyleLbl="revTx" presStyleIdx="2" presStyleCnt="3" custScaleX="120862" custLinFactNeighborX="-5805">
        <dgm:presLayoutVars>
          <dgm:chMax val="0"/>
          <dgm:chPref val="0"/>
        </dgm:presLayoutVars>
      </dgm:prSet>
      <dgm:spPr/>
      <dgm:t>
        <a:bodyPr/>
        <a:lstStyle/>
        <a:p>
          <a:endParaRPr lang="en-US"/>
        </a:p>
      </dgm:t>
    </dgm:pt>
  </dgm:ptLst>
  <dgm:cxnLst>
    <dgm:cxn modelId="{63841A12-C18B-1141-BB66-67F94352C339}" type="presOf" srcId="{7084B800-7E1D-4DA6-89C0-37EA52DDBCB8}" destId="{C777032A-9475-4396-9274-DE9A78A74CC0}" srcOrd="0" destOrd="0" presId="urn:microsoft.com/office/officeart/2018/2/layout/IconVerticalSolidList"/>
    <dgm:cxn modelId="{F2303A0F-C26C-A347-822C-DA097F252A6B}" type="presOf" srcId="{5A259F57-B5C4-40C5-939D-A7C21B16FB47}" destId="{11601319-DCBD-4A85-BAD2-A1583DEC0D33}" srcOrd="0" destOrd="0" presId="urn:microsoft.com/office/officeart/2018/2/layout/IconVerticalSolidList"/>
    <dgm:cxn modelId="{9B527D63-3134-1743-961D-BB943F9BC328}" type="presOf" srcId="{4786322A-3DB1-4B13-A039-9C2B4BD33902}" destId="{8988E990-E700-4C93-BC55-7BF7864AEFFE}" srcOrd="0" destOrd="0" presId="urn:microsoft.com/office/officeart/2018/2/layout/IconVerticalSolidList"/>
    <dgm:cxn modelId="{7865863E-1BC2-47AE-BBFB-F40F27A905AE}" srcId="{592373DC-11B1-4708-92E2-E1B8EB8D76D8}" destId="{5A259F57-B5C4-40C5-939D-A7C21B16FB47}" srcOrd="2" destOrd="0" parTransId="{E359194E-724D-4C60-BA35-9B441D11C55E}" sibTransId="{57311651-50BE-4613-AB4F-1C634C257620}"/>
    <dgm:cxn modelId="{D7BBB8C6-B60F-4050-B5C1-3F3A86AF4294}" srcId="{592373DC-11B1-4708-92E2-E1B8EB8D76D8}" destId="{7084B800-7E1D-4DA6-89C0-37EA52DDBCB8}" srcOrd="0" destOrd="0" parTransId="{E459F664-A62C-4466-90D1-14D94F7456F9}" sibTransId="{29667D30-8073-4626-A65C-0442C9DA4455}"/>
    <dgm:cxn modelId="{99FCC3A2-7D1A-B343-BC04-AA140FF8D6F7}" type="presOf" srcId="{592373DC-11B1-4708-92E2-E1B8EB8D76D8}" destId="{BEBE168A-5E85-43CC-B9BA-D1974F9A5753}" srcOrd="0" destOrd="0" presId="urn:microsoft.com/office/officeart/2018/2/layout/IconVerticalSolidList"/>
    <dgm:cxn modelId="{07D1F65C-7C41-4EB6-A133-CA7F29791640}" srcId="{592373DC-11B1-4708-92E2-E1B8EB8D76D8}" destId="{4786322A-3DB1-4B13-A039-9C2B4BD33902}" srcOrd="1" destOrd="0" parTransId="{4F3F2426-EA56-4F79-A02F-DE7A210D680D}" sibTransId="{7D0A801E-90E9-4D73-A31E-D58F04D3BBF2}"/>
    <dgm:cxn modelId="{EC6A6010-62D0-E741-9ED3-0E0A4F187C22}" type="presParOf" srcId="{BEBE168A-5E85-43CC-B9BA-D1974F9A5753}" destId="{6F7D1589-E38C-4EEF-8940-633D1FA307AE}" srcOrd="0" destOrd="0" presId="urn:microsoft.com/office/officeart/2018/2/layout/IconVerticalSolidList"/>
    <dgm:cxn modelId="{3651A24D-686D-D14B-8701-AFB991DD91A7}" type="presParOf" srcId="{6F7D1589-E38C-4EEF-8940-633D1FA307AE}" destId="{5055791F-FD8B-4C95-BE9E-DCA1684759AE}" srcOrd="0" destOrd="0" presId="urn:microsoft.com/office/officeart/2018/2/layout/IconVerticalSolidList"/>
    <dgm:cxn modelId="{7B546F74-9BC9-8B4A-907D-549F35C2FD3E}" type="presParOf" srcId="{6F7D1589-E38C-4EEF-8940-633D1FA307AE}" destId="{3A2A1665-F91D-4C16-A420-BA5DD166AEE3}" srcOrd="1" destOrd="0" presId="urn:microsoft.com/office/officeart/2018/2/layout/IconVerticalSolidList"/>
    <dgm:cxn modelId="{E8DFB209-C627-2849-A9A8-82FA4FE3CBC9}" type="presParOf" srcId="{6F7D1589-E38C-4EEF-8940-633D1FA307AE}" destId="{2BD51AD2-3E0A-4639-9A99-2EB58CCE5B59}" srcOrd="2" destOrd="0" presId="urn:microsoft.com/office/officeart/2018/2/layout/IconVerticalSolidList"/>
    <dgm:cxn modelId="{366B5496-FD7E-304F-8B99-D11946F94228}" type="presParOf" srcId="{6F7D1589-E38C-4EEF-8940-633D1FA307AE}" destId="{C777032A-9475-4396-9274-DE9A78A74CC0}" srcOrd="3" destOrd="0" presId="urn:microsoft.com/office/officeart/2018/2/layout/IconVerticalSolidList"/>
    <dgm:cxn modelId="{DE81DE76-EB46-0649-BD1A-C07B117C077E}" type="presParOf" srcId="{BEBE168A-5E85-43CC-B9BA-D1974F9A5753}" destId="{E8F86784-F939-4DC2-B805-3A2239B0770F}" srcOrd="1" destOrd="0" presId="urn:microsoft.com/office/officeart/2018/2/layout/IconVerticalSolidList"/>
    <dgm:cxn modelId="{81974EFD-7ED7-404C-A7EA-97800BA1897B}" type="presParOf" srcId="{BEBE168A-5E85-43CC-B9BA-D1974F9A5753}" destId="{B1715078-3176-4DF1-A2E4-CA69BD0DE3DE}" srcOrd="2" destOrd="0" presId="urn:microsoft.com/office/officeart/2018/2/layout/IconVerticalSolidList"/>
    <dgm:cxn modelId="{7B2034C8-584E-E84E-8A99-1E4DA478C58D}" type="presParOf" srcId="{B1715078-3176-4DF1-A2E4-CA69BD0DE3DE}" destId="{7CF4F8AE-2437-4954-B698-495A078F9E64}" srcOrd="0" destOrd="0" presId="urn:microsoft.com/office/officeart/2018/2/layout/IconVerticalSolidList"/>
    <dgm:cxn modelId="{EBEFAFAD-B5F2-8F47-8319-9C351553D79B}" type="presParOf" srcId="{B1715078-3176-4DF1-A2E4-CA69BD0DE3DE}" destId="{321B0D94-DDA9-4A26-A4C1-0608CDA16D85}" srcOrd="1" destOrd="0" presId="urn:microsoft.com/office/officeart/2018/2/layout/IconVerticalSolidList"/>
    <dgm:cxn modelId="{0C0BCCB3-B2AC-DB41-9209-8BD32F39E7CA}" type="presParOf" srcId="{B1715078-3176-4DF1-A2E4-CA69BD0DE3DE}" destId="{6B38183A-C137-4797-A6AA-5032FB424C80}" srcOrd="2" destOrd="0" presId="urn:microsoft.com/office/officeart/2018/2/layout/IconVerticalSolidList"/>
    <dgm:cxn modelId="{6AF7860D-FDAE-D944-A15C-8365DBB36ED6}" type="presParOf" srcId="{B1715078-3176-4DF1-A2E4-CA69BD0DE3DE}" destId="{8988E990-E700-4C93-BC55-7BF7864AEFFE}" srcOrd="3" destOrd="0" presId="urn:microsoft.com/office/officeart/2018/2/layout/IconVerticalSolidList"/>
    <dgm:cxn modelId="{CD041CC3-1B2B-0A49-8583-652223566037}" type="presParOf" srcId="{BEBE168A-5E85-43CC-B9BA-D1974F9A5753}" destId="{3E0BA4B3-4753-4805-92FA-4429EA7CC897}" srcOrd="3" destOrd="0" presId="urn:microsoft.com/office/officeart/2018/2/layout/IconVerticalSolidList"/>
    <dgm:cxn modelId="{C79D7556-5663-3B45-856D-8AD7077904A0}" type="presParOf" srcId="{BEBE168A-5E85-43CC-B9BA-D1974F9A5753}" destId="{8AC38D62-D40A-4C03-90E4-2F61E807B6F4}" srcOrd="4" destOrd="0" presId="urn:microsoft.com/office/officeart/2018/2/layout/IconVerticalSolidList"/>
    <dgm:cxn modelId="{85E93609-D9D6-D04C-A00A-F1246F71060D}" type="presParOf" srcId="{8AC38D62-D40A-4C03-90E4-2F61E807B6F4}" destId="{362B79DA-BFF8-4895-8DC9-BC10460633E8}" srcOrd="0" destOrd="0" presId="urn:microsoft.com/office/officeart/2018/2/layout/IconVerticalSolidList"/>
    <dgm:cxn modelId="{5ED59C04-8791-F04A-BB21-4A3CDC5678C0}" type="presParOf" srcId="{8AC38D62-D40A-4C03-90E4-2F61E807B6F4}" destId="{A71047BA-937F-4A10-B7D6-5EC59061C5B1}" srcOrd="1" destOrd="0" presId="urn:microsoft.com/office/officeart/2018/2/layout/IconVerticalSolidList"/>
    <dgm:cxn modelId="{4BDF84FC-270E-6145-849A-05FD8C710ACF}" type="presParOf" srcId="{8AC38D62-D40A-4C03-90E4-2F61E807B6F4}" destId="{EB9852C8-8257-43A9-A364-D7E0EB36D00C}" srcOrd="2" destOrd="0" presId="urn:microsoft.com/office/officeart/2018/2/layout/IconVerticalSolidList"/>
    <dgm:cxn modelId="{8AF7C97D-0296-3E48-98E6-5ABF5F48FAE1}" type="presParOf" srcId="{8AC38D62-D40A-4C03-90E4-2F61E807B6F4}" destId="{11601319-DCBD-4A85-BAD2-A1583DEC0D33}" srcOrd="3" destOrd="0" presId="urn:microsoft.com/office/officeart/2018/2/layout/IconVerticalSolidLis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92373DC-11B1-4708-92E2-E1B8EB8D76D8}" type="doc">
      <dgm:prSet loTypeId="urn:microsoft.com/office/officeart/2018/2/layout/IconVerticalSolidList" loCatId="icon" qsTypeId="urn:microsoft.com/office/officeart/2005/8/quickstyle/simple1" qsCatId="simple" csTypeId="urn:microsoft.com/office/officeart/2005/8/colors/accent5_2" csCatId="accent5" phldr="1"/>
      <dgm:spPr/>
      <dgm:t>
        <a:bodyPr/>
        <a:lstStyle/>
        <a:p>
          <a:endParaRPr lang="en-US"/>
        </a:p>
      </dgm:t>
    </dgm:pt>
    <dgm:pt modelId="{7084B800-7E1D-4DA6-89C0-37EA52DDBCB8}">
      <dgm:prSet phldrT="[Text]" custT="1"/>
      <dgm:spPr>
        <a:xfrm>
          <a:off x="0" y="1134"/>
          <a:ext cx="7758723" cy="1109510"/>
        </a:xfrm>
        <a:prstGeom prst="rect">
          <a:avLst/>
        </a:prstGeom>
        <a:noFill/>
        <a:ln>
          <a:noFill/>
        </a:ln>
        <a:effectLst/>
      </dgm:spPr>
      <dgm:t>
        <a:bodyPr/>
        <a:lstStyle/>
        <a:p>
          <a:r>
            <a:rPr lang="en-US" sz="2400" b="0" dirty="0" smtClean="0">
              <a:solidFill>
                <a:srgbClr val="41242D"/>
              </a:solidFill>
              <a:latin typeface="Browallia New" panose="020B0604020202020204" pitchFamily="34" charset="-34"/>
              <a:ea typeface="+mn-ea"/>
              <a:cs typeface="Browallia New" panose="020B0604020202020204" pitchFamily="34" charset="-34"/>
            </a:rPr>
            <a:t>changes in mean DBP and hypertension control rate defined as BP &lt;140/90 mm Hg or &lt;130/80 mm Hg (for patients with diabetes or renal diseases)</a:t>
          </a:r>
          <a:endParaRPr lang="ru-RU" sz="2400" b="0" dirty="0">
            <a:solidFill>
              <a:srgbClr val="41242D"/>
            </a:solidFill>
            <a:latin typeface="Garamond" panose="02020404030301010803"/>
            <a:ea typeface="+mn-ea"/>
            <a:cs typeface="Browallia New" panose="020B0604020202020204" pitchFamily="34" charset="-34"/>
          </a:endParaRPr>
        </a:p>
      </dgm:t>
    </dgm:pt>
    <dgm:pt modelId="{E459F664-A62C-4466-90D1-14D94F7456F9}" type="parTrans" cxnId="{D7BBB8C6-B60F-4050-B5C1-3F3A86AF4294}">
      <dgm:prSet/>
      <dgm:spPr/>
      <dgm:t>
        <a:bodyPr/>
        <a:lstStyle/>
        <a:p>
          <a:endParaRPr lang="ru-RU" sz="2000">
            <a:solidFill>
              <a:schemeClr val="tx2"/>
            </a:solidFill>
            <a:cs typeface="Browallia New" panose="020B0604020202020204" pitchFamily="34" charset="-34"/>
          </a:endParaRPr>
        </a:p>
      </dgm:t>
    </dgm:pt>
    <dgm:pt modelId="{29667D30-8073-4626-A65C-0442C9DA4455}" type="sibTrans" cxnId="{D7BBB8C6-B60F-4050-B5C1-3F3A86AF4294}">
      <dgm:prSet/>
      <dgm:spPr/>
      <dgm:t>
        <a:bodyPr/>
        <a:lstStyle/>
        <a:p>
          <a:endParaRPr lang="ru-RU" sz="2000">
            <a:solidFill>
              <a:schemeClr val="tx2"/>
            </a:solidFill>
            <a:cs typeface="Browallia New" panose="020B0604020202020204" pitchFamily="34" charset="-34"/>
          </a:endParaRPr>
        </a:p>
      </dgm:t>
    </dgm:pt>
    <dgm:pt modelId="{4786322A-3DB1-4B13-A039-9C2B4BD33902}">
      <dgm:prSet phldrT="[Text]" custT="1"/>
      <dgm:spPr>
        <a:xfrm>
          <a:off x="0" y="1385786"/>
          <a:ext cx="7557737" cy="1109510"/>
        </a:xfrm>
        <a:prstGeom prst="rect">
          <a:avLst/>
        </a:prstGeom>
        <a:noFill/>
        <a:ln>
          <a:noFill/>
        </a:ln>
        <a:effectLst/>
      </dgm:spPr>
      <dgm:t>
        <a:bodyPr/>
        <a:lstStyle/>
        <a:p>
          <a:r>
            <a:rPr lang="en-US" sz="2400" kern="1200" dirty="0" smtClean="0">
              <a:solidFill>
                <a:srgbClr val="41242D"/>
              </a:solidFill>
              <a:latin typeface="Browallia New" panose="020B0604020202020204" pitchFamily="34" charset="-34"/>
              <a:ea typeface="+mn-ea"/>
              <a:cs typeface="Browallia New" panose="020B0604020202020204" pitchFamily="34" charset="-34"/>
            </a:rPr>
            <a:t>changes in measures related to hypertension complications (HbA1C, body mass index (BMI), and lipid levels) from baseline (T1) to 6 months (T2) and 12 months (T3).</a:t>
          </a:r>
          <a:endParaRPr lang="ru-RU" sz="2400" kern="1200" dirty="0">
            <a:solidFill>
              <a:srgbClr val="41242D"/>
            </a:solidFill>
            <a:latin typeface="Garamond" panose="02020404030301010803"/>
            <a:ea typeface="+mn-ea"/>
            <a:cs typeface="Browallia New" panose="020B0604020202020204" pitchFamily="34" charset="-34"/>
          </a:endParaRPr>
        </a:p>
      </dgm:t>
    </dgm:pt>
    <dgm:pt modelId="{4F3F2426-EA56-4F79-A02F-DE7A210D680D}" type="parTrans" cxnId="{07D1F65C-7C41-4EB6-A133-CA7F29791640}">
      <dgm:prSet/>
      <dgm:spPr/>
      <dgm:t>
        <a:bodyPr/>
        <a:lstStyle/>
        <a:p>
          <a:endParaRPr lang="ru-RU" sz="2000">
            <a:solidFill>
              <a:schemeClr val="tx2"/>
            </a:solidFill>
            <a:cs typeface="Browallia New" panose="020B0604020202020204" pitchFamily="34" charset="-34"/>
          </a:endParaRPr>
        </a:p>
      </dgm:t>
    </dgm:pt>
    <dgm:pt modelId="{7D0A801E-90E9-4D73-A31E-D58F04D3BBF2}" type="sibTrans" cxnId="{07D1F65C-7C41-4EB6-A133-CA7F29791640}">
      <dgm:prSet/>
      <dgm:spPr/>
      <dgm:t>
        <a:bodyPr/>
        <a:lstStyle/>
        <a:p>
          <a:endParaRPr lang="ru-RU" sz="2000">
            <a:solidFill>
              <a:schemeClr val="tx2"/>
            </a:solidFill>
            <a:cs typeface="Browallia New" panose="020B0604020202020204" pitchFamily="34" charset="-34"/>
          </a:endParaRPr>
        </a:p>
      </dgm:t>
    </dgm:pt>
    <dgm:pt modelId="{5A259F57-B5C4-40C5-939D-A7C21B16FB47}">
      <dgm:prSet phldrT="[Text]" custT="1"/>
      <dgm:spPr>
        <a:xfrm>
          <a:off x="0" y="2764269"/>
          <a:ext cx="7709162" cy="1109510"/>
        </a:xfrm>
        <a:prstGeom prst="rect">
          <a:avLst/>
        </a:prstGeom>
        <a:noFill/>
        <a:ln>
          <a:noFill/>
        </a:ln>
        <a:effectLst/>
      </dgm:spPr>
      <dgm:t>
        <a:bodyPr/>
        <a:lstStyle/>
        <a:p>
          <a:r>
            <a:rPr lang="en-US" sz="2400" kern="1200" dirty="0" smtClean="0">
              <a:solidFill>
                <a:srgbClr val="41242D"/>
              </a:solidFill>
              <a:latin typeface="Browallia New" panose="020B0604020202020204" pitchFamily="34" charset="-34"/>
              <a:ea typeface="+mn-ea"/>
              <a:cs typeface="Browallia New" panose="020B0604020202020204" pitchFamily="34" charset="-34"/>
            </a:rPr>
            <a:t>anti-hypertensive medication adherence, which is assessed by the self-reported, eight-item </a:t>
          </a:r>
          <a:r>
            <a:rPr lang="en-US" sz="2400" kern="1200" dirty="0" err="1" smtClean="0">
              <a:solidFill>
                <a:srgbClr val="41242D"/>
              </a:solidFill>
              <a:latin typeface="Browallia New" panose="020B0604020202020204" pitchFamily="34" charset="-34"/>
              <a:ea typeface="+mn-ea"/>
              <a:cs typeface="Browallia New" panose="020B0604020202020204" pitchFamily="34" charset="-34"/>
            </a:rPr>
            <a:t>Morisky</a:t>
          </a:r>
          <a:r>
            <a:rPr lang="en-US" sz="2400" kern="1200" dirty="0" smtClean="0">
              <a:solidFill>
                <a:srgbClr val="41242D"/>
              </a:solidFill>
              <a:latin typeface="Browallia New" panose="020B0604020202020204" pitchFamily="34" charset="-34"/>
              <a:ea typeface="+mn-ea"/>
              <a:cs typeface="Browallia New" panose="020B0604020202020204" pitchFamily="34" charset="-34"/>
            </a:rPr>
            <a:t> Medication Adherence Scale (MMAS)</a:t>
          </a:r>
          <a:endParaRPr lang="ru-RU" sz="2400" kern="1200" dirty="0">
            <a:solidFill>
              <a:srgbClr val="41242D"/>
            </a:solidFill>
            <a:latin typeface="Garamond" panose="02020404030301010803"/>
            <a:ea typeface="+mn-ea"/>
            <a:cs typeface="Browallia New" panose="020B0604020202020204" pitchFamily="34" charset="-34"/>
          </a:endParaRPr>
        </a:p>
      </dgm:t>
    </dgm:pt>
    <dgm:pt modelId="{E359194E-724D-4C60-BA35-9B441D11C55E}" type="parTrans" cxnId="{7865863E-1BC2-47AE-BBFB-F40F27A905AE}">
      <dgm:prSet/>
      <dgm:spPr/>
      <dgm:t>
        <a:bodyPr/>
        <a:lstStyle/>
        <a:p>
          <a:endParaRPr lang="ru-RU" sz="2000">
            <a:solidFill>
              <a:schemeClr val="tx2"/>
            </a:solidFill>
            <a:cs typeface="Browallia New" panose="020B0604020202020204" pitchFamily="34" charset="-34"/>
          </a:endParaRPr>
        </a:p>
      </dgm:t>
    </dgm:pt>
    <dgm:pt modelId="{57311651-50BE-4613-AB4F-1C634C257620}" type="sibTrans" cxnId="{7865863E-1BC2-47AE-BBFB-F40F27A905AE}">
      <dgm:prSet/>
      <dgm:spPr/>
      <dgm:t>
        <a:bodyPr/>
        <a:lstStyle/>
        <a:p>
          <a:endParaRPr lang="ru-RU" sz="2000">
            <a:solidFill>
              <a:schemeClr val="tx2"/>
            </a:solidFill>
            <a:cs typeface="Browallia New" panose="020B0604020202020204" pitchFamily="34" charset="-34"/>
          </a:endParaRPr>
        </a:p>
      </dgm:t>
    </dgm:pt>
    <dgm:pt modelId="{BEBE168A-5E85-43CC-B9BA-D1974F9A5753}" type="pres">
      <dgm:prSet presAssocID="{592373DC-11B1-4708-92E2-E1B8EB8D76D8}" presName="root" presStyleCnt="0">
        <dgm:presLayoutVars>
          <dgm:dir/>
          <dgm:resizeHandles val="exact"/>
        </dgm:presLayoutVars>
      </dgm:prSet>
      <dgm:spPr/>
      <dgm:t>
        <a:bodyPr/>
        <a:lstStyle/>
        <a:p>
          <a:endParaRPr lang="en-US"/>
        </a:p>
      </dgm:t>
    </dgm:pt>
    <dgm:pt modelId="{6F7D1589-E38C-4EEF-8940-633D1FA307AE}" type="pres">
      <dgm:prSet presAssocID="{7084B800-7E1D-4DA6-89C0-37EA52DDBCB8}" presName="compNode" presStyleCnt="0"/>
      <dgm:spPr/>
    </dgm:pt>
    <dgm:pt modelId="{5055791F-FD8B-4C95-BE9E-DCA1684759AE}" type="pres">
      <dgm:prSet presAssocID="{7084B800-7E1D-4DA6-89C0-37EA52DDBCB8}" presName="bgRect" presStyleLbl="bgShp" presStyleIdx="0" presStyleCnt="3" custLinFactNeighborX="-779" custLinFactNeighborY="-609"/>
      <dgm:spPr>
        <a:xfrm>
          <a:off x="-319294" y="553"/>
          <a:ext cx="7711441" cy="1108427"/>
        </a:xfrm>
        <a:prstGeom prst="rect">
          <a:avLst/>
        </a:prstGeom>
        <a:solidFill>
          <a:srgbClr val="FFFFFF"/>
        </a:solidFill>
        <a:ln>
          <a:solidFill>
            <a:srgbClr val="E2E2E8">
              <a:lumMod val="75000"/>
            </a:srgbClr>
          </a:solidFill>
        </a:ln>
        <a:effectLst/>
      </dgm:spPr>
      <dgm:t>
        <a:bodyPr/>
        <a:lstStyle/>
        <a:p>
          <a:endParaRPr lang="en-US"/>
        </a:p>
      </dgm:t>
    </dgm:pt>
    <dgm:pt modelId="{3A2A1665-F91D-4C16-A420-BA5DD166AEE3}" type="pres">
      <dgm:prSet presAssocID="{7084B800-7E1D-4DA6-89C0-37EA52DDBCB8}" presName="iconRect" presStyleLbl="node1" presStyleIdx="0" presStyleCnt="3"/>
      <dgm:spPr>
        <a:xfrm>
          <a:off x="16005" y="256699"/>
          <a:ext cx="610827" cy="609635"/>
        </a:xfrm>
        <a:prstGeom prst="rect">
          <a:avLst/>
        </a:prstGeom>
        <a:noFill/>
        <a:ln w="12700" cap="flat" cmpd="sng" algn="ctr">
          <a:noFill/>
          <a:prstDash val="solid"/>
        </a:ln>
        <a:effectLst/>
      </dgm:spPr>
      <dgm:t>
        <a:bodyPr/>
        <a:lstStyle/>
        <a:p>
          <a:endParaRPr lang="en-US"/>
        </a:p>
      </dgm:t>
      <dgm:extLst/>
    </dgm:pt>
    <dgm:pt modelId="{2BD51AD2-3E0A-4639-9A99-2EB58CCE5B59}" type="pres">
      <dgm:prSet presAssocID="{7084B800-7E1D-4DA6-89C0-37EA52DDBCB8}" presName="spaceRect" presStyleCnt="0"/>
      <dgm:spPr/>
    </dgm:pt>
    <dgm:pt modelId="{C777032A-9475-4396-9274-DE9A78A74CC0}" type="pres">
      <dgm:prSet presAssocID="{7084B800-7E1D-4DA6-89C0-37EA52DDBCB8}" presName="parTx" presStyleLbl="revTx" presStyleIdx="0" presStyleCnt="3" custScaleX="121639" custLinFactNeighborX="-17418" custLinFactNeighborY="-556">
        <dgm:presLayoutVars>
          <dgm:chMax val="0"/>
          <dgm:chPref val="0"/>
        </dgm:presLayoutVars>
      </dgm:prSet>
      <dgm:spPr/>
      <dgm:t>
        <a:bodyPr/>
        <a:lstStyle/>
        <a:p>
          <a:endParaRPr lang="en-US"/>
        </a:p>
      </dgm:t>
    </dgm:pt>
    <dgm:pt modelId="{E8F86784-F939-4DC2-B805-3A2239B0770F}" type="pres">
      <dgm:prSet presAssocID="{29667D30-8073-4626-A65C-0442C9DA4455}" presName="sibTrans" presStyleCnt="0"/>
      <dgm:spPr/>
    </dgm:pt>
    <dgm:pt modelId="{B1715078-3176-4DF1-A2E4-CA69BD0DE3DE}" type="pres">
      <dgm:prSet presAssocID="{4786322A-3DB1-4B13-A039-9C2B4BD33902}" presName="compNode" presStyleCnt="0"/>
      <dgm:spPr/>
    </dgm:pt>
    <dgm:pt modelId="{7CF4F8AE-2437-4954-B698-495A078F9E64}" type="pres">
      <dgm:prSet presAssocID="{4786322A-3DB1-4B13-A039-9C2B4BD33902}" presName="bgRect" presStyleLbl="bgShp" presStyleIdx="1" presStyleCnt="3" custLinFactNeighborX="261" custLinFactNeighborY="3276"/>
      <dgm:spPr>
        <a:xfrm>
          <a:off x="-299167" y="1422098"/>
          <a:ext cx="7711441" cy="1108427"/>
        </a:xfrm>
        <a:prstGeom prst="rect">
          <a:avLst/>
        </a:prstGeom>
        <a:solidFill>
          <a:srgbClr val="FFFFFF"/>
        </a:solidFill>
        <a:ln>
          <a:solidFill>
            <a:srgbClr val="E2E2E8">
              <a:lumMod val="75000"/>
            </a:srgbClr>
          </a:solidFill>
        </a:ln>
        <a:effectLst/>
      </dgm:spPr>
      <dgm:t>
        <a:bodyPr/>
        <a:lstStyle/>
        <a:p>
          <a:endParaRPr lang="en-US"/>
        </a:p>
      </dgm:t>
    </dgm:pt>
    <dgm:pt modelId="{321B0D94-DDA9-4A26-A4C1-0608CDA16D85}" type="pres">
      <dgm:prSet presAssocID="{4786322A-3DB1-4B13-A039-9C2B4BD33902}" presName="iconRect" presStyleLbl="node1" presStyleIdx="1" presStyleCnt="3"/>
      <dgm:spPr>
        <a:xfrm>
          <a:off x="16005" y="1635182"/>
          <a:ext cx="610827" cy="609635"/>
        </a:xfrm>
        <a:prstGeom prst="rect">
          <a:avLst/>
        </a:prstGeom>
        <a:noFill/>
        <a:ln w="12700" cap="flat" cmpd="sng" algn="ctr">
          <a:noFill/>
          <a:prstDash val="solid"/>
        </a:ln>
        <a:effectLst/>
      </dgm:spPr>
      <dgm:t>
        <a:bodyPr/>
        <a:lstStyle/>
        <a:p>
          <a:endParaRPr lang="en-US"/>
        </a:p>
      </dgm:t>
      <dgm:extLst/>
    </dgm:pt>
    <dgm:pt modelId="{6B38183A-C137-4797-A6AA-5032FB424C80}" type="pres">
      <dgm:prSet presAssocID="{4786322A-3DB1-4B13-A039-9C2B4BD33902}" presName="spaceRect" presStyleCnt="0"/>
      <dgm:spPr/>
    </dgm:pt>
    <dgm:pt modelId="{8988E990-E700-4C93-BC55-7BF7864AEFFE}" type="pres">
      <dgm:prSet presAssocID="{4786322A-3DB1-4B13-A039-9C2B4BD33902}" presName="parTx" presStyleLbl="revTx" presStyleIdx="1" presStyleCnt="3" custScaleX="118488" custLinFactNeighborX="-10501">
        <dgm:presLayoutVars>
          <dgm:chMax val="0"/>
          <dgm:chPref val="0"/>
        </dgm:presLayoutVars>
      </dgm:prSet>
      <dgm:spPr/>
      <dgm:t>
        <a:bodyPr/>
        <a:lstStyle/>
        <a:p>
          <a:endParaRPr lang="en-US"/>
        </a:p>
      </dgm:t>
    </dgm:pt>
    <dgm:pt modelId="{3E0BA4B3-4753-4805-92FA-4429EA7CC897}" type="pres">
      <dgm:prSet presAssocID="{7D0A801E-90E9-4D73-A31E-D58F04D3BBF2}" presName="sibTrans" presStyleCnt="0"/>
      <dgm:spPr/>
    </dgm:pt>
    <dgm:pt modelId="{8AC38D62-D40A-4C03-90E4-2F61E807B6F4}" type="pres">
      <dgm:prSet presAssocID="{5A259F57-B5C4-40C5-939D-A7C21B16FB47}" presName="compNode" presStyleCnt="0"/>
      <dgm:spPr/>
    </dgm:pt>
    <dgm:pt modelId="{362B79DA-BFF8-4895-8DC9-BC10460633E8}" type="pres">
      <dgm:prSet presAssocID="{5A259F57-B5C4-40C5-939D-A7C21B16FB47}" presName="bgRect" presStyleLbl="bgShp" presStyleIdx="2" presStyleCnt="3"/>
      <dgm:spPr>
        <a:xfrm>
          <a:off x="-319294" y="2764269"/>
          <a:ext cx="7711441" cy="1108427"/>
        </a:xfrm>
        <a:prstGeom prst="rect">
          <a:avLst/>
        </a:prstGeom>
        <a:solidFill>
          <a:srgbClr val="FFFFFF"/>
        </a:solidFill>
        <a:ln>
          <a:solidFill>
            <a:srgbClr val="E2E2E8">
              <a:lumMod val="75000"/>
            </a:srgbClr>
          </a:solidFill>
        </a:ln>
        <a:effectLst/>
      </dgm:spPr>
      <dgm:t>
        <a:bodyPr/>
        <a:lstStyle/>
        <a:p>
          <a:endParaRPr lang="en-US"/>
        </a:p>
      </dgm:t>
    </dgm:pt>
    <dgm:pt modelId="{A71047BA-937F-4A10-B7D6-5EC59061C5B1}" type="pres">
      <dgm:prSet presAssocID="{5A259F57-B5C4-40C5-939D-A7C21B16FB47}" presName="iconRect" presStyleLbl="node1" presStyleIdx="2" presStyleCnt="3"/>
      <dgm:spPr>
        <a:xfrm>
          <a:off x="16005" y="3013665"/>
          <a:ext cx="610827" cy="609635"/>
        </a:xfrm>
        <a:prstGeom prst="rect">
          <a:avLst/>
        </a:prstGeom>
        <a:noFill/>
        <a:ln w="12700" cap="flat" cmpd="sng" algn="ctr">
          <a:noFill/>
          <a:prstDash val="solid"/>
        </a:ln>
        <a:effectLst/>
      </dgm:spPr>
      <dgm:t>
        <a:bodyPr/>
        <a:lstStyle/>
        <a:p>
          <a:endParaRPr lang="en-US"/>
        </a:p>
      </dgm:t>
      <dgm:extLst/>
    </dgm:pt>
    <dgm:pt modelId="{EB9852C8-8257-43A9-A364-D7E0EB36D00C}" type="pres">
      <dgm:prSet presAssocID="{5A259F57-B5C4-40C5-939D-A7C21B16FB47}" presName="spaceRect" presStyleCnt="0"/>
      <dgm:spPr/>
    </dgm:pt>
    <dgm:pt modelId="{11601319-DCBD-4A85-BAD2-A1583DEC0D33}" type="pres">
      <dgm:prSet presAssocID="{5A259F57-B5C4-40C5-939D-A7C21B16FB47}" presName="parTx" presStyleLbl="revTx" presStyleIdx="2" presStyleCnt="3" custScaleX="120862" custLinFactNeighborX="-5805">
        <dgm:presLayoutVars>
          <dgm:chMax val="0"/>
          <dgm:chPref val="0"/>
        </dgm:presLayoutVars>
      </dgm:prSet>
      <dgm:spPr/>
      <dgm:t>
        <a:bodyPr/>
        <a:lstStyle/>
        <a:p>
          <a:endParaRPr lang="en-US"/>
        </a:p>
      </dgm:t>
    </dgm:pt>
  </dgm:ptLst>
  <dgm:cxnLst>
    <dgm:cxn modelId="{63841A12-C18B-1141-BB66-67F94352C339}" type="presOf" srcId="{7084B800-7E1D-4DA6-89C0-37EA52DDBCB8}" destId="{C777032A-9475-4396-9274-DE9A78A74CC0}" srcOrd="0" destOrd="0" presId="urn:microsoft.com/office/officeart/2018/2/layout/IconVerticalSolidList"/>
    <dgm:cxn modelId="{F2303A0F-C26C-A347-822C-DA097F252A6B}" type="presOf" srcId="{5A259F57-B5C4-40C5-939D-A7C21B16FB47}" destId="{11601319-DCBD-4A85-BAD2-A1583DEC0D33}" srcOrd="0" destOrd="0" presId="urn:microsoft.com/office/officeart/2018/2/layout/IconVerticalSolidList"/>
    <dgm:cxn modelId="{9B527D63-3134-1743-961D-BB943F9BC328}" type="presOf" srcId="{4786322A-3DB1-4B13-A039-9C2B4BD33902}" destId="{8988E990-E700-4C93-BC55-7BF7864AEFFE}" srcOrd="0" destOrd="0" presId="urn:microsoft.com/office/officeart/2018/2/layout/IconVerticalSolidList"/>
    <dgm:cxn modelId="{7865863E-1BC2-47AE-BBFB-F40F27A905AE}" srcId="{592373DC-11B1-4708-92E2-E1B8EB8D76D8}" destId="{5A259F57-B5C4-40C5-939D-A7C21B16FB47}" srcOrd="2" destOrd="0" parTransId="{E359194E-724D-4C60-BA35-9B441D11C55E}" sibTransId="{57311651-50BE-4613-AB4F-1C634C257620}"/>
    <dgm:cxn modelId="{D7BBB8C6-B60F-4050-B5C1-3F3A86AF4294}" srcId="{592373DC-11B1-4708-92E2-E1B8EB8D76D8}" destId="{7084B800-7E1D-4DA6-89C0-37EA52DDBCB8}" srcOrd="0" destOrd="0" parTransId="{E459F664-A62C-4466-90D1-14D94F7456F9}" sibTransId="{29667D30-8073-4626-A65C-0442C9DA4455}"/>
    <dgm:cxn modelId="{99FCC3A2-7D1A-B343-BC04-AA140FF8D6F7}" type="presOf" srcId="{592373DC-11B1-4708-92E2-E1B8EB8D76D8}" destId="{BEBE168A-5E85-43CC-B9BA-D1974F9A5753}" srcOrd="0" destOrd="0" presId="urn:microsoft.com/office/officeart/2018/2/layout/IconVerticalSolidList"/>
    <dgm:cxn modelId="{07D1F65C-7C41-4EB6-A133-CA7F29791640}" srcId="{592373DC-11B1-4708-92E2-E1B8EB8D76D8}" destId="{4786322A-3DB1-4B13-A039-9C2B4BD33902}" srcOrd="1" destOrd="0" parTransId="{4F3F2426-EA56-4F79-A02F-DE7A210D680D}" sibTransId="{7D0A801E-90E9-4D73-A31E-D58F04D3BBF2}"/>
    <dgm:cxn modelId="{EC6A6010-62D0-E741-9ED3-0E0A4F187C22}" type="presParOf" srcId="{BEBE168A-5E85-43CC-B9BA-D1974F9A5753}" destId="{6F7D1589-E38C-4EEF-8940-633D1FA307AE}" srcOrd="0" destOrd="0" presId="urn:microsoft.com/office/officeart/2018/2/layout/IconVerticalSolidList"/>
    <dgm:cxn modelId="{3651A24D-686D-D14B-8701-AFB991DD91A7}" type="presParOf" srcId="{6F7D1589-E38C-4EEF-8940-633D1FA307AE}" destId="{5055791F-FD8B-4C95-BE9E-DCA1684759AE}" srcOrd="0" destOrd="0" presId="urn:microsoft.com/office/officeart/2018/2/layout/IconVerticalSolidList"/>
    <dgm:cxn modelId="{7B546F74-9BC9-8B4A-907D-549F35C2FD3E}" type="presParOf" srcId="{6F7D1589-E38C-4EEF-8940-633D1FA307AE}" destId="{3A2A1665-F91D-4C16-A420-BA5DD166AEE3}" srcOrd="1" destOrd="0" presId="urn:microsoft.com/office/officeart/2018/2/layout/IconVerticalSolidList"/>
    <dgm:cxn modelId="{E8DFB209-C627-2849-A9A8-82FA4FE3CBC9}" type="presParOf" srcId="{6F7D1589-E38C-4EEF-8940-633D1FA307AE}" destId="{2BD51AD2-3E0A-4639-9A99-2EB58CCE5B59}" srcOrd="2" destOrd="0" presId="urn:microsoft.com/office/officeart/2018/2/layout/IconVerticalSolidList"/>
    <dgm:cxn modelId="{366B5496-FD7E-304F-8B99-D11946F94228}" type="presParOf" srcId="{6F7D1589-E38C-4EEF-8940-633D1FA307AE}" destId="{C777032A-9475-4396-9274-DE9A78A74CC0}" srcOrd="3" destOrd="0" presId="urn:microsoft.com/office/officeart/2018/2/layout/IconVerticalSolidList"/>
    <dgm:cxn modelId="{DE81DE76-EB46-0649-BD1A-C07B117C077E}" type="presParOf" srcId="{BEBE168A-5E85-43CC-B9BA-D1974F9A5753}" destId="{E8F86784-F939-4DC2-B805-3A2239B0770F}" srcOrd="1" destOrd="0" presId="urn:microsoft.com/office/officeart/2018/2/layout/IconVerticalSolidList"/>
    <dgm:cxn modelId="{81974EFD-7ED7-404C-A7EA-97800BA1897B}" type="presParOf" srcId="{BEBE168A-5E85-43CC-B9BA-D1974F9A5753}" destId="{B1715078-3176-4DF1-A2E4-CA69BD0DE3DE}" srcOrd="2" destOrd="0" presId="urn:microsoft.com/office/officeart/2018/2/layout/IconVerticalSolidList"/>
    <dgm:cxn modelId="{7B2034C8-584E-E84E-8A99-1E4DA478C58D}" type="presParOf" srcId="{B1715078-3176-4DF1-A2E4-CA69BD0DE3DE}" destId="{7CF4F8AE-2437-4954-B698-495A078F9E64}" srcOrd="0" destOrd="0" presId="urn:microsoft.com/office/officeart/2018/2/layout/IconVerticalSolidList"/>
    <dgm:cxn modelId="{EBEFAFAD-B5F2-8F47-8319-9C351553D79B}" type="presParOf" srcId="{B1715078-3176-4DF1-A2E4-CA69BD0DE3DE}" destId="{321B0D94-DDA9-4A26-A4C1-0608CDA16D85}" srcOrd="1" destOrd="0" presId="urn:microsoft.com/office/officeart/2018/2/layout/IconVerticalSolidList"/>
    <dgm:cxn modelId="{0C0BCCB3-B2AC-DB41-9209-8BD32F39E7CA}" type="presParOf" srcId="{B1715078-3176-4DF1-A2E4-CA69BD0DE3DE}" destId="{6B38183A-C137-4797-A6AA-5032FB424C80}" srcOrd="2" destOrd="0" presId="urn:microsoft.com/office/officeart/2018/2/layout/IconVerticalSolidList"/>
    <dgm:cxn modelId="{6AF7860D-FDAE-D944-A15C-8365DBB36ED6}" type="presParOf" srcId="{B1715078-3176-4DF1-A2E4-CA69BD0DE3DE}" destId="{8988E990-E700-4C93-BC55-7BF7864AEFFE}" srcOrd="3" destOrd="0" presId="urn:microsoft.com/office/officeart/2018/2/layout/IconVerticalSolidList"/>
    <dgm:cxn modelId="{CD041CC3-1B2B-0A49-8583-652223566037}" type="presParOf" srcId="{BEBE168A-5E85-43CC-B9BA-D1974F9A5753}" destId="{3E0BA4B3-4753-4805-92FA-4429EA7CC897}" srcOrd="3" destOrd="0" presId="urn:microsoft.com/office/officeart/2018/2/layout/IconVerticalSolidList"/>
    <dgm:cxn modelId="{C79D7556-5663-3B45-856D-8AD7077904A0}" type="presParOf" srcId="{BEBE168A-5E85-43CC-B9BA-D1974F9A5753}" destId="{8AC38D62-D40A-4C03-90E4-2F61E807B6F4}" srcOrd="4" destOrd="0" presId="urn:microsoft.com/office/officeart/2018/2/layout/IconVerticalSolidList"/>
    <dgm:cxn modelId="{85E93609-D9D6-D04C-A00A-F1246F71060D}" type="presParOf" srcId="{8AC38D62-D40A-4C03-90E4-2F61E807B6F4}" destId="{362B79DA-BFF8-4895-8DC9-BC10460633E8}" srcOrd="0" destOrd="0" presId="urn:microsoft.com/office/officeart/2018/2/layout/IconVerticalSolidList"/>
    <dgm:cxn modelId="{5ED59C04-8791-F04A-BB21-4A3CDC5678C0}" type="presParOf" srcId="{8AC38D62-D40A-4C03-90E4-2F61E807B6F4}" destId="{A71047BA-937F-4A10-B7D6-5EC59061C5B1}" srcOrd="1" destOrd="0" presId="urn:microsoft.com/office/officeart/2018/2/layout/IconVerticalSolidList"/>
    <dgm:cxn modelId="{4BDF84FC-270E-6145-849A-05FD8C710ACF}" type="presParOf" srcId="{8AC38D62-D40A-4C03-90E4-2F61E807B6F4}" destId="{EB9852C8-8257-43A9-A364-D7E0EB36D00C}" srcOrd="2" destOrd="0" presId="urn:microsoft.com/office/officeart/2018/2/layout/IconVerticalSolidList"/>
    <dgm:cxn modelId="{8AF7C97D-0296-3E48-98E6-5ABF5F48FAE1}" type="presParOf" srcId="{8AC38D62-D40A-4C03-90E4-2F61E807B6F4}" destId="{11601319-DCBD-4A85-BAD2-A1583DEC0D33}" srcOrd="3" destOrd="0" presId="urn:microsoft.com/office/officeart/2018/2/layout/IconVerticalSolidLis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accent6">
            <a:lumMod val="40000"/>
            <a:lumOff val="60000"/>
          </a:schemeClr>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6D9B459-18DB-4048-AF53-8CE3FFF1D547}"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en-US"/>
        </a:p>
      </dgm:t>
    </dgm:pt>
    <dgm:pt modelId="{60A7E173-6628-46B3-AF21-EAE69DBF2B20}">
      <dgm:prSet phldrT="[Text]" custT="1"/>
      <dgm:spPr>
        <a:xfrm rot="5400000">
          <a:off x="-365860" y="370751"/>
          <a:ext cx="2439067" cy="1707347"/>
        </a:xfrm>
        <a:prstGeom prst="chevron">
          <a:avLst/>
        </a:prstGeom>
        <a:solidFill>
          <a:srgbClr val="C2948F">
            <a:hueOff val="0"/>
            <a:satOff val="0"/>
            <a:lumOff val="0"/>
            <a:alphaOff val="0"/>
          </a:srgbClr>
        </a:solidFill>
        <a:ln w="12700" cap="flat" cmpd="sng" algn="ctr">
          <a:solidFill>
            <a:srgbClr val="C2948F">
              <a:hueOff val="0"/>
              <a:satOff val="0"/>
              <a:lumOff val="0"/>
              <a:alphaOff val="0"/>
            </a:srgbClr>
          </a:solidFill>
          <a:prstDash val="solid"/>
        </a:ln>
        <a:effectLst/>
      </dgm:spPr>
      <dgm:t>
        <a:bodyPr/>
        <a:lstStyle/>
        <a:p>
          <a:r>
            <a:rPr lang="en-US" sz="5400" dirty="0" smtClean="0">
              <a:solidFill>
                <a:srgbClr val="FFFFFF"/>
              </a:solidFill>
              <a:latin typeface="Browallia New" panose="020B0604020202020204" pitchFamily="34" charset="-34"/>
              <a:ea typeface="+mn-ea"/>
              <a:cs typeface="Browallia New" panose="020B0604020202020204" pitchFamily="34" charset="-34"/>
            </a:rPr>
            <a:t>1</a:t>
          </a:r>
          <a:endParaRPr lang="en-US" sz="5400" dirty="0">
            <a:solidFill>
              <a:srgbClr val="FFFFFF"/>
            </a:solidFill>
            <a:latin typeface="Browallia New" panose="020B0604020202020204" pitchFamily="34" charset="-34"/>
            <a:ea typeface="+mn-ea"/>
            <a:cs typeface="Browallia New" panose="020B0604020202020204" pitchFamily="34" charset="-34"/>
          </a:endParaRPr>
        </a:p>
      </dgm:t>
    </dgm:pt>
    <dgm:pt modelId="{D080E8C1-DA1B-4544-AE1E-F91D62C77610}" type="parTrans" cxnId="{321D6EDA-02F9-488D-A1E1-29C5F36CC29B}">
      <dgm:prSet/>
      <dgm:spPr/>
      <dgm:t>
        <a:bodyPr/>
        <a:lstStyle/>
        <a:p>
          <a:endParaRPr lang="en-US" sz="2000">
            <a:latin typeface="Browallia New" panose="020B0604020202020204" pitchFamily="34" charset="-34"/>
            <a:cs typeface="Browallia New" panose="020B0604020202020204" pitchFamily="34" charset="-34"/>
          </a:endParaRPr>
        </a:p>
      </dgm:t>
    </dgm:pt>
    <dgm:pt modelId="{5C4F523A-8FDD-404B-AA4A-FD9E3A0289D0}" type="sibTrans" cxnId="{321D6EDA-02F9-488D-A1E1-29C5F36CC29B}">
      <dgm:prSet/>
      <dgm:spPr/>
      <dgm:t>
        <a:bodyPr/>
        <a:lstStyle/>
        <a:p>
          <a:endParaRPr lang="en-US" sz="2000">
            <a:latin typeface="Browallia New" panose="020B0604020202020204" pitchFamily="34" charset="-34"/>
            <a:cs typeface="Browallia New" panose="020B0604020202020204" pitchFamily="34" charset="-34"/>
          </a:endParaRPr>
        </a:p>
      </dgm:t>
    </dgm:pt>
    <dgm:pt modelId="{5D7DD608-FB21-41C9-AF6C-8F5BDB855C92}">
      <dgm:prSet phldrT="[Text]" custT="1"/>
      <dgm:spPr>
        <a:xfrm rot="5400000">
          <a:off x="4774799" y="-3065210"/>
          <a:ext cx="1586227" cy="7721132"/>
        </a:xfrm>
        <a:prstGeom prst="round2SameRect">
          <a:avLst/>
        </a:prstGeom>
        <a:solidFill>
          <a:srgbClr val="FFFFFF">
            <a:alpha val="90000"/>
            <a:hueOff val="0"/>
            <a:satOff val="0"/>
            <a:lumOff val="0"/>
            <a:alphaOff val="0"/>
          </a:srgbClr>
        </a:solidFill>
        <a:ln w="12700" cap="flat" cmpd="sng" algn="ctr">
          <a:solidFill>
            <a:srgbClr val="C2948F">
              <a:hueOff val="0"/>
              <a:satOff val="0"/>
              <a:lumOff val="0"/>
              <a:alphaOff val="0"/>
            </a:srgbClr>
          </a:solidFill>
          <a:prstDash val="solid"/>
        </a:ln>
        <a:effectLst/>
      </dgm:spPr>
      <dgm:t>
        <a:bodyPr/>
        <a:lstStyle/>
        <a:p>
          <a:r>
            <a:rPr lang="en-US" sz="20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patients are managed by their PCPs at the registered CHCs as usual .The healthcare services offered to them comply with the national guideline and include designated follow-ups by PCPs </a:t>
          </a:r>
          <a:r>
            <a:rPr lang="en-US" sz="2000" dirty="0" smtClean="0">
              <a:solidFill>
                <a:srgbClr val="FF0000"/>
              </a:solidFill>
              <a:latin typeface="Browallia New" panose="020B0604020202020204" pitchFamily="34" charset="-34"/>
              <a:ea typeface="+mn-ea"/>
              <a:cs typeface="Browallia New" panose="020B0604020202020204" pitchFamily="34" charset="-34"/>
            </a:rPr>
            <a:t>once every 1–3 months for stage 1 (≥140/90 mm Hg) hypertension patients, once every 1 month for stage 2 (≥160/100 mm Hg), and once every 2 weeks for stage 3 (≥180/110 mm Hg) patients.</a:t>
          </a:r>
          <a:endParaRPr lang="en-US" sz="2000" dirty="0">
            <a:solidFill>
              <a:srgbClr val="FF0000"/>
            </a:solidFill>
            <a:latin typeface="Browallia New" panose="020B0604020202020204" pitchFamily="34" charset="-34"/>
            <a:ea typeface="+mn-ea"/>
            <a:cs typeface="Browallia New" panose="020B0604020202020204" pitchFamily="34" charset="-34"/>
          </a:endParaRPr>
        </a:p>
      </dgm:t>
    </dgm:pt>
    <dgm:pt modelId="{D7A8EC9F-DC27-49D0-B675-7303EF7C0BB3}" type="parTrans" cxnId="{4912C2ED-74BA-4610-8EAF-081F365037E8}">
      <dgm:prSet/>
      <dgm:spPr/>
      <dgm:t>
        <a:bodyPr/>
        <a:lstStyle/>
        <a:p>
          <a:endParaRPr lang="en-US" sz="2000">
            <a:latin typeface="Browallia New" panose="020B0604020202020204" pitchFamily="34" charset="-34"/>
            <a:cs typeface="Browallia New" panose="020B0604020202020204" pitchFamily="34" charset="-34"/>
          </a:endParaRPr>
        </a:p>
      </dgm:t>
    </dgm:pt>
    <dgm:pt modelId="{8E26588B-70D8-45B5-908F-B8F186C6AE35}" type="sibTrans" cxnId="{4912C2ED-74BA-4610-8EAF-081F365037E8}">
      <dgm:prSet/>
      <dgm:spPr/>
      <dgm:t>
        <a:bodyPr/>
        <a:lstStyle/>
        <a:p>
          <a:endParaRPr lang="en-US" sz="2000">
            <a:latin typeface="Browallia New" panose="020B0604020202020204" pitchFamily="34" charset="-34"/>
            <a:cs typeface="Browallia New" panose="020B0604020202020204" pitchFamily="34" charset="-34"/>
          </a:endParaRPr>
        </a:p>
      </dgm:t>
    </dgm:pt>
    <dgm:pt modelId="{672949EA-C580-4240-85C7-3D5A6178338F}">
      <dgm:prSet phldrT="[Text]" custT="1"/>
      <dgm:spPr>
        <a:xfrm rot="5400000">
          <a:off x="-365860" y="2526038"/>
          <a:ext cx="2439067" cy="1707347"/>
        </a:xfrm>
        <a:prstGeom prst="chevron">
          <a:avLst/>
        </a:prstGeom>
        <a:solidFill>
          <a:srgbClr val="C2948F">
            <a:hueOff val="0"/>
            <a:satOff val="0"/>
            <a:lumOff val="0"/>
            <a:alphaOff val="0"/>
          </a:srgbClr>
        </a:solidFill>
        <a:ln w="12700" cap="flat" cmpd="sng" algn="ctr">
          <a:solidFill>
            <a:srgbClr val="C2948F">
              <a:hueOff val="0"/>
              <a:satOff val="0"/>
              <a:lumOff val="0"/>
              <a:alphaOff val="0"/>
            </a:srgbClr>
          </a:solidFill>
          <a:prstDash val="solid"/>
        </a:ln>
        <a:effectLst/>
      </dgm:spPr>
      <dgm:t>
        <a:bodyPr/>
        <a:lstStyle/>
        <a:p>
          <a:r>
            <a:rPr lang="en-US" sz="5400" dirty="0" smtClean="0">
              <a:solidFill>
                <a:srgbClr val="FFFFFF"/>
              </a:solidFill>
              <a:latin typeface="Browallia New" panose="020B0604020202020204" pitchFamily="34" charset="-34"/>
              <a:ea typeface="+mn-ea"/>
              <a:cs typeface="Browallia New" panose="020B0604020202020204" pitchFamily="34" charset="-34"/>
            </a:rPr>
            <a:t>2</a:t>
          </a:r>
          <a:endParaRPr lang="en-US" sz="5400" dirty="0">
            <a:solidFill>
              <a:srgbClr val="FFFFFF"/>
            </a:solidFill>
            <a:latin typeface="Browallia New" panose="020B0604020202020204" pitchFamily="34" charset="-34"/>
            <a:ea typeface="+mn-ea"/>
            <a:cs typeface="Browallia New" panose="020B0604020202020204" pitchFamily="34" charset="-34"/>
          </a:endParaRPr>
        </a:p>
      </dgm:t>
    </dgm:pt>
    <dgm:pt modelId="{F9EF255C-90FF-427D-98E1-79E4F0291D24}" type="parTrans" cxnId="{2DA1A5AE-7AB2-4612-8B54-093DAA68E370}">
      <dgm:prSet/>
      <dgm:spPr/>
      <dgm:t>
        <a:bodyPr/>
        <a:lstStyle/>
        <a:p>
          <a:endParaRPr lang="en-US" sz="2000">
            <a:latin typeface="Browallia New" panose="020B0604020202020204" pitchFamily="34" charset="-34"/>
            <a:cs typeface="Browallia New" panose="020B0604020202020204" pitchFamily="34" charset="-34"/>
          </a:endParaRPr>
        </a:p>
      </dgm:t>
    </dgm:pt>
    <dgm:pt modelId="{A85E7C22-9748-4404-944F-1BB8E66679A2}" type="sibTrans" cxnId="{2DA1A5AE-7AB2-4612-8B54-093DAA68E370}">
      <dgm:prSet/>
      <dgm:spPr/>
      <dgm:t>
        <a:bodyPr/>
        <a:lstStyle/>
        <a:p>
          <a:endParaRPr lang="en-US" sz="2000">
            <a:latin typeface="Browallia New" panose="020B0604020202020204" pitchFamily="34" charset="-34"/>
            <a:cs typeface="Browallia New" panose="020B0604020202020204" pitchFamily="34" charset="-34"/>
          </a:endParaRPr>
        </a:p>
      </dgm:t>
    </dgm:pt>
    <dgm:pt modelId="{982AC30A-1865-4F93-84DA-DB541E84082E}">
      <dgm:prSet phldrT="[Text]" custT="1"/>
      <dgm:spPr>
        <a:xfrm rot="5400000">
          <a:off x="4765719" y="-922577"/>
          <a:ext cx="1585393" cy="7721132"/>
        </a:xfrm>
        <a:prstGeom prst="round2SameRect">
          <a:avLst/>
        </a:prstGeom>
        <a:solidFill>
          <a:srgbClr val="FFFFFF">
            <a:alpha val="90000"/>
            <a:hueOff val="0"/>
            <a:satOff val="0"/>
            <a:lumOff val="0"/>
            <a:alphaOff val="0"/>
          </a:srgbClr>
        </a:solidFill>
        <a:ln w="12700" cap="flat" cmpd="sng" algn="ctr">
          <a:solidFill>
            <a:srgbClr val="C2948F">
              <a:hueOff val="0"/>
              <a:satOff val="0"/>
              <a:lumOff val="0"/>
              <a:alphaOff val="0"/>
            </a:srgbClr>
          </a:solidFill>
          <a:prstDash val="solid"/>
        </a:ln>
        <a:effectLst/>
      </dgm:spPr>
      <dgm:t>
        <a:bodyPr/>
        <a:lstStyle/>
        <a:p>
          <a:r>
            <a:rPr lang="en-US" sz="20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The </a:t>
          </a:r>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standard basic measures </a:t>
          </a:r>
          <a:r>
            <a:rPr lang="en-US" sz="20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include </a:t>
          </a:r>
          <a:r>
            <a:rPr lang="en-US" sz="2000" dirty="0" smtClean="0">
              <a:solidFill>
                <a:srgbClr val="FF0000"/>
              </a:solidFill>
              <a:latin typeface="Browallia New" panose="020B0604020202020204" pitchFamily="34" charset="-34"/>
              <a:ea typeface="+mn-ea"/>
              <a:cs typeface="Browallia New" panose="020B0604020202020204" pitchFamily="34" charset="-34"/>
            </a:rPr>
            <a:t>blood pressure, fasting blood glucose, serum blood lipids, electrocardiogram (EKG), renal function, weight, and BMI</a:t>
          </a:r>
          <a:r>
            <a:rPr lang="en-US" sz="20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Patients receiving UC are encouraged to use a logbook to record home BP measurements and present the results during the CHC visit.</a:t>
          </a:r>
          <a:endParaRPr lang="en-US" sz="20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E3232CF4-3F2D-47FD-A87A-0B0168204C3D}" type="parTrans" cxnId="{C07A918F-C006-4314-A013-957EC70C82F4}">
      <dgm:prSet/>
      <dgm:spPr/>
      <dgm:t>
        <a:bodyPr/>
        <a:lstStyle/>
        <a:p>
          <a:endParaRPr lang="en-US" sz="2000">
            <a:latin typeface="Browallia New" panose="020B0604020202020204" pitchFamily="34" charset="-34"/>
            <a:cs typeface="Browallia New" panose="020B0604020202020204" pitchFamily="34" charset="-34"/>
          </a:endParaRPr>
        </a:p>
      </dgm:t>
    </dgm:pt>
    <dgm:pt modelId="{B8018B1B-BA3F-4ECA-8C9A-0AB975E1A0E5}" type="sibTrans" cxnId="{C07A918F-C006-4314-A013-957EC70C82F4}">
      <dgm:prSet/>
      <dgm:spPr/>
      <dgm:t>
        <a:bodyPr/>
        <a:lstStyle/>
        <a:p>
          <a:endParaRPr lang="en-US" sz="2000">
            <a:latin typeface="Browallia New" panose="020B0604020202020204" pitchFamily="34" charset="-34"/>
            <a:cs typeface="Browallia New" panose="020B0604020202020204" pitchFamily="34" charset="-34"/>
          </a:endParaRPr>
        </a:p>
      </dgm:t>
    </dgm:pt>
    <dgm:pt modelId="{2A09BA5C-3AEA-4576-B0B3-227EECBD2E72}" type="pres">
      <dgm:prSet presAssocID="{A6D9B459-18DB-4048-AF53-8CE3FFF1D547}" presName="linearFlow" presStyleCnt="0">
        <dgm:presLayoutVars>
          <dgm:dir/>
          <dgm:animLvl val="lvl"/>
          <dgm:resizeHandles val="exact"/>
        </dgm:presLayoutVars>
      </dgm:prSet>
      <dgm:spPr/>
      <dgm:t>
        <a:bodyPr/>
        <a:lstStyle/>
        <a:p>
          <a:endParaRPr lang="en-US"/>
        </a:p>
      </dgm:t>
    </dgm:pt>
    <dgm:pt modelId="{BB9D75D2-6F1F-4FE1-AD44-DFB3B9AD6AC6}" type="pres">
      <dgm:prSet presAssocID="{60A7E173-6628-46B3-AF21-EAE69DBF2B20}" presName="composite" presStyleCnt="0"/>
      <dgm:spPr/>
    </dgm:pt>
    <dgm:pt modelId="{42119AF9-1FB0-45BE-8AB8-FA2584ECE04D}" type="pres">
      <dgm:prSet presAssocID="{60A7E173-6628-46B3-AF21-EAE69DBF2B20}" presName="parentText" presStyleLbl="alignNode1" presStyleIdx="0" presStyleCnt="2">
        <dgm:presLayoutVars>
          <dgm:chMax val="1"/>
          <dgm:bulletEnabled val="1"/>
        </dgm:presLayoutVars>
      </dgm:prSet>
      <dgm:spPr/>
      <dgm:t>
        <a:bodyPr/>
        <a:lstStyle/>
        <a:p>
          <a:endParaRPr lang="en-US"/>
        </a:p>
      </dgm:t>
    </dgm:pt>
    <dgm:pt modelId="{1129B8CB-9141-477D-A42F-C6DACC14D3E4}" type="pres">
      <dgm:prSet presAssocID="{60A7E173-6628-46B3-AF21-EAE69DBF2B20}" presName="descendantText" presStyleLbl="alignAcc1" presStyleIdx="0" presStyleCnt="2" custScaleY="100506" custLinFactNeighborX="13638" custLinFactNeighborY="-14891">
        <dgm:presLayoutVars>
          <dgm:bulletEnabled val="1"/>
        </dgm:presLayoutVars>
      </dgm:prSet>
      <dgm:spPr/>
      <dgm:t>
        <a:bodyPr/>
        <a:lstStyle/>
        <a:p>
          <a:endParaRPr lang="en-US"/>
        </a:p>
      </dgm:t>
    </dgm:pt>
    <dgm:pt modelId="{EA231206-51B0-4DA2-812D-317D1CCD854D}" type="pres">
      <dgm:prSet presAssocID="{5C4F523A-8FDD-404B-AA4A-FD9E3A0289D0}" presName="sp" presStyleCnt="0"/>
      <dgm:spPr/>
    </dgm:pt>
    <dgm:pt modelId="{72868B9C-6318-4F75-A7E8-695E8115256B}" type="pres">
      <dgm:prSet presAssocID="{672949EA-C580-4240-85C7-3D5A6178338F}" presName="composite" presStyleCnt="0"/>
      <dgm:spPr/>
    </dgm:pt>
    <dgm:pt modelId="{1E4D720A-E3A6-48DD-97B9-462FBB77029B}" type="pres">
      <dgm:prSet presAssocID="{672949EA-C580-4240-85C7-3D5A6178338F}" presName="parentText" presStyleLbl="alignNode1" presStyleIdx="1" presStyleCnt="2">
        <dgm:presLayoutVars>
          <dgm:chMax val="1"/>
          <dgm:bulletEnabled val="1"/>
        </dgm:presLayoutVars>
      </dgm:prSet>
      <dgm:spPr/>
      <dgm:t>
        <a:bodyPr/>
        <a:lstStyle/>
        <a:p>
          <a:endParaRPr lang="en-US"/>
        </a:p>
      </dgm:t>
    </dgm:pt>
    <dgm:pt modelId="{19F2DFE1-C938-42F5-8EDF-D8EF19445A6B}" type="pres">
      <dgm:prSet presAssocID="{672949EA-C580-4240-85C7-3D5A6178338F}" presName="descendantText" presStyleLbl="alignAcc1" presStyleIdx="1" presStyleCnt="2" custLinFactNeighborX="-123" custLinFactNeighborY="-939">
        <dgm:presLayoutVars>
          <dgm:bulletEnabled val="1"/>
        </dgm:presLayoutVars>
      </dgm:prSet>
      <dgm:spPr/>
      <dgm:t>
        <a:bodyPr/>
        <a:lstStyle/>
        <a:p>
          <a:endParaRPr lang="en-US"/>
        </a:p>
      </dgm:t>
    </dgm:pt>
  </dgm:ptLst>
  <dgm:cxnLst>
    <dgm:cxn modelId="{321D6EDA-02F9-488D-A1E1-29C5F36CC29B}" srcId="{A6D9B459-18DB-4048-AF53-8CE3FFF1D547}" destId="{60A7E173-6628-46B3-AF21-EAE69DBF2B20}" srcOrd="0" destOrd="0" parTransId="{D080E8C1-DA1B-4544-AE1E-F91D62C77610}" sibTransId="{5C4F523A-8FDD-404B-AA4A-FD9E3A0289D0}"/>
    <dgm:cxn modelId="{6F0AC80C-00FB-40B4-B3DA-51B1858978EA}" type="presOf" srcId="{A6D9B459-18DB-4048-AF53-8CE3FFF1D547}" destId="{2A09BA5C-3AEA-4576-B0B3-227EECBD2E72}" srcOrd="0" destOrd="0" presId="urn:microsoft.com/office/officeart/2005/8/layout/chevron2"/>
    <dgm:cxn modelId="{F1FD8778-9557-4B30-A173-C6AF31D5C536}" type="presOf" srcId="{672949EA-C580-4240-85C7-3D5A6178338F}" destId="{1E4D720A-E3A6-48DD-97B9-462FBB77029B}" srcOrd="0" destOrd="0" presId="urn:microsoft.com/office/officeart/2005/8/layout/chevron2"/>
    <dgm:cxn modelId="{7B45104E-E0E7-4613-B233-4C09D0A657C0}" type="presOf" srcId="{5D7DD608-FB21-41C9-AF6C-8F5BDB855C92}" destId="{1129B8CB-9141-477D-A42F-C6DACC14D3E4}" srcOrd="0" destOrd="0" presId="urn:microsoft.com/office/officeart/2005/8/layout/chevron2"/>
    <dgm:cxn modelId="{2DA1A5AE-7AB2-4612-8B54-093DAA68E370}" srcId="{A6D9B459-18DB-4048-AF53-8CE3FFF1D547}" destId="{672949EA-C580-4240-85C7-3D5A6178338F}" srcOrd="1" destOrd="0" parTransId="{F9EF255C-90FF-427D-98E1-79E4F0291D24}" sibTransId="{A85E7C22-9748-4404-944F-1BB8E66679A2}"/>
    <dgm:cxn modelId="{C07A918F-C006-4314-A013-957EC70C82F4}" srcId="{672949EA-C580-4240-85C7-3D5A6178338F}" destId="{982AC30A-1865-4F93-84DA-DB541E84082E}" srcOrd="0" destOrd="0" parTransId="{E3232CF4-3F2D-47FD-A87A-0B0168204C3D}" sibTransId="{B8018B1B-BA3F-4ECA-8C9A-0AB975E1A0E5}"/>
    <dgm:cxn modelId="{4912C2ED-74BA-4610-8EAF-081F365037E8}" srcId="{60A7E173-6628-46B3-AF21-EAE69DBF2B20}" destId="{5D7DD608-FB21-41C9-AF6C-8F5BDB855C92}" srcOrd="0" destOrd="0" parTransId="{D7A8EC9F-DC27-49D0-B675-7303EF7C0BB3}" sibTransId="{8E26588B-70D8-45B5-908F-B8F186C6AE35}"/>
    <dgm:cxn modelId="{0C593500-2F2C-4FB2-8ED6-F988303E6C88}" type="presOf" srcId="{982AC30A-1865-4F93-84DA-DB541E84082E}" destId="{19F2DFE1-C938-42F5-8EDF-D8EF19445A6B}" srcOrd="0" destOrd="0" presId="urn:microsoft.com/office/officeart/2005/8/layout/chevron2"/>
    <dgm:cxn modelId="{9C812E77-1471-42C6-AAEA-0B3FF4E4CA5F}" type="presOf" srcId="{60A7E173-6628-46B3-AF21-EAE69DBF2B20}" destId="{42119AF9-1FB0-45BE-8AB8-FA2584ECE04D}" srcOrd="0" destOrd="0" presId="urn:microsoft.com/office/officeart/2005/8/layout/chevron2"/>
    <dgm:cxn modelId="{63CD9E75-468D-44FD-A747-6177225C0297}" type="presParOf" srcId="{2A09BA5C-3AEA-4576-B0B3-227EECBD2E72}" destId="{BB9D75D2-6F1F-4FE1-AD44-DFB3B9AD6AC6}" srcOrd="0" destOrd="0" presId="urn:microsoft.com/office/officeart/2005/8/layout/chevron2"/>
    <dgm:cxn modelId="{7D07FA98-B2F3-4D5B-806C-4DB703D74243}" type="presParOf" srcId="{BB9D75D2-6F1F-4FE1-AD44-DFB3B9AD6AC6}" destId="{42119AF9-1FB0-45BE-8AB8-FA2584ECE04D}" srcOrd="0" destOrd="0" presId="urn:microsoft.com/office/officeart/2005/8/layout/chevron2"/>
    <dgm:cxn modelId="{317CCEA6-97F8-4E82-B7C4-3E687BB4B7FB}" type="presParOf" srcId="{BB9D75D2-6F1F-4FE1-AD44-DFB3B9AD6AC6}" destId="{1129B8CB-9141-477D-A42F-C6DACC14D3E4}" srcOrd="1" destOrd="0" presId="urn:microsoft.com/office/officeart/2005/8/layout/chevron2"/>
    <dgm:cxn modelId="{9CF39DC4-FF79-4AAD-8B38-3A2028B68AAE}" type="presParOf" srcId="{2A09BA5C-3AEA-4576-B0B3-227EECBD2E72}" destId="{EA231206-51B0-4DA2-812D-317D1CCD854D}" srcOrd="1" destOrd="0" presId="urn:microsoft.com/office/officeart/2005/8/layout/chevron2"/>
    <dgm:cxn modelId="{A7921360-5B05-4793-819A-BDBDB4D6538D}" type="presParOf" srcId="{2A09BA5C-3AEA-4576-B0B3-227EECBD2E72}" destId="{72868B9C-6318-4F75-A7E8-695E8115256B}" srcOrd="2" destOrd="0" presId="urn:microsoft.com/office/officeart/2005/8/layout/chevron2"/>
    <dgm:cxn modelId="{FD66204A-E685-4ABD-ABBE-63E83F3DC44C}" type="presParOf" srcId="{72868B9C-6318-4F75-A7E8-695E8115256B}" destId="{1E4D720A-E3A6-48DD-97B9-462FBB77029B}" srcOrd="0" destOrd="0" presId="urn:microsoft.com/office/officeart/2005/8/layout/chevron2"/>
    <dgm:cxn modelId="{84E5ABD5-A6E0-4B2E-9A15-6A4C76DF4CAE}" type="presParOf" srcId="{72868B9C-6318-4F75-A7E8-695E8115256B}" destId="{19F2DFE1-C938-42F5-8EDF-D8EF19445A6B}"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6D9B459-18DB-4048-AF53-8CE3FFF1D547}"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en-US"/>
        </a:p>
      </dgm:t>
    </dgm:pt>
    <dgm:pt modelId="{DC460778-C2FC-43A9-9FDA-04A31E570C5D}">
      <dgm:prSet phldrT="[Text]" custT="1"/>
      <dgm:spPr>
        <a:xfrm rot="5400000">
          <a:off x="4774799" y="-3062561"/>
          <a:ext cx="1586227" cy="7721132"/>
        </a:xfrm>
        <a:prstGeom prst="round2SameRect">
          <a:avLst/>
        </a:prstGeom>
        <a:solidFill>
          <a:srgbClr val="FFFFFF">
            <a:alpha val="90000"/>
            <a:hueOff val="0"/>
            <a:satOff val="0"/>
            <a:lumOff val="0"/>
            <a:alphaOff val="0"/>
          </a:srgbClr>
        </a:solidFill>
        <a:ln w="12700" cap="flat" cmpd="sng" algn="ctr">
          <a:solidFill>
            <a:srgbClr val="C2948F">
              <a:hueOff val="0"/>
              <a:satOff val="0"/>
              <a:lumOff val="0"/>
              <a:alphaOff val="0"/>
            </a:srgbClr>
          </a:solidFill>
          <a:prstDash val="solid"/>
        </a:ln>
        <a:effectLst/>
      </dgm:spPr>
      <dgm:t>
        <a:bodyPr/>
        <a:lstStyle/>
        <a:p>
          <a:r>
            <a:rPr lang="en-US" sz="20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In addition to medication adjustment or prescription refill, PCPs will review BP trend according to the logbook records or history data in the EHR, provide </a:t>
          </a:r>
          <a:r>
            <a:rPr lang="en-US" sz="2000" dirty="0" smtClean="0">
              <a:solidFill>
                <a:srgbClr val="FF0000"/>
              </a:solidFill>
              <a:latin typeface="Browallia New" panose="020B0604020202020204" pitchFamily="34" charset="-34"/>
              <a:ea typeface="+mn-ea"/>
              <a:cs typeface="Browallia New" panose="020B0604020202020204" pitchFamily="34" charset="-34"/>
            </a:rPr>
            <a:t>lifestyle coaching such as dietary, weight management, and physical activity advice, prescribe necessary lab tests, and make referrals to specialists for further treatment of hypertension or comorbidities</a:t>
          </a:r>
          <a:r>
            <a:rPr lang="en-US" sz="20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a:t>
          </a:r>
          <a:endParaRPr lang="en-US" sz="20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D2899894-CB5A-4E96-A558-8A0AC327D505}" type="sibTrans" cxnId="{A83CB041-0F4E-472E-91A9-98B6520E168A}">
      <dgm:prSet/>
      <dgm:spPr/>
      <dgm:t>
        <a:bodyPr/>
        <a:lstStyle/>
        <a:p>
          <a:endParaRPr lang="en-US" sz="2000">
            <a:latin typeface="Browallia New" panose="020B0604020202020204" pitchFamily="34" charset="-34"/>
            <a:cs typeface="Browallia New" panose="020B0604020202020204" pitchFamily="34" charset="-34"/>
          </a:endParaRPr>
        </a:p>
      </dgm:t>
    </dgm:pt>
    <dgm:pt modelId="{D3C322A7-55A8-46A6-A8BF-C64A1A9F3229}" type="parTrans" cxnId="{A83CB041-0F4E-472E-91A9-98B6520E168A}">
      <dgm:prSet/>
      <dgm:spPr/>
      <dgm:t>
        <a:bodyPr/>
        <a:lstStyle/>
        <a:p>
          <a:endParaRPr lang="en-US" sz="2000">
            <a:latin typeface="Browallia New" panose="020B0604020202020204" pitchFamily="34" charset="-34"/>
            <a:cs typeface="Browallia New" panose="020B0604020202020204" pitchFamily="34" charset="-34"/>
          </a:endParaRPr>
        </a:p>
      </dgm:t>
    </dgm:pt>
    <dgm:pt modelId="{29EFC6C2-B8FE-491A-8A7D-B2CD25D72ED2}">
      <dgm:prSet phldrT="[Text]" custT="1"/>
      <dgm:spPr>
        <a:xfrm rot="5400000">
          <a:off x="-365860" y="370751"/>
          <a:ext cx="2439067" cy="1707347"/>
        </a:xfrm>
        <a:prstGeom prst="chevron">
          <a:avLst/>
        </a:prstGeom>
        <a:solidFill>
          <a:srgbClr val="C2948F">
            <a:hueOff val="0"/>
            <a:satOff val="0"/>
            <a:lumOff val="0"/>
            <a:alphaOff val="0"/>
          </a:srgbClr>
        </a:solidFill>
        <a:ln w="12700" cap="flat" cmpd="sng" algn="ctr">
          <a:solidFill>
            <a:srgbClr val="C2948F">
              <a:hueOff val="0"/>
              <a:satOff val="0"/>
              <a:lumOff val="0"/>
              <a:alphaOff val="0"/>
            </a:srgbClr>
          </a:solidFill>
          <a:prstDash val="solid"/>
        </a:ln>
        <a:effectLst/>
      </dgm:spPr>
      <dgm:t>
        <a:bodyPr/>
        <a:lstStyle/>
        <a:p>
          <a:r>
            <a:rPr lang="en-US" sz="5400" dirty="0" smtClean="0">
              <a:solidFill>
                <a:srgbClr val="FFFFFF"/>
              </a:solidFill>
              <a:latin typeface="Browallia New" panose="020B0604020202020204" pitchFamily="34" charset="-34"/>
              <a:ea typeface="+mn-ea"/>
              <a:cs typeface="Browallia New" panose="020B0604020202020204" pitchFamily="34" charset="-34"/>
            </a:rPr>
            <a:t>3</a:t>
          </a:r>
          <a:endParaRPr lang="en-US" sz="5400" dirty="0">
            <a:solidFill>
              <a:srgbClr val="FFFFFF"/>
            </a:solidFill>
            <a:latin typeface="Browallia New" panose="020B0604020202020204" pitchFamily="34" charset="-34"/>
            <a:ea typeface="+mn-ea"/>
            <a:cs typeface="Browallia New" panose="020B0604020202020204" pitchFamily="34" charset="-34"/>
          </a:endParaRPr>
        </a:p>
      </dgm:t>
    </dgm:pt>
    <dgm:pt modelId="{B18EB59C-3E01-42DB-9079-6ACD26DF51F2}" type="sibTrans" cxnId="{7061860A-489F-4618-B49C-FE127D14DC29}">
      <dgm:prSet/>
      <dgm:spPr/>
      <dgm:t>
        <a:bodyPr/>
        <a:lstStyle/>
        <a:p>
          <a:endParaRPr lang="en-US" sz="2000">
            <a:latin typeface="Browallia New" panose="020B0604020202020204" pitchFamily="34" charset="-34"/>
            <a:cs typeface="Browallia New" panose="020B0604020202020204" pitchFamily="34" charset="-34"/>
          </a:endParaRPr>
        </a:p>
      </dgm:t>
    </dgm:pt>
    <dgm:pt modelId="{1FECB664-F68A-43D4-BBF5-9D1967B58EE3}" type="parTrans" cxnId="{7061860A-489F-4618-B49C-FE127D14DC29}">
      <dgm:prSet/>
      <dgm:spPr/>
      <dgm:t>
        <a:bodyPr/>
        <a:lstStyle/>
        <a:p>
          <a:endParaRPr lang="en-US" sz="2000">
            <a:latin typeface="Browallia New" panose="020B0604020202020204" pitchFamily="34" charset="-34"/>
            <a:cs typeface="Browallia New" panose="020B0604020202020204" pitchFamily="34" charset="-34"/>
          </a:endParaRPr>
        </a:p>
      </dgm:t>
    </dgm:pt>
    <dgm:pt modelId="{0634BEB9-83E4-4E28-B58C-15F912190279}">
      <dgm:prSet custT="1"/>
      <dgm:spPr>
        <a:xfrm rot="5400000">
          <a:off x="-365860" y="2526038"/>
          <a:ext cx="2439067" cy="1707347"/>
        </a:xfrm>
        <a:prstGeom prst="chevron">
          <a:avLst/>
        </a:prstGeom>
        <a:solidFill>
          <a:srgbClr val="C2948F">
            <a:hueOff val="0"/>
            <a:satOff val="0"/>
            <a:lumOff val="0"/>
            <a:alphaOff val="0"/>
          </a:srgbClr>
        </a:solidFill>
        <a:ln w="12700" cap="flat" cmpd="sng" algn="ctr">
          <a:solidFill>
            <a:srgbClr val="C2948F">
              <a:hueOff val="0"/>
              <a:satOff val="0"/>
              <a:lumOff val="0"/>
              <a:alphaOff val="0"/>
            </a:srgbClr>
          </a:solidFill>
          <a:prstDash val="solid"/>
        </a:ln>
        <a:effectLst/>
      </dgm:spPr>
      <dgm:t>
        <a:bodyPr/>
        <a:lstStyle/>
        <a:p>
          <a:r>
            <a:rPr lang="en-US" sz="5400" dirty="0" smtClean="0">
              <a:solidFill>
                <a:srgbClr val="FFFFFF"/>
              </a:solidFill>
              <a:latin typeface="Browallia New" panose="020B0604020202020204" pitchFamily="34" charset="-34"/>
              <a:ea typeface="+mn-ea"/>
              <a:cs typeface="Browallia New" panose="020B0604020202020204" pitchFamily="34" charset="-34"/>
            </a:rPr>
            <a:t>4</a:t>
          </a:r>
          <a:endParaRPr lang="en-US" sz="5400" dirty="0">
            <a:solidFill>
              <a:srgbClr val="FFFFFF"/>
            </a:solidFill>
            <a:latin typeface="Browallia New" panose="020B0604020202020204" pitchFamily="34" charset="-34"/>
            <a:ea typeface="+mn-ea"/>
            <a:cs typeface="Browallia New" panose="020B0604020202020204" pitchFamily="34" charset="-34"/>
          </a:endParaRPr>
        </a:p>
      </dgm:t>
    </dgm:pt>
    <dgm:pt modelId="{326B2319-6AC0-43B2-A507-D3001AE0492D}" type="parTrans" cxnId="{531DF692-A5EC-47DF-BB9F-1D3D7762218E}">
      <dgm:prSet/>
      <dgm:spPr/>
      <dgm:t>
        <a:bodyPr/>
        <a:lstStyle/>
        <a:p>
          <a:endParaRPr lang="en-US" sz="2000">
            <a:latin typeface="Browallia New" panose="020B0604020202020204" pitchFamily="34" charset="-34"/>
            <a:cs typeface="Browallia New" panose="020B0604020202020204" pitchFamily="34" charset="-34"/>
          </a:endParaRPr>
        </a:p>
      </dgm:t>
    </dgm:pt>
    <dgm:pt modelId="{3B5379F1-185A-4DD5-9F63-6B1BFA9E7794}" type="sibTrans" cxnId="{531DF692-A5EC-47DF-BB9F-1D3D7762218E}">
      <dgm:prSet/>
      <dgm:spPr/>
      <dgm:t>
        <a:bodyPr/>
        <a:lstStyle/>
        <a:p>
          <a:endParaRPr lang="en-US" sz="2000">
            <a:latin typeface="Browallia New" panose="020B0604020202020204" pitchFamily="34" charset="-34"/>
            <a:cs typeface="Browallia New" panose="020B0604020202020204" pitchFamily="34" charset="-34"/>
          </a:endParaRPr>
        </a:p>
      </dgm:t>
    </dgm:pt>
    <dgm:pt modelId="{DE6A851B-8F6D-4BBA-8926-80FEB3F1D4E2}">
      <dgm:prSet custT="1"/>
      <dgm:spPr>
        <a:xfrm rot="5400000">
          <a:off x="4775216" y="-907690"/>
          <a:ext cx="1585393" cy="7721132"/>
        </a:xfrm>
        <a:prstGeom prst="round2SameRect">
          <a:avLst/>
        </a:prstGeom>
        <a:solidFill>
          <a:srgbClr val="FFFFFF">
            <a:alpha val="90000"/>
            <a:hueOff val="0"/>
            <a:satOff val="0"/>
            <a:lumOff val="0"/>
            <a:alphaOff val="0"/>
          </a:srgbClr>
        </a:solidFill>
        <a:ln w="12700" cap="flat" cmpd="sng" algn="ctr">
          <a:solidFill>
            <a:srgbClr val="C2948F">
              <a:hueOff val="0"/>
              <a:satOff val="0"/>
              <a:lumOff val="0"/>
              <a:alphaOff val="0"/>
            </a:srgbClr>
          </a:solidFill>
          <a:prstDash val="solid"/>
        </a:ln>
        <a:effectLst/>
      </dgm:spPr>
      <dgm:t>
        <a:bodyPr/>
        <a:lstStyle/>
        <a:p>
          <a:r>
            <a:rPr lang="en-US" sz="20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PCPs are also responsible for promoting national and regional hypertension management guidelines during each patient encounter. Similar to the intervention groups, UC patients will have three study visits, at baseline (T1), 6 months (T2), and 12 months (T3), to complete study tests and questionnaires.</a:t>
          </a:r>
          <a:endParaRPr lang="en-US" sz="20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A8B44ADA-7B57-481E-B50F-28B7FE239784}" type="parTrans" cxnId="{FF5853D7-8B15-412C-8F2A-6E9417F76225}">
      <dgm:prSet/>
      <dgm:spPr/>
      <dgm:t>
        <a:bodyPr/>
        <a:lstStyle/>
        <a:p>
          <a:endParaRPr lang="en-US" sz="2000">
            <a:latin typeface="Browallia New" panose="020B0604020202020204" pitchFamily="34" charset="-34"/>
            <a:cs typeface="Browallia New" panose="020B0604020202020204" pitchFamily="34" charset="-34"/>
          </a:endParaRPr>
        </a:p>
      </dgm:t>
    </dgm:pt>
    <dgm:pt modelId="{703B584A-7468-4F4A-8FDF-32DF8CF0372E}" type="sibTrans" cxnId="{FF5853D7-8B15-412C-8F2A-6E9417F76225}">
      <dgm:prSet/>
      <dgm:spPr/>
      <dgm:t>
        <a:bodyPr/>
        <a:lstStyle/>
        <a:p>
          <a:endParaRPr lang="en-US" sz="2000">
            <a:latin typeface="Browallia New" panose="020B0604020202020204" pitchFamily="34" charset="-34"/>
            <a:cs typeface="Browallia New" panose="020B0604020202020204" pitchFamily="34" charset="-34"/>
          </a:endParaRPr>
        </a:p>
      </dgm:t>
    </dgm:pt>
    <dgm:pt modelId="{2A09BA5C-3AEA-4576-B0B3-227EECBD2E72}" type="pres">
      <dgm:prSet presAssocID="{A6D9B459-18DB-4048-AF53-8CE3FFF1D547}" presName="linearFlow" presStyleCnt="0">
        <dgm:presLayoutVars>
          <dgm:dir/>
          <dgm:animLvl val="lvl"/>
          <dgm:resizeHandles val="exact"/>
        </dgm:presLayoutVars>
      </dgm:prSet>
      <dgm:spPr/>
      <dgm:t>
        <a:bodyPr/>
        <a:lstStyle/>
        <a:p>
          <a:endParaRPr lang="en-US"/>
        </a:p>
      </dgm:t>
    </dgm:pt>
    <dgm:pt modelId="{894A3E66-51C7-4237-BBBE-E6DA139340E5}" type="pres">
      <dgm:prSet presAssocID="{29EFC6C2-B8FE-491A-8A7D-B2CD25D72ED2}" presName="composite" presStyleCnt="0"/>
      <dgm:spPr/>
    </dgm:pt>
    <dgm:pt modelId="{ACE9B94E-20A7-47CE-9601-6F8BCA96F377}" type="pres">
      <dgm:prSet presAssocID="{29EFC6C2-B8FE-491A-8A7D-B2CD25D72ED2}" presName="parentText" presStyleLbl="alignNode1" presStyleIdx="0" presStyleCnt="2">
        <dgm:presLayoutVars>
          <dgm:chMax val="1"/>
          <dgm:bulletEnabled val="1"/>
        </dgm:presLayoutVars>
      </dgm:prSet>
      <dgm:spPr/>
      <dgm:t>
        <a:bodyPr/>
        <a:lstStyle/>
        <a:p>
          <a:endParaRPr lang="en-US"/>
        </a:p>
      </dgm:t>
    </dgm:pt>
    <dgm:pt modelId="{A96B6B42-98BF-4464-BF60-10C323D30BCB}" type="pres">
      <dgm:prSet presAssocID="{29EFC6C2-B8FE-491A-8A7D-B2CD25D72ED2}" presName="descendantText" presStyleLbl="alignAcc1" presStyleIdx="0" presStyleCnt="2">
        <dgm:presLayoutVars>
          <dgm:bulletEnabled val="1"/>
        </dgm:presLayoutVars>
      </dgm:prSet>
      <dgm:spPr/>
      <dgm:t>
        <a:bodyPr/>
        <a:lstStyle/>
        <a:p>
          <a:endParaRPr lang="en-US"/>
        </a:p>
      </dgm:t>
    </dgm:pt>
    <dgm:pt modelId="{D75F0CEB-19E7-46D4-9AC7-F55118BC814A}" type="pres">
      <dgm:prSet presAssocID="{B18EB59C-3E01-42DB-9079-6ACD26DF51F2}" presName="sp" presStyleCnt="0"/>
      <dgm:spPr/>
    </dgm:pt>
    <dgm:pt modelId="{6709758E-67EC-4351-89DC-D6C0EF21099F}" type="pres">
      <dgm:prSet presAssocID="{0634BEB9-83E4-4E28-B58C-15F912190279}" presName="composite" presStyleCnt="0"/>
      <dgm:spPr/>
    </dgm:pt>
    <dgm:pt modelId="{A33FA00C-0F1C-46AC-BC81-275FDEFBDC46}" type="pres">
      <dgm:prSet presAssocID="{0634BEB9-83E4-4E28-B58C-15F912190279}" presName="parentText" presStyleLbl="alignNode1" presStyleIdx="1" presStyleCnt="2">
        <dgm:presLayoutVars>
          <dgm:chMax val="1"/>
          <dgm:bulletEnabled val="1"/>
        </dgm:presLayoutVars>
      </dgm:prSet>
      <dgm:spPr/>
      <dgm:t>
        <a:bodyPr/>
        <a:lstStyle/>
        <a:p>
          <a:endParaRPr lang="en-US"/>
        </a:p>
      </dgm:t>
    </dgm:pt>
    <dgm:pt modelId="{E6B97DA1-134E-430C-9BCA-38EC63ECB649}" type="pres">
      <dgm:prSet presAssocID="{0634BEB9-83E4-4E28-B58C-15F912190279}" presName="descendantText" presStyleLbl="alignAcc1" presStyleIdx="1" presStyleCnt="2">
        <dgm:presLayoutVars>
          <dgm:bulletEnabled val="1"/>
        </dgm:presLayoutVars>
      </dgm:prSet>
      <dgm:spPr/>
      <dgm:t>
        <a:bodyPr/>
        <a:lstStyle/>
        <a:p>
          <a:endParaRPr lang="en-US"/>
        </a:p>
      </dgm:t>
    </dgm:pt>
  </dgm:ptLst>
  <dgm:cxnLst>
    <dgm:cxn modelId="{63E833BF-BE59-42A1-BD71-BDB7BAD06C69}" type="presOf" srcId="{DC460778-C2FC-43A9-9FDA-04A31E570C5D}" destId="{A96B6B42-98BF-4464-BF60-10C323D30BCB}" srcOrd="0" destOrd="0" presId="urn:microsoft.com/office/officeart/2005/8/layout/chevron2"/>
    <dgm:cxn modelId="{6F0AC80C-00FB-40B4-B3DA-51B1858978EA}" type="presOf" srcId="{A6D9B459-18DB-4048-AF53-8CE3FFF1D547}" destId="{2A09BA5C-3AEA-4576-B0B3-227EECBD2E72}" srcOrd="0" destOrd="0" presId="urn:microsoft.com/office/officeart/2005/8/layout/chevron2"/>
    <dgm:cxn modelId="{7061860A-489F-4618-B49C-FE127D14DC29}" srcId="{A6D9B459-18DB-4048-AF53-8CE3FFF1D547}" destId="{29EFC6C2-B8FE-491A-8A7D-B2CD25D72ED2}" srcOrd="0" destOrd="0" parTransId="{1FECB664-F68A-43D4-BBF5-9D1967B58EE3}" sibTransId="{B18EB59C-3E01-42DB-9079-6ACD26DF51F2}"/>
    <dgm:cxn modelId="{2D238E66-8DAF-459A-ABBE-463227A5FBFE}" type="presOf" srcId="{DE6A851B-8F6D-4BBA-8926-80FEB3F1D4E2}" destId="{E6B97DA1-134E-430C-9BCA-38EC63ECB649}" srcOrd="0" destOrd="0" presId="urn:microsoft.com/office/officeart/2005/8/layout/chevron2"/>
    <dgm:cxn modelId="{A83CB041-0F4E-472E-91A9-98B6520E168A}" srcId="{29EFC6C2-B8FE-491A-8A7D-B2CD25D72ED2}" destId="{DC460778-C2FC-43A9-9FDA-04A31E570C5D}" srcOrd="0" destOrd="0" parTransId="{D3C322A7-55A8-46A6-A8BF-C64A1A9F3229}" sibTransId="{D2899894-CB5A-4E96-A558-8A0AC327D505}"/>
    <dgm:cxn modelId="{D73FA33E-BF01-4E90-8743-8401FB3247B6}" type="presOf" srcId="{29EFC6C2-B8FE-491A-8A7D-B2CD25D72ED2}" destId="{ACE9B94E-20A7-47CE-9601-6F8BCA96F377}" srcOrd="0" destOrd="0" presId="urn:microsoft.com/office/officeart/2005/8/layout/chevron2"/>
    <dgm:cxn modelId="{FF5853D7-8B15-412C-8F2A-6E9417F76225}" srcId="{0634BEB9-83E4-4E28-B58C-15F912190279}" destId="{DE6A851B-8F6D-4BBA-8926-80FEB3F1D4E2}" srcOrd="0" destOrd="0" parTransId="{A8B44ADA-7B57-481E-B50F-28B7FE239784}" sibTransId="{703B584A-7468-4F4A-8FDF-32DF8CF0372E}"/>
    <dgm:cxn modelId="{531DF692-A5EC-47DF-BB9F-1D3D7762218E}" srcId="{A6D9B459-18DB-4048-AF53-8CE3FFF1D547}" destId="{0634BEB9-83E4-4E28-B58C-15F912190279}" srcOrd="1" destOrd="0" parTransId="{326B2319-6AC0-43B2-A507-D3001AE0492D}" sibTransId="{3B5379F1-185A-4DD5-9F63-6B1BFA9E7794}"/>
    <dgm:cxn modelId="{959A8CF9-B238-47D7-9682-389BE7DC135D}" type="presOf" srcId="{0634BEB9-83E4-4E28-B58C-15F912190279}" destId="{A33FA00C-0F1C-46AC-BC81-275FDEFBDC46}" srcOrd="0" destOrd="0" presId="urn:microsoft.com/office/officeart/2005/8/layout/chevron2"/>
    <dgm:cxn modelId="{F6C88A71-2881-42D1-9728-C162C970A8E7}" type="presParOf" srcId="{2A09BA5C-3AEA-4576-B0B3-227EECBD2E72}" destId="{894A3E66-51C7-4237-BBBE-E6DA139340E5}" srcOrd="0" destOrd="0" presId="urn:microsoft.com/office/officeart/2005/8/layout/chevron2"/>
    <dgm:cxn modelId="{79F01C29-28F9-4F3C-A9D4-7B82A7927F69}" type="presParOf" srcId="{894A3E66-51C7-4237-BBBE-E6DA139340E5}" destId="{ACE9B94E-20A7-47CE-9601-6F8BCA96F377}" srcOrd="0" destOrd="0" presId="urn:microsoft.com/office/officeart/2005/8/layout/chevron2"/>
    <dgm:cxn modelId="{725B860D-C43C-474E-8A49-F8F20E792A04}" type="presParOf" srcId="{894A3E66-51C7-4237-BBBE-E6DA139340E5}" destId="{A96B6B42-98BF-4464-BF60-10C323D30BCB}" srcOrd="1" destOrd="0" presId="urn:microsoft.com/office/officeart/2005/8/layout/chevron2"/>
    <dgm:cxn modelId="{37004F22-37AB-47E7-BE30-018DF820B0E3}" type="presParOf" srcId="{2A09BA5C-3AEA-4576-B0B3-227EECBD2E72}" destId="{D75F0CEB-19E7-46D4-9AC7-F55118BC814A}" srcOrd="1" destOrd="0" presId="urn:microsoft.com/office/officeart/2005/8/layout/chevron2"/>
    <dgm:cxn modelId="{941BBFC7-95B8-4D26-AD13-093EBD7C7638}" type="presParOf" srcId="{2A09BA5C-3AEA-4576-B0B3-227EECBD2E72}" destId="{6709758E-67EC-4351-89DC-D6C0EF21099F}" srcOrd="2" destOrd="0" presId="urn:microsoft.com/office/officeart/2005/8/layout/chevron2"/>
    <dgm:cxn modelId="{1CAC297E-1756-4012-861E-79CC9102D3CB}" type="presParOf" srcId="{6709758E-67EC-4351-89DC-D6C0EF21099F}" destId="{A33FA00C-0F1C-46AC-BC81-275FDEFBDC46}" srcOrd="0" destOrd="0" presId="urn:microsoft.com/office/officeart/2005/8/layout/chevron2"/>
    <dgm:cxn modelId="{EC48110E-4251-40D2-BB8E-E5DD5555E0A9}" type="presParOf" srcId="{6709758E-67EC-4351-89DC-D6C0EF21099F}" destId="{E6B97DA1-134E-430C-9BCA-38EC63ECB64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6D9B459-18DB-4048-AF53-8CE3FFF1D547}" type="doc">
      <dgm:prSet loTypeId="urn:microsoft.com/office/officeart/2005/8/layout/chevron2" loCatId="list" qsTypeId="urn:microsoft.com/office/officeart/2005/8/quickstyle/simple1" qsCatId="simple" csTypeId="urn:microsoft.com/office/officeart/2005/8/colors/accent6_2" csCatId="accent6" phldr="1"/>
      <dgm:spPr/>
      <dgm:t>
        <a:bodyPr/>
        <a:lstStyle/>
        <a:p>
          <a:endParaRPr lang="en-US"/>
        </a:p>
      </dgm:t>
    </dgm:pt>
    <dgm:pt modelId="{DC460778-C2FC-43A9-9FDA-04A31E570C5D}">
      <dgm:prSet phldrT="[Text]" custT="1"/>
      <dgm:spPr>
        <a:xfrm rot="5400000">
          <a:off x="4769111" y="-3217634"/>
          <a:ext cx="1437244" cy="7881491"/>
        </a:xfrm>
        <a:prstGeom prst="round2SameRect">
          <a:avLst/>
        </a:prstGeom>
        <a:solidFill>
          <a:srgbClr val="FFFFFF">
            <a:alpha val="90000"/>
            <a:hueOff val="0"/>
            <a:satOff val="0"/>
            <a:lumOff val="0"/>
            <a:alphaOff val="0"/>
          </a:srgbClr>
        </a:solidFill>
        <a:ln w="12700" cap="flat" cmpd="sng" algn="ctr">
          <a:solidFill>
            <a:srgbClr val="B17FBA">
              <a:hueOff val="0"/>
              <a:satOff val="0"/>
              <a:lumOff val="0"/>
              <a:alphaOff val="0"/>
            </a:srgbClr>
          </a:solidFill>
          <a:prstDash val="solid"/>
        </a:ln>
        <a:effectLst/>
      </dgm:spPr>
      <dgm:t>
        <a:bodyPr/>
        <a:lstStyle/>
        <a:p>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Patients randomly assigned to this group receive a BP telemedicine system developed by </a:t>
          </a:r>
          <a:r>
            <a:rPr lang="en-US" sz="2000" b="1" dirty="0" err="1"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CareLinker</a:t>
          </a:r>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Inc. (Shanghai, China) to facilitate BP self-management in addition to all the usual care components.</a:t>
          </a:r>
          <a:endParaRPr lang="en-US" sz="2000"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D2899894-CB5A-4E96-A558-8A0AC327D505}" type="sibTrans" cxnId="{A83CB041-0F4E-472E-91A9-98B6520E168A}">
      <dgm:prSet/>
      <dgm:spPr/>
      <dgm:t>
        <a:bodyPr/>
        <a:lstStyle/>
        <a:p>
          <a:endParaRPr lang="en-US" sz="2000" b="1">
            <a:latin typeface="Browallia New" panose="020B0604020202020204" pitchFamily="34" charset="-34"/>
            <a:cs typeface="Browallia New" panose="020B0604020202020204" pitchFamily="34" charset="-34"/>
          </a:endParaRPr>
        </a:p>
      </dgm:t>
    </dgm:pt>
    <dgm:pt modelId="{D3C322A7-55A8-46A6-A8BF-C64A1A9F3229}" type="parTrans" cxnId="{A83CB041-0F4E-472E-91A9-98B6520E168A}">
      <dgm:prSet/>
      <dgm:spPr/>
      <dgm:t>
        <a:bodyPr/>
        <a:lstStyle/>
        <a:p>
          <a:endParaRPr lang="en-US" sz="2000" b="1">
            <a:latin typeface="Browallia New" panose="020B0604020202020204" pitchFamily="34" charset="-34"/>
            <a:cs typeface="Browallia New" panose="020B0604020202020204" pitchFamily="34" charset="-34"/>
          </a:endParaRPr>
        </a:p>
      </dgm:t>
    </dgm:pt>
    <dgm:pt modelId="{29EFC6C2-B8FE-491A-8A7D-B2CD25D72ED2}">
      <dgm:prSet phldrT="[Text]" custT="1"/>
      <dgm:spPr>
        <a:xfrm rot="5400000">
          <a:off x="-331497" y="335986"/>
          <a:ext cx="2209983" cy="1546988"/>
        </a:xfrm>
        <a:prstGeom prst="chevron">
          <a:avLst/>
        </a:prstGeom>
        <a:solidFill>
          <a:srgbClr val="B17FBA">
            <a:hueOff val="0"/>
            <a:satOff val="0"/>
            <a:lumOff val="0"/>
            <a:alphaOff val="0"/>
          </a:srgbClr>
        </a:solidFill>
        <a:ln w="12700" cap="flat" cmpd="sng" algn="ctr">
          <a:solidFill>
            <a:srgbClr val="B17FBA">
              <a:hueOff val="0"/>
              <a:satOff val="0"/>
              <a:lumOff val="0"/>
              <a:alphaOff val="0"/>
            </a:srgbClr>
          </a:solidFill>
          <a:prstDash val="solid"/>
        </a:ln>
        <a:effectLst/>
      </dgm:spPr>
      <dgm:t>
        <a:bodyPr/>
        <a:lstStyle/>
        <a:p>
          <a:r>
            <a:rPr lang="en-US" sz="5400" b="1" dirty="0" smtClean="0">
              <a:solidFill>
                <a:srgbClr val="FFFFFF"/>
              </a:solidFill>
              <a:latin typeface="Browallia New" panose="020B0604020202020204" pitchFamily="34" charset="-34"/>
              <a:ea typeface="+mn-ea"/>
              <a:cs typeface="Browallia New" panose="020B0604020202020204" pitchFamily="34" charset="-34"/>
            </a:rPr>
            <a:t>1</a:t>
          </a:r>
          <a:endParaRPr lang="en-US" sz="5400" b="1" dirty="0">
            <a:solidFill>
              <a:srgbClr val="FFFFFF"/>
            </a:solidFill>
            <a:latin typeface="Browallia New" panose="020B0604020202020204" pitchFamily="34" charset="-34"/>
            <a:ea typeface="+mn-ea"/>
            <a:cs typeface="Browallia New" panose="020B0604020202020204" pitchFamily="34" charset="-34"/>
          </a:endParaRPr>
        </a:p>
      </dgm:t>
    </dgm:pt>
    <dgm:pt modelId="{B18EB59C-3E01-42DB-9079-6ACD26DF51F2}" type="sibTrans" cxnId="{7061860A-489F-4618-B49C-FE127D14DC29}">
      <dgm:prSet/>
      <dgm:spPr/>
      <dgm:t>
        <a:bodyPr/>
        <a:lstStyle/>
        <a:p>
          <a:endParaRPr lang="en-US" sz="2000" b="1">
            <a:latin typeface="Browallia New" panose="020B0604020202020204" pitchFamily="34" charset="-34"/>
            <a:cs typeface="Browallia New" panose="020B0604020202020204" pitchFamily="34" charset="-34"/>
          </a:endParaRPr>
        </a:p>
      </dgm:t>
    </dgm:pt>
    <dgm:pt modelId="{1FECB664-F68A-43D4-BBF5-9D1967B58EE3}" type="parTrans" cxnId="{7061860A-489F-4618-B49C-FE127D14DC29}">
      <dgm:prSet/>
      <dgm:spPr/>
      <dgm:t>
        <a:bodyPr/>
        <a:lstStyle/>
        <a:p>
          <a:endParaRPr lang="en-US" sz="2000" b="1">
            <a:latin typeface="Browallia New" panose="020B0604020202020204" pitchFamily="34" charset="-34"/>
            <a:cs typeface="Browallia New" panose="020B0604020202020204" pitchFamily="34" charset="-34"/>
          </a:endParaRPr>
        </a:p>
      </dgm:t>
    </dgm:pt>
    <dgm:pt modelId="{0634BEB9-83E4-4E28-B58C-15F912190279}">
      <dgm:prSet custT="1"/>
      <dgm:spPr>
        <a:xfrm rot="5400000">
          <a:off x="-293526" y="2683191"/>
          <a:ext cx="2209983" cy="1622930"/>
        </a:xfrm>
        <a:prstGeom prst="chevron">
          <a:avLst/>
        </a:prstGeom>
        <a:solidFill>
          <a:srgbClr val="B17FBA">
            <a:hueOff val="0"/>
            <a:satOff val="0"/>
            <a:lumOff val="0"/>
            <a:alphaOff val="0"/>
          </a:srgbClr>
        </a:solidFill>
        <a:ln w="12700" cap="flat" cmpd="sng" algn="ctr">
          <a:solidFill>
            <a:srgbClr val="B17FBA">
              <a:hueOff val="0"/>
              <a:satOff val="0"/>
              <a:lumOff val="0"/>
              <a:alphaOff val="0"/>
            </a:srgbClr>
          </a:solidFill>
          <a:prstDash val="solid"/>
        </a:ln>
        <a:effectLst/>
      </dgm:spPr>
      <dgm:t>
        <a:bodyPr/>
        <a:lstStyle/>
        <a:p>
          <a:r>
            <a:rPr lang="en-US" sz="5400" b="1" dirty="0" smtClean="0">
              <a:solidFill>
                <a:srgbClr val="FFFFFF"/>
              </a:solidFill>
              <a:latin typeface="Browallia New" panose="020B0604020202020204" pitchFamily="34" charset="-34"/>
              <a:ea typeface="+mn-ea"/>
              <a:cs typeface="Browallia New" panose="020B0604020202020204" pitchFamily="34" charset="-34"/>
            </a:rPr>
            <a:t>2</a:t>
          </a:r>
          <a:endParaRPr lang="en-US" sz="5400" b="1" dirty="0">
            <a:solidFill>
              <a:srgbClr val="FFFFFF"/>
            </a:solidFill>
            <a:latin typeface="Browallia New" panose="020B0604020202020204" pitchFamily="34" charset="-34"/>
            <a:ea typeface="+mn-ea"/>
            <a:cs typeface="Browallia New" panose="020B0604020202020204" pitchFamily="34" charset="-34"/>
          </a:endParaRPr>
        </a:p>
      </dgm:t>
    </dgm:pt>
    <dgm:pt modelId="{326B2319-6AC0-43B2-A507-D3001AE0492D}" type="parTrans" cxnId="{531DF692-A5EC-47DF-BB9F-1D3D7762218E}">
      <dgm:prSet/>
      <dgm:spPr/>
      <dgm:t>
        <a:bodyPr/>
        <a:lstStyle/>
        <a:p>
          <a:endParaRPr lang="en-US" sz="2000" b="1">
            <a:latin typeface="Browallia New" panose="020B0604020202020204" pitchFamily="34" charset="-34"/>
            <a:cs typeface="Browallia New" panose="020B0604020202020204" pitchFamily="34" charset="-34"/>
          </a:endParaRPr>
        </a:p>
      </dgm:t>
    </dgm:pt>
    <dgm:pt modelId="{3B5379F1-185A-4DD5-9F63-6B1BFA9E7794}" type="sibTrans" cxnId="{531DF692-A5EC-47DF-BB9F-1D3D7762218E}">
      <dgm:prSet/>
      <dgm:spPr/>
      <dgm:t>
        <a:bodyPr/>
        <a:lstStyle/>
        <a:p>
          <a:endParaRPr lang="en-US" sz="2000" b="1">
            <a:latin typeface="Browallia New" panose="020B0604020202020204" pitchFamily="34" charset="-34"/>
            <a:cs typeface="Browallia New" panose="020B0604020202020204" pitchFamily="34" charset="-34"/>
          </a:endParaRPr>
        </a:p>
      </dgm:t>
    </dgm:pt>
    <dgm:pt modelId="{DE6A851B-8F6D-4BBA-8926-80FEB3F1D4E2}">
      <dgm:prSet custT="1"/>
      <dgm:spPr>
        <a:xfrm rot="5400000">
          <a:off x="4375141" y="-794059"/>
          <a:ext cx="2301126" cy="7803937"/>
        </a:xfrm>
        <a:prstGeom prst="round2SameRect">
          <a:avLst/>
        </a:prstGeom>
        <a:solidFill>
          <a:srgbClr val="FFFFFF">
            <a:alpha val="90000"/>
            <a:hueOff val="0"/>
            <a:satOff val="0"/>
            <a:lumOff val="0"/>
            <a:alphaOff val="0"/>
          </a:srgbClr>
        </a:solidFill>
        <a:ln w="12700" cap="flat" cmpd="sng" algn="ctr">
          <a:solidFill>
            <a:srgbClr val="B17FBA">
              <a:hueOff val="0"/>
              <a:satOff val="0"/>
              <a:lumOff val="0"/>
              <a:alphaOff val="0"/>
            </a:srgbClr>
          </a:solidFill>
          <a:prstDash val="solid"/>
        </a:ln>
        <a:effectLst/>
      </dgm:spPr>
      <dgm:t>
        <a:bodyPr/>
        <a:lstStyle/>
        <a:p>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In</a:t>
          </a:r>
          <a:r>
            <a:rPr lang="fa-IR" sz="2000" b="1" dirty="0" smtClean="0">
              <a:solidFill>
                <a:srgbClr val="000000">
                  <a:hueOff val="0"/>
                  <a:satOff val="0"/>
                  <a:lumOff val="0"/>
                  <a:alphaOff val="0"/>
                </a:srgbClr>
              </a:solidFill>
              <a:latin typeface="Browallia New" panose="020B0604020202020204" pitchFamily="34" charset="-34"/>
              <a:ea typeface="+mn-ea"/>
              <a:cs typeface="+mn-cs"/>
            </a:rPr>
            <a:t> </a:t>
          </a:r>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brief, the system consists of (1) </a:t>
          </a:r>
          <a:r>
            <a:rPr lang="en-US" sz="2000" b="1" dirty="0" smtClean="0">
              <a:solidFill>
                <a:srgbClr val="FF0000"/>
              </a:solidFill>
              <a:latin typeface="Browallia New" panose="020B0604020202020204" pitchFamily="34" charset="-34"/>
              <a:ea typeface="+mn-ea"/>
              <a:cs typeface="Browallia New" panose="020B0604020202020204" pitchFamily="34" charset="-34"/>
            </a:rPr>
            <a:t>a BP </a:t>
          </a:r>
          <a:r>
            <a:rPr lang="en-US" sz="2000" b="1" dirty="0" err="1" smtClean="0">
              <a:solidFill>
                <a:srgbClr val="FF0000"/>
              </a:solidFill>
              <a:latin typeface="Browallia New" panose="020B0604020202020204" pitchFamily="34" charset="-34"/>
              <a:ea typeface="+mn-ea"/>
              <a:cs typeface="Browallia New" panose="020B0604020202020204" pitchFamily="34" charset="-34"/>
            </a:rPr>
            <a:t>telemonitor</a:t>
          </a:r>
          <a:r>
            <a:rPr lang="en-US" sz="2000" b="1" dirty="0" smtClean="0">
              <a:solidFill>
                <a:srgbClr val="FF0000"/>
              </a:solidFill>
              <a:latin typeface="Browallia New" panose="020B0604020202020204" pitchFamily="34" charset="-34"/>
              <a:ea typeface="+mn-ea"/>
              <a:cs typeface="Browallia New" panose="020B0604020202020204" pitchFamily="34" charset="-34"/>
            </a:rPr>
            <a:t> </a:t>
          </a:r>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with embedded GSM module that can upload BP readings to the cloud database immediately after the self-measurement;</a:t>
          </a:r>
          <a:endParaRPr lang="en-US" sz="2000"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A8B44ADA-7B57-481E-B50F-28B7FE239784}" type="parTrans" cxnId="{FF5853D7-8B15-412C-8F2A-6E9417F76225}">
      <dgm:prSet/>
      <dgm:spPr/>
      <dgm:t>
        <a:bodyPr/>
        <a:lstStyle/>
        <a:p>
          <a:endParaRPr lang="en-US" sz="2000" b="1">
            <a:latin typeface="Browallia New" panose="020B0604020202020204" pitchFamily="34" charset="-34"/>
            <a:cs typeface="Browallia New" panose="020B0604020202020204" pitchFamily="34" charset="-34"/>
          </a:endParaRPr>
        </a:p>
      </dgm:t>
    </dgm:pt>
    <dgm:pt modelId="{703B584A-7468-4F4A-8FDF-32DF8CF0372E}" type="sibTrans" cxnId="{FF5853D7-8B15-412C-8F2A-6E9417F76225}">
      <dgm:prSet/>
      <dgm:spPr/>
      <dgm:t>
        <a:bodyPr/>
        <a:lstStyle/>
        <a:p>
          <a:endParaRPr lang="en-US" sz="2000" b="1">
            <a:latin typeface="Browallia New" panose="020B0604020202020204" pitchFamily="34" charset="-34"/>
            <a:cs typeface="Browallia New" panose="020B0604020202020204" pitchFamily="34" charset="-34"/>
          </a:endParaRPr>
        </a:p>
      </dgm:t>
    </dgm:pt>
    <dgm:pt modelId="{DA774F6B-C304-4BFB-98AC-C395EFED966E}">
      <dgm:prSet custT="1"/>
      <dgm:spPr>
        <a:xfrm rot="5400000">
          <a:off x="4375141" y="-794059"/>
          <a:ext cx="2301126" cy="7803937"/>
        </a:xfrm>
        <a:prstGeom prst="round2SameRect">
          <a:avLst/>
        </a:prstGeom>
        <a:solidFill>
          <a:srgbClr val="FFFFFF">
            <a:alpha val="90000"/>
            <a:hueOff val="0"/>
            <a:satOff val="0"/>
            <a:lumOff val="0"/>
            <a:alphaOff val="0"/>
          </a:srgbClr>
        </a:solidFill>
        <a:ln w="12700" cap="flat" cmpd="sng" algn="ctr">
          <a:solidFill>
            <a:srgbClr val="B17FBA">
              <a:hueOff val="0"/>
              <a:satOff val="0"/>
              <a:lumOff val="0"/>
              <a:alphaOff val="0"/>
            </a:srgbClr>
          </a:solidFill>
          <a:prstDash val="solid"/>
        </a:ln>
        <a:effectLst/>
      </dgm:spPr>
      <dgm:t>
        <a:bodyPr/>
        <a:lstStyle/>
        <a:p>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(2</a:t>
          </a:r>
          <a:r>
            <a:rPr lang="en-US" sz="2000" b="1" dirty="0" smtClean="0">
              <a:solidFill>
                <a:srgbClr val="FF0000"/>
              </a:solidFill>
              <a:latin typeface="Browallia New" panose="020B0604020202020204" pitchFamily="34" charset="-34"/>
              <a:ea typeface="+mn-ea"/>
              <a:cs typeface="Browallia New" panose="020B0604020202020204" pitchFamily="34" charset="-34"/>
            </a:rPr>
            <a:t>) a mobile app </a:t>
          </a:r>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that allows patients to manually input healthcare data, display history BP measurements and lab test results, receive personalized lifestyle coaching contents and medication reminders, and communicate with PCPs about hypertension-related health concerns through text messaging.</a:t>
          </a:r>
          <a:endParaRPr lang="en-US" sz="2000"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B64FDBC7-F6B2-40CD-98B1-22EEAF9F2D78}" type="parTrans" cxnId="{0F26715F-30D1-4023-BC00-FBADA6C4A6C3}">
      <dgm:prSet/>
      <dgm:spPr/>
      <dgm:t>
        <a:bodyPr/>
        <a:lstStyle/>
        <a:p>
          <a:endParaRPr lang="en-US"/>
        </a:p>
      </dgm:t>
    </dgm:pt>
    <dgm:pt modelId="{BA291127-947A-4607-9853-AC9AB6F17CBE}" type="sibTrans" cxnId="{0F26715F-30D1-4023-BC00-FBADA6C4A6C3}">
      <dgm:prSet/>
      <dgm:spPr/>
      <dgm:t>
        <a:bodyPr/>
        <a:lstStyle/>
        <a:p>
          <a:endParaRPr lang="en-US"/>
        </a:p>
      </dgm:t>
    </dgm:pt>
    <dgm:pt modelId="{2A09BA5C-3AEA-4576-B0B3-227EECBD2E72}" type="pres">
      <dgm:prSet presAssocID="{A6D9B459-18DB-4048-AF53-8CE3FFF1D547}" presName="linearFlow" presStyleCnt="0">
        <dgm:presLayoutVars>
          <dgm:dir/>
          <dgm:animLvl val="lvl"/>
          <dgm:resizeHandles val="exact"/>
        </dgm:presLayoutVars>
      </dgm:prSet>
      <dgm:spPr/>
      <dgm:t>
        <a:bodyPr/>
        <a:lstStyle/>
        <a:p>
          <a:endParaRPr lang="en-US"/>
        </a:p>
      </dgm:t>
    </dgm:pt>
    <dgm:pt modelId="{894A3E66-51C7-4237-BBBE-E6DA139340E5}" type="pres">
      <dgm:prSet presAssocID="{29EFC6C2-B8FE-491A-8A7D-B2CD25D72ED2}" presName="composite" presStyleCnt="0"/>
      <dgm:spPr/>
    </dgm:pt>
    <dgm:pt modelId="{ACE9B94E-20A7-47CE-9601-6F8BCA96F377}" type="pres">
      <dgm:prSet presAssocID="{29EFC6C2-B8FE-491A-8A7D-B2CD25D72ED2}" presName="parentText" presStyleLbl="alignNode1" presStyleIdx="0" presStyleCnt="2">
        <dgm:presLayoutVars>
          <dgm:chMax val="1"/>
          <dgm:bulletEnabled val="1"/>
        </dgm:presLayoutVars>
      </dgm:prSet>
      <dgm:spPr/>
      <dgm:t>
        <a:bodyPr/>
        <a:lstStyle/>
        <a:p>
          <a:endParaRPr lang="en-US"/>
        </a:p>
      </dgm:t>
    </dgm:pt>
    <dgm:pt modelId="{A96B6B42-98BF-4464-BF60-10C323D30BCB}" type="pres">
      <dgm:prSet presAssocID="{29EFC6C2-B8FE-491A-8A7D-B2CD25D72ED2}" presName="descendantText" presStyleLbl="alignAcc1" presStyleIdx="0" presStyleCnt="2">
        <dgm:presLayoutVars>
          <dgm:bulletEnabled val="1"/>
        </dgm:presLayoutVars>
      </dgm:prSet>
      <dgm:spPr/>
      <dgm:t>
        <a:bodyPr/>
        <a:lstStyle/>
        <a:p>
          <a:endParaRPr lang="en-US"/>
        </a:p>
      </dgm:t>
    </dgm:pt>
    <dgm:pt modelId="{D75F0CEB-19E7-46D4-9AC7-F55118BC814A}" type="pres">
      <dgm:prSet presAssocID="{B18EB59C-3E01-42DB-9079-6ACD26DF51F2}" presName="sp" presStyleCnt="0"/>
      <dgm:spPr/>
    </dgm:pt>
    <dgm:pt modelId="{6709758E-67EC-4351-89DC-D6C0EF21099F}" type="pres">
      <dgm:prSet presAssocID="{0634BEB9-83E4-4E28-B58C-15F912190279}" presName="composite" presStyleCnt="0"/>
      <dgm:spPr/>
    </dgm:pt>
    <dgm:pt modelId="{A33FA00C-0F1C-46AC-BC81-275FDEFBDC46}" type="pres">
      <dgm:prSet presAssocID="{0634BEB9-83E4-4E28-B58C-15F912190279}" presName="parentText" presStyleLbl="alignNode1" presStyleIdx="1" presStyleCnt="2" custScaleX="104909">
        <dgm:presLayoutVars>
          <dgm:chMax val="1"/>
          <dgm:bulletEnabled val="1"/>
        </dgm:presLayoutVars>
      </dgm:prSet>
      <dgm:spPr/>
      <dgm:t>
        <a:bodyPr/>
        <a:lstStyle/>
        <a:p>
          <a:endParaRPr lang="en-US"/>
        </a:p>
      </dgm:t>
    </dgm:pt>
    <dgm:pt modelId="{E6B97DA1-134E-430C-9BCA-38EC63ECB649}" type="pres">
      <dgm:prSet presAssocID="{0634BEB9-83E4-4E28-B58C-15F912190279}" presName="descendantText" presStyleLbl="alignAcc1" presStyleIdx="1" presStyleCnt="2" custScaleX="99016" custScaleY="160191">
        <dgm:presLayoutVars>
          <dgm:bulletEnabled val="1"/>
        </dgm:presLayoutVars>
      </dgm:prSet>
      <dgm:spPr/>
      <dgm:t>
        <a:bodyPr/>
        <a:lstStyle/>
        <a:p>
          <a:endParaRPr lang="en-US"/>
        </a:p>
      </dgm:t>
    </dgm:pt>
  </dgm:ptLst>
  <dgm:cxnLst>
    <dgm:cxn modelId="{7061860A-489F-4618-B49C-FE127D14DC29}" srcId="{A6D9B459-18DB-4048-AF53-8CE3FFF1D547}" destId="{29EFC6C2-B8FE-491A-8A7D-B2CD25D72ED2}" srcOrd="0" destOrd="0" parTransId="{1FECB664-F68A-43D4-BBF5-9D1967B58EE3}" sibTransId="{B18EB59C-3E01-42DB-9079-6ACD26DF51F2}"/>
    <dgm:cxn modelId="{531DF692-A5EC-47DF-BB9F-1D3D7762218E}" srcId="{A6D9B459-18DB-4048-AF53-8CE3FFF1D547}" destId="{0634BEB9-83E4-4E28-B58C-15F912190279}" srcOrd="1" destOrd="0" parTransId="{326B2319-6AC0-43B2-A507-D3001AE0492D}" sibTransId="{3B5379F1-185A-4DD5-9F63-6B1BFA9E7794}"/>
    <dgm:cxn modelId="{63E833BF-BE59-42A1-BD71-BDB7BAD06C69}" type="presOf" srcId="{DC460778-C2FC-43A9-9FDA-04A31E570C5D}" destId="{A96B6B42-98BF-4464-BF60-10C323D30BCB}" srcOrd="0" destOrd="0" presId="urn:microsoft.com/office/officeart/2005/8/layout/chevron2"/>
    <dgm:cxn modelId="{6F0AC80C-00FB-40B4-B3DA-51B1858978EA}" type="presOf" srcId="{A6D9B459-18DB-4048-AF53-8CE3FFF1D547}" destId="{2A09BA5C-3AEA-4576-B0B3-227EECBD2E72}" srcOrd="0" destOrd="0" presId="urn:microsoft.com/office/officeart/2005/8/layout/chevron2"/>
    <dgm:cxn modelId="{2D238E66-8DAF-459A-ABBE-463227A5FBFE}" type="presOf" srcId="{DE6A851B-8F6D-4BBA-8926-80FEB3F1D4E2}" destId="{E6B97DA1-134E-430C-9BCA-38EC63ECB649}" srcOrd="0" destOrd="0" presId="urn:microsoft.com/office/officeart/2005/8/layout/chevron2"/>
    <dgm:cxn modelId="{A83CB041-0F4E-472E-91A9-98B6520E168A}" srcId="{29EFC6C2-B8FE-491A-8A7D-B2CD25D72ED2}" destId="{DC460778-C2FC-43A9-9FDA-04A31E570C5D}" srcOrd="0" destOrd="0" parTransId="{D3C322A7-55A8-46A6-A8BF-C64A1A9F3229}" sibTransId="{D2899894-CB5A-4E96-A558-8A0AC327D505}"/>
    <dgm:cxn modelId="{0F26715F-30D1-4023-BC00-FBADA6C4A6C3}" srcId="{0634BEB9-83E4-4E28-B58C-15F912190279}" destId="{DA774F6B-C304-4BFB-98AC-C395EFED966E}" srcOrd="1" destOrd="0" parTransId="{B64FDBC7-F6B2-40CD-98B1-22EEAF9F2D78}" sibTransId="{BA291127-947A-4607-9853-AC9AB6F17CBE}"/>
    <dgm:cxn modelId="{D73FA33E-BF01-4E90-8743-8401FB3247B6}" type="presOf" srcId="{29EFC6C2-B8FE-491A-8A7D-B2CD25D72ED2}" destId="{ACE9B94E-20A7-47CE-9601-6F8BCA96F377}" srcOrd="0" destOrd="0" presId="urn:microsoft.com/office/officeart/2005/8/layout/chevron2"/>
    <dgm:cxn modelId="{959A8CF9-B238-47D7-9682-389BE7DC135D}" type="presOf" srcId="{0634BEB9-83E4-4E28-B58C-15F912190279}" destId="{A33FA00C-0F1C-46AC-BC81-275FDEFBDC46}" srcOrd="0" destOrd="0" presId="urn:microsoft.com/office/officeart/2005/8/layout/chevron2"/>
    <dgm:cxn modelId="{FF5853D7-8B15-412C-8F2A-6E9417F76225}" srcId="{0634BEB9-83E4-4E28-B58C-15F912190279}" destId="{DE6A851B-8F6D-4BBA-8926-80FEB3F1D4E2}" srcOrd="0" destOrd="0" parTransId="{A8B44ADA-7B57-481E-B50F-28B7FE239784}" sibTransId="{703B584A-7468-4F4A-8FDF-32DF8CF0372E}"/>
    <dgm:cxn modelId="{F763B0FD-D971-4B38-BDC1-EBC18E6F6D1E}" type="presOf" srcId="{DA774F6B-C304-4BFB-98AC-C395EFED966E}" destId="{E6B97DA1-134E-430C-9BCA-38EC63ECB649}" srcOrd="0" destOrd="1" presId="urn:microsoft.com/office/officeart/2005/8/layout/chevron2"/>
    <dgm:cxn modelId="{F6C88A71-2881-42D1-9728-C162C970A8E7}" type="presParOf" srcId="{2A09BA5C-3AEA-4576-B0B3-227EECBD2E72}" destId="{894A3E66-51C7-4237-BBBE-E6DA139340E5}" srcOrd="0" destOrd="0" presId="urn:microsoft.com/office/officeart/2005/8/layout/chevron2"/>
    <dgm:cxn modelId="{79F01C29-28F9-4F3C-A9D4-7B82A7927F69}" type="presParOf" srcId="{894A3E66-51C7-4237-BBBE-E6DA139340E5}" destId="{ACE9B94E-20A7-47CE-9601-6F8BCA96F377}" srcOrd="0" destOrd="0" presId="urn:microsoft.com/office/officeart/2005/8/layout/chevron2"/>
    <dgm:cxn modelId="{725B860D-C43C-474E-8A49-F8F20E792A04}" type="presParOf" srcId="{894A3E66-51C7-4237-BBBE-E6DA139340E5}" destId="{A96B6B42-98BF-4464-BF60-10C323D30BCB}" srcOrd="1" destOrd="0" presId="urn:microsoft.com/office/officeart/2005/8/layout/chevron2"/>
    <dgm:cxn modelId="{37004F22-37AB-47E7-BE30-018DF820B0E3}" type="presParOf" srcId="{2A09BA5C-3AEA-4576-B0B3-227EECBD2E72}" destId="{D75F0CEB-19E7-46D4-9AC7-F55118BC814A}" srcOrd="1" destOrd="0" presId="urn:microsoft.com/office/officeart/2005/8/layout/chevron2"/>
    <dgm:cxn modelId="{941BBFC7-95B8-4D26-AD13-093EBD7C7638}" type="presParOf" srcId="{2A09BA5C-3AEA-4576-B0B3-227EECBD2E72}" destId="{6709758E-67EC-4351-89DC-D6C0EF21099F}" srcOrd="2" destOrd="0" presId="urn:microsoft.com/office/officeart/2005/8/layout/chevron2"/>
    <dgm:cxn modelId="{1CAC297E-1756-4012-861E-79CC9102D3CB}" type="presParOf" srcId="{6709758E-67EC-4351-89DC-D6C0EF21099F}" destId="{A33FA00C-0F1C-46AC-BC81-275FDEFBDC46}" srcOrd="0" destOrd="0" presId="urn:microsoft.com/office/officeart/2005/8/layout/chevron2"/>
    <dgm:cxn modelId="{EC48110E-4251-40D2-BB8E-E5DD5555E0A9}" type="presParOf" srcId="{6709758E-67EC-4351-89DC-D6C0EF21099F}" destId="{E6B97DA1-134E-430C-9BCA-38EC63ECB64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6D9B459-18DB-4048-AF53-8CE3FFF1D547}" type="doc">
      <dgm:prSet loTypeId="urn:microsoft.com/office/officeart/2005/8/layout/chevron2" loCatId="list" qsTypeId="urn:microsoft.com/office/officeart/2005/8/quickstyle/simple1" qsCatId="simple" csTypeId="urn:microsoft.com/office/officeart/2005/8/colors/accent4_1" csCatId="accent4" phldr="1"/>
      <dgm:spPr/>
      <dgm:t>
        <a:bodyPr/>
        <a:lstStyle/>
        <a:p>
          <a:endParaRPr lang="en-US"/>
        </a:p>
      </dgm:t>
    </dgm:pt>
    <dgm:pt modelId="{DC460778-C2FC-43A9-9FDA-04A31E570C5D}">
      <dgm:prSet phldrT="[Text]" custT="1"/>
      <dgm:spPr>
        <a:xfrm rot="5400000">
          <a:off x="4983599" y="-3390836"/>
          <a:ext cx="2117516" cy="8905843"/>
        </a:xfrm>
        <a:prstGeom prst="round2SameRect">
          <a:avLst/>
        </a:prstGeom>
        <a:solidFill>
          <a:srgbClr val="BA7F91">
            <a:alpha val="90000"/>
            <a:tint val="40000"/>
            <a:hueOff val="0"/>
            <a:satOff val="0"/>
            <a:lumOff val="0"/>
            <a:alphaOff val="0"/>
          </a:srgbClr>
        </a:solidFill>
        <a:ln w="12700" cap="flat" cmpd="sng" algn="ctr">
          <a:solidFill>
            <a:srgbClr val="BA7F91">
              <a:hueOff val="0"/>
              <a:satOff val="0"/>
              <a:lumOff val="0"/>
              <a:alphaOff val="0"/>
            </a:srgbClr>
          </a:solidFill>
          <a:prstDash val="solid"/>
        </a:ln>
        <a:effectLst/>
      </dgm:spPr>
      <dgm:t>
        <a:bodyPr/>
        <a:lstStyle/>
        <a:p>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Group 3 participants receive all the interventions described above for Groups 1 and 2. In addition, PCPs and cardiologists are provided access to the secure </a:t>
          </a:r>
          <a:r>
            <a:rPr lang="en-US" sz="2000" b="1" dirty="0" err="1"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CareLinker</a:t>
          </a:r>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website where they can review patient healthcare data including all BP measurements, lab test results, medications in use, and comorbidities if any. They can also use the auto analytics tools of the website to view the BP average, BP trend, and the risk score of each patient developing cardiovascular disease (CVD). The CVD risk scoring was developed according to the published data</a:t>
          </a:r>
          <a:endParaRPr lang="en-US" sz="2000"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D2899894-CB5A-4E96-A558-8A0AC327D505}" type="sibTrans" cxnId="{A83CB041-0F4E-472E-91A9-98B6520E168A}">
      <dgm:prSet/>
      <dgm:spPr/>
      <dgm:t>
        <a:bodyPr/>
        <a:lstStyle/>
        <a:p>
          <a:endParaRPr lang="en-US" sz="2000" b="1">
            <a:latin typeface="Browallia New" panose="020B0604020202020204" pitchFamily="34" charset="-34"/>
            <a:cs typeface="Browallia New" panose="020B0604020202020204" pitchFamily="34" charset="-34"/>
          </a:endParaRPr>
        </a:p>
      </dgm:t>
    </dgm:pt>
    <dgm:pt modelId="{D3C322A7-55A8-46A6-A8BF-C64A1A9F3229}" type="parTrans" cxnId="{A83CB041-0F4E-472E-91A9-98B6520E168A}">
      <dgm:prSet/>
      <dgm:spPr/>
      <dgm:t>
        <a:bodyPr/>
        <a:lstStyle/>
        <a:p>
          <a:endParaRPr lang="en-US" sz="2000" b="1">
            <a:latin typeface="Browallia New" panose="020B0604020202020204" pitchFamily="34" charset="-34"/>
            <a:cs typeface="Browallia New" panose="020B0604020202020204" pitchFamily="34" charset="-34"/>
          </a:endParaRPr>
        </a:p>
      </dgm:t>
    </dgm:pt>
    <dgm:pt modelId="{29EFC6C2-B8FE-491A-8A7D-B2CD25D72ED2}">
      <dgm:prSet phldrT="[Text]" custT="1"/>
      <dgm:spPr>
        <a:xfrm rot="5400000">
          <a:off x="-340593" y="664338"/>
          <a:ext cx="2270623" cy="1589436"/>
        </a:xfrm>
        <a:prstGeom prst="chevron">
          <a:avLst/>
        </a:prstGeom>
        <a:solidFill>
          <a:srgbClr val="FFFFFF">
            <a:hueOff val="0"/>
            <a:satOff val="0"/>
            <a:lumOff val="0"/>
            <a:alphaOff val="0"/>
          </a:srgbClr>
        </a:solidFill>
        <a:ln w="12700" cap="flat" cmpd="sng" algn="ctr">
          <a:solidFill>
            <a:srgbClr val="BA7F91">
              <a:shade val="80000"/>
              <a:hueOff val="0"/>
              <a:satOff val="0"/>
              <a:lumOff val="0"/>
              <a:alphaOff val="0"/>
            </a:srgbClr>
          </a:solidFill>
          <a:prstDash val="solid"/>
        </a:ln>
        <a:effectLst/>
      </dgm:spPr>
      <dgm:t>
        <a:bodyPr/>
        <a:lstStyle/>
        <a:p>
          <a:r>
            <a:rPr lang="en-US" sz="54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1</a:t>
          </a:r>
          <a:endParaRPr lang="en-US" sz="5400"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B18EB59C-3E01-42DB-9079-6ACD26DF51F2}" type="sibTrans" cxnId="{7061860A-489F-4618-B49C-FE127D14DC29}">
      <dgm:prSet/>
      <dgm:spPr/>
      <dgm:t>
        <a:bodyPr/>
        <a:lstStyle/>
        <a:p>
          <a:endParaRPr lang="en-US" sz="2000" b="1">
            <a:latin typeface="Browallia New" panose="020B0604020202020204" pitchFamily="34" charset="-34"/>
            <a:cs typeface="Browallia New" panose="020B0604020202020204" pitchFamily="34" charset="-34"/>
          </a:endParaRPr>
        </a:p>
      </dgm:t>
    </dgm:pt>
    <dgm:pt modelId="{1FECB664-F68A-43D4-BBF5-9D1967B58EE3}" type="parTrans" cxnId="{7061860A-489F-4618-B49C-FE127D14DC29}">
      <dgm:prSet/>
      <dgm:spPr/>
      <dgm:t>
        <a:bodyPr/>
        <a:lstStyle/>
        <a:p>
          <a:endParaRPr lang="en-US" sz="2000" b="1">
            <a:latin typeface="Browallia New" panose="020B0604020202020204" pitchFamily="34" charset="-34"/>
            <a:cs typeface="Browallia New" panose="020B0604020202020204" pitchFamily="34" charset="-34"/>
          </a:endParaRPr>
        </a:p>
      </dgm:t>
    </dgm:pt>
    <dgm:pt modelId="{0634BEB9-83E4-4E28-B58C-15F912190279}">
      <dgm:prSet custT="1"/>
      <dgm:spPr>
        <a:xfrm rot="5400000">
          <a:off x="-301580" y="2631767"/>
          <a:ext cx="2270623" cy="1667461"/>
        </a:xfrm>
        <a:prstGeom prst="chevron">
          <a:avLst/>
        </a:prstGeom>
        <a:solidFill>
          <a:srgbClr val="FFFFFF">
            <a:hueOff val="0"/>
            <a:satOff val="0"/>
            <a:lumOff val="0"/>
            <a:alphaOff val="0"/>
          </a:srgbClr>
        </a:solidFill>
        <a:ln w="12700" cap="flat" cmpd="sng" algn="ctr">
          <a:solidFill>
            <a:srgbClr val="BA7F91">
              <a:shade val="80000"/>
              <a:hueOff val="0"/>
              <a:satOff val="0"/>
              <a:lumOff val="0"/>
              <a:alphaOff val="0"/>
            </a:srgbClr>
          </a:solidFill>
          <a:prstDash val="solid"/>
        </a:ln>
        <a:effectLst/>
      </dgm:spPr>
      <dgm:t>
        <a:bodyPr/>
        <a:lstStyle/>
        <a:p>
          <a:r>
            <a:rPr lang="en-US" sz="54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2</a:t>
          </a:r>
          <a:endParaRPr lang="en-US" sz="5400"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326B2319-6AC0-43B2-A507-D3001AE0492D}" type="parTrans" cxnId="{531DF692-A5EC-47DF-BB9F-1D3D7762218E}">
      <dgm:prSet/>
      <dgm:spPr/>
      <dgm:t>
        <a:bodyPr/>
        <a:lstStyle/>
        <a:p>
          <a:endParaRPr lang="en-US" sz="2000" b="1">
            <a:latin typeface="Browallia New" panose="020B0604020202020204" pitchFamily="34" charset="-34"/>
            <a:cs typeface="Browallia New" panose="020B0604020202020204" pitchFamily="34" charset="-34"/>
          </a:endParaRPr>
        </a:p>
      </dgm:t>
    </dgm:pt>
    <dgm:pt modelId="{3B5379F1-185A-4DD5-9F63-6B1BFA9E7794}" type="sibTrans" cxnId="{531DF692-A5EC-47DF-BB9F-1D3D7762218E}">
      <dgm:prSet/>
      <dgm:spPr/>
      <dgm:t>
        <a:bodyPr/>
        <a:lstStyle/>
        <a:p>
          <a:endParaRPr lang="en-US" sz="2000" b="1">
            <a:latin typeface="Browallia New" panose="020B0604020202020204" pitchFamily="34" charset="-34"/>
            <a:cs typeface="Browallia New" panose="020B0604020202020204" pitchFamily="34" charset="-34"/>
          </a:endParaRPr>
        </a:p>
      </dgm:t>
    </dgm:pt>
    <dgm:pt modelId="{DE6A851B-8F6D-4BBA-8926-80FEB3F1D4E2}">
      <dgm:prSet custT="1"/>
      <dgm:spPr>
        <a:xfrm rot="5400000">
          <a:off x="5415752" y="-1371428"/>
          <a:ext cx="1340845" cy="8818210"/>
        </a:xfrm>
        <a:prstGeom prst="round2SameRect">
          <a:avLst/>
        </a:prstGeom>
        <a:solidFill>
          <a:srgbClr val="BA7F91">
            <a:alpha val="90000"/>
            <a:tint val="40000"/>
            <a:hueOff val="0"/>
            <a:satOff val="0"/>
            <a:lumOff val="0"/>
            <a:alphaOff val="0"/>
          </a:srgbClr>
        </a:solidFill>
        <a:ln w="12700" cap="flat" cmpd="sng" algn="ctr">
          <a:solidFill>
            <a:srgbClr val="BA7F91">
              <a:hueOff val="0"/>
              <a:satOff val="0"/>
              <a:lumOff val="0"/>
              <a:alphaOff val="0"/>
            </a:srgbClr>
          </a:solidFill>
          <a:prstDash val="solid"/>
        </a:ln>
        <a:effectLst/>
      </dgm:spPr>
      <dgm:t>
        <a:bodyPr/>
        <a:lstStyle/>
        <a:p>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Text message alerts of abnormal BP variability detected by the cloud engine will be pushed to the PCPs’ app when they occur, and proactive interventions including phone consultations, medication dosage adjustments, or referrals can be offered to patients</a:t>
          </a:r>
          <a:endParaRPr lang="en-US" sz="2000"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A8B44ADA-7B57-481E-B50F-28B7FE239784}" type="parTrans" cxnId="{FF5853D7-8B15-412C-8F2A-6E9417F76225}">
      <dgm:prSet/>
      <dgm:spPr/>
      <dgm:t>
        <a:bodyPr/>
        <a:lstStyle/>
        <a:p>
          <a:endParaRPr lang="en-US" sz="2000" b="1">
            <a:latin typeface="Browallia New" panose="020B0604020202020204" pitchFamily="34" charset="-34"/>
            <a:cs typeface="Browallia New" panose="020B0604020202020204" pitchFamily="34" charset="-34"/>
          </a:endParaRPr>
        </a:p>
      </dgm:t>
    </dgm:pt>
    <dgm:pt modelId="{703B584A-7468-4F4A-8FDF-32DF8CF0372E}" type="sibTrans" cxnId="{FF5853D7-8B15-412C-8F2A-6E9417F76225}">
      <dgm:prSet/>
      <dgm:spPr/>
      <dgm:t>
        <a:bodyPr/>
        <a:lstStyle/>
        <a:p>
          <a:endParaRPr lang="en-US" sz="2000" b="1">
            <a:latin typeface="Browallia New" panose="020B0604020202020204" pitchFamily="34" charset="-34"/>
            <a:cs typeface="Browallia New" panose="020B0604020202020204" pitchFamily="34" charset="-34"/>
          </a:endParaRPr>
        </a:p>
      </dgm:t>
    </dgm:pt>
    <dgm:pt modelId="{2A09BA5C-3AEA-4576-B0B3-227EECBD2E72}" type="pres">
      <dgm:prSet presAssocID="{A6D9B459-18DB-4048-AF53-8CE3FFF1D547}" presName="linearFlow" presStyleCnt="0">
        <dgm:presLayoutVars>
          <dgm:dir/>
          <dgm:animLvl val="lvl"/>
          <dgm:resizeHandles val="exact"/>
        </dgm:presLayoutVars>
      </dgm:prSet>
      <dgm:spPr/>
      <dgm:t>
        <a:bodyPr/>
        <a:lstStyle/>
        <a:p>
          <a:endParaRPr lang="en-US"/>
        </a:p>
      </dgm:t>
    </dgm:pt>
    <dgm:pt modelId="{894A3E66-51C7-4237-BBBE-E6DA139340E5}" type="pres">
      <dgm:prSet presAssocID="{29EFC6C2-B8FE-491A-8A7D-B2CD25D72ED2}" presName="composite" presStyleCnt="0"/>
      <dgm:spPr/>
    </dgm:pt>
    <dgm:pt modelId="{ACE9B94E-20A7-47CE-9601-6F8BCA96F377}" type="pres">
      <dgm:prSet presAssocID="{29EFC6C2-B8FE-491A-8A7D-B2CD25D72ED2}" presName="parentText" presStyleLbl="alignNode1" presStyleIdx="0" presStyleCnt="2">
        <dgm:presLayoutVars>
          <dgm:chMax val="1"/>
          <dgm:bulletEnabled val="1"/>
        </dgm:presLayoutVars>
      </dgm:prSet>
      <dgm:spPr/>
      <dgm:t>
        <a:bodyPr/>
        <a:lstStyle/>
        <a:p>
          <a:endParaRPr lang="en-US"/>
        </a:p>
      </dgm:t>
    </dgm:pt>
    <dgm:pt modelId="{A96B6B42-98BF-4464-BF60-10C323D30BCB}" type="pres">
      <dgm:prSet presAssocID="{29EFC6C2-B8FE-491A-8A7D-B2CD25D72ED2}" presName="descendantText" presStyleLbl="alignAcc1" presStyleIdx="0" presStyleCnt="2" custScaleY="143397">
        <dgm:presLayoutVars>
          <dgm:bulletEnabled val="1"/>
        </dgm:presLayoutVars>
      </dgm:prSet>
      <dgm:spPr/>
      <dgm:t>
        <a:bodyPr/>
        <a:lstStyle/>
        <a:p>
          <a:endParaRPr lang="en-US"/>
        </a:p>
      </dgm:t>
    </dgm:pt>
    <dgm:pt modelId="{D75F0CEB-19E7-46D4-9AC7-F55118BC814A}" type="pres">
      <dgm:prSet presAssocID="{B18EB59C-3E01-42DB-9079-6ACD26DF51F2}" presName="sp" presStyleCnt="0"/>
      <dgm:spPr/>
    </dgm:pt>
    <dgm:pt modelId="{6709758E-67EC-4351-89DC-D6C0EF21099F}" type="pres">
      <dgm:prSet presAssocID="{0634BEB9-83E4-4E28-B58C-15F912190279}" presName="composite" presStyleCnt="0"/>
      <dgm:spPr/>
    </dgm:pt>
    <dgm:pt modelId="{A33FA00C-0F1C-46AC-BC81-275FDEFBDC46}" type="pres">
      <dgm:prSet presAssocID="{0634BEB9-83E4-4E28-B58C-15F912190279}" presName="parentText" presStyleLbl="alignNode1" presStyleIdx="1" presStyleCnt="2" custScaleX="104909">
        <dgm:presLayoutVars>
          <dgm:chMax val="1"/>
          <dgm:bulletEnabled val="1"/>
        </dgm:presLayoutVars>
      </dgm:prSet>
      <dgm:spPr/>
      <dgm:t>
        <a:bodyPr/>
        <a:lstStyle/>
        <a:p>
          <a:endParaRPr lang="en-US"/>
        </a:p>
      </dgm:t>
    </dgm:pt>
    <dgm:pt modelId="{E6B97DA1-134E-430C-9BCA-38EC63ECB649}" type="pres">
      <dgm:prSet presAssocID="{0634BEB9-83E4-4E28-B58C-15F912190279}" presName="descendantText" presStyleLbl="alignAcc1" presStyleIdx="1" presStyleCnt="2" custScaleX="99016" custScaleY="127837" custLinFactNeighborX="-603" custLinFactNeighborY="-1235">
        <dgm:presLayoutVars>
          <dgm:bulletEnabled val="1"/>
        </dgm:presLayoutVars>
      </dgm:prSet>
      <dgm:spPr/>
      <dgm:t>
        <a:bodyPr/>
        <a:lstStyle/>
        <a:p>
          <a:endParaRPr lang="en-US"/>
        </a:p>
      </dgm:t>
    </dgm:pt>
  </dgm:ptLst>
  <dgm:cxnLst>
    <dgm:cxn modelId="{63E833BF-BE59-42A1-BD71-BDB7BAD06C69}" type="presOf" srcId="{DC460778-C2FC-43A9-9FDA-04A31E570C5D}" destId="{A96B6B42-98BF-4464-BF60-10C323D30BCB}" srcOrd="0" destOrd="0" presId="urn:microsoft.com/office/officeart/2005/8/layout/chevron2"/>
    <dgm:cxn modelId="{6F0AC80C-00FB-40B4-B3DA-51B1858978EA}" type="presOf" srcId="{A6D9B459-18DB-4048-AF53-8CE3FFF1D547}" destId="{2A09BA5C-3AEA-4576-B0B3-227EECBD2E72}" srcOrd="0" destOrd="0" presId="urn:microsoft.com/office/officeart/2005/8/layout/chevron2"/>
    <dgm:cxn modelId="{7061860A-489F-4618-B49C-FE127D14DC29}" srcId="{A6D9B459-18DB-4048-AF53-8CE3FFF1D547}" destId="{29EFC6C2-B8FE-491A-8A7D-B2CD25D72ED2}" srcOrd="0" destOrd="0" parTransId="{1FECB664-F68A-43D4-BBF5-9D1967B58EE3}" sibTransId="{B18EB59C-3E01-42DB-9079-6ACD26DF51F2}"/>
    <dgm:cxn modelId="{2D238E66-8DAF-459A-ABBE-463227A5FBFE}" type="presOf" srcId="{DE6A851B-8F6D-4BBA-8926-80FEB3F1D4E2}" destId="{E6B97DA1-134E-430C-9BCA-38EC63ECB649}" srcOrd="0" destOrd="0" presId="urn:microsoft.com/office/officeart/2005/8/layout/chevron2"/>
    <dgm:cxn modelId="{A83CB041-0F4E-472E-91A9-98B6520E168A}" srcId="{29EFC6C2-B8FE-491A-8A7D-B2CD25D72ED2}" destId="{DC460778-C2FC-43A9-9FDA-04A31E570C5D}" srcOrd="0" destOrd="0" parTransId="{D3C322A7-55A8-46A6-A8BF-C64A1A9F3229}" sibTransId="{D2899894-CB5A-4E96-A558-8A0AC327D505}"/>
    <dgm:cxn modelId="{D73FA33E-BF01-4E90-8743-8401FB3247B6}" type="presOf" srcId="{29EFC6C2-B8FE-491A-8A7D-B2CD25D72ED2}" destId="{ACE9B94E-20A7-47CE-9601-6F8BCA96F377}" srcOrd="0" destOrd="0" presId="urn:microsoft.com/office/officeart/2005/8/layout/chevron2"/>
    <dgm:cxn modelId="{FF5853D7-8B15-412C-8F2A-6E9417F76225}" srcId="{0634BEB9-83E4-4E28-B58C-15F912190279}" destId="{DE6A851B-8F6D-4BBA-8926-80FEB3F1D4E2}" srcOrd="0" destOrd="0" parTransId="{A8B44ADA-7B57-481E-B50F-28B7FE239784}" sibTransId="{703B584A-7468-4F4A-8FDF-32DF8CF0372E}"/>
    <dgm:cxn modelId="{531DF692-A5EC-47DF-BB9F-1D3D7762218E}" srcId="{A6D9B459-18DB-4048-AF53-8CE3FFF1D547}" destId="{0634BEB9-83E4-4E28-B58C-15F912190279}" srcOrd="1" destOrd="0" parTransId="{326B2319-6AC0-43B2-A507-D3001AE0492D}" sibTransId="{3B5379F1-185A-4DD5-9F63-6B1BFA9E7794}"/>
    <dgm:cxn modelId="{959A8CF9-B238-47D7-9682-389BE7DC135D}" type="presOf" srcId="{0634BEB9-83E4-4E28-B58C-15F912190279}" destId="{A33FA00C-0F1C-46AC-BC81-275FDEFBDC46}" srcOrd="0" destOrd="0" presId="urn:microsoft.com/office/officeart/2005/8/layout/chevron2"/>
    <dgm:cxn modelId="{F6C88A71-2881-42D1-9728-C162C970A8E7}" type="presParOf" srcId="{2A09BA5C-3AEA-4576-B0B3-227EECBD2E72}" destId="{894A3E66-51C7-4237-BBBE-E6DA139340E5}" srcOrd="0" destOrd="0" presId="urn:microsoft.com/office/officeart/2005/8/layout/chevron2"/>
    <dgm:cxn modelId="{79F01C29-28F9-4F3C-A9D4-7B82A7927F69}" type="presParOf" srcId="{894A3E66-51C7-4237-BBBE-E6DA139340E5}" destId="{ACE9B94E-20A7-47CE-9601-6F8BCA96F377}" srcOrd="0" destOrd="0" presId="urn:microsoft.com/office/officeart/2005/8/layout/chevron2"/>
    <dgm:cxn modelId="{725B860D-C43C-474E-8A49-F8F20E792A04}" type="presParOf" srcId="{894A3E66-51C7-4237-BBBE-E6DA139340E5}" destId="{A96B6B42-98BF-4464-BF60-10C323D30BCB}" srcOrd="1" destOrd="0" presId="urn:microsoft.com/office/officeart/2005/8/layout/chevron2"/>
    <dgm:cxn modelId="{37004F22-37AB-47E7-BE30-018DF820B0E3}" type="presParOf" srcId="{2A09BA5C-3AEA-4576-B0B3-227EECBD2E72}" destId="{D75F0CEB-19E7-46D4-9AC7-F55118BC814A}" srcOrd="1" destOrd="0" presId="urn:microsoft.com/office/officeart/2005/8/layout/chevron2"/>
    <dgm:cxn modelId="{941BBFC7-95B8-4D26-AD13-093EBD7C7638}" type="presParOf" srcId="{2A09BA5C-3AEA-4576-B0B3-227EECBD2E72}" destId="{6709758E-67EC-4351-89DC-D6C0EF21099F}" srcOrd="2" destOrd="0" presId="urn:microsoft.com/office/officeart/2005/8/layout/chevron2"/>
    <dgm:cxn modelId="{1CAC297E-1756-4012-861E-79CC9102D3CB}" type="presParOf" srcId="{6709758E-67EC-4351-89DC-D6C0EF21099F}" destId="{A33FA00C-0F1C-46AC-BC81-275FDEFBDC46}" srcOrd="0" destOrd="0" presId="urn:microsoft.com/office/officeart/2005/8/layout/chevron2"/>
    <dgm:cxn modelId="{EC48110E-4251-40D2-BB8E-E5DD5555E0A9}" type="presParOf" srcId="{6709758E-67EC-4351-89DC-D6C0EF21099F}" destId="{E6B97DA1-134E-430C-9BCA-38EC63ECB64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accent6">
            <a:lumMod val="40000"/>
            <a:lumOff val="60000"/>
          </a:schemeClr>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6D9B459-18DB-4048-AF53-8CE3FFF1D547}" type="doc">
      <dgm:prSet loTypeId="urn:microsoft.com/office/officeart/2005/8/layout/chevron2" loCatId="list" qsTypeId="urn:microsoft.com/office/officeart/2005/8/quickstyle/simple1" qsCatId="simple" csTypeId="urn:microsoft.com/office/officeart/2005/8/colors/accent4_1" csCatId="accent4" phldr="1"/>
      <dgm:spPr/>
      <dgm:t>
        <a:bodyPr/>
        <a:lstStyle/>
        <a:p>
          <a:endParaRPr lang="en-US"/>
        </a:p>
      </dgm:t>
    </dgm:pt>
    <dgm:pt modelId="{DC460778-C2FC-43A9-9FDA-04A31E570C5D}">
      <dgm:prSet phldrT="[Text]" custT="1"/>
      <dgm:spPr>
        <a:xfrm rot="5400000">
          <a:off x="5288905" y="-4112893"/>
          <a:ext cx="1080854" cy="9331894"/>
        </a:xfrm>
        <a:prstGeom prst="round2SameRect">
          <a:avLst/>
        </a:prstGeom>
        <a:solidFill>
          <a:srgbClr val="BA7F91">
            <a:alpha val="90000"/>
            <a:tint val="40000"/>
            <a:hueOff val="0"/>
            <a:satOff val="0"/>
            <a:lumOff val="0"/>
            <a:alphaOff val="0"/>
          </a:srgbClr>
        </a:solidFill>
        <a:ln w="12700" cap="flat" cmpd="sng" algn="ctr">
          <a:solidFill>
            <a:srgbClr val="BA7F91">
              <a:hueOff val="0"/>
              <a:satOff val="0"/>
              <a:lumOff val="0"/>
              <a:alphaOff val="0"/>
            </a:srgbClr>
          </a:solidFill>
          <a:prstDash val="solid"/>
        </a:ln>
        <a:effectLst/>
      </dgm:spPr>
      <dgm:t>
        <a:bodyPr/>
        <a:lstStyle/>
        <a:p>
          <a:r>
            <a:rPr lang="en-US" sz="2000" b="1" dirty="0" smtClean="0">
              <a:solidFill>
                <a:srgbClr val="FF0000"/>
              </a:solidFill>
              <a:latin typeface="Browallia New" panose="020B0604020202020204" pitchFamily="34" charset="-34"/>
              <a:ea typeface="+mn-ea"/>
              <a:cs typeface="Browallia New" panose="020B0604020202020204" pitchFamily="34" charset="-34"/>
            </a:rPr>
            <a:t>A joint case review session </a:t>
          </a:r>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will be set once every</a:t>
          </a:r>
          <a:r>
            <a:rPr lang="fa-IR" sz="2000" b="1" dirty="0" smtClean="0">
              <a:solidFill>
                <a:srgbClr val="000000">
                  <a:hueOff val="0"/>
                  <a:satOff val="0"/>
                  <a:lumOff val="0"/>
                  <a:alphaOff val="0"/>
                </a:srgbClr>
              </a:solidFill>
              <a:latin typeface="Browallia New" panose="020B0604020202020204" pitchFamily="34" charset="-34"/>
              <a:ea typeface="+mn-ea"/>
              <a:cs typeface="+mn-cs"/>
            </a:rPr>
            <a:t> </a:t>
          </a:r>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1–2 months for PCPs and partnering cardiologists to exam </a:t>
          </a:r>
          <a:r>
            <a:rPr lang="en-US" sz="2000" b="1" dirty="0" smtClean="0">
              <a:solidFill>
                <a:srgbClr val="FF0000"/>
              </a:solidFill>
              <a:latin typeface="Browallia New" panose="020B0604020202020204" pitchFamily="34" charset="-34"/>
              <a:ea typeface="+mn-ea"/>
              <a:cs typeface="Browallia New" panose="020B0604020202020204" pitchFamily="34" charset="-34"/>
            </a:rPr>
            <a:t>patients’ disease progresses </a:t>
          </a:r>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to determine if further medical treatments need to be administered.</a:t>
          </a:r>
          <a:endParaRPr lang="en-US" sz="2000"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D2899894-CB5A-4E96-A558-8A0AC327D505}" type="sibTrans" cxnId="{A83CB041-0F4E-472E-91A9-98B6520E168A}">
      <dgm:prSet/>
      <dgm:spPr/>
      <dgm:t>
        <a:bodyPr/>
        <a:lstStyle/>
        <a:p>
          <a:endParaRPr lang="en-US" sz="2000" b="1">
            <a:latin typeface="Browallia New" panose="020B0604020202020204" pitchFamily="34" charset="-34"/>
            <a:cs typeface="Browallia New" panose="020B0604020202020204" pitchFamily="34" charset="-34"/>
          </a:endParaRPr>
        </a:p>
      </dgm:t>
    </dgm:pt>
    <dgm:pt modelId="{D3C322A7-55A8-46A6-A8BF-C64A1A9F3229}" type="parTrans" cxnId="{A83CB041-0F4E-472E-91A9-98B6520E168A}">
      <dgm:prSet/>
      <dgm:spPr/>
      <dgm:t>
        <a:bodyPr/>
        <a:lstStyle/>
        <a:p>
          <a:endParaRPr lang="en-US" sz="2000" b="1">
            <a:latin typeface="Browallia New" panose="020B0604020202020204" pitchFamily="34" charset="-34"/>
            <a:cs typeface="Browallia New" panose="020B0604020202020204" pitchFamily="34" charset="-34"/>
          </a:endParaRPr>
        </a:p>
      </dgm:t>
    </dgm:pt>
    <dgm:pt modelId="{29EFC6C2-B8FE-491A-8A7D-B2CD25D72ED2}">
      <dgm:prSet phldrT="[Text]" custT="1"/>
      <dgm:spPr>
        <a:xfrm rot="5400000">
          <a:off x="-250416" y="251763"/>
          <a:ext cx="1661979" cy="1163385"/>
        </a:xfrm>
        <a:prstGeom prst="chevron">
          <a:avLst/>
        </a:prstGeom>
        <a:solidFill>
          <a:srgbClr val="FFFFFF">
            <a:hueOff val="0"/>
            <a:satOff val="0"/>
            <a:lumOff val="0"/>
            <a:alphaOff val="0"/>
          </a:srgbClr>
        </a:solidFill>
        <a:ln w="12700" cap="flat" cmpd="sng" algn="ctr">
          <a:solidFill>
            <a:srgbClr val="BA7F91">
              <a:shade val="80000"/>
              <a:hueOff val="0"/>
              <a:satOff val="0"/>
              <a:lumOff val="0"/>
              <a:alphaOff val="0"/>
            </a:srgbClr>
          </a:solidFill>
          <a:prstDash val="solid"/>
        </a:ln>
        <a:effectLst/>
      </dgm:spPr>
      <dgm:t>
        <a:bodyPr/>
        <a:lstStyle/>
        <a:p>
          <a:r>
            <a:rPr lang="en-US" sz="54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3</a:t>
          </a:r>
          <a:endParaRPr lang="en-US" sz="5400"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B18EB59C-3E01-42DB-9079-6ACD26DF51F2}" type="sibTrans" cxnId="{7061860A-489F-4618-B49C-FE127D14DC29}">
      <dgm:prSet/>
      <dgm:spPr/>
      <dgm:t>
        <a:bodyPr/>
        <a:lstStyle/>
        <a:p>
          <a:endParaRPr lang="en-US" sz="2000" b="1">
            <a:latin typeface="Browallia New" panose="020B0604020202020204" pitchFamily="34" charset="-34"/>
            <a:cs typeface="Browallia New" panose="020B0604020202020204" pitchFamily="34" charset="-34"/>
          </a:endParaRPr>
        </a:p>
      </dgm:t>
    </dgm:pt>
    <dgm:pt modelId="{1FECB664-F68A-43D4-BBF5-9D1967B58EE3}" type="parTrans" cxnId="{7061860A-489F-4618-B49C-FE127D14DC29}">
      <dgm:prSet/>
      <dgm:spPr/>
      <dgm:t>
        <a:bodyPr/>
        <a:lstStyle/>
        <a:p>
          <a:endParaRPr lang="en-US" sz="2000" b="1">
            <a:latin typeface="Browallia New" panose="020B0604020202020204" pitchFamily="34" charset="-34"/>
            <a:cs typeface="Browallia New" panose="020B0604020202020204" pitchFamily="34" charset="-34"/>
          </a:endParaRPr>
        </a:p>
      </dgm:t>
    </dgm:pt>
    <dgm:pt modelId="{0634BEB9-83E4-4E28-B58C-15F912190279}">
      <dgm:prSet custT="1"/>
      <dgm:spPr>
        <a:xfrm rot="5400000">
          <a:off x="-221861" y="1691820"/>
          <a:ext cx="1661979" cy="1220496"/>
        </a:xfrm>
        <a:prstGeom prst="chevron">
          <a:avLst/>
        </a:prstGeom>
        <a:solidFill>
          <a:srgbClr val="FFFFFF">
            <a:hueOff val="0"/>
            <a:satOff val="0"/>
            <a:lumOff val="0"/>
            <a:alphaOff val="0"/>
          </a:srgbClr>
        </a:solidFill>
        <a:ln w="12700" cap="flat" cmpd="sng" algn="ctr">
          <a:solidFill>
            <a:srgbClr val="BA7F91">
              <a:shade val="80000"/>
              <a:hueOff val="0"/>
              <a:satOff val="0"/>
              <a:lumOff val="0"/>
              <a:alphaOff val="0"/>
            </a:srgbClr>
          </a:solidFill>
          <a:prstDash val="solid"/>
        </a:ln>
        <a:effectLst/>
      </dgm:spPr>
      <dgm:t>
        <a:bodyPr/>
        <a:lstStyle/>
        <a:p>
          <a:r>
            <a:rPr lang="en-US" sz="54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4</a:t>
          </a:r>
          <a:endParaRPr lang="en-US" sz="5400"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326B2319-6AC0-43B2-A507-D3001AE0492D}" type="parTrans" cxnId="{531DF692-A5EC-47DF-BB9F-1D3D7762218E}">
      <dgm:prSet/>
      <dgm:spPr/>
      <dgm:t>
        <a:bodyPr/>
        <a:lstStyle/>
        <a:p>
          <a:endParaRPr lang="en-US" sz="2000" b="1">
            <a:latin typeface="Browallia New" panose="020B0604020202020204" pitchFamily="34" charset="-34"/>
            <a:cs typeface="Browallia New" panose="020B0604020202020204" pitchFamily="34" charset="-34"/>
          </a:endParaRPr>
        </a:p>
      </dgm:t>
    </dgm:pt>
    <dgm:pt modelId="{3B5379F1-185A-4DD5-9F63-6B1BFA9E7794}" type="sibTrans" cxnId="{531DF692-A5EC-47DF-BB9F-1D3D7762218E}">
      <dgm:prSet/>
      <dgm:spPr/>
      <dgm:t>
        <a:bodyPr/>
        <a:lstStyle/>
        <a:p>
          <a:endParaRPr lang="en-US" sz="2000" b="1">
            <a:latin typeface="Browallia New" panose="020B0604020202020204" pitchFamily="34" charset="-34"/>
            <a:cs typeface="Browallia New" panose="020B0604020202020204" pitchFamily="34" charset="-34"/>
          </a:endParaRPr>
        </a:p>
      </dgm:t>
    </dgm:pt>
    <dgm:pt modelId="{DE6A851B-8F6D-4BBA-8926-80FEB3F1D4E2}">
      <dgm:prSet custT="1"/>
      <dgm:spPr>
        <a:xfrm rot="5400000">
          <a:off x="5361327" y="-2650706"/>
          <a:ext cx="990882" cy="9279262"/>
        </a:xfrm>
        <a:prstGeom prst="round2SameRect">
          <a:avLst/>
        </a:prstGeom>
        <a:solidFill>
          <a:srgbClr val="BA7F91">
            <a:alpha val="90000"/>
            <a:tint val="40000"/>
            <a:hueOff val="0"/>
            <a:satOff val="0"/>
            <a:lumOff val="0"/>
            <a:alphaOff val="0"/>
          </a:srgbClr>
        </a:solidFill>
        <a:ln w="12700" cap="flat" cmpd="sng" algn="ctr">
          <a:solidFill>
            <a:srgbClr val="BA7F91">
              <a:hueOff val="0"/>
              <a:satOff val="0"/>
              <a:lumOff val="0"/>
              <a:alphaOff val="0"/>
            </a:srgbClr>
          </a:solidFill>
          <a:prstDash val="solid"/>
        </a:ln>
        <a:effectLst/>
      </dgm:spPr>
      <dgm:t>
        <a:bodyPr/>
        <a:lstStyle/>
        <a:p>
          <a:endParaRPr lang="en-US" sz="2000"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A8B44ADA-7B57-481E-B50F-28B7FE239784}" type="parTrans" cxnId="{FF5853D7-8B15-412C-8F2A-6E9417F76225}">
      <dgm:prSet/>
      <dgm:spPr/>
      <dgm:t>
        <a:bodyPr/>
        <a:lstStyle/>
        <a:p>
          <a:endParaRPr lang="en-US" sz="2000" b="1">
            <a:latin typeface="Browallia New" panose="020B0604020202020204" pitchFamily="34" charset="-34"/>
            <a:cs typeface="Browallia New" panose="020B0604020202020204" pitchFamily="34" charset="-34"/>
          </a:endParaRPr>
        </a:p>
      </dgm:t>
    </dgm:pt>
    <dgm:pt modelId="{703B584A-7468-4F4A-8FDF-32DF8CF0372E}" type="sibTrans" cxnId="{FF5853D7-8B15-412C-8F2A-6E9417F76225}">
      <dgm:prSet/>
      <dgm:spPr/>
      <dgm:t>
        <a:bodyPr/>
        <a:lstStyle/>
        <a:p>
          <a:endParaRPr lang="en-US" sz="2000" b="1">
            <a:latin typeface="Browallia New" panose="020B0604020202020204" pitchFamily="34" charset="-34"/>
            <a:cs typeface="Browallia New" panose="020B0604020202020204" pitchFamily="34" charset="-34"/>
          </a:endParaRPr>
        </a:p>
      </dgm:t>
    </dgm:pt>
    <dgm:pt modelId="{D51B977D-C252-4B56-BE59-AA6D9C000B4C}">
      <dgm:prSet custT="1"/>
      <dgm:spPr>
        <a:xfrm rot="5400000">
          <a:off x="5361327" y="-2650706"/>
          <a:ext cx="990882" cy="9279262"/>
        </a:xfrm>
        <a:prstGeom prst="round2SameRect">
          <a:avLst/>
        </a:prstGeom>
        <a:solidFill>
          <a:srgbClr val="BA7F91">
            <a:alpha val="90000"/>
            <a:tint val="40000"/>
            <a:hueOff val="0"/>
            <a:satOff val="0"/>
            <a:lumOff val="0"/>
            <a:alphaOff val="0"/>
          </a:srgbClr>
        </a:solidFill>
        <a:ln w="12700" cap="flat" cmpd="sng" algn="ctr">
          <a:solidFill>
            <a:srgbClr val="BA7F91">
              <a:hueOff val="0"/>
              <a:satOff val="0"/>
              <a:lumOff val="0"/>
              <a:alphaOff val="0"/>
            </a:srgbClr>
          </a:solidFill>
          <a:prstDash val="solid"/>
        </a:ln>
        <a:effectLst/>
      </dgm:spPr>
      <dgm:t>
        <a:bodyPr/>
        <a:lstStyle/>
        <a:p>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The proprietary web-based analytic module also produces </a:t>
          </a:r>
          <a:r>
            <a:rPr lang="en-US" sz="2000" b="1" dirty="0" smtClean="0">
              <a:solidFill>
                <a:srgbClr val="FF0000"/>
              </a:solidFill>
              <a:latin typeface="Browallia New" panose="020B0604020202020204" pitchFamily="34" charset="-34"/>
              <a:ea typeface="+mn-ea"/>
              <a:cs typeface="Browallia New" panose="020B0604020202020204" pitchFamily="34" charset="-34"/>
            </a:rPr>
            <a:t>automated medication recommendations</a:t>
          </a:r>
          <a:r>
            <a:rPr lang="en-US" sz="20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to PCPs based on each patient’s disease condition.</a:t>
          </a:r>
          <a:endParaRPr lang="en-US" sz="2000"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DF46BDFC-63F9-4C52-9B35-4486042A85D6}" type="parTrans" cxnId="{6C3685F5-55FE-4884-9EB2-32A3E8F7528C}">
      <dgm:prSet/>
      <dgm:spPr/>
      <dgm:t>
        <a:bodyPr/>
        <a:lstStyle/>
        <a:p>
          <a:endParaRPr lang="en-US" b="1">
            <a:latin typeface="Browallia New" panose="020B0604020202020204" pitchFamily="34" charset="-34"/>
            <a:cs typeface="Browallia New" panose="020B0604020202020204" pitchFamily="34" charset="-34"/>
          </a:endParaRPr>
        </a:p>
      </dgm:t>
    </dgm:pt>
    <dgm:pt modelId="{1FBCA803-5D1C-4D8E-A181-C3A73DDA65F1}" type="sibTrans" cxnId="{6C3685F5-55FE-4884-9EB2-32A3E8F7528C}">
      <dgm:prSet/>
      <dgm:spPr/>
      <dgm:t>
        <a:bodyPr/>
        <a:lstStyle/>
        <a:p>
          <a:endParaRPr lang="en-US" b="1">
            <a:latin typeface="Browallia New" panose="020B0604020202020204" pitchFamily="34" charset="-34"/>
            <a:cs typeface="Browallia New" panose="020B0604020202020204" pitchFamily="34" charset="-34"/>
          </a:endParaRPr>
        </a:p>
      </dgm:t>
    </dgm:pt>
    <dgm:pt modelId="{ED957F03-0550-4710-B5EF-F8047C2C6583}">
      <dgm:prSet custT="1"/>
      <dgm:spPr>
        <a:xfrm rot="5400000">
          <a:off x="-250416" y="3188987"/>
          <a:ext cx="1661979" cy="1163385"/>
        </a:xfrm>
        <a:prstGeom prst="chevron">
          <a:avLst/>
        </a:prstGeom>
        <a:solidFill>
          <a:srgbClr val="FFFFFF">
            <a:hueOff val="0"/>
            <a:satOff val="0"/>
            <a:lumOff val="0"/>
            <a:alphaOff val="0"/>
          </a:srgbClr>
        </a:solidFill>
        <a:ln w="12700" cap="flat" cmpd="sng" algn="ctr">
          <a:solidFill>
            <a:srgbClr val="BA7F91">
              <a:shade val="80000"/>
              <a:hueOff val="0"/>
              <a:satOff val="0"/>
              <a:lumOff val="0"/>
              <a:alphaOff val="0"/>
            </a:srgbClr>
          </a:solidFill>
          <a:prstDash val="solid"/>
        </a:ln>
        <a:effectLst/>
      </dgm:spPr>
      <dgm:t>
        <a:bodyPr/>
        <a:lstStyle/>
        <a:p>
          <a:r>
            <a:rPr lang="en-US" sz="5400"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5</a:t>
          </a:r>
          <a:endParaRPr lang="en-US" sz="5400"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CE9846A8-E014-43F9-801B-1426F173671C}" type="parTrans" cxnId="{AEA244AB-D333-4635-A5E6-DA152195C048}">
      <dgm:prSet/>
      <dgm:spPr/>
      <dgm:t>
        <a:bodyPr/>
        <a:lstStyle/>
        <a:p>
          <a:endParaRPr lang="en-US" b="1">
            <a:latin typeface="Browallia New" panose="020B0604020202020204" pitchFamily="34" charset="-34"/>
            <a:cs typeface="Browallia New" panose="020B0604020202020204" pitchFamily="34" charset="-34"/>
          </a:endParaRPr>
        </a:p>
      </dgm:t>
    </dgm:pt>
    <dgm:pt modelId="{BF42653C-B5D9-4AC7-AC96-17F7320FC004}" type="sibTrans" cxnId="{AEA244AB-D333-4635-A5E6-DA152195C048}">
      <dgm:prSet/>
      <dgm:spPr/>
      <dgm:t>
        <a:bodyPr/>
        <a:lstStyle/>
        <a:p>
          <a:endParaRPr lang="en-US" b="1">
            <a:latin typeface="Browallia New" panose="020B0604020202020204" pitchFamily="34" charset="-34"/>
            <a:cs typeface="Browallia New" panose="020B0604020202020204" pitchFamily="34" charset="-34"/>
          </a:endParaRPr>
        </a:p>
      </dgm:t>
    </dgm:pt>
    <dgm:pt modelId="{5AAA077E-8EA2-4317-8C50-25466E7D7FEB}">
      <dgm:prSet/>
      <dgm:spPr>
        <a:xfrm rot="5400000">
          <a:off x="5288069" y="-1186112"/>
          <a:ext cx="1080286" cy="9331894"/>
        </a:xfrm>
        <a:prstGeom prst="round2SameRect">
          <a:avLst/>
        </a:prstGeom>
        <a:solidFill>
          <a:srgbClr val="BA7F91">
            <a:alpha val="90000"/>
            <a:tint val="40000"/>
            <a:hueOff val="0"/>
            <a:satOff val="0"/>
            <a:lumOff val="0"/>
            <a:alphaOff val="0"/>
          </a:srgbClr>
        </a:solidFill>
        <a:ln w="12700" cap="flat" cmpd="sng" algn="ctr">
          <a:solidFill>
            <a:srgbClr val="BA7F91">
              <a:hueOff val="0"/>
              <a:satOff val="0"/>
              <a:lumOff val="0"/>
              <a:alphaOff val="0"/>
            </a:srgbClr>
          </a:solidFill>
          <a:prstDash val="solid"/>
        </a:ln>
        <a:effectLst/>
      </dgm:spPr>
      <dgm:t>
        <a:bodyPr/>
        <a:lstStyle/>
        <a:p>
          <a:r>
            <a:rPr lang="en-US"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All patients in Groups 2 and 3 receive proficiency </a:t>
          </a:r>
          <a:r>
            <a:rPr lang="en-US" b="1" dirty="0" smtClean="0">
              <a:solidFill>
                <a:srgbClr val="FF0000"/>
              </a:solidFill>
              <a:latin typeface="Browallia New" panose="020B0604020202020204" pitchFamily="34" charset="-34"/>
              <a:ea typeface="+mn-ea"/>
              <a:cs typeface="Browallia New" panose="020B0604020202020204" pitchFamily="34" charset="-34"/>
            </a:rPr>
            <a:t>training</a:t>
          </a:r>
          <a:r>
            <a:rPr lang="en-US"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in using the BP </a:t>
          </a:r>
          <a:r>
            <a:rPr lang="en-US" b="1" dirty="0" err="1"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telemonitor</a:t>
          </a:r>
          <a:r>
            <a:rPr lang="en-US"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and mobile app. PCPs and cardiologists in Group 3 receive training on access and use of the password-protected </a:t>
          </a:r>
          <a:r>
            <a:rPr lang="en-US" b="1" dirty="0" err="1"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CareLinker</a:t>
          </a:r>
          <a:r>
            <a:rPr lang="en-US" b="1"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website.</a:t>
          </a:r>
          <a:endParaRPr lang="en-US" b="1"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gm:t>
    </dgm:pt>
    <dgm:pt modelId="{10591B24-1F3C-47EC-B87A-7A0F474F50CE}" type="parTrans" cxnId="{74C2A53E-AB16-46D2-B63F-6E85FAC32E6F}">
      <dgm:prSet/>
      <dgm:spPr/>
      <dgm:t>
        <a:bodyPr/>
        <a:lstStyle/>
        <a:p>
          <a:endParaRPr lang="en-US" b="1">
            <a:latin typeface="Browallia New" panose="020B0604020202020204" pitchFamily="34" charset="-34"/>
            <a:cs typeface="Browallia New" panose="020B0604020202020204" pitchFamily="34" charset="-34"/>
          </a:endParaRPr>
        </a:p>
      </dgm:t>
    </dgm:pt>
    <dgm:pt modelId="{27B94876-6CB9-4402-805A-1A6C0C77BCC2}" type="sibTrans" cxnId="{74C2A53E-AB16-46D2-B63F-6E85FAC32E6F}">
      <dgm:prSet/>
      <dgm:spPr/>
      <dgm:t>
        <a:bodyPr/>
        <a:lstStyle/>
        <a:p>
          <a:endParaRPr lang="en-US" b="1">
            <a:latin typeface="Browallia New" panose="020B0604020202020204" pitchFamily="34" charset="-34"/>
            <a:cs typeface="Browallia New" panose="020B0604020202020204" pitchFamily="34" charset="-34"/>
          </a:endParaRPr>
        </a:p>
      </dgm:t>
    </dgm:pt>
    <dgm:pt modelId="{2A09BA5C-3AEA-4576-B0B3-227EECBD2E72}" type="pres">
      <dgm:prSet presAssocID="{A6D9B459-18DB-4048-AF53-8CE3FFF1D547}" presName="linearFlow" presStyleCnt="0">
        <dgm:presLayoutVars>
          <dgm:dir/>
          <dgm:animLvl val="lvl"/>
          <dgm:resizeHandles val="exact"/>
        </dgm:presLayoutVars>
      </dgm:prSet>
      <dgm:spPr/>
      <dgm:t>
        <a:bodyPr/>
        <a:lstStyle/>
        <a:p>
          <a:endParaRPr lang="en-US"/>
        </a:p>
      </dgm:t>
    </dgm:pt>
    <dgm:pt modelId="{894A3E66-51C7-4237-BBBE-E6DA139340E5}" type="pres">
      <dgm:prSet presAssocID="{29EFC6C2-B8FE-491A-8A7D-B2CD25D72ED2}" presName="composite" presStyleCnt="0"/>
      <dgm:spPr/>
    </dgm:pt>
    <dgm:pt modelId="{ACE9B94E-20A7-47CE-9601-6F8BCA96F377}" type="pres">
      <dgm:prSet presAssocID="{29EFC6C2-B8FE-491A-8A7D-B2CD25D72ED2}" presName="parentText" presStyleLbl="alignNode1" presStyleIdx="0" presStyleCnt="3">
        <dgm:presLayoutVars>
          <dgm:chMax val="1"/>
          <dgm:bulletEnabled val="1"/>
        </dgm:presLayoutVars>
      </dgm:prSet>
      <dgm:spPr/>
      <dgm:t>
        <a:bodyPr/>
        <a:lstStyle/>
        <a:p>
          <a:endParaRPr lang="en-US"/>
        </a:p>
      </dgm:t>
    </dgm:pt>
    <dgm:pt modelId="{A96B6B42-98BF-4464-BF60-10C323D30BCB}" type="pres">
      <dgm:prSet presAssocID="{29EFC6C2-B8FE-491A-8A7D-B2CD25D72ED2}" presName="descendantText" presStyleLbl="alignAcc1" presStyleIdx="0" presStyleCnt="3" custScaleY="100000" custLinFactNeighborX="3578" custLinFactNeighborY="940">
        <dgm:presLayoutVars>
          <dgm:bulletEnabled val="1"/>
        </dgm:presLayoutVars>
      </dgm:prSet>
      <dgm:spPr/>
      <dgm:t>
        <a:bodyPr/>
        <a:lstStyle/>
        <a:p>
          <a:endParaRPr lang="en-US"/>
        </a:p>
      </dgm:t>
    </dgm:pt>
    <dgm:pt modelId="{D75F0CEB-19E7-46D4-9AC7-F55118BC814A}" type="pres">
      <dgm:prSet presAssocID="{B18EB59C-3E01-42DB-9079-6ACD26DF51F2}" presName="sp" presStyleCnt="0"/>
      <dgm:spPr/>
    </dgm:pt>
    <dgm:pt modelId="{6709758E-67EC-4351-89DC-D6C0EF21099F}" type="pres">
      <dgm:prSet presAssocID="{0634BEB9-83E4-4E28-B58C-15F912190279}" presName="composite" presStyleCnt="0"/>
      <dgm:spPr/>
    </dgm:pt>
    <dgm:pt modelId="{A33FA00C-0F1C-46AC-BC81-275FDEFBDC46}" type="pres">
      <dgm:prSet presAssocID="{0634BEB9-83E4-4E28-B58C-15F912190279}" presName="parentText" presStyleLbl="alignNode1" presStyleIdx="1" presStyleCnt="3" custScaleX="104909">
        <dgm:presLayoutVars>
          <dgm:chMax val="1"/>
          <dgm:bulletEnabled val="1"/>
        </dgm:presLayoutVars>
      </dgm:prSet>
      <dgm:spPr/>
      <dgm:t>
        <a:bodyPr/>
        <a:lstStyle/>
        <a:p>
          <a:endParaRPr lang="en-US"/>
        </a:p>
      </dgm:t>
    </dgm:pt>
    <dgm:pt modelId="{E6B97DA1-134E-430C-9BCA-38EC63ECB649}" type="pres">
      <dgm:prSet presAssocID="{0634BEB9-83E4-4E28-B58C-15F912190279}" presName="descendantText" presStyleLbl="alignAcc1" presStyleIdx="1" presStyleCnt="3" custScaleX="99436" custScaleY="91724" custLinFactNeighborX="218" custLinFactNeighborY="-2064">
        <dgm:presLayoutVars>
          <dgm:bulletEnabled val="1"/>
        </dgm:presLayoutVars>
      </dgm:prSet>
      <dgm:spPr/>
      <dgm:t>
        <a:bodyPr/>
        <a:lstStyle/>
        <a:p>
          <a:endParaRPr lang="en-US"/>
        </a:p>
      </dgm:t>
    </dgm:pt>
    <dgm:pt modelId="{5ED1E6F1-D8B7-499A-87B0-EB644B791DA3}" type="pres">
      <dgm:prSet presAssocID="{3B5379F1-185A-4DD5-9F63-6B1BFA9E7794}" presName="sp" presStyleCnt="0"/>
      <dgm:spPr/>
    </dgm:pt>
    <dgm:pt modelId="{3C50BC49-7C51-47D4-91C3-EDDBDDDCC08E}" type="pres">
      <dgm:prSet presAssocID="{ED957F03-0550-4710-B5EF-F8047C2C6583}" presName="composite" presStyleCnt="0"/>
      <dgm:spPr/>
    </dgm:pt>
    <dgm:pt modelId="{8E9DF77D-FF54-4A3B-9EAE-47A6D1367373}" type="pres">
      <dgm:prSet presAssocID="{ED957F03-0550-4710-B5EF-F8047C2C6583}" presName="parentText" presStyleLbl="alignNode1" presStyleIdx="2" presStyleCnt="3">
        <dgm:presLayoutVars>
          <dgm:chMax val="1"/>
          <dgm:bulletEnabled val="1"/>
        </dgm:presLayoutVars>
      </dgm:prSet>
      <dgm:spPr/>
      <dgm:t>
        <a:bodyPr/>
        <a:lstStyle/>
        <a:p>
          <a:endParaRPr lang="en-US"/>
        </a:p>
      </dgm:t>
    </dgm:pt>
    <dgm:pt modelId="{188F2920-B256-430C-A6FE-1D391E304F5B}" type="pres">
      <dgm:prSet presAssocID="{ED957F03-0550-4710-B5EF-F8047C2C6583}" presName="descendantText" presStyleLbl="alignAcc1" presStyleIdx="2" presStyleCnt="3">
        <dgm:presLayoutVars>
          <dgm:bulletEnabled val="1"/>
        </dgm:presLayoutVars>
      </dgm:prSet>
      <dgm:spPr/>
      <dgm:t>
        <a:bodyPr/>
        <a:lstStyle/>
        <a:p>
          <a:endParaRPr lang="en-US"/>
        </a:p>
      </dgm:t>
    </dgm:pt>
  </dgm:ptLst>
  <dgm:cxnLst>
    <dgm:cxn modelId="{7061860A-489F-4618-B49C-FE127D14DC29}" srcId="{A6D9B459-18DB-4048-AF53-8CE3FFF1D547}" destId="{29EFC6C2-B8FE-491A-8A7D-B2CD25D72ED2}" srcOrd="0" destOrd="0" parTransId="{1FECB664-F68A-43D4-BBF5-9D1967B58EE3}" sibTransId="{B18EB59C-3E01-42DB-9079-6ACD26DF51F2}"/>
    <dgm:cxn modelId="{3C451655-CCC4-4D1E-9B34-FF42EA62E4FE}" type="presOf" srcId="{D51B977D-C252-4B56-BE59-AA6D9C000B4C}" destId="{E6B97DA1-134E-430C-9BCA-38EC63ECB649}" srcOrd="0" destOrd="1" presId="urn:microsoft.com/office/officeart/2005/8/layout/chevron2"/>
    <dgm:cxn modelId="{531DF692-A5EC-47DF-BB9F-1D3D7762218E}" srcId="{A6D9B459-18DB-4048-AF53-8CE3FFF1D547}" destId="{0634BEB9-83E4-4E28-B58C-15F912190279}" srcOrd="1" destOrd="0" parTransId="{326B2319-6AC0-43B2-A507-D3001AE0492D}" sibTransId="{3B5379F1-185A-4DD5-9F63-6B1BFA9E7794}"/>
    <dgm:cxn modelId="{63E833BF-BE59-42A1-BD71-BDB7BAD06C69}" type="presOf" srcId="{DC460778-C2FC-43A9-9FDA-04A31E570C5D}" destId="{A96B6B42-98BF-4464-BF60-10C323D30BCB}" srcOrd="0" destOrd="0" presId="urn:microsoft.com/office/officeart/2005/8/layout/chevron2"/>
    <dgm:cxn modelId="{74C2A53E-AB16-46D2-B63F-6E85FAC32E6F}" srcId="{ED957F03-0550-4710-B5EF-F8047C2C6583}" destId="{5AAA077E-8EA2-4317-8C50-25466E7D7FEB}" srcOrd="0" destOrd="0" parTransId="{10591B24-1F3C-47EC-B87A-7A0F474F50CE}" sibTransId="{27B94876-6CB9-4402-805A-1A6C0C77BCC2}"/>
    <dgm:cxn modelId="{6F0AC80C-00FB-40B4-B3DA-51B1858978EA}" type="presOf" srcId="{A6D9B459-18DB-4048-AF53-8CE3FFF1D547}" destId="{2A09BA5C-3AEA-4576-B0B3-227EECBD2E72}" srcOrd="0" destOrd="0" presId="urn:microsoft.com/office/officeart/2005/8/layout/chevron2"/>
    <dgm:cxn modelId="{6C3685F5-55FE-4884-9EB2-32A3E8F7528C}" srcId="{0634BEB9-83E4-4E28-B58C-15F912190279}" destId="{D51B977D-C252-4B56-BE59-AA6D9C000B4C}" srcOrd="1" destOrd="0" parTransId="{DF46BDFC-63F9-4C52-9B35-4486042A85D6}" sibTransId="{1FBCA803-5D1C-4D8E-A181-C3A73DDA65F1}"/>
    <dgm:cxn modelId="{AEA244AB-D333-4635-A5E6-DA152195C048}" srcId="{A6D9B459-18DB-4048-AF53-8CE3FFF1D547}" destId="{ED957F03-0550-4710-B5EF-F8047C2C6583}" srcOrd="2" destOrd="0" parTransId="{CE9846A8-E014-43F9-801B-1426F173671C}" sibTransId="{BF42653C-B5D9-4AC7-AC96-17F7320FC004}"/>
    <dgm:cxn modelId="{BB873B6E-8C94-47CB-85A4-0426A391CDC6}" type="presOf" srcId="{ED957F03-0550-4710-B5EF-F8047C2C6583}" destId="{8E9DF77D-FF54-4A3B-9EAE-47A6D1367373}" srcOrd="0" destOrd="0" presId="urn:microsoft.com/office/officeart/2005/8/layout/chevron2"/>
    <dgm:cxn modelId="{2D238E66-8DAF-459A-ABBE-463227A5FBFE}" type="presOf" srcId="{DE6A851B-8F6D-4BBA-8926-80FEB3F1D4E2}" destId="{E6B97DA1-134E-430C-9BCA-38EC63ECB649}" srcOrd="0" destOrd="0" presId="urn:microsoft.com/office/officeart/2005/8/layout/chevron2"/>
    <dgm:cxn modelId="{A83CB041-0F4E-472E-91A9-98B6520E168A}" srcId="{29EFC6C2-B8FE-491A-8A7D-B2CD25D72ED2}" destId="{DC460778-C2FC-43A9-9FDA-04A31E570C5D}" srcOrd="0" destOrd="0" parTransId="{D3C322A7-55A8-46A6-A8BF-C64A1A9F3229}" sibTransId="{D2899894-CB5A-4E96-A558-8A0AC327D505}"/>
    <dgm:cxn modelId="{D73FA33E-BF01-4E90-8743-8401FB3247B6}" type="presOf" srcId="{29EFC6C2-B8FE-491A-8A7D-B2CD25D72ED2}" destId="{ACE9B94E-20A7-47CE-9601-6F8BCA96F377}" srcOrd="0" destOrd="0" presId="urn:microsoft.com/office/officeart/2005/8/layout/chevron2"/>
    <dgm:cxn modelId="{FF5853D7-8B15-412C-8F2A-6E9417F76225}" srcId="{0634BEB9-83E4-4E28-B58C-15F912190279}" destId="{DE6A851B-8F6D-4BBA-8926-80FEB3F1D4E2}" srcOrd="0" destOrd="0" parTransId="{A8B44ADA-7B57-481E-B50F-28B7FE239784}" sibTransId="{703B584A-7468-4F4A-8FDF-32DF8CF0372E}"/>
    <dgm:cxn modelId="{959A8CF9-B238-47D7-9682-389BE7DC135D}" type="presOf" srcId="{0634BEB9-83E4-4E28-B58C-15F912190279}" destId="{A33FA00C-0F1C-46AC-BC81-275FDEFBDC46}" srcOrd="0" destOrd="0" presId="urn:microsoft.com/office/officeart/2005/8/layout/chevron2"/>
    <dgm:cxn modelId="{47F4553E-39D8-4830-A462-879E0754647D}" type="presOf" srcId="{5AAA077E-8EA2-4317-8C50-25466E7D7FEB}" destId="{188F2920-B256-430C-A6FE-1D391E304F5B}" srcOrd="0" destOrd="0" presId="urn:microsoft.com/office/officeart/2005/8/layout/chevron2"/>
    <dgm:cxn modelId="{F6C88A71-2881-42D1-9728-C162C970A8E7}" type="presParOf" srcId="{2A09BA5C-3AEA-4576-B0B3-227EECBD2E72}" destId="{894A3E66-51C7-4237-BBBE-E6DA139340E5}" srcOrd="0" destOrd="0" presId="urn:microsoft.com/office/officeart/2005/8/layout/chevron2"/>
    <dgm:cxn modelId="{79F01C29-28F9-4F3C-A9D4-7B82A7927F69}" type="presParOf" srcId="{894A3E66-51C7-4237-BBBE-E6DA139340E5}" destId="{ACE9B94E-20A7-47CE-9601-6F8BCA96F377}" srcOrd="0" destOrd="0" presId="urn:microsoft.com/office/officeart/2005/8/layout/chevron2"/>
    <dgm:cxn modelId="{725B860D-C43C-474E-8A49-F8F20E792A04}" type="presParOf" srcId="{894A3E66-51C7-4237-BBBE-E6DA139340E5}" destId="{A96B6B42-98BF-4464-BF60-10C323D30BCB}" srcOrd="1" destOrd="0" presId="urn:microsoft.com/office/officeart/2005/8/layout/chevron2"/>
    <dgm:cxn modelId="{37004F22-37AB-47E7-BE30-018DF820B0E3}" type="presParOf" srcId="{2A09BA5C-3AEA-4576-B0B3-227EECBD2E72}" destId="{D75F0CEB-19E7-46D4-9AC7-F55118BC814A}" srcOrd="1" destOrd="0" presId="urn:microsoft.com/office/officeart/2005/8/layout/chevron2"/>
    <dgm:cxn modelId="{941BBFC7-95B8-4D26-AD13-093EBD7C7638}" type="presParOf" srcId="{2A09BA5C-3AEA-4576-B0B3-227EECBD2E72}" destId="{6709758E-67EC-4351-89DC-D6C0EF21099F}" srcOrd="2" destOrd="0" presId="urn:microsoft.com/office/officeart/2005/8/layout/chevron2"/>
    <dgm:cxn modelId="{1CAC297E-1756-4012-861E-79CC9102D3CB}" type="presParOf" srcId="{6709758E-67EC-4351-89DC-D6C0EF21099F}" destId="{A33FA00C-0F1C-46AC-BC81-275FDEFBDC46}" srcOrd="0" destOrd="0" presId="urn:microsoft.com/office/officeart/2005/8/layout/chevron2"/>
    <dgm:cxn modelId="{EC48110E-4251-40D2-BB8E-E5DD5555E0A9}" type="presParOf" srcId="{6709758E-67EC-4351-89DC-D6C0EF21099F}" destId="{E6B97DA1-134E-430C-9BCA-38EC63ECB649}" srcOrd="1" destOrd="0" presId="urn:microsoft.com/office/officeart/2005/8/layout/chevron2"/>
    <dgm:cxn modelId="{0CE56EFC-69F4-425C-9D48-1B44D22CD3E3}" type="presParOf" srcId="{2A09BA5C-3AEA-4576-B0B3-227EECBD2E72}" destId="{5ED1E6F1-D8B7-499A-87B0-EB644B791DA3}" srcOrd="3" destOrd="0" presId="urn:microsoft.com/office/officeart/2005/8/layout/chevron2"/>
    <dgm:cxn modelId="{A937E2EF-BAAD-42C9-A977-70B15C5AE23A}" type="presParOf" srcId="{2A09BA5C-3AEA-4576-B0B3-227EECBD2E72}" destId="{3C50BC49-7C51-47D4-91C3-EDDBDDDCC08E}" srcOrd="4" destOrd="0" presId="urn:microsoft.com/office/officeart/2005/8/layout/chevron2"/>
    <dgm:cxn modelId="{BB431C17-74FE-4C46-91B9-E954FE6B6C76}" type="presParOf" srcId="{3C50BC49-7C51-47D4-91C3-EDDBDDDCC08E}" destId="{8E9DF77D-FF54-4A3B-9EAE-47A6D1367373}" srcOrd="0" destOrd="0" presId="urn:microsoft.com/office/officeart/2005/8/layout/chevron2"/>
    <dgm:cxn modelId="{5EB77507-D663-4BAB-9A4B-2718B58B7553}" type="presParOf" srcId="{3C50BC49-7C51-47D4-91C3-EDDBDDDCC08E}" destId="{188F2920-B256-430C-A6FE-1D391E304F5B}"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EE95FC5-CD6B-4A50-9262-DC414E16C3EA}">
      <dgm:prSet custT="1"/>
      <dgm:spPr>
        <a:xfrm>
          <a:off x="563592" y="979788"/>
          <a:ext cx="3991331" cy="2532278"/>
        </a:xfrm>
        <a:prstGeom prst="rect">
          <a:avLst/>
        </a:prstGeom>
        <a:solidFill>
          <a:srgbClr val="FFFFFF"/>
        </a:solidFill>
        <a:ln w="12700" cap="flat" cmpd="sng" algn="ctr">
          <a:solidFill>
            <a:srgbClr val="E2E2E8">
              <a:lumMod val="75000"/>
            </a:srgbClr>
          </a:solidFill>
          <a:prstDash val="solid"/>
        </a:ln>
        <a:effectLst/>
      </dgm:spPr>
      <dgm:t>
        <a:bodyPr lIns="72000" rIns="72000"/>
        <a:lstStyle/>
        <a:p>
          <a:pPr rtl="0"/>
          <a:r>
            <a:rPr lang="en-US" sz="2100" b="1" dirty="0" smtClean="0">
              <a:solidFill>
                <a:srgbClr val="A5A27D">
                  <a:lumMod val="75000"/>
                </a:srgbClr>
              </a:solidFill>
              <a:latin typeface="Browallia New" panose="020B0604020202020204" pitchFamily="34" charset="-34"/>
              <a:ea typeface="+mn-ea"/>
              <a:cs typeface="Browallia New" panose="020B0604020202020204" pitchFamily="34" charset="-34"/>
            </a:rPr>
            <a:t>4- The advent of mobile healthcare technologies and telemedicine systems has demonstrated tremendous potential to improve the effect of chronic disease management of hypertension, diabetes, cardiac disorders, and respiratory diseases.</a:t>
          </a:r>
          <a:endParaRPr lang="en-US" sz="1800" dirty="0">
            <a:solidFill>
              <a:srgbClr val="E2E2E8">
                <a:lumMod val="50000"/>
              </a:srgbClr>
            </a:solidFill>
            <a:latin typeface="Browallia New" panose="020B0604020202020204" pitchFamily="34" charset="-34"/>
            <a:ea typeface="+mn-ea"/>
            <a:cs typeface="Browallia New" panose="020B0604020202020204" pitchFamily="34" charset="-34"/>
          </a:endParaRP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endParaRPr lang="en-US"/>
        </a:p>
      </dgm:t>
    </dgm:pt>
    <dgm:pt modelId="{F05611F0-8256-4954-B6CB-ED6B4F2DD397}">
      <dgm:prSet custT="1"/>
      <dgm:spPr>
        <a:xfrm>
          <a:off x="4882878" y="125299"/>
          <a:ext cx="4873803" cy="3602298"/>
        </a:xfrm>
        <a:prstGeom prst="rect">
          <a:avLst/>
        </a:prstGeom>
        <a:solidFill>
          <a:srgbClr val="FFFFFF"/>
        </a:solidFill>
        <a:ln w="12700" cap="flat" cmpd="sng" algn="ctr">
          <a:solidFill>
            <a:srgbClr val="E2E2E8">
              <a:lumMod val="75000"/>
            </a:srgbClr>
          </a:solidFill>
          <a:prstDash val="solid"/>
        </a:ln>
        <a:effectLst/>
      </dgm:spPr>
      <dgm:t>
        <a:bodyPr lIns="72000" rIns="72000"/>
        <a:lstStyle/>
        <a:p>
          <a:pPr rtl="0"/>
          <a:r>
            <a:rPr lang="en-US" sz="2100" b="1" dirty="0" smtClean="0">
              <a:solidFill>
                <a:srgbClr val="A5A27D">
                  <a:lumMod val="75000"/>
                </a:srgbClr>
              </a:solidFill>
              <a:latin typeface="Browallia New" panose="020B0604020202020204" pitchFamily="34" charset="-34"/>
              <a:ea typeface="+mn-ea"/>
              <a:cs typeface="Browallia New" panose="020B0604020202020204" pitchFamily="34" charset="-34"/>
            </a:rPr>
            <a:t>5- A recent meta-analysis indicated that blood pressure </a:t>
          </a:r>
          <a:r>
            <a:rPr lang="en-US" sz="2100" b="1" dirty="0" err="1" smtClean="0">
              <a:solidFill>
                <a:srgbClr val="A5A27D">
                  <a:lumMod val="75000"/>
                </a:srgbClr>
              </a:solidFill>
              <a:latin typeface="Browallia New" panose="020B0604020202020204" pitchFamily="34" charset="-34"/>
              <a:ea typeface="+mn-ea"/>
              <a:cs typeface="Browallia New" panose="020B0604020202020204" pitchFamily="34" charset="-34"/>
            </a:rPr>
            <a:t>telemonitoring</a:t>
          </a:r>
          <a:r>
            <a:rPr lang="en-US" sz="2100" b="1" dirty="0" smtClean="0">
              <a:solidFill>
                <a:srgbClr val="A5A27D">
                  <a:lumMod val="75000"/>
                </a:srgbClr>
              </a:solidFill>
              <a:latin typeface="Browallia New" panose="020B0604020202020204" pitchFamily="34" charset="-34"/>
              <a:ea typeface="+mn-ea"/>
              <a:cs typeface="Browallia New" panose="020B0604020202020204" pitchFamily="34" charset="-34"/>
            </a:rPr>
            <a:t> could reduce systolic blood pressure (SBP) by 4.7 mm Hg and diastolic blood pressure (DBP) by 2.5 mm Hg, with an increased hypertension control rate. </a:t>
          </a:r>
          <a:endParaRPr lang="en-US" sz="2100" b="1" dirty="0">
            <a:solidFill>
              <a:srgbClr val="A5A27D">
                <a:lumMod val="75000"/>
              </a:srgbClr>
            </a:solidFill>
            <a:latin typeface="Browallia New" panose="020B0604020202020204" pitchFamily="34" charset="-34"/>
            <a:ea typeface="+mn-ea"/>
            <a:cs typeface="Browallia New" panose="020B0604020202020204" pitchFamily="34" charset="-34"/>
          </a:endParaRP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2" phldr="0"/>
      <dgm:spPr/>
      <dgm:t>
        <a:bodyPr/>
        <a:lstStyle/>
        <a:p>
          <a:endParaRPr lang="en-US"/>
        </a:p>
      </dgm:t>
    </dgm:pt>
    <dgm:pt modelId="{85CF7BF4-556A-438D-8548-DA35C706D8DA}">
      <dgm:prSet/>
      <dgm:spPr>
        <a:xfrm>
          <a:off x="1040560" y="3928647"/>
          <a:ext cx="6568565" cy="1913320"/>
        </a:xfrm>
        <a:prstGeom prst="rect">
          <a:avLst/>
        </a:prstGeom>
        <a:solidFill>
          <a:srgbClr val="FFFFFF"/>
        </a:solidFill>
        <a:ln w="12700" cap="flat" cmpd="sng" algn="ctr">
          <a:solidFill>
            <a:srgbClr val="E2E2E8">
              <a:lumMod val="75000"/>
            </a:srgbClr>
          </a:solidFill>
          <a:prstDash val="solid"/>
        </a:ln>
        <a:effectLst/>
      </dgm:spPr>
      <dgm:t>
        <a:bodyPr lIns="72000" rIns="72000"/>
        <a:lstStyle/>
        <a:p>
          <a:pPr rtl="0"/>
          <a:r>
            <a:rPr lang="en-US" b="1" dirty="0" smtClean="0">
              <a:solidFill>
                <a:srgbClr val="A5A27D">
                  <a:lumMod val="75000"/>
                </a:srgbClr>
              </a:solidFill>
              <a:latin typeface="Browallia New" panose="020B0604020202020204" pitchFamily="34" charset="-34"/>
              <a:ea typeface="+mn-ea"/>
              <a:cs typeface="Browallia New" panose="020B0604020202020204" pitchFamily="34" charset="-34"/>
            </a:rPr>
            <a:t>6- It is therefore conceivable that broader implementation of telemedicine systems may help restore the balance of supply and demand in community hypertension care services by mobilizing patient involvement and improving provider’s efficiency.</a:t>
          </a:r>
          <a:endParaRPr lang="en-US" b="1" dirty="0">
            <a:solidFill>
              <a:srgbClr val="A5A27D">
                <a:lumMod val="75000"/>
              </a:srgbClr>
            </a:solidFill>
            <a:latin typeface="Browallia New" panose="020B0604020202020204" pitchFamily="34" charset="-34"/>
            <a:ea typeface="+mn-ea"/>
            <a:cs typeface="Browallia New" panose="020B0604020202020204" pitchFamily="34" charset="-34"/>
          </a:endParaRPr>
        </a:p>
      </dgm:t>
    </dgm:pt>
    <dgm:pt modelId="{686CC760-CDC1-4C17-A5D5-AA3BF1BCB494}" type="parTrans" cxnId="{E3ABB210-C3DD-4F89-BE05-7AB9C36F8675}">
      <dgm:prSet/>
      <dgm:spPr/>
      <dgm:t>
        <a:bodyPr/>
        <a:lstStyle/>
        <a:p>
          <a:endParaRPr lang="en-US"/>
        </a:p>
      </dgm:t>
    </dgm:pt>
    <dgm:pt modelId="{4F7915F5-79A1-4FD5-B111-89449EDFB353}" type="sibTrans" cxnId="{E3ABB210-C3DD-4F89-BE05-7AB9C36F8675}">
      <dgm:prSet/>
      <dgm:spPr/>
      <dgm:t>
        <a:bodyPr/>
        <a:lstStyle/>
        <a:p>
          <a:endParaRPr lang="en-US"/>
        </a:p>
      </dgm:t>
    </dgm:pt>
    <dgm:pt modelId="{40FE0EB9-B287-43F6-ABB4-527CB1B94B4A}" type="pres">
      <dgm:prSet presAssocID="{D0F07F19-1F50-4B42-A7A0-278DF9D25BB1}" presName="diagram" presStyleCnt="0">
        <dgm:presLayoutVars>
          <dgm:dir/>
          <dgm:resizeHandles val="exact"/>
        </dgm:presLayoutVars>
      </dgm:prSet>
      <dgm:spPr/>
      <dgm:t>
        <a:bodyPr/>
        <a:lstStyle/>
        <a:p>
          <a:endParaRPr lang="en-US"/>
        </a:p>
      </dgm:t>
    </dgm:pt>
    <dgm:pt modelId="{8B70BCB8-2CA8-4281-8C3E-9646AA407DE2}" type="pres">
      <dgm:prSet presAssocID="{2EE95FC5-CD6B-4A50-9262-DC414E16C3EA}" presName="node" presStyleLbl="node1" presStyleIdx="0" presStyleCnt="3" custScaleX="71829" custScaleY="42356" custLinFactNeighborX="-4638" custLinFactNeighborY="7174">
        <dgm:presLayoutVars>
          <dgm:bulletEnabled val="1"/>
        </dgm:presLayoutVars>
      </dgm:prSet>
      <dgm:spPr/>
      <dgm:t>
        <a:bodyPr/>
        <a:lstStyle/>
        <a:p>
          <a:endParaRPr lang="en-US"/>
        </a:p>
      </dgm:t>
    </dgm:pt>
    <dgm:pt modelId="{E02BC8AD-DDC2-43A7-BB43-F6F8D8BD6340}" type="pres">
      <dgm:prSet presAssocID="{C99EBBB1-E916-471C-83C9-ABE85B42AC26}" presName="sibTrans" presStyleCnt="0"/>
      <dgm:spPr/>
    </dgm:pt>
    <dgm:pt modelId="{B86E23A3-742D-4587-88CF-2D56A8442149}" type="pres">
      <dgm:prSet presAssocID="{F05611F0-8256-4954-B6CB-ED6B4F2DD397}" presName="node" presStyleLbl="node1" presStyleIdx="1" presStyleCnt="3" custScaleX="57417" custScaleY="36547" custLinFactNeighborX="-11530" custLinFactNeighborY="3736">
        <dgm:presLayoutVars>
          <dgm:bulletEnabled val="1"/>
        </dgm:presLayoutVars>
      </dgm:prSet>
      <dgm:spPr/>
      <dgm:t>
        <a:bodyPr/>
        <a:lstStyle/>
        <a:p>
          <a:endParaRPr lang="en-US"/>
        </a:p>
      </dgm:t>
    </dgm:pt>
    <dgm:pt modelId="{87C885F5-93E2-4D86-AAEA-8BD12E68F9BB}" type="pres">
      <dgm:prSet presAssocID="{6BD5265A-8333-420D-BDB2-65F10B3EBD76}" presName="sibTrans" presStyleCnt="0"/>
      <dgm:spPr/>
    </dgm:pt>
    <dgm:pt modelId="{F7B87ACB-1AE6-46A2-9020-F1F9605A95DE}" type="pres">
      <dgm:prSet presAssocID="{85CF7BF4-556A-438D-8548-DA35C706D8DA}" presName="node" presStyleLbl="node1" presStyleIdx="2" presStyleCnt="3" custScaleX="87225" custScaleY="36903" custLinFactNeighborX="-24428" custLinFactNeighborY="-6929">
        <dgm:presLayoutVars>
          <dgm:bulletEnabled val="1"/>
        </dgm:presLayoutVars>
      </dgm:prSet>
      <dgm:spPr/>
      <dgm:t>
        <a:bodyPr/>
        <a:lstStyle/>
        <a:p>
          <a:endParaRPr lang="en-US"/>
        </a:p>
      </dgm:t>
    </dgm:pt>
  </dgm:ptLst>
  <dgm:cxnLst>
    <dgm:cxn modelId="{C3C9D92A-4F8E-4228-8DF6-5BC8FFC105E0}" type="presOf" srcId="{2EE95FC5-CD6B-4A50-9262-DC414E16C3EA}" destId="{8B70BCB8-2CA8-4281-8C3E-9646AA407DE2}" srcOrd="0" destOrd="0" presId="urn:microsoft.com/office/officeart/2005/8/layout/default"/>
    <dgm:cxn modelId="{E3ABB210-C3DD-4F89-BE05-7AB9C36F8675}" srcId="{D0F07F19-1F50-4B42-A7A0-278DF9D25BB1}" destId="{85CF7BF4-556A-438D-8548-DA35C706D8DA}" srcOrd="2" destOrd="0" parTransId="{686CC760-CDC1-4C17-A5D5-AA3BF1BCB494}" sibTransId="{4F7915F5-79A1-4FD5-B111-89449EDFB353}"/>
    <dgm:cxn modelId="{E9B19438-D9F1-42E9-B97B-ECEA234AED50}" type="presOf" srcId="{F05611F0-8256-4954-B6CB-ED6B4F2DD397}" destId="{B86E23A3-742D-4587-88CF-2D56A8442149}" srcOrd="0" destOrd="0" presId="urn:microsoft.com/office/officeart/2005/8/layout/default"/>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9A228371-00C4-4E21-B0C2-29D66440C922}" type="presOf" srcId="{85CF7BF4-556A-438D-8548-DA35C706D8DA}" destId="{F7B87ACB-1AE6-46A2-9020-F1F9605A95DE}" srcOrd="0" destOrd="0" presId="urn:microsoft.com/office/officeart/2005/8/layout/default"/>
    <dgm:cxn modelId="{38B196E4-A718-4E5E-8B33-DFB2B77FDE42}" type="presOf" srcId="{D0F07F19-1F50-4B42-A7A0-278DF9D25BB1}" destId="{40FE0EB9-B287-43F6-ABB4-527CB1B94B4A}" srcOrd="0" destOrd="0" presId="urn:microsoft.com/office/officeart/2005/8/layout/default"/>
    <dgm:cxn modelId="{D17F6962-6CF2-4448-8F2E-27A7CB5CAB16}" type="presParOf" srcId="{40FE0EB9-B287-43F6-ABB4-527CB1B94B4A}" destId="{8B70BCB8-2CA8-4281-8C3E-9646AA407DE2}" srcOrd="0" destOrd="0" presId="urn:microsoft.com/office/officeart/2005/8/layout/default"/>
    <dgm:cxn modelId="{6873F57A-5B91-48FC-9B1A-61BEA27CBE90}" type="presParOf" srcId="{40FE0EB9-B287-43F6-ABB4-527CB1B94B4A}" destId="{E02BC8AD-DDC2-43A7-BB43-F6F8D8BD6340}" srcOrd="1" destOrd="0" presId="urn:microsoft.com/office/officeart/2005/8/layout/default"/>
    <dgm:cxn modelId="{FC4588CA-0BEE-4DE6-9726-93F413184C3C}" type="presParOf" srcId="{40FE0EB9-B287-43F6-ABB4-527CB1B94B4A}" destId="{B86E23A3-742D-4587-88CF-2D56A8442149}" srcOrd="2" destOrd="0" presId="urn:microsoft.com/office/officeart/2005/8/layout/default"/>
    <dgm:cxn modelId="{DEBB2405-CAE2-495C-B4F8-A0E43C0F44A8}" type="presParOf" srcId="{40FE0EB9-B287-43F6-ABB4-527CB1B94B4A}" destId="{87C885F5-93E2-4D86-AAEA-8BD12E68F9BB}" srcOrd="3" destOrd="0" presId="urn:microsoft.com/office/officeart/2005/8/layout/default"/>
    <dgm:cxn modelId="{BBFCE88A-77C8-4379-8741-9A5E3BB0FF2B}" type="presParOf" srcId="{40FE0EB9-B287-43F6-ABB4-527CB1B94B4A}" destId="{F7B87ACB-1AE6-46A2-9020-F1F9605A95DE}" srcOrd="4" destOrd="0" presId="urn:microsoft.com/office/officeart/2005/8/layout/defaul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bg2"/>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a:solidFill>
          <a:schemeClr val="tx2">
            <a:lumMod val="25000"/>
            <a:lumOff val="75000"/>
          </a:schemeClr>
        </a:solidFill>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bg2"/>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a:solidFill>
          <a:schemeClr val="tx2">
            <a:lumMod val="25000"/>
            <a:lumOff val="75000"/>
          </a:schemeClr>
        </a:solidFill>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accent6">
            <a:lumMod val="40000"/>
            <a:lumOff val="60000"/>
          </a:schemeClr>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EE95FC5-CD6B-4A50-9262-DC414E16C3EA}">
      <dgm:prSet custT="1"/>
      <dgm:spPr>
        <a:xfrm>
          <a:off x="1329144" y="1239200"/>
          <a:ext cx="4228895" cy="962455"/>
        </a:xfrm>
        <a:prstGeom prst="rect">
          <a:avLst/>
        </a:prstGeom>
        <a:solidFill>
          <a:srgbClr val="FFFFFF"/>
        </a:solidFill>
        <a:ln w="12700" cap="flat" cmpd="sng" algn="ctr">
          <a:solidFill>
            <a:srgbClr val="E2E2E8">
              <a:lumMod val="75000"/>
            </a:srgbClr>
          </a:solidFill>
          <a:prstDash val="solid"/>
        </a:ln>
        <a:effectLst/>
      </dgm:spPr>
      <dgm:t>
        <a:bodyPr lIns="72000" rIns="72000"/>
        <a:lstStyle/>
        <a:p>
          <a:pPr rtl="0"/>
          <a:r>
            <a:rPr lang="en-US" sz="2100" b="1" dirty="0" smtClean="0">
              <a:solidFill>
                <a:srgbClr val="A5A27D">
                  <a:lumMod val="75000"/>
                </a:srgbClr>
              </a:solidFill>
              <a:latin typeface="Browallia New" panose="020B0604020202020204" pitchFamily="34" charset="-34"/>
              <a:ea typeface="+mn-ea"/>
              <a:cs typeface="Browallia New" panose="020B0604020202020204" pitchFamily="34" charset="-34"/>
            </a:rPr>
            <a:t>7- PCP-Cardiologist </a:t>
          </a:r>
          <a:r>
            <a:rPr lang="en-US" sz="2100" b="1" dirty="0" smtClean="0">
              <a:solidFill>
                <a:srgbClr val="A5A27D">
                  <a:lumMod val="75000"/>
                </a:srgbClr>
              </a:solidFill>
              <a:latin typeface="Browallia New" panose="020B0604020202020204" pitchFamily="34" charset="-34"/>
              <a:ea typeface="+mn-ea"/>
              <a:cs typeface="Browallia New" panose="020B0604020202020204" pitchFamily="34" charset="-34"/>
            </a:rPr>
            <a:t>Telemedicine Model </a:t>
          </a:r>
          <a:r>
            <a:rPr lang="en-US" sz="2100" b="1" dirty="0" smtClean="0">
              <a:solidFill>
                <a:srgbClr val="A5A27D">
                  <a:lumMod val="75000"/>
                </a:srgbClr>
              </a:solidFill>
              <a:latin typeface="Browallia New" panose="020B0604020202020204" pitchFamily="34" charset="-34"/>
              <a:ea typeface="+mn-ea"/>
              <a:cs typeface="Browallia New" panose="020B0604020202020204" pitchFamily="34" charset="-34"/>
            </a:rPr>
            <a:t>(PCTM).</a:t>
          </a:r>
          <a:endParaRPr lang="en-US" sz="1800" dirty="0">
            <a:solidFill>
              <a:srgbClr val="E2E2E8">
                <a:lumMod val="50000"/>
              </a:srgbClr>
            </a:solidFill>
            <a:latin typeface="Browallia New" panose="020B0604020202020204" pitchFamily="34" charset="-34"/>
            <a:ea typeface="+mn-ea"/>
            <a:cs typeface="Browallia New" panose="020B0604020202020204" pitchFamily="34" charset="-34"/>
          </a:endParaRP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endParaRPr lang="en-US"/>
        </a:p>
      </dgm:t>
    </dgm:pt>
    <dgm:pt modelId="{F05611F0-8256-4954-B6CB-ED6B4F2DD397}">
      <dgm:prSet custT="1"/>
      <dgm:spPr>
        <a:xfrm>
          <a:off x="522593" y="2895585"/>
          <a:ext cx="4204168" cy="1878202"/>
        </a:xfrm>
        <a:prstGeom prst="rect">
          <a:avLst/>
        </a:prstGeom>
        <a:solidFill>
          <a:srgbClr val="FFFFFF"/>
        </a:solidFill>
        <a:ln w="12700" cap="flat" cmpd="sng" algn="ctr">
          <a:solidFill>
            <a:srgbClr val="E2E2E8">
              <a:lumMod val="75000"/>
            </a:srgbClr>
          </a:solidFill>
          <a:prstDash val="solid"/>
        </a:ln>
        <a:effectLst/>
      </dgm:spPr>
      <dgm:t>
        <a:bodyPr lIns="72000" rIns="72000"/>
        <a:lstStyle/>
        <a:p>
          <a:pPr rtl="0"/>
          <a:r>
            <a:rPr lang="en-US" sz="2100" b="1" dirty="0" smtClean="0">
              <a:solidFill>
                <a:srgbClr val="A5A27D">
                  <a:lumMod val="75000"/>
                </a:srgbClr>
              </a:solidFill>
              <a:latin typeface="Browallia New" panose="020B0604020202020204" pitchFamily="34" charset="-34"/>
              <a:ea typeface="+mn-ea"/>
              <a:cs typeface="Browallia New" panose="020B0604020202020204" pitchFamily="34" charset="-34"/>
            </a:rPr>
            <a:t>8-The present paper describes a three-arm randomized controlled trial.</a:t>
          </a:r>
          <a:endParaRPr lang="en-US" sz="2100" b="1" dirty="0">
            <a:solidFill>
              <a:srgbClr val="A5A27D">
                <a:lumMod val="75000"/>
              </a:srgbClr>
            </a:solidFill>
            <a:latin typeface="Browallia New" panose="020B0604020202020204" pitchFamily="34" charset="-34"/>
            <a:ea typeface="+mn-ea"/>
            <a:cs typeface="Browallia New" panose="020B0604020202020204" pitchFamily="34" charset="-34"/>
          </a:endParaRP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2" phldr="0"/>
      <dgm:spPr/>
      <dgm:t>
        <a:bodyPr/>
        <a:lstStyle/>
        <a:p>
          <a:endParaRPr lang="en-US"/>
        </a:p>
      </dgm:t>
    </dgm:pt>
    <dgm:pt modelId="{85CF7BF4-556A-438D-8548-DA35C706D8DA}">
      <dgm:prSet/>
      <dgm:spPr>
        <a:xfrm>
          <a:off x="4896495" y="2502410"/>
          <a:ext cx="5910101" cy="3142030"/>
        </a:xfrm>
        <a:prstGeom prst="rect">
          <a:avLst/>
        </a:prstGeom>
        <a:solidFill>
          <a:srgbClr val="FFFFFF"/>
        </a:solidFill>
        <a:ln w="12700" cap="flat" cmpd="sng" algn="ctr">
          <a:solidFill>
            <a:srgbClr val="E2E2E8">
              <a:lumMod val="75000"/>
            </a:srgbClr>
          </a:solidFill>
          <a:prstDash val="solid"/>
        </a:ln>
        <a:effectLst/>
      </dgm:spPr>
      <dgm:t>
        <a:bodyPr lIns="72000" rIns="72000"/>
        <a:lstStyle/>
        <a:p>
          <a:pPr rtl="0"/>
          <a:r>
            <a:rPr lang="en-US" b="1" dirty="0" smtClean="0">
              <a:solidFill>
                <a:srgbClr val="A5A27D">
                  <a:lumMod val="75000"/>
                </a:srgbClr>
              </a:solidFill>
              <a:latin typeface="Browallia New" panose="020B0604020202020204" pitchFamily="34" charset="-34"/>
              <a:ea typeface="+mn-ea"/>
              <a:cs typeface="Browallia New" panose="020B0604020202020204" pitchFamily="34" charset="-34"/>
            </a:rPr>
            <a:t>9- By comparing the BP control outcomes of </a:t>
          </a:r>
          <a:r>
            <a:rPr lang="en-US" b="1" dirty="0" smtClean="0">
              <a:solidFill>
                <a:srgbClr val="FFC000"/>
              </a:solidFill>
              <a:latin typeface="Browallia New" panose="020B0604020202020204" pitchFamily="34" charset="-34"/>
              <a:ea typeface="+mn-ea"/>
              <a:cs typeface="Browallia New" panose="020B0604020202020204" pitchFamily="34" charset="-34"/>
            </a:rPr>
            <a:t>(1) usual care, (2) patient self-management using telemedicine tools, and (3) the PCTM</a:t>
          </a:r>
          <a:r>
            <a:rPr lang="en-US" b="1" dirty="0" smtClean="0">
              <a:solidFill>
                <a:srgbClr val="A5A27D">
                  <a:lumMod val="75000"/>
                </a:srgbClr>
              </a:solidFill>
              <a:latin typeface="Browallia New" panose="020B0604020202020204" pitchFamily="34" charset="-34"/>
              <a:ea typeface="+mn-ea"/>
              <a:cs typeface="Browallia New" panose="020B0604020202020204" pitchFamily="34" charset="-34"/>
            </a:rPr>
            <a:t>, which includes</a:t>
          </a:r>
          <a:r>
            <a:rPr lang="fa-IR" b="1" dirty="0" smtClean="0">
              <a:solidFill>
                <a:srgbClr val="A5A27D">
                  <a:lumMod val="75000"/>
                </a:srgbClr>
              </a:solidFill>
              <a:latin typeface="Browallia New" panose="020B0604020202020204" pitchFamily="34" charset="-34"/>
              <a:ea typeface="+mn-ea"/>
              <a:cs typeface="+mn-cs"/>
            </a:rPr>
            <a:t> </a:t>
          </a:r>
          <a:r>
            <a:rPr lang="en-US" b="1" dirty="0" smtClean="0">
              <a:solidFill>
                <a:srgbClr val="A5A27D">
                  <a:lumMod val="75000"/>
                </a:srgbClr>
              </a:solidFill>
              <a:latin typeface="Browallia New" panose="020B0604020202020204" pitchFamily="34" charset="-34"/>
              <a:ea typeface="+mn-ea"/>
              <a:cs typeface="Browallia New" panose="020B0604020202020204" pitchFamily="34" charset="-34"/>
            </a:rPr>
            <a:t>the coordinated cardiologist services plus the same set of telemedicine tools, we will be able to draw more precise conclusions about this PCTM in hypertension management and determine whether a similar model should be developed for other chronic conditions.</a:t>
          </a:r>
          <a:endParaRPr lang="en-US" b="1" dirty="0">
            <a:solidFill>
              <a:srgbClr val="A5A27D">
                <a:lumMod val="75000"/>
              </a:srgbClr>
            </a:solidFill>
            <a:latin typeface="Browallia New" panose="020B0604020202020204" pitchFamily="34" charset="-34"/>
            <a:ea typeface="+mn-ea"/>
            <a:cs typeface="Browallia New" panose="020B0604020202020204" pitchFamily="34" charset="-34"/>
          </a:endParaRPr>
        </a:p>
      </dgm:t>
    </dgm:pt>
    <dgm:pt modelId="{686CC760-CDC1-4C17-A5D5-AA3BF1BCB494}" type="parTrans" cxnId="{E3ABB210-C3DD-4F89-BE05-7AB9C36F8675}">
      <dgm:prSet/>
      <dgm:spPr/>
      <dgm:t>
        <a:bodyPr/>
        <a:lstStyle/>
        <a:p>
          <a:endParaRPr lang="en-US"/>
        </a:p>
      </dgm:t>
    </dgm:pt>
    <dgm:pt modelId="{4F7915F5-79A1-4FD5-B111-89449EDFB353}" type="sibTrans" cxnId="{E3ABB210-C3DD-4F89-BE05-7AB9C36F8675}">
      <dgm:prSet/>
      <dgm:spPr/>
      <dgm:t>
        <a:bodyPr/>
        <a:lstStyle/>
        <a:p>
          <a:endParaRPr lang="en-US"/>
        </a:p>
      </dgm:t>
    </dgm:pt>
    <dgm:pt modelId="{40FE0EB9-B287-43F6-ABB4-527CB1B94B4A}" type="pres">
      <dgm:prSet presAssocID="{D0F07F19-1F50-4B42-A7A0-278DF9D25BB1}" presName="diagram" presStyleCnt="0">
        <dgm:presLayoutVars>
          <dgm:dir/>
          <dgm:resizeHandles val="exact"/>
        </dgm:presLayoutVars>
      </dgm:prSet>
      <dgm:spPr/>
      <dgm:t>
        <a:bodyPr/>
        <a:lstStyle/>
        <a:p>
          <a:endParaRPr lang="en-US"/>
        </a:p>
      </dgm:t>
    </dgm:pt>
    <dgm:pt modelId="{8B70BCB8-2CA8-4281-8C3E-9646AA407DE2}" type="pres">
      <dgm:prSet presAssocID="{2EE95FC5-CD6B-4A50-9262-DC414E16C3EA}" presName="node" presStyleLbl="node1" presStyleIdx="0" presStyleCnt="3" custScaleX="40362" custScaleY="15310" custLinFactNeighborX="-5876" custLinFactNeighborY="9855">
        <dgm:presLayoutVars>
          <dgm:bulletEnabled val="1"/>
        </dgm:presLayoutVars>
      </dgm:prSet>
      <dgm:spPr/>
      <dgm:t>
        <a:bodyPr/>
        <a:lstStyle/>
        <a:p>
          <a:endParaRPr lang="en-US"/>
        </a:p>
      </dgm:t>
    </dgm:pt>
    <dgm:pt modelId="{E02BC8AD-DDC2-43A7-BB43-F6F8D8BD6340}" type="pres">
      <dgm:prSet presAssocID="{C99EBBB1-E916-471C-83C9-ABE85B42AC26}" presName="sibTrans" presStyleCnt="0"/>
      <dgm:spPr/>
    </dgm:pt>
    <dgm:pt modelId="{B86E23A3-742D-4587-88CF-2D56A8442149}" type="pres">
      <dgm:prSet presAssocID="{F05611F0-8256-4954-B6CB-ED6B4F2DD397}" presName="node" presStyleLbl="node1" presStyleIdx="1" presStyleCnt="3" custScaleX="40126" custScaleY="29877" custLinFactNeighborX="-58402" custLinFactNeighborY="43129">
        <dgm:presLayoutVars>
          <dgm:bulletEnabled val="1"/>
        </dgm:presLayoutVars>
      </dgm:prSet>
      <dgm:spPr/>
      <dgm:t>
        <a:bodyPr/>
        <a:lstStyle/>
        <a:p>
          <a:endParaRPr lang="en-US"/>
        </a:p>
      </dgm:t>
    </dgm:pt>
    <dgm:pt modelId="{87C885F5-93E2-4D86-AAEA-8BD12E68F9BB}" type="pres">
      <dgm:prSet presAssocID="{6BD5265A-8333-420D-BDB2-65F10B3EBD76}" presName="sibTrans" presStyleCnt="0"/>
      <dgm:spPr/>
    </dgm:pt>
    <dgm:pt modelId="{F7B87ACB-1AE6-46A2-9020-F1F9605A95DE}" type="pres">
      <dgm:prSet presAssocID="{85CF7BF4-556A-438D-8548-DA35C706D8DA}" presName="node" presStyleLbl="node1" presStyleIdx="2" presStyleCnt="3" custScaleX="61765" custScaleY="36882" custLinFactNeighborX="20643" custLinFactNeighborY="-6787">
        <dgm:presLayoutVars>
          <dgm:bulletEnabled val="1"/>
        </dgm:presLayoutVars>
      </dgm:prSet>
      <dgm:spPr/>
      <dgm:t>
        <a:bodyPr/>
        <a:lstStyle/>
        <a:p>
          <a:endParaRPr lang="en-US"/>
        </a:p>
      </dgm:t>
    </dgm:pt>
  </dgm:ptLst>
  <dgm:cxnLst>
    <dgm:cxn modelId="{C3C9D92A-4F8E-4228-8DF6-5BC8FFC105E0}" type="presOf" srcId="{2EE95FC5-CD6B-4A50-9262-DC414E16C3EA}" destId="{8B70BCB8-2CA8-4281-8C3E-9646AA407DE2}" srcOrd="0" destOrd="0" presId="urn:microsoft.com/office/officeart/2005/8/layout/default"/>
    <dgm:cxn modelId="{E3ABB210-C3DD-4F89-BE05-7AB9C36F8675}" srcId="{D0F07F19-1F50-4B42-A7A0-278DF9D25BB1}" destId="{85CF7BF4-556A-438D-8548-DA35C706D8DA}" srcOrd="2" destOrd="0" parTransId="{686CC760-CDC1-4C17-A5D5-AA3BF1BCB494}" sibTransId="{4F7915F5-79A1-4FD5-B111-89449EDFB353}"/>
    <dgm:cxn modelId="{E9B19438-D9F1-42E9-B97B-ECEA234AED50}" type="presOf" srcId="{F05611F0-8256-4954-B6CB-ED6B4F2DD397}" destId="{B86E23A3-742D-4587-88CF-2D56A8442149}" srcOrd="0" destOrd="0" presId="urn:microsoft.com/office/officeart/2005/8/layout/default"/>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9A228371-00C4-4E21-B0C2-29D66440C922}" type="presOf" srcId="{85CF7BF4-556A-438D-8548-DA35C706D8DA}" destId="{F7B87ACB-1AE6-46A2-9020-F1F9605A95DE}" srcOrd="0" destOrd="0" presId="urn:microsoft.com/office/officeart/2005/8/layout/default"/>
    <dgm:cxn modelId="{38B196E4-A718-4E5E-8B33-DFB2B77FDE42}" type="presOf" srcId="{D0F07F19-1F50-4B42-A7A0-278DF9D25BB1}" destId="{40FE0EB9-B287-43F6-ABB4-527CB1B94B4A}" srcOrd="0" destOrd="0" presId="urn:microsoft.com/office/officeart/2005/8/layout/default"/>
    <dgm:cxn modelId="{D17F6962-6CF2-4448-8F2E-27A7CB5CAB16}" type="presParOf" srcId="{40FE0EB9-B287-43F6-ABB4-527CB1B94B4A}" destId="{8B70BCB8-2CA8-4281-8C3E-9646AA407DE2}" srcOrd="0" destOrd="0" presId="urn:microsoft.com/office/officeart/2005/8/layout/default"/>
    <dgm:cxn modelId="{6873F57A-5B91-48FC-9B1A-61BEA27CBE90}" type="presParOf" srcId="{40FE0EB9-B287-43F6-ABB4-527CB1B94B4A}" destId="{E02BC8AD-DDC2-43A7-BB43-F6F8D8BD6340}" srcOrd="1" destOrd="0" presId="urn:microsoft.com/office/officeart/2005/8/layout/default"/>
    <dgm:cxn modelId="{FC4588CA-0BEE-4DE6-9726-93F413184C3C}" type="presParOf" srcId="{40FE0EB9-B287-43F6-ABB4-527CB1B94B4A}" destId="{B86E23A3-742D-4587-88CF-2D56A8442149}" srcOrd="2" destOrd="0" presId="urn:microsoft.com/office/officeart/2005/8/layout/default"/>
    <dgm:cxn modelId="{DEBB2405-CAE2-495C-B4F8-A0E43C0F44A8}" type="presParOf" srcId="{40FE0EB9-B287-43F6-ABB4-527CB1B94B4A}" destId="{87C885F5-93E2-4D86-AAEA-8BD12E68F9BB}" srcOrd="3" destOrd="0" presId="urn:microsoft.com/office/officeart/2005/8/layout/default"/>
    <dgm:cxn modelId="{BBFCE88A-77C8-4379-8741-9A5E3BB0FF2B}" type="presParOf" srcId="{40FE0EB9-B287-43F6-ABB4-527CB1B94B4A}" destId="{F7B87ACB-1AE6-46A2-9020-F1F9605A95DE}" srcOrd="4" destOrd="0" presId="urn:microsoft.com/office/officeart/2005/8/layout/defaul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D8AE89-C579-4E28-B34A-BF7F03A53AC8}"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19B3E740-AC11-4C76-B399-BD33932E02A5}">
      <dgm:prSet phldrT="[Text]" custT="1"/>
      <dgm:spPr>
        <a:xfrm>
          <a:off x="677763" y="488301"/>
          <a:ext cx="7525091" cy="976603"/>
        </a:xfrm>
        <a:prstGeom prst="rect">
          <a:avLst/>
        </a:prstGeom>
        <a:solidFill>
          <a:srgbClr val="C2948F">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r>
            <a:rPr lang="en-US" sz="2000" b="1" dirty="0" smtClean="0">
              <a:solidFill>
                <a:srgbClr val="000000"/>
              </a:solidFill>
              <a:latin typeface="Browallia New" panose="020B0604020202020204" pitchFamily="34" charset="-34"/>
              <a:ea typeface="+mn-ea"/>
              <a:cs typeface="Browallia New" panose="020B0604020202020204" pitchFamily="34" charset="-34"/>
            </a:rPr>
            <a:t>participants receive usual care (UC) that complies with China’s Hypertension Prevention and Treatment Guideline 2010 (the national guideline)</a:t>
          </a:r>
          <a:endParaRPr lang="en-US" sz="2000" b="1" dirty="0">
            <a:solidFill>
              <a:srgbClr val="000000"/>
            </a:solidFill>
            <a:latin typeface="Browallia New" panose="020B0604020202020204" pitchFamily="34" charset="-34"/>
            <a:ea typeface="+mn-ea"/>
            <a:cs typeface="Browallia New" panose="020B0604020202020204" pitchFamily="34" charset="-34"/>
          </a:endParaRPr>
        </a:p>
      </dgm:t>
    </dgm:pt>
    <dgm:pt modelId="{14D35CE0-4B33-4C41-8B93-470CE117232D}" type="parTrans" cxnId="{4CD9C37E-512C-4002-8F80-09888925A263}">
      <dgm:prSet/>
      <dgm:spPr/>
      <dgm:t>
        <a:bodyPr/>
        <a:lstStyle/>
        <a:p>
          <a:endParaRPr lang="en-US" b="1">
            <a:solidFill>
              <a:schemeClr val="tx1"/>
            </a:solidFill>
          </a:endParaRPr>
        </a:p>
      </dgm:t>
    </dgm:pt>
    <dgm:pt modelId="{8911EB42-0133-4FF0-AF13-1839F7FB16FA}" type="sibTrans" cxnId="{4CD9C37E-512C-4002-8F80-09888925A263}">
      <dgm:prSet/>
      <dgm:spPr>
        <a:xfrm>
          <a:off x="-5520222" y="-845279"/>
          <a:ext cx="6573577" cy="6573577"/>
        </a:xfrm>
        <a:prstGeom prst="blockArc">
          <a:avLst>
            <a:gd name="adj1" fmla="val 18900000"/>
            <a:gd name="adj2" fmla="val 2700000"/>
            <a:gd name="adj3" fmla="val 329"/>
          </a:avLst>
        </a:prstGeom>
        <a:noFill/>
        <a:ln w="12700" cap="flat" cmpd="sng" algn="ctr">
          <a:solidFill>
            <a:srgbClr val="BA7F91">
              <a:hueOff val="0"/>
              <a:satOff val="0"/>
              <a:lumOff val="0"/>
              <a:alphaOff val="0"/>
            </a:srgbClr>
          </a:solidFill>
          <a:prstDash val="solid"/>
        </a:ln>
        <a:effectLst/>
      </dgm:spPr>
      <dgm:t>
        <a:bodyPr/>
        <a:lstStyle/>
        <a:p>
          <a:endParaRPr lang="en-US" b="1">
            <a:solidFill>
              <a:schemeClr val="tx1"/>
            </a:solidFill>
          </a:endParaRPr>
        </a:p>
      </dgm:t>
    </dgm:pt>
    <dgm:pt modelId="{ACB9344F-8A3D-4C29-A47E-F507BB33A724}">
      <dgm:prSet phldrT="[Text]" custT="1"/>
      <dgm:spPr>
        <a:xfrm>
          <a:off x="1032758" y="1953207"/>
          <a:ext cx="7170095" cy="976603"/>
        </a:xfrm>
        <a:prstGeom prst="rect">
          <a:avLst/>
        </a:prstGeom>
        <a:solidFill>
          <a:srgbClr val="C2948F">
            <a:hueOff val="10074369"/>
            <a:satOff val="234"/>
            <a:lumOff val="-2354"/>
            <a:alphaOff val="0"/>
          </a:srgbClr>
        </a:solidFill>
        <a:ln w="12700" cap="flat" cmpd="sng" algn="ctr">
          <a:solidFill>
            <a:srgbClr val="FFFFFF">
              <a:hueOff val="0"/>
              <a:satOff val="0"/>
              <a:lumOff val="0"/>
              <a:alphaOff val="0"/>
            </a:srgbClr>
          </a:solidFill>
          <a:prstDash val="solid"/>
        </a:ln>
        <a:effectLst/>
      </dgm:spPr>
      <dgm:t>
        <a:bodyPr/>
        <a:lstStyle/>
        <a:p>
          <a:r>
            <a:rPr lang="en-US" sz="2800" b="1" dirty="0" smtClean="0">
              <a:solidFill>
                <a:srgbClr val="000000"/>
              </a:solidFill>
              <a:latin typeface="Browallia New" panose="020B0604020202020204" pitchFamily="34" charset="-34"/>
              <a:ea typeface="+mn-ea"/>
              <a:cs typeface="Browallia New" panose="020B0604020202020204" pitchFamily="34" charset="-34"/>
            </a:rPr>
            <a:t> patients additionally receive a BP telemedicine system including a BP </a:t>
          </a:r>
          <a:r>
            <a:rPr lang="en-US" sz="2800" b="1" dirty="0" err="1" smtClean="0">
              <a:solidFill>
                <a:srgbClr val="000000"/>
              </a:solidFill>
              <a:latin typeface="Browallia New" panose="020B0604020202020204" pitchFamily="34" charset="-34"/>
              <a:ea typeface="+mn-ea"/>
              <a:cs typeface="Browallia New" panose="020B0604020202020204" pitchFamily="34" charset="-34"/>
            </a:rPr>
            <a:t>telemonitor</a:t>
          </a:r>
          <a:r>
            <a:rPr lang="en-US" sz="2800" b="1" dirty="0" smtClean="0">
              <a:solidFill>
                <a:srgbClr val="000000"/>
              </a:solidFill>
              <a:latin typeface="Browallia New" panose="020B0604020202020204" pitchFamily="34" charset="-34"/>
              <a:ea typeface="+mn-ea"/>
              <a:cs typeface="Browallia New" panose="020B0604020202020204" pitchFamily="34" charset="-34"/>
            </a:rPr>
            <a:t> and a mobile app.</a:t>
          </a:r>
          <a:endParaRPr lang="en-US" sz="2800" b="1" dirty="0">
            <a:solidFill>
              <a:srgbClr val="000000"/>
            </a:solidFill>
            <a:latin typeface="Browallia New" panose="020B0604020202020204" pitchFamily="34" charset="-34"/>
            <a:ea typeface="+mn-ea"/>
            <a:cs typeface="Browallia New" panose="020B0604020202020204" pitchFamily="34" charset="-34"/>
          </a:endParaRPr>
        </a:p>
      </dgm:t>
    </dgm:pt>
    <dgm:pt modelId="{B3848F8B-DA97-491C-886E-67E76527EC52}" type="parTrans" cxnId="{3DE17604-163B-4FFE-82A8-0FBBF8AD9B42}">
      <dgm:prSet/>
      <dgm:spPr/>
      <dgm:t>
        <a:bodyPr/>
        <a:lstStyle/>
        <a:p>
          <a:endParaRPr lang="en-US" b="1">
            <a:solidFill>
              <a:schemeClr val="tx1"/>
            </a:solidFill>
          </a:endParaRPr>
        </a:p>
      </dgm:t>
    </dgm:pt>
    <dgm:pt modelId="{FD26AB5D-87B5-4A26-B825-029A3E58F540}" type="sibTrans" cxnId="{3DE17604-163B-4FFE-82A8-0FBBF8AD9B42}">
      <dgm:prSet/>
      <dgm:spPr/>
      <dgm:t>
        <a:bodyPr/>
        <a:lstStyle/>
        <a:p>
          <a:endParaRPr lang="en-US" b="1">
            <a:solidFill>
              <a:schemeClr val="tx1"/>
            </a:solidFill>
          </a:endParaRPr>
        </a:p>
      </dgm:t>
    </dgm:pt>
    <dgm:pt modelId="{C50501AF-06BA-4D61-9C0C-49ABDD77C949}">
      <dgm:prSet phldrT="[Text]" custT="1"/>
      <dgm:spPr>
        <a:xfrm>
          <a:off x="677763" y="3418113"/>
          <a:ext cx="7525091" cy="976603"/>
        </a:xfrm>
        <a:prstGeom prst="rect">
          <a:avLst/>
        </a:prstGeom>
        <a:solidFill>
          <a:srgbClr val="C2948F">
            <a:hueOff val="20148737"/>
            <a:satOff val="469"/>
            <a:lumOff val="-4707"/>
            <a:alphaOff val="0"/>
          </a:srgbClr>
        </a:solidFill>
        <a:ln w="12700" cap="flat" cmpd="sng" algn="ctr">
          <a:solidFill>
            <a:srgbClr val="FFFFFF">
              <a:hueOff val="0"/>
              <a:satOff val="0"/>
              <a:lumOff val="0"/>
              <a:alphaOff val="0"/>
            </a:srgbClr>
          </a:solidFill>
          <a:prstDash val="solid"/>
        </a:ln>
        <a:effectLst/>
      </dgm:spPr>
      <dgm:t>
        <a:bodyPr/>
        <a:lstStyle/>
        <a:p>
          <a:r>
            <a:rPr lang="en-US" sz="2000" b="1" dirty="0" smtClean="0">
              <a:solidFill>
                <a:srgbClr val="000000"/>
              </a:solidFill>
              <a:latin typeface="Browallia New" panose="020B0604020202020204" pitchFamily="34" charset="-34"/>
              <a:ea typeface="+mn-ea"/>
              <a:cs typeface="Browallia New" panose="020B0604020202020204" pitchFamily="34" charset="-34"/>
            </a:rPr>
            <a:t> participants receive all of the above plus coordinated services jointly provided by their PCPs and a designated team of cardiologists who have access to the secure </a:t>
          </a:r>
          <a:r>
            <a:rPr lang="en-US" sz="2000" b="1" dirty="0" err="1" smtClean="0">
              <a:solidFill>
                <a:srgbClr val="000000"/>
              </a:solidFill>
              <a:latin typeface="Browallia New" panose="020B0604020202020204" pitchFamily="34" charset="-34"/>
              <a:ea typeface="+mn-ea"/>
              <a:cs typeface="Browallia New" panose="020B0604020202020204" pitchFamily="34" charset="-34"/>
            </a:rPr>
            <a:t>CareLinker</a:t>
          </a:r>
          <a:r>
            <a:rPr lang="en-US" sz="2000" b="1" dirty="0" smtClean="0">
              <a:solidFill>
                <a:srgbClr val="000000"/>
              </a:solidFill>
              <a:latin typeface="Browallia New" panose="020B0604020202020204" pitchFamily="34" charset="-34"/>
              <a:ea typeface="+mn-ea"/>
              <a:cs typeface="Browallia New" panose="020B0604020202020204" pitchFamily="34" charset="-34"/>
            </a:rPr>
            <a:t> </a:t>
          </a:r>
          <a:r>
            <a:rPr lang="en-US" sz="2000" b="1" dirty="0" err="1" smtClean="0">
              <a:solidFill>
                <a:srgbClr val="000000"/>
              </a:solidFill>
              <a:latin typeface="Browallia New" panose="020B0604020202020204" pitchFamily="34" charset="-34"/>
              <a:ea typeface="+mn-ea"/>
              <a:cs typeface="Browallia New" panose="020B0604020202020204" pitchFamily="34" charset="-34"/>
            </a:rPr>
            <a:t>websiteand</a:t>
          </a:r>
          <a:r>
            <a:rPr lang="en-US" sz="2000" b="1" dirty="0" smtClean="0">
              <a:solidFill>
                <a:srgbClr val="000000"/>
              </a:solidFill>
              <a:latin typeface="Browallia New" panose="020B0604020202020204" pitchFamily="34" charset="-34"/>
              <a:ea typeface="+mn-ea"/>
              <a:cs typeface="Browallia New" panose="020B0604020202020204" pitchFamily="34" charset="-34"/>
            </a:rPr>
            <a:t> review patient data with PCPs once every 3 months.</a:t>
          </a:r>
          <a:endParaRPr lang="en-US" sz="2000" b="1" dirty="0">
            <a:solidFill>
              <a:srgbClr val="000000"/>
            </a:solidFill>
            <a:latin typeface="Browallia New" panose="020B0604020202020204" pitchFamily="34" charset="-34"/>
            <a:ea typeface="+mn-ea"/>
            <a:cs typeface="Browallia New" panose="020B0604020202020204" pitchFamily="34" charset="-34"/>
          </a:endParaRPr>
        </a:p>
      </dgm:t>
    </dgm:pt>
    <dgm:pt modelId="{AA07599D-8070-468D-A5CB-44FF285143C2}" type="parTrans" cxnId="{ADFA219F-6B52-4D9B-A44C-21D64A35ABD2}">
      <dgm:prSet/>
      <dgm:spPr/>
      <dgm:t>
        <a:bodyPr/>
        <a:lstStyle/>
        <a:p>
          <a:endParaRPr lang="en-US" b="1">
            <a:solidFill>
              <a:schemeClr val="tx1"/>
            </a:solidFill>
          </a:endParaRPr>
        </a:p>
      </dgm:t>
    </dgm:pt>
    <dgm:pt modelId="{3ED3BA50-F462-4DF0-A5C9-7CB20FF4E0CA}" type="sibTrans" cxnId="{ADFA219F-6B52-4D9B-A44C-21D64A35ABD2}">
      <dgm:prSet/>
      <dgm:spPr/>
      <dgm:t>
        <a:bodyPr/>
        <a:lstStyle/>
        <a:p>
          <a:endParaRPr lang="en-US" b="1">
            <a:solidFill>
              <a:schemeClr val="tx1"/>
            </a:solidFill>
          </a:endParaRPr>
        </a:p>
      </dgm:t>
    </dgm:pt>
    <dgm:pt modelId="{0038AA9E-D5E4-42FC-ADE6-89E324692FB1}" type="pres">
      <dgm:prSet presAssocID="{5AD8AE89-C579-4E28-B34A-BF7F03A53AC8}" presName="Name0" presStyleCnt="0">
        <dgm:presLayoutVars>
          <dgm:chMax val="7"/>
          <dgm:chPref val="7"/>
          <dgm:dir/>
        </dgm:presLayoutVars>
      </dgm:prSet>
      <dgm:spPr/>
      <dgm:t>
        <a:bodyPr/>
        <a:lstStyle/>
        <a:p>
          <a:endParaRPr lang="en-US"/>
        </a:p>
      </dgm:t>
    </dgm:pt>
    <dgm:pt modelId="{D198EB36-F086-4FFF-B59B-C0DA7128D2C7}" type="pres">
      <dgm:prSet presAssocID="{5AD8AE89-C579-4E28-B34A-BF7F03A53AC8}" presName="Name1" presStyleCnt="0"/>
      <dgm:spPr/>
    </dgm:pt>
    <dgm:pt modelId="{103CE5CF-90DF-4402-A511-0BBCF04539A1}" type="pres">
      <dgm:prSet presAssocID="{5AD8AE89-C579-4E28-B34A-BF7F03A53AC8}" presName="cycle" presStyleCnt="0"/>
      <dgm:spPr/>
    </dgm:pt>
    <dgm:pt modelId="{6522310B-5427-4FC8-B89A-93D654503662}" type="pres">
      <dgm:prSet presAssocID="{5AD8AE89-C579-4E28-B34A-BF7F03A53AC8}" presName="srcNode" presStyleLbl="node1" presStyleIdx="0" presStyleCnt="3"/>
      <dgm:spPr/>
    </dgm:pt>
    <dgm:pt modelId="{5EC366AB-40D5-495C-B8EE-1BB0E3FA056A}" type="pres">
      <dgm:prSet presAssocID="{5AD8AE89-C579-4E28-B34A-BF7F03A53AC8}" presName="conn" presStyleLbl="parChTrans1D2" presStyleIdx="0" presStyleCnt="1"/>
      <dgm:spPr/>
      <dgm:t>
        <a:bodyPr/>
        <a:lstStyle/>
        <a:p>
          <a:endParaRPr lang="en-US"/>
        </a:p>
      </dgm:t>
    </dgm:pt>
    <dgm:pt modelId="{1D336D2B-946D-4B59-B79E-4883DA747312}" type="pres">
      <dgm:prSet presAssocID="{5AD8AE89-C579-4E28-B34A-BF7F03A53AC8}" presName="extraNode" presStyleLbl="node1" presStyleIdx="0" presStyleCnt="3"/>
      <dgm:spPr/>
    </dgm:pt>
    <dgm:pt modelId="{05A3028F-9FCF-4561-9DCC-AC8798179145}" type="pres">
      <dgm:prSet presAssocID="{5AD8AE89-C579-4E28-B34A-BF7F03A53AC8}" presName="dstNode" presStyleLbl="node1" presStyleIdx="0" presStyleCnt="3"/>
      <dgm:spPr/>
    </dgm:pt>
    <dgm:pt modelId="{8B27D358-B373-4A82-A4E6-3C9934E6930E}" type="pres">
      <dgm:prSet presAssocID="{19B3E740-AC11-4C76-B399-BD33932E02A5}" presName="text_1" presStyleLbl="node1" presStyleIdx="0" presStyleCnt="3">
        <dgm:presLayoutVars>
          <dgm:bulletEnabled val="1"/>
        </dgm:presLayoutVars>
      </dgm:prSet>
      <dgm:spPr/>
      <dgm:t>
        <a:bodyPr/>
        <a:lstStyle/>
        <a:p>
          <a:endParaRPr lang="en-US"/>
        </a:p>
      </dgm:t>
    </dgm:pt>
    <dgm:pt modelId="{49981569-830D-4BD2-AEFF-DD4558376013}" type="pres">
      <dgm:prSet presAssocID="{19B3E740-AC11-4C76-B399-BD33932E02A5}" presName="accent_1" presStyleCnt="0"/>
      <dgm:spPr/>
    </dgm:pt>
    <dgm:pt modelId="{DF2D2A63-3CF8-4CA1-9962-A73430C825EF}" type="pres">
      <dgm:prSet presAssocID="{19B3E740-AC11-4C76-B399-BD33932E02A5}" presName="accentRepeatNode" presStyleLbl="solidFgAcc1" presStyleIdx="0" presStyleCnt="3"/>
      <dgm:spPr>
        <a:xfrm>
          <a:off x="67385" y="366226"/>
          <a:ext cx="1220754" cy="1220754"/>
        </a:xfrm>
        <a:prstGeom prst="ellipse">
          <a:avLst/>
        </a:prstGeom>
        <a:solidFill>
          <a:srgbClr val="FFFFFF">
            <a:hueOff val="0"/>
            <a:satOff val="0"/>
            <a:lumOff val="0"/>
            <a:alphaOff val="0"/>
          </a:srgbClr>
        </a:solidFill>
        <a:ln w="12700" cap="flat" cmpd="sng" algn="ctr">
          <a:solidFill>
            <a:srgbClr val="C2948F">
              <a:hueOff val="0"/>
              <a:satOff val="0"/>
              <a:lumOff val="0"/>
              <a:alphaOff val="0"/>
            </a:srgbClr>
          </a:solidFill>
          <a:prstDash val="solid"/>
        </a:ln>
        <a:effectLst/>
      </dgm:spPr>
      <dgm:t>
        <a:bodyPr/>
        <a:lstStyle/>
        <a:p>
          <a:endParaRPr lang="en-US"/>
        </a:p>
      </dgm:t>
    </dgm:pt>
    <dgm:pt modelId="{4C112C0C-4092-43D6-85A5-DF6ABC6D72FB}" type="pres">
      <dgm:prSet presAssocID="{ACB9344F-8A3D-4C29-A47E-F507BB33A724}" presName="text_2" presStyleLbl="node1" presStyleIdx="1" presStyleCnt="3">
        <dgm:presLayoutVars>
          <dgm:bulletEnabled val="1"/>
        </dgm:presLayoutVars>
      </dgm:prSet>
      <dgm:spPr/>
      <dgm:t>
        <a:bodyPr/>
        <a:lstStyle/>
        <a:p>
          <a:endParaRPr lang="en-US"/>
        </a:p>
      </dgm:t>
    </dgm:pt>
    <dgm:pt modelId="{5E97D977-1A17-4338-980E-1203B9F604F2}" type="pres">
      <dgm:prSet presAssocID="{ACB9344F-8A3D-4C29-A47E-F507BB33A724}" presName="accent_2" presStyleCnt="0"/>
      <dgm:spPr/>
    </dgm:pt>
    <dgm:pt modelId="{8A0CAB39-0DA3-41AF-BA79-253E90B25469}" type="pres">
      <dgm:prSet presAssocID="{ACB9344F-8A3D-4C29-A47E-F507BB33A724}" presName="accentRepeatNode" presStyleLbl="solidFgAcc1" presStyleIdx="1" presStyleCnt="3" custLinFactNeighborX="1597" custLinFactNeighborY="-4731"/>
      <dgm:spPr>
        <a:xfrm>
          <a:off x="441876" y="1773378"/>
          <a:ext cx="1220754" cy="1220754"/>
        </a:xfrm>
        <a:prstGeom prst="ellipse">
          <a:avLst/>
        </a:prstGeom>
        <a:solidFill>
          <a:srgbClr val="FFFFFF">
            <a:hueOff val="0"/>
            <a:satOff val="0"/>
            <a:lumOff val="0"/>
            <a:alphaOff val="0"/>
          </a:srgbClr>
        </a:solidFill>
        <a:ln w="12700" cap="flat" cmpd="sng" algn="ctr">
          <a:solidFill>
            <a:srgbClr val="C2948F">
              <a:hueOff val="10074369"/>
              <a:satOff val="234"/>
              <a:lumOff val="-2354"/>
              <a:alphaOff val="0"/>
            </a:srgbClr>
          </a:solidFill>
          <a:prstDash val="solid"/>
        </a:ln>
        <a:effectLst/>
      </dgm:spPr>
      <dgm:t>
        <a:bodyPr/>
        <a:lstStyle/>
        <a:p>
          <a:endParaRPr lang="en-US"/>
        </a:p>
      </dgm:t>
    </dgm:pt>
    <dgm:pt modelId="{5DCE6DF0-345C-4AD7-9F09-61B38D322682}" type="pres">
      <dgm:prSet presAssocID="{C50501AF-06BA-4D61-9C0C-49ABDD77C949}" presName="text_3" presStyleLbl="node1" presStyleIdx="2" presStyleCnt="3">
        <dgm:presLayoutVars>
          <dgm:bulletEnabled val="1"/>
        </dgm:presLayoutVars>
      </dgm:prSet>
      <dgm:spPr/>
      <dgm:t>
        <a:bodyPr/>
        <a:lstStyle/>
        <a:p>
          <a:endParaRPr lang="en-US"/>
        </a:p>
      </dgm:t>
    </dgm:pt>
    <dgm:pt modelId="{B19FB29F-EBC8-4785-9390-50FFCDB6D7EF}" type="pres">
      <dgm:prSet presAssocID="{C50501AF-06BA-4D61-9C0C-49ABDD77C949}" presName="accent_3" presStyleCnt="0"/>
      <dgm:spPr/>
    </dgm:pt>
    <dgm:pt modelId="{301B4874-50B1-489A-AC95-D8FA258F6921}" type="pres">
      <dgm:prSet presAssocID="{C50501AF-06BA-4D61-9C0C-49ABDD77C949}" presName="accentRepeatNode" presStyleLbl="solidFgAcc1" presStyleIdx="2" presStyleCnt="3" custLinFactNeighborX="-6658" custLinFactNeighborY="7079"/>
      <dgm:spPr>
        <a:xfrm>
          <a:off x="0" y="3382455"/>
          <a:ext cx="1220754" cy="1220754"/>
        </a:xfrm>
        <a:prstGeom prst="ellipse">
          <a:avLst/>
        </a:prstGeom>
        <a:solidFill>
          <a:srgbClr val="FFFFFF">
            <a:hueOff val="0"/>
            <a:satOff val="0"/>
            <a:lumOff val="0"/>
            <a:alphaOff val="0"/>
          </a:srgbClr>
        </a:solidFill>
        <a:ln w="12700" cap="flat" cmpd="sng" algn="ctr">
          <a:solidFill>
            <a:srgbClr val="C2948F">
              <a:hueOff val="20148737"/>
              <a:satOff val="469"/>
              <a:lumOff val="-4707"/>
              <a:alphaOff val="0"/>
            </a:srgbClr>
          </a:solidFill>
          <a:prstDash val="solid"/>
        </a:ln>
        <a:effectLst/>
      </dgm:spPr>
      <dgm:t>
        <a:bodyPr/>
        <a:lstStyle/>
        <a:p>
          <a:endParaRPr lang="en-US"/>
        </a:p>
      </dgm:t>
    </dgm:pt>
  </dgm:ptLst>
  <dgm:cxnLst>
    <dgm:cxn modelId="{6063E5BE-3CDF-4E47-8DED-CF6E9EC11D27}" type="presOf" srcId="{ACB9344F-8A3D-4C29-A47E-F507BB33A724}" destId="{4C112C0C-4092-43D6-85A5-DF6ABC6D72FB}" srcOrd="0" destOrd="0" presId="urn:microsoft.com/office/officeart/2008/layout/VerticalCurvedList"/>
    <dgm:cxn modelId="{3DE17604-163B-4FFE-82A8-0FBBF8AD9B42}" srcId="{5AD8AE89-C579-4E28-B34A-BF7F03A53AC8}" destId="{ACB9344F-8A3D-4C29-A47E-F507BB33A724}" srcOrd="1" destOrd="0" parTransId="{B3848F8B-DA97-491C-886E-67E76527EC52}" sibTransId="{FD26AB5D-87B5-4A26-B825-029A3E58F540}"/>
    <dgm:cxn modelId="{ADFA219F-6B52-4D9B-A44C-21D64A35ABD2}" srcId="{5AD8AE89-C579-4E28-B34A-BF7F03A53AC8}" destId="{C50501AF-06BA-4D61-9C0C-49ABDD77C949}" srcOrd="2" destOrd="0" parTransId="{AA07599D-8070-468D-A5CB-44FF285143C2}" sibTransId="{3ED3BA50-F462-4DF0-A5C9-7CB20FF4E0CA}"/>
    <dgm:cxn modelId="{E9E32133-435B-4598-BCBA-F6470290A1C0}" type="presOf" srcId="{19B3E740-AC11-4C76-B399-BD33932E02A5}" destId="{8B27D358-B373-4A82-A4E6-3C9934E6930E}" srcOrd="0" destOrd="0" presId="urn:microsoft.com/office/officeart/2008/layout/VerticalCurvedList"/>
    <dgm:cxn modelId="{347FE502-B774-4C8A-8952-E0FF3F9F63CE}" type="presOf" srcId="{5AD8AE89-C579-4E28-B34A-BF7F03A53AC8}" destId="{0038AA9E-D5E4-42FC-ADE6-89E324692FB1}" srcOrd="0" destOrd="0" presId="urn:microsoft.com/office/officeart/2008/layout/VerticalCurvedList"/>
    <dgm:cxn modelId="{8C592EED-57ED-4DEC-BC3C-DBDA084798BC}" type="presOf" srcId="{C50501AF-06BA-4D61-9C0C-49ABDD77C949}" destId="{5DCE6DF0-345C-4AD7-9F09-61B38D322682}" srcOrd="0" destOrd="0" presId="urn:microsoft.com/office/officeart/2008/layout/VerticalCurvedList"/>
    <dgm:cxn modelId="{88F3F375-0E58-4CB2-9AE8-B458E8295548}" type="presOf" srcId="{8911EB42-0133-4FF0-AF13-1839F7FB16FA}" destId="{5EC366AB-40D5-495C-B8EE-1BB0E3FA056A}" srcOrd="0" destOrd="0" presId="urn:microsoft.com/office/officeart/2008/layout/VerticalCurvedList"/>
    <dgm:cxn modelId="{4CD9C37E-512C-4002-8F80-09888925A263}" srcId="{5AD8AE89-C579-4E28-B34A-BF7F03A53AC8}" destId="{19B3E740-AC11-4C76-B399-BD33932E02A5}" srcOrd="0" destOrd="0" parTransId="{14D35CE0-4B33-4C41-8B93-470CE117232D}" sibTransId="{8911EB42-0133-4FF0-AF13-1839F7FB16FA}"/>
    <dgm:cxn modelId="{22211E3D-13EF-4036-91A8-4457DF550F59}" type="presParOf" srcId="{0038AA9E-D5E4-42FC-ADE6-89E324692FB1}" destId="{D198EB36-F086-4FFF-B59B-C0DA7128D2C7}" srcOrd="0" destOrd="0" presId="urn:microsoft.com/office/officeart/2008/layout/VerticalCurvedList"/>
    <dgm:cxn modelId="{FCB80521-72E7-4BF1-ABEF-C4AFBCA2355E}" type="presParOf" srcId="{D198EB36-F086-4FFF-B59B-C0DA7128D2C7}" destId="{103CE5CF-90DF-4402-A511-0BBCF04539A1}" srcOrd="0" destOrd="0" presId="urn:microsoft.com/office/officeart/2008/layout/VerticalCurvedList"/>
    <dgm:cxn modelId="{E63EC00B-FAA3-434A-8471-5A5305EECA35}" type="presParOf" srcId="{103CE5CF-90DF-4402-A511-0BBCF04539A1}" destId="{6522310B-5427-4FC8-B89A-93D654503662}" srcOrd="0" destOrd="0" presId="urn:microsoft.com/office/officeart/2008/layout/VerticalCurvedList"/>
    <dgm:cxn modelId="{47A0F779-32AF-4080-898C-0F88DD413F74}" type="presParOf" srcId="{103CE5CF-90DF-4402-A511-0BBCF04539A1}" destId="{5EC366AB-40D5-495C-B8EE-1BB0E3FA056A}" srcOrd="1" destOrd="0" presId="urn:microsoft.com/office/officeart/2008/layout/VerticalCurvedList"/>
    <dgm:cxn modelId="{E1CAABA6-3012-4FEB-9819-56ADA814DB91}" type="presParOf" srcId="{103CE5CF-90DF-4402-A511-0BBCF04539A1}" destId="{1D336D2B-946D-4B59-B79E-4883DA747312}" srcOrd="2" destOrd="0" presId="urn:microsoft.com/office/officeart/2008/layout/VerticalCurvedList"/>
    <dgm:cxn modelId="{7810D52F-5C91-4E40-B317-F8E97BA4C83E}" type="presParOf" srcId="{103CE5CF-90DF-4402-A511-0BBCF04539A1}" destId="{05A3028F-9FCF-4561-9DCC-AC8798179145}" srcOrd="3" destOrd="0" presId="urn:microsoft.com/office/officeart/2008/layout/VerticalCurvedList"/>
    <dgm:cxn modelId="{95D9EAA5-3DB1-4D46-A384-D4603C75C716}" type="presParOf" srcId="{D198EB36-F086-4FFF-B59B-C0DA7128D2C7}" destId="{8B27D358-B373-4A82-A4E6-3C9934E6930E}" srcOrd="1" destOrd="0" presId="urn:microsoft.com/office/officeart/2008/layout/VerticalCurvedList"/>
    <dgm:cxn modelId="{93688B3C-97AB-4FDB-A6AF-D198E6D18320}" type="presParOf" srcId="{D198EB36-F086-4FFF-B59B-C0DA7128D2C7}" destId="{49981569-830D-4BD2-AEFF-DD4558376013}" srcOrd="2" destOrd="0" presId="urn:microsoft.com/office/officeart/2008/layout/VerticalCurvedList"/>
    <dgm:cxn modelId="{025BD05B-06A3-48CB-AD99-F98C962DDA5F}" type="presParOf" srcId="{49981569-830D-4BD2-AEFF-DD4558376013}" destId="{DF2D2A63-3CF8-4CA1-9962-A73430C825EF}" srcOrd="0" destOrd="0" presId="urn:microsoft.com/office/officeart/2008/layout/VerticalCurvedList"/>
    <dgm:cxn modelId="{3D199D09-5723-4A97-8451-D316B3E4D0ED}" type="presParOf" srcId="{D198EB36-F086-4FFF-B59B-C0DA7128D2C7}" destId="{4C112C0C-4092-43D6-85A5-DF6ABC6D72FB}" srcOrd="3" destOrd="0" presId="urn:microsoft.com/office/officeart/2008/layout/VerticalCurvedList"/>
    <dgm:cxn modelId="{80AD17F6-46A8-4203-A636-92C603E7FDCA}" type="presParOf" srcId="{D198EB36-F086-4FFF-B59B-C0DA7128D2C7}" destId="{5E97D977-1A17-4338-980E-1203B9F604F2}" srcOrd="4" destOrd="0" presId="urn:microsoft.com/office/officeart/2008/layout/VerticalCurvedList"/>
    <dgm:cxn modelId="{0A43FDF8-2FFE-40E8-A552-51A403D2BDC4}" type="presParOf" srcId="{5E97D977-1A17-4338-980E-1203B9F604F2}" destId="{8A0CAB39-0DA3-41AF-BA79-253E90B25469}" srcOrd="0" destOrd="0" presId="urn:microsoft.com/office/officeart/2008/layout/VerticalCurvedList"/>
    <dgm:cxn modelId="{84BA4D70-866B-401E-B1A4-3E3737E02259}" type="presParOf" srcId="{D198EB36-F086-4FFF-B59B-C0DA7128D2C7}" destId="{5DCE6DF0-345C-4AD7-9F09-61B38D322682}" srcOrd="5" destOrd="0" presId="urn:microsoft.com/office/officeart/2008/layout/VerticalCurvedList"/>
    <dgm:cxn modelId="{D11DFF4E-959C-4695-A1BA-F8155E139F0A}" type="presParOf" srcId="{D198EB36-F086-4FFF-B59B-C0DA7128D2C7}" destId="{B19FB29F-EBC8-4785-9390-50FFCDB6D7EF}" srcOrd="6" destOrd="0" presId="urn:microsoft.com/office/officeart/2008/layout/VerticalCurvedList"/>
    <dgm:cxn modelId="{E40C9D87-D123-4472-B52C-5C94D1AB2853}" type="presParOf" srcId="{B19FB29F-EBC8-4785-9390-50FFCDB6D7EF}" destId="{301B4874-50B1-489A-AC95-D8FA258F6921}"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C290D18F-9D0E-4780-A761-23DB9D7A3358}" type="doc">
      <dgm:prSet loTypeId="urn:microsoft.com/office/officeart/2005/8/layout/chevron1" loCatId="process" qsTypeId="urn:microsoft.com/office/officeart/2005/8/quickstyle/simple1" qsCatId="simple" csTypeId="urn:microsoft.com/office/officeart/2005/8/colors/accent0_3" csCatId="mainScheme" phldr="1"/>
      <dgm:spPr/>
    </dgm:pt>
    <dgm:pt modelId="{47612594-ED89-48E9-850E-BED50C11488B}">
      <dgm:prSet phldrT="[Text]" custT="1"/>
      <dgm:spPr>
        <a:solidFill>
          <a:schemeClr val="bg2"/>
        </a:solidFill>
      </dgm:spPr>
      <dgm:t>
        <a:bodyPr/>
        <a:lstStyle/>
        <a:p>
          <a:pPr algn="r"/>
          <a:r>
            <a:rPr lang="en-US" sz="4000" dirty="0" smtClean="0">
              <a:solidFill>
                <a:schemeClr val="bg1"/>
              </a:solidFill>
              <a:latin typeface="Browallia New" panose="020B0604020202020204" pitchFamily="34" charset="-34"/>
              <a:cs typeface="Browallia New" panose="020B0604020202020204" pitchFamily="34" charset="-34"/>
            </a:rPr>
            <a:t>background</a:t>
          </a:r>
          <a:endParaRPr lang="en-US" sz="2900" dirty="0">
            <a:solidFill>
              <a:schemeClr val="bg1"/>
            </a:solidFill>
            <a:latin typeface="Browallia New" panose="020B0604020202020204" pitchFamily="34" charset="-34"/>
            <a:cs typeface="Browallia New" panose="020B0604020202020204" pitchFamily="34" charset="-34"/>
          </a:endParaRPr>
        </a:p>
      </dgm:t>
    </dgm:pt>
    <dgm:pt modelId="{5CE26065-93C3-4996-BAE2-DFE4EC49BECB}" type="parTrans" cxnId="{45E4FAE5-3D05-4018-B5D1-32899E34CEAA}">
      <dgm:prSet/>
      <dgm:spPr/>
      <dgm:t>
        <a:bodyPr/>
        <a:lstStyle/>
        <a:p>
          <a:endParaRPr lang="en-US"/>
        </a:p>
      </dgm:t>
    </dgm:pt>
    <dgm:pt modelId="{F795ED5D-798A-4518-8638-2BBE6F88A9ED}" type="sibTrans" cxnId="{45E4FAE5-3D05-4018-B5D1-32899E34CEAA}">
      <dgm:prSet/>
      <dgm:spPr/>
      <dgm:t>
        <a:bodyPr/>
        <a:lstStyle/>
        <a:p>
          <a:endParaRPr lang="en-US"/>
        </a:p>
      </dgm:t>
    </dgm:pt>
    <dgm:pt modelId="{573E06FB-8633-4200-BB1C-DD91267D876E}">
      <dgm:prSet phldrT="[Text]" custT="1"/>
      <dgm:spPr>
        <a:solidFill>
          <a:schemeClr val="accent3"/>
        </a:solidFill>
      </dgm:spPr>
      <dgm:t>
        <a:bodyPr/>
        <a:lstStyle/>
        <a:p>
          <a:r>
            <a:rPr lang="en-US" sz="4800" b="0" dirty="0" smtClean="0">
              <a:solidFill>
                <a:schemeClr val="bg1"/>
              </a:solidFill>
              <a:latin typeface="Browallia New" panose="020B0604020202020204" pitchFamily="34" charset="-34"/>
              <a:cs typeface="Browallia New" panose="020B0604020202020204" pitchFamily="34" charset="-34"/>
            </a:rPr>
            <a:t>Methods</a:t>
          </a:r>
          <a:endParaRPr lang="en-US" sz="3600" b="0" dirty="0">
            <a:solidFill>
              <a:schemeClr val="bg1"/>
            </a:solidFill>
            <a:latin typeface="Browallia New" panose="020B0604020202020204" pitchFamily="34" charset="-34"/>
            <a:cs typeface="Browallia New" panose="020B0604020202020204" pitchFamily="34" charset="-34"/>
          </a:endParaRPr>
        </a:p>
      </dgm:t>
    </dgm:pt>
    <dgm:pt modelId="{EA174568-B4BF-4CD5-A167-B86A664A56D5}" type="parTrans" cxnId="{70FA9F8A-2099-4A1C-A0DE-622EBD07F33D}">
      <dgm:prSet/>
      <dgm:spPr/>
      <dgm:t>
        <a:bodyPr/>
        <a:lstStyle/>
        <a:p>
          <a:endParaRPr lang="en-US"/>
        </a:p>
      </dgm:t>
    </dgm:pt>
    <dgm:pt modelId="{047DCDEE-667C-4A4C-B4EE-36C30F37097F}" type="sibTrans" cxnId="{70FA9F8A-2099-4A1C-A0DE-622EBD07F33D}">
      <dgm:prSet/>
      <dgm:spPr/>
      <dgm:t>
        <a:bodyPr/>
        <a:lstStyle/>
        <a:p>
          <a:endParaRPr lang="en-US"/>
        </a:p>
      </dgm:t>
    </dgm:pt>
    <dgm:pt modelId="{146614B3-1F32-47D8-BD70-74741585A875}">
      <dgm:prSet phldrT="[Text]"/>
      <dgm:spPr/>
      <dgm:t>
        <a:bodyPr/>
        <a:lstStyle/>
        <a:p>
          <a:r>
            <a:rPr lang="en-US" dirty="0" smtClean="0">
              <a:solidFill>
                <a:schemeClr val="bg1"/>
              </a:solidFill>
              <a:latin typeface="Browallia New" panose="020B0604020202020204" pitchFamily="34" charset="-34"/>
              <a:cs typeface="Browallia New" panose="020B0604020202020204" pitchFamily="34" charset="-34"/>
            </a:rPr>
            <a:t>Discussion</a:t>
          </a:r>
          <a:r>
            <a:rPr lang="en-US" dirty="0" smtClean="0"/>
            <a:t> </a:t>
          </a:r>
          <a:endParaRPr lang="en-US" dirty="0"/>
        </a:p>
      </dgm:t>
    </dgm:pt>
    <dgm:pt modelId="{1D67DA80-7AF1-48FE-A587-F6FF970538B5}" type="parTrans" cxnId="{11C5E8C3-E242-4448-98C6-45333C2AE915}">
      <dgm:prSet/>
      <dgm:spPr/>
      <dgm:t>
        <a:bodyPr/>
        <a:lstStyle/>
        <a:p>
          <a:endParaRPr lang="en-US"/>
        </a:p>
      </dgm:t>
    </dgm:pt>
    <dgm:pt modelId="{1C749E71-6D14-4618-B1BE-20E96D8CD2D0}" type="sibTrans" cxnId="{11C5E8C3-E242-4448-98C6-45333C2AE915}">
      <dgm:prSet/>
      <dgm:spPr/>
      <dgm:t>
        <a:bodyPr/>
        <a:lstStyle/>
        <a:p>
          <a:endParaRPr lang="en-US"/>
        </a:p>
      </dgm:t>
    </dgm:pt>
    <dgm:pt modelId="{311AA835-D896-4B3D-BB71-EE9A0A8AD097}" type="pres">
      <dgm:prSet presAssocID="{C290D18F-9D0E-4780-A761-23DB9D7A3358}" presName="Name0" presStyleCnt="0">
        <dgm:presLayoutVars>
          <dgm:dir/>
          <dgm:animLvl val="lvl"/>
          <dgm:resizeHandles val="exact"/>
        </dgm:presLayoutVars>
      </dgm:prSet>
      <dgm:spPr/>
    </dgm:pt>
    <dgm:pt modelId="{0D28F417-35C5-4E34-9C94-5A927E24B817}" type="pres">
      <dgm:prSet presAssocID="{47612594-ED89-48E9-850E-BED50C11488B}" presName="parTxOnly" presStyleLbl="node1" presStyleIdx="0" presStyleCnt="3">
        <dgm:presLayoutVars>
          <dgm:chMax val="0"/>
          <dgm:chPref val="0"/>
          <dgm:bulletEnabled val="1"/>
        </dgm:presLayoutVars>
      </dgm:prSet>
      <dgm:spPr/>
      <dgm:t>
        <a:bodyPr/>
        <a:lstStyle/>
        <a:p>
          <a:endParaRPr lang="en-US"/>
        </a:p>
      </dgm:t>
    </dgm:pt>
    <dgm:pt modelId="{FBBA524F-78EA-4274-A1AF-7319B6367651}" type="pres">
      <dgm:prSet presAssocID="{F795ED5D-798A-4518-8638-2BBE6F88A9ED}" presName="parTxOnlySpace" presStyleCnt="0"/>
      <dgm:spPr/>
    </dgm:pt>
    <dgm:pt modelId="{9AD6691B-35BB-4D71-8296-B4A763F17338}" type="pres">
      <dgm:prSet presAssocID="{573E06FB-8633-4200-BB1C-DD91267D876E}" presName="parTxOnly" presStyleLbl="node1" presStyleIdx="1" presStyleCnt="3">
        <dgm:presLayoutVars>
          <dgm:chMax val="0"/>
          <dgm:chPref val="0"/>
          <dgm:bulletEnabled val="1"/>
        </dgm:presLayoutVars>
      </dgm:prSet>
      <dgm:spPr/>
      <dgm:t>
        <a:bodyPr/>
        <a:lstStyle/>
        <a:p>
          <a:endParaRPr lang="en-US"/>
        </a:p>
      </dgm:t>
    </dgm:pt>
    <dgm:pt modelId="{7B5B9565-6693-4C05-98FB-1E1303A21BB5}" type="pres">
      <dgm:prSet presAssocID="{047DCDEE-667C-4A4C-B4EE-36C30F37097F}" presName="parTxOnlySpace" presStyleCnt="0"/>
      <dgm:spPr/>
    </dgm:pt>
    <dgm:pt modelId="{1938A1FC-EAAA-4023-97F4-CE411DB279D3}" type="pres">
      <dgm:prSet presAssocID="{146614B3-1F32-47D8-BD70-74741585A875}" presName="parTxOnly" presStyleLbl="node1" presStyleIdx="2" presStyleCnt="3">
        <dgm:presLayoutVars>
          <dgm:chMax val="0"/>
          <dgm:chPref val="0"/>
          <dgm:bulletEnabled val="1"/>
        </dgm:presLayoutVars>
      </dgm:prSet>
      <dgm:spPr/>
      <dgm:t>
        <a:bodyPr/>
        <a:lstStyle/>
        <a:p>
          <a:endParaRPr lang="en-US"/>
        </a:p>
      </dgm:t>
    </dgm:pt>
  </dgm:ptLst>
  <dgm:cxnLst>
    <dgm:cxn modelId="{4DF5EEA7-C423-4AB4-8FF1-8B78E4D0CD17}" type="presOf" srcId="{573E06FB-8633-4200-BB1C-DD91267D876E}" destId="{9AD6691B-35BB-4D71-8296-B4A763F17338}" srcOrd="0" destOrd="0" presId="urn:microsoft.com/office/officeart/2005/8/layout/chevron1"/>
    <dgm:cxn modelId="{70FA9F8A-2099-4A1C-A0DE-622EBD07F33D}" srcId="{C290D18F-9D0E-4780-A761-23DB9D7A3358}" destId="{573E06FB-8633-4200-BB1C-DD91267D876E}" srcOrd="1" destOrd="0" parTransId="{EA174568-B4BF-4CD5-A167-B86A664A56D5}" sibTransId="{047DCDEE-667C-4A4C-B4EE-36C30F37097F}"/>
    <dgm:cxn modelId="{D5A94A99-BB4C-4C0F-B909-C41964064B61}" type="presOf" srcId="{C290D18F-9D0E-4780-A761-23DB9D7A3358}" destId="{311AA835-D896-4B3D-BB71-EE9A0A8AD097}" srcOrd="0" destOrd="0" presId="urn:microsoft.com/office/officeart/2005/8/layout/chevron1"/>
    <dgm:cxn modelId="{11C5E8C3-E242-4448-98C6-45333C2AE915}" srcId="{C290D18F-9D0E-4780-A761-23DB9D7A3358}" destId="{146614B3-1F32-47D8-BD70-74741585A875}" srcOrd="2" destOrd="0" parTransId="{1D67DA80-7AF1-48FE-A587-F6FF970538B5}" sibTransId="{1C749E71-6D14-4618-B1BE-20E96D8CD2D0}"/>
    <dgm:cxn modelId="{3966EEB0-6AFE-4BBD-8279-206E9AB5B866}" type="presOf" srcId="{146614B3-1F32-47D8-BD70-74741585A875}" destId="{1938A1FC-EAAA-4023-97F4-CE411DB279D3}" srcOrd="0" destOrd="0" presId="urn:microsoft.com/office/officeart/2005/8/layout/chevron1"/>
    <dgm:cxn modelId="{EB217660-2161-4C59-8F78-3E41E0A50B29}" type="presOf" srcId="{47612594-ED89-48E9-850E-BED50C11488B}" destId="{0D28F417-35C5-4E34-9C94-5A927E24B817}" srcOrd="0" destOrd="0" presId="urn:microsoft.com/office/officeart/2005/8/layout/chevron1"/>
    <dgm:cxn modelId="{45E4FAE5-3D05-4018-B5D1-32899E34CEAA}" srcId="{C290D18F-9D0E-4780-A761-23DB9D7A3358}" destId="{47612594-ED89-48E9-850E-BED50C11488B}" srcOrd="0" destOrd="0" parTransId="{5CE26065-93C3-4996-BAE2-DFE4EC49BECB}" sibTransId="{F795ED5D-798A-4518-8638-2BBE6F88A9ED}"/>
    <dgm:cxn modelId="{370565DF-3FC8-4CE6-BC92-FA4A4F204BF4}" type="presParOf" srcId="{311AA835-D896-4B3D-BB71-EE9A0A8AD097}" destId="{0D28F417-35C5-4E34-9C94-5A927E24B817}" srcOrd="0" destOrd="0" presId="urn:microsoft.com/office/officeart/2005/8/layout/chevron1"/>
    <dgm:cxn modelId="{BF059C9C-07B2-4CA3-B20E-CBCF07A46E3A}" type="presParOf" srcId="{311AA835-D896-4B3D-BB71-EE9A0A8AD097}" destId="{FBBA524F-78EA-4274-A1AF-7319B6367651}" srcOrd="1" destOrd="0" presId="urn:microsoft.com/office/officeart/2005/8/layout/chevron1"/>
    <dgm:cxn modelId="{4756C196-BA83-4C74-A182-D028CEFFC908}" type="presParOf" srcId="{311AA835-D896-4B3D-BB71-EE9A0A8AD097}" destId="{9AD6691B-35BB-4D71-8296-B4A763F17338}" srcOrd="2" destOrd="0" presId="urn:microsoft.com/office/officeart/2005/8/layout/chevron1"/>
    <dgm:cxn modelId="{E50FA5B0-713B-4C94-A5BB-37FDF9F0878B}" type="presParOf" srcId="{311AA835-D896-4B3D-BB71-EE9A0A8AD097}" destId="{7B5B9565-6693-4C05-98FB-1E1303A21BB5}" srcOrd="3" destOrd="0" presId="urn:microsoft.com/office/officeart/2005/8/layout/chevron1"/>
    <dgm:cxn modelId="{7464C6FB-6217-4104-9C3A-A415020E157F}" type="presParOf" srcId="{311AA835-D896-4B3D-BB71-EE9A0A8AD097}" destId="{1938A1FC-EAAA-4023-97F4-CE411DB279D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BCB8-2CA8-4281-8C3E-9646AA407DE2}">
      <dsp:nvSpPr>
        <dsp:cNvPr id="0" name=""/>
        <dsp:cNvSpPr/>
      </dsp:nvSpPr>
      <dsp:spPr>
        <a:xfrm>
          <a:off x="131895" y="330617"/>
          <a:ext cx="4638215" cy="1479961"/>
        </a:xfrm>
        <a:prstGeom prst="rect">
          <a:avLst/>
        </a:prstGeom>
        <a:solidFill>
          <a:srgbClr val="FFFFFF"/>
        </a:solidFill>
        <a:ln w="12700" cap="flat" cmpd="sng" algn="ctr">
          <a:solidFill>
            <a:srgbClr val="E2E2E8">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1- Hypertension is one of the major causes of death globally and affects more than 20% of the adult population in China, according to the latest statistics.</a:t>
          </a:r>
          <a:endParaRPr lang="en-US" sz="1800" kern="1200" dirty="0">
            <a:solidFill>
              <a:srgbClr val="E2E2E8">
                <a:lumMod val="50000"/>
              </a:srgbClr>
            </a:solidFill>
            <a:latin typeface="Browallia New" panose="020B0604020202020204" pitchFamily="34" charset="-34"/>
            <a:ea typeface="+mn-ea"/>
            <a:cs typeface="Browallia New" panose="020B0604020202020204" pitchFamily="34" charset="-34"/>
          </a:endParaRPr>
        </a:p>
      </dsp:txBody>
      <dsp:txXfrm>
        <a:off x="131895" y="330617"/>
        <a:ext cx="4638215" cy="1479961"/>
      </dsp:txXfrm>
    </dsp:sp>
    <dsp:sp modelId="{B86E23A3-742D-4587-88CF-2D56A8442149}">
      <dsp:nvSpPr>
        <dsp:cNvPr id="0" name=""/>
        <dsp:cNvSpPr/>
      </dsp:nvSpPr>
      <dsp:spPr>
        <a:xfrm>
          <a:off x="5055572" y="180824"/>
          <a:ext cx="6394791" cy="1974633"/>
        </a:xfrm>
        <a:prstGeom prst="rect">
          <a:avLst/>
        </a:prstGeom>
        <a:solidFill>
          <a:srgbClr val="FFFFFF"/>
        </a:solidFill>
        <a:ln w="12700" cap="flat" cmpd="sng" algn="ctr">
          <a:solidFill>
            <a:srgbClr val="E2E2E8">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2- In China, the majority of hypertension care is provided by primary care physicians (PCPs) in community practices. The imbalance between the small number of available PCPs and the vast number of patients has limited the average PCP visit to less than 9 minutes.</a:t>
          </a:r>
          <a:endParaRPr lang="en-US" sz="1800" kern="1200" dirty="0">
            <a:solidFill>
              <a:srgbClr val="E2E2E8">
                <a:lumMod val="50000"/>
              </a:srgbClr>
            </a:solidFill>
            <a:latin typeface="Browallia New" panose="020B0604020202020204" pitchFamily="34" charset="-34"/>
            <a:ea typeface="+mn-ea"/>
            <a:cs typeface="Browallia New" panose="020B0604020202020204" pitchFamily="34" charset="-34"/>
          </a:endParaRPr>
        </a:p>
      </dsp:txBody>
      <dsp:txXfrm>
        <a:off x="5055572" y="180824"/>
        <a:ext cx="6394791" cy="1974633"/>
      </dsp:txXfrm>
    </dsp:sp>
    <dsp:sp modelId="{D64973A5-4E87-44F1-B369-B0D5E0C2A462}">
      <dsp:nvSpPr>
        <dsp:cNvPr id="0" name=""/>
        <dsp:cNvSpPr/>
      </dsp:nvSpPr>
      <dsp:spPr>
        <a:xfrm>
          <a:off x="345351" y="2424946"/>
          <a:ext cx="5769179" cy="1827678"/>
        </a:xfrm>
        <a:prstGeom prst="rect">
          <a:avLst/>
        </a:prstGeom>
        <a:solidFill>
          <a:srgbClr val="FFFFFF"/>
        </a:solidFill>
        <a:ln w="12700" cap="flat" cmpd="sng" algn="ctr">
          <a:solidFill>
            <a:srgbClr val="E2E2E8">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3- Hypertension specific assessments such as reviewing BP trends, ocular exams, and renal function tests are not often performed, and education about medication adherence and behavioral changes may not be provided as necessary.</a:t>
          </a:r>
          <a:endParaRPr lang="en-US" sz="1800" kern="1200" dirty="0">
            <a:solidFill>
              <a:srgbClr val="E2E2E8">
                <a:lumMod val="50000"/>
              </a:srgbClr>
            </a:solidFill>
            <a:latin typeface="Browallia New" panose="020B0604020202020204" pitchFamily="34" charset="-34"/>
            <a:ea typeface="+mn-ea"/>
            <a:cs typeface="Browallia New" panose="020B0604020202020204" pitchFamily="34" charset="-34"/>
          </a:endParaRPr>
        </a:p>
      </dsp:txBody>
      <dsp:txXfrm>
        <a:off x="345351" y="2424946"/>
        <a:ext cx="5769179" cy="18276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357A8-2419-4298-B03B-645A1E7E4F37}">
      <dsp:nvSpPr>
        <dsp:cNvPr id="0" name=""/>
        <dsp:cNvSpPr/>
      </dsp:nvSpPr>
      <dsp:spPr>
        <a:xfrm>
          <a:off x="0" y="186680"/>
          <a:ext cx="5435116" cy="1152005"/>
        </a:xfrm>
        <a:prstGeom prst="rect">
          <a:avLst/>
        </a:prstGeom>
        <a:solidFill>
          <a:srgbClr val="B17FBA">
            <a:shade val="8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i="0" u="none" strike="noStrike" kern="1200" baseline="0" dirty="0" smtClean="0">
              <a:solidFill>
                <a:srgbClr val="000000"/>
              </a:solidFill>
              <a:latin typeface="Browallia New" panose="020B0604020202020204" pitchFamily="34" charset="-34"/>
              <a:ea typeface="+mn-ea"/>
              <a:cs typeface="Browallia New" panose="020B0604020202020204" pitchFamily="34" charset="-34"/>
            </a:rPr>
            <a:t>Withdrawal criteria include the following</a:t>
          </a:r>
          <a:endParaRPr lang="en-US" sz="3500" kern="1200" dirty="0">
            <a:solidFill>
              <a:srgbClr val="FFFFFF">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a:off x="0" y="186680"/>
        <a:ext cx="5435116" cy="1152005"/>
      </dsp:txXfrm>
    </dsp:sp>
    <dsp:sp modelId="{B53B25FA-4E74-4FA1-B17F-9BCB2DAD6D6C}">
      <dsp:nvSpPr>
        <dsp:cNvPr id="0" name=""/>
        <dsp:cNvSpPr/>
      </dsp:nvSpPr>
      <dsp:spPr>
        <a:xfrm>
          <a:off x="2653" y="1154088"/>
          <a:ext cx="1809936" cy="2419211"/>
        </a:xfrm>
        <a:prstGeom prst="rect">
          <a:avLst/>
        </a:prstGeom>
        <a:solidFill>
          <a:srgbClr val="FFFFFF">
            <a:hueOff val="0"/>
            <a:satOff val="0"/>
            <a:lumOff val="0"/>
            <a:alphaOff val="0"/>
          </a:srgbClr>
        </a:solidFill>
        <a:ln w="12700" cap="flat" cmpd="sng" algn="ctr">
          <a:solidFill>
            <a:srgbClr val="B17FBA">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a:t>
          </a:r>
          <a:r>
            <a:rPr lang="en-US" sz="2000" b="0" i="0" u="none" strike="noStrike" kern="1200" baseline="0" dirty="0" smtClean="0">
              <a:solidFill>
                <a:srgbClr val="000000"/>
              </a:solidFill>
              <a:latin typeface="Browallia New" panose="020B0604020202020204" pitchFamily="34" charset="-34"/>
              <a:ea typeface="+mn-ea"/>
              <a:cs typeface="Browallia New" panose="020B0604020202020204" pitchFamily="34" charset="-34"/>
            </a:rPr>
            <a:t>(1) the participant intends to drop out of the study</a:t>
          </a:r>
          <a:endParaRPr lang="en-US" sz="2000"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a:off x="2653" y="1154088"/>
        <a:ext cx="1809936" cy="2419211"/>
      </dsp:txXfrm>
    </dsp:sp>
    <dsp:sp modelId="{9336A391-D912-42A4-A2F9-0B5A6B951FC6}">
      <dsp:nvSpPr>
        <dsp:cNvPr id="0" name=""/>
        <dsp:cNvSpPr/>
      </dsp:nvSpPr>
      <dsp:spPr>
        <a:xfrm>
          <a:off x="1812590" y="1154088"/>
          <a:ext cx="1809936" cy="2419211"/>
        </a:xfrm>
        <a:prstGeom prst="rect">
          <a:avLst/>
        </a:prstGeom>
        <a:solidFill>
          <a:srgbClr val="FFFFFF">
            <a:hueOff val="0"/>
            <a:satOff val="0"/>
            <a:lumOff val="0"/>
            <a:alphaOff val="0"/>
          </a:srgbClr>
        </a:solidFill>
        <a:ln w="12700" cap="flat" cmpd="sng" algn="ctr">
          <a:solidFill>
            <a:srgbClr val="B17FBA">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a:t>
          </a:r>
          <a:r>
            <a:rPr lang="en-US" sz="2000" b="0" i="0" u="none" strike="noStrike" kern="1200" baseline="0" dirty="0" smtClean="0">
              <a:solidFill>
                <a:srgbClr val="000000"/>
              </a:solidFill>
              <a:latin typeface="Browallia New" panose="020B0604020202020204" pitchFamily="34" charset="-34"/>
              <a:ea typeface="+mn-ea"/>
              <a:cs typeface="Browallia New" panose="020B0604020202020204" pitchFamily="34" charset="-34"/>
            </a:rPr>
            <a:t>(2) the participant is unwilling to follow the study protocol such as not visiting the clinic as scheduled or having the lab tests performed</a:t>
          </a:r>
          <a:endParaRPr lang="en-US" sz="2000"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a:off x="1812590" y="1154088"/>
        <a:ext cx="1809936" cy="2419211"/>
      </dsp:txXfrm>
    </dsp:sp>
    <dsp:sp modelId="{84DF22AB-5D61-4F62-9B9F-E66025F5610B}">
      <dsp:nvSpPr>
        <dsp:cNvPr id="0" name=""/>
        <dsp:cNvSpPr/>
      </dsp:nvSpPr>
      <dsp:spPr>
        <a:xfrm>
          <a:off x="3622526" y="1154088"/>
          <a:ext cx="1809936" cy="2419211"/>
        </a:xfrm>
        <a:prstGeom prst="rect">
          <a:avLst/>
        </a:prstGeom>
        <a:solidFill>
          <a:srgbClr val="FFFFFF">
            <a:hueOff val="0"/>
            <a:satOff val="0"/>
            <a:lumOff val="0"/>
            <a:alphaOff val="0"/>
          </a:srgbClr>
        </a:solidFill>
        <a:ln w="12700" cap="flat" cmpd="sng" algn="ctr">
          <a:solidFill>
            <a:srgbClr val="B17FBA">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u="none" strike="noStrike" kern="1200" baseline="0" dirty="0" smtClean="0">
              <a:solidFill>
                <a:srgbClr val="000000"/>
              </a:solidFill>
              <a:latin typeface="Browallia New" panose="020B0604020202020204" pitchFamily="34" charset="-34"/>
              <a:ea typeface="+mn-ea"/>
              <a:cs typeface="Browallia New" panose="020B0604020202020204" pitchFamily="34" charset="-34"/>
            </a:rPr>
            <a:t>(3) the participant is withdrawn due to critical medical reasons. For patients who withdraw from the</a:t>
          </a:r>
        </a:p>
        <a:p>
          <a:pPr lvl="0" algn="ctr" defTabSz="889000">
            <a:lnSpc>
              <a:spcPct val="90000"/>
            </a:lnSpc>
            <a:spcBef>
              <a:spcPct val="0"/>
            </a:spcBef>
            <a:spcAft>
              <a:spcPct val="35000"/>
            </a:spcAft>
          </a:pPr>
          <a:r>
            <a:rPr lang="en-US" sz="2000" b="0" i="0" u="none" strike="noStrike" kern="1200" baseline="0" dirty="0" smtClean="0">
              <a:solidFill>
                <a:srgbClr val="000000"/>
              </a:solidFill>
              <a:latin typeface="Browallia New" panose="020B0604020202020204" pitchFamily="34" charset="-34"/>
              <a:ea typeface="+mn-ea"/>
              <a:cs typeface="Browallia New" panose="020B0604020202020204" pitchFamily="34" charset="-34"/>
            </a:rPr>
            <a:t>study</a:t>
          </a:r>
          <a:endParaRPr lang="en-US" sz="2000"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a:off x="3622526" y="1154088"/>
        <a:ext cx="1809936" cy="2419211"/>
      </dsp:txXfrm>
    </dsp:sp>
    <dsp:sp modelId="{36A49EA8-C836-4DE9-90FA-939FFAED75B1}">
      <dsp:nvSpPr>
        <dsp:cNvPr id="0" name=""/>
        <dsp:cNvSpPr/>
      </dsp:nvSpPr>
      <dsp:spPr>
        <a:xfrm>
          <a:off x="0" y="3577467"/>
          <a:ext cx="5435116" cy="260468"/>
        </a:xfrm>
        <a:prstGeom prst="rect">
          <a:avLst/>
        </a:prstGeom>
        <a:solidFill>
          <a:srgbClr val="B17FBA">
            <a:shade val="8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5791F-FD8B-4C95-BE9E-DCA1684759AE}">
      <dsp:nvSpPr>
        <dsp:cNvPr id="0" name=""/>
        <dsp:cNvSpPr/>
      </dsp:nvSpPr>
      <dsp:spPr>
        <a:xfrm>
          <a:off x="-270426" y="514"/>
          <a:ext cx="6680915" cy="1030500"/>
        </a:xfrm>
        <a:prstGeom prst="rect">
          <a:avLst/>
        </a:prstGeom>
        <a:solidFill>
          <a:srgbClr val="FFFFFF"/>
        </a:solidFill>
        <a:ln>
          <a:solidFill>
            <a:srgbClr val="E2E2E8">
              <a:lumMod val="75000"/>
            </a:srgbClr>
          </a:solidFill>
        </a:ln>
        <a:effectLst/>
      </dsp:spPr>
      <dsp:style>
        <a:lnRef idx="0">
          <a:scrgbClr r="0" g="0" b="0"/>
        </a:lnRef>
        <a:fillRef idx="1">
          <a:scrgbClr r="0" g="0" b="0"/>
        </a:fillRef>
        <a:effectRef idx="0">
          <a:scrgbClr r="0" g="0" b="0"/>
        </a:effectRef>
        <a:fontRef idx="minor"/>
      </dsp:style>
    </dsp:sp>
    <dsp:sp modelId="{3A2A1665-F91D-4C16-A420-BA5DD166AEE3}">
      <dsp:nvSpPr>
        <dsp:cNvPr id="0" name=""/>
        <dsp:cNvSpPr/>
      </dsp:nvSpPr>
      <dsp:spPr>
        <a:xfrm>
          <a:off x="41300" y="238652"/>
          <a:ext cx="567883" cy="566775"/>
        </a:xfrm>
        <a:prstGeom prst="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77032A-9475-4396-9274-DE9A78A74CC0}">
      <dsp:nvSpPr>
        <dsp:cNvPr id="0" name=""/>
        <dsp:cNvSpPr/>
      </dsp:nvSpPr>
      <dsp:spPr>
        <a:xfrm>
          <a:off x="0" y="1054"/>
          <a:ext cx="6619193" cy="103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68" tIns="109168" rIns="109168" bIns="109168" numCol="1" spcCol="1270" anchor="ctr" anchorCtr="0">
          <a:noAutofit/>
        </a:bodyPr>
        <a:lstStyle/>
        <a:p>
          <a:pPr lvl="0" algn="l" defTabSz="1066800">
            <a:lnSpc>
              <a:spcPct val="90000"/>
            </a:lnSpc>
            <a:spcBef>
              <a:spcPct val="0"/>
            </a:spcBef>
            <a:spcAft>
              <a:spcPct val="35000"/>
            </a:spcAft>
          </a:pPr>
          <a:r>
            <a:rPr lang="en-US" sz="2400" b="0" kern="1200" dirty="0" smtClean="0">
              <a:solidFill>
                <a:srgbClr val="41242D"/>
              </a:solidFill>
              <a:latin typeface="Browallia New" panose="020B0604020202020204" pitchFamily="34" charset="-34"/>
              <a:ea typeface="+mn-ea"/>
              <a:cs typeface="Browallia New" panose="020B0604020202020204" pitchFamily="34" charset="-34"/>
            </a:rPr>
            <a:t>changes in mean SBP from baseline (T1) to 12 months (T3) measured using the BP </a:t>
          </a:r>
          <a:r>
            <a:rPr lang="en-US" sz="2400" b="0" kern="1200" dirty="0" err="1" smtClean="0">
              <a:solidFill>
                <a:srgbClr val="41242D"/>
              </a:solidFill>
              <a:latin typeface="Browallia New" panose="020B0604020202020204" pitchFamily="34" charset="-34"/>
              <a:ea typeface="+mn-ea"/>
              <a:cs typeface="Browallia New" panose="020B0604020202020204" pitchFamily="34" charset="-34"/>
            </a:rPr>
            <a:t>telemonitor</a:t>
          </a:r>
          <a:endParaRPr lang="ru-RU" sz="2400" b="0" kern="1200" dirty="0">
            <a:solidFill>
              <a:srgbClr val="41242D"/>
            </a:solidFill>
            <a:latin typeface="Garamond" panose="02020404030301010803"/>
            <a:ea typeface="+mn-ea"/>
            <a:cs typeface="Browallia New" panose="020B0604020202020204" pitchFamily="34" charset="-34"/>
          </a:endParaRPr>
        </a:p>
      </dsp:txBody>
      <dsp:txXfrm>
        <a:off x="0" y="1054"/>
        <a:ext cx="6619193" cy="1031507"/>
      </dsp:txXfrm>
    </dsp:sp>
    <dsp:sp modelId="{7CF4F8AE-2437-4954-B698-495A078F9E64}">
      <dsp:nvSpPr>
        <dsp:cNvPr id="0" name=""/>
        <dsp:cNvSpPr/>
      </dsp:nvSpPr>
      <dsp:spPr>
        <a:xfrm>
          <a:off x="-252989" y="1322119"/>
          <a:ext cx="6680915" cy="1030500"/>
        </a:xfrm>
        <a:prstGeom prst="rect">
          <a:avLst/>
        </a:prstGeom>
        <a:solidFill>
          <a:srgbClr val="FFFFFF"/>
        </a:solidFill>
        <a:ln>
          <a:solidFill>
            <a:srgbClr val="E2E2E8">
              <a:lumMod val="75000"/>
            </a:srgbClr>
          </a:solidFill>
        </a:ln>
        <a:effectLst/>
      </dsp:spPr>
      <dsp:style>
        <a:lnRef idx="0">
          <a:scrgbClr r="0" g="0" b="0"/>
        </a:lnRef>
        <a:fillRef idx="1">
          <a:scrgbClr r="0" g="0" b="0"/>
        </a:fillRef>
        <a:effectRef idx="0">
          <a:scrgbClr r="0" g="0" b="0"/>
        </a:effectRef>
        <a:fontRef idx="minor"/>
      </dsp:style>
    </dsp:sp>
    <dsp:sp modelId="{321B0D94-DDA9-4A26-A4C1-0608CDA16D85}">
      <dsp:nvSpPr>
        <dsp:cNvPr id="0" name=""/>
        <dsp:cNvSpPr/>
      </dsp:nvSpPr>
      <dsp:spPr>
        <a:xfrm>
          <a:off x="41300" y="1520223"/>
          <a:ext cx="567883" cy="566775"/>
        </a:xfrm>
        <a:prstGeom prst="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88E990-E700-4C93-BC55-7BF7864AEFFE}">
      <dsp:nvSpPr>
        <dsp:cNvPr id="0" name=""/>
        <dsp:cNvSpPr/>
      </dsp:nvSpPr>
      <dsp:spPr>
        <a:xfrm>
          <a:off x="0" y="1288360"/>
          <a:ext cx="6447726" cy="103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68" tIns="109168" rIns="109168" bIns="109168" numCol="1" spcCol="1270" anchor="ctr" anchorCtr="0">
          <a:noAutofit/>
        </a:bodyPr>
        <a:lstStyle/>
        <a:p>
          <a:pPr lvl="0" algn="l" defTabSz="1066800">
            <a:lnSpc>
              <a:spcPct val="90000"/>
            </a:lnSpc>
            <a:spcBef>
              <a:spcPct val="0"/>
            </a:spcBef>
            <a:spcAft>
              <a:spcPct val="35000"/>
            </a:spcAft>
          </a:pPr>
          <a:r>
            <a:rPr lang="en-US" sz="2400" kern="1200" dirty="0" smtClean="0">
              <a:solidFill>
                <a:srgbClr val="41242D"/>
              </a:solidFill>
              <a:latin typeface="Browallia New" panose="020B0604020202020204" pitchFamily="34" charset="-34"/>
              <a:ea typeface="+mn-ea"/>
              <a:cs typeface="Browallia New" panose="020B0604020202020204" pitchFamily="34" charset="-34"/>
            </a:rPr>
            <a:t>The 12 months BP readings will be determined by taking the average of three BP measurements at the follow-up visit to the CHC.</a:t>
          </a:r>
          <a:endParaRPr lang="ru-RU" sz="2400" kern="1200" dirty="0">
            <a:solidFill>
              <a:srgbClr val="41242D"/>
            </a:solidFill>
            <a:latin typeface="Garamond" panose="02020404030301010803"/>
            <a:ea typeface="+mn-ea"/>
            <a:cs typeface="Browallia New" panose="020B0604020202020204" pitchFamily="34" charset="-34"/>
          </a:endParaRPr>
        </a:p>
      </dsp:txBody>
      <dsp:txXfrm>
        <a:off x="0" y="1288360"/>
        <a:ext cx="6447726" cy="1031507"/>
      </dsp:txXfrm>
    </dsp:sp>
    <dsp:sp modelId="{362B79DA-BFF8-4895-8DC9-BC10460633E8}">
      <dsp:nvSpPr>
        <dsp:cNvPr id="0" name=""/>
        <dsp:cNvSpPr/>
      </dsp:nvSpPr>
      <dsp:spPr>
        <a:xfrm>
          <a:off x="-270426" y="2569931"/>
          <a:ext cx="6680915" cy="1030500"/>
        </a:xfrm>
        <a:prstGeom prst="rect">
          <a:avLst/>
        </a:prstGeom>
        <a:solidFill>
          <a:srgbClr val="FFFFFF"/>
        </a:solidFill>
        <a:ln>
          <a:solidFill>
            <a:srgbClr val="E2E2E8">
              <a:lumMod val="75000"/>
            </a:srgbClr>
          </a:solidFill>
        </a:ln>
        <a:effectLst/>
      </dsp:spPr>
      <dsp:style>
        <a:lnRef idx="0">
          <a:scrgbClr r="0" g="0" b="0"/>
        </a:lnRef>
        <a:fillRef idx="1">
          <a:scrgbClr r="0" g="0" b="0"/>
        </a:fillRef>
        <a:effectRef idx="0">
          <a:scrgbClr r="0" g="0" b="0"/>
        </a:effectRef>
        <a:fontRef idx="minor"/>
      </dsp:style>
    </dsp:sp>
    <dsp:sp modelId="{A71047BA-937F-4A10-B7D6-5EC59061C5B1}">
      <dsp:nvSpPr>
        <dsp:cNvPr id="0" name=""/>
        <dsp:cNvSpPr/>
      </dsp:nvSpPr>
      <dsp:spPr>
        <a:xfrm>
          <a:off x="41300" y="2801793"/>
          <a:ext cx="567883" cy="566775"/>
        </a:xfrm>
        <a:prstGeom prst="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601319-DCBD-4A85-BAD2-A1583DEC0D33}">
      <dsp:nvSpPr>
        <dsp:cNvPr id="0" name=""/>
        <dsp:cNvSpPr/>
      </dsp:nvSpPr>
      <dsp:spPr>
        <a:xfrm>
          <a:off x="37400" y="2569931"/>
          <a:ext cx="6576911" cy="103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68" tIns="109168" rIns="109168" bIns="109168" numCol="1" spcCol="1270" anchor="ctr" anchorCtr="0">
          <a:noAutofit/>
        </a:bodyPr>
        <a:lstStyle/>
        <a:p>
          <a:pPr lvl="0" algn="l" defTabSz="1066800">
            <a:lnSpc>
              <a:spcPct val="100000"/>
            </a:lnSpc>
            <a:spcBef>
              <a:spcPct val="0"/>
            </a:spcBef>
            <a:spcAft>
              <a:spcPct val="35000"/>
            </a:spcAft>
          </a:pPr>
          <a:r>
            <a:rPr lang="en-US" sz="2400" kern="1200" dirty="0" smtClean="0">
              <a:solidFill>
                <a:srgbClr val="41242D"/>
              </a:solidFill>
              <a:latin typeface="Browallia New" panose="020B0604020202020204" pitchFamily="34" charset="-34"/>
              <a:ea typeface="+mn-ea"/>
              <a:cs typeface="Browallia New" panose="020B0604020202020204" pitchFamily="34" charset="-34"/>
            </a:rPr>
            <a:t>All BP data are collected and uploaded simultaneously</a:t>
          </a:r>
        </a:p>
        <a:p>
          <a:pPr lvl="0" algn="l" defTabSz="1066800">
            <a:lnSpc>
              <a:spcPct val="100000"/>
            </a:lnSpc>
            <a:spcBef>
              <a:spcPct val="0"/>
            </a:spcBef>
            <a:spcAft>
              <a:spcPct val="35000"/>
            </a:spcAft>
          </a:pPr>
          <a:r>
            <a:rPr lang="en-US" sz="2400" kern="1200" dirty="0" smtClean="0">
              <a:solidFill>
                <a:srgbClr val="41242D"/>
              </a:solidFill>
              <a:latin typeface="Browallia New" panose="020B0604020202020204" pitchFamily="34" charset="-34"/>
              <a:ea typeface="+mn-ea"/>
              <a:cs typeface="Browallia New" panose="020B0604020202020204" pitchFamily="34" charset="-34"/>
            </a:rPr>
            <a:t>to the trial database.</a:t>
          </a:r>
          <a:endParaRPr lang="ru-RU" sz="2400" kern="1200" dirty="0">
            <a:solidFill>
              <a:srgbClr val="41242D"/>
            </a:solidFill>
            <a:latin typeface="Garamond" panose="02020404030301010803"/>
            <a:ea typeface="+mn-ea"/>
            <a:cs typeface="Browallia New" panose="020B0604020202020204" pitchFamily="34" charset="-34"/>
          </a:endParaRPr>
        </a:p>
      </dsp:txBody>
      <dsp:txXfrm>
        <a:off x="37400" y="2569931"/>
        <a:ext cx="6576911" cy="103150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5791F-FD8B-4C95-BE9E-DCA1684759AE}">
      <dsp:nvSpPr>
        <dsp:cNvPr id="0" name=""/>
        <dsp:cNvSpPr/>
      </dsp:nvSpPr>
      <dsp:spPr>
        <a:xfrm>
          <a:off x="-213867" y="0"/>
          <a:ext cx="6930968" cy="1071887"/>
        </a:xfrm>
        <a:prstGeom prst="rect">
          <a:avLst/>
        </a:prstGeom>
        <a:solidFill>
          <a:srgbClr val="FFFFFF"/>
        </a:solidFill>
        <a:ln>
          <a:solidFill>
            <a:srgbClr val="E2E2E8">
              <a:lumMod val="75000"/>
            </a:srgbClr>
          </a:solidFill>
        </a:ln>
        <a:effectLst/>
      </dsp:spPr>
      <dsp:style>
        <a:lnRef idx="0">
          <a:scrgbClr r="0" g="0" b="0"/>
        </a:lnRef>
        <a:fillRef idx="1">
          <a:scrgbClr r="0" g="0" b="0"/>
        </a:fillRef>
        <a:effectRef idx="0">
          <a:scrgbClr r="0" g="0" b="0"/>
        </a:effectRef>
        <a:fontRef idx="minor"/>
      </dsp:style>
    </dsp:sp>
    <dsp:sp modelId="{3A2A1665-F91D-4C16-A420-BA5DD166AEE3}">
      <dsp:nvSpPr>
        <dsp:cNvPr id="0" name=""/>
        <dsp:cNvSpPr/>
      </dsp:nvSpPr>
      <dsp:spPr>
        <a:xfrm>
          <a:off x="110378" y="247167"/>
          <a:ext cx="590691" cy="589538"/>
        </a:xfrm>
        <a:prstGeom prst="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77032A-9475-4396-9274-DE9A78A74CC0}">
      <dsp:nvSpPr>
        <dsp:cNvPr id="0" name=""/>
        <dsp:cNvSpPr/>
      </dsp:nvSpPr>
      <dsp:spPr>
        <a:xfrm>
          <a:off x="0" y="26"/>
          <a:ext cx="6716978" cy="107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52" tIns="113552" rIns="113552" bIns="113552" numCol="1" spcCol="1270" anchor="ctr" anchorCtr="0">
          <a:noAutofit/>
        </a:bodyPr>
        <a:lstStyle/>
        <a:p>
          <a:pPr lvl="0" algn="l" defTabSz="1066800">
            <a:lnSpc>
              <a:spcPct val="90000"/>
            </a:lnSpc>
            <a:spcBef>
              <a:spcPct val="0"/>
            </a:spcBef>
            <a:spcAft>
              <a:spcPct val="35000"/>
            </a:spcAft>
          </a:pPr>
          <a:r>
            <a:rPr lang="en-US" sz="2400" b="0" kern="1200" dirty="0" smtClean="0">
              <a:solidFill>
                <a:srgbClr val="41242D"/>
              </a:solidFill>
              <a:latin typeface="Browallia New" panose="020B0604020202020204" pitchFamily="34" charset="-34"/>
              <a:ea typeface="+mn-ea"/>
              <a:cs typeface="Browallia New" panose="020B0604020202020204" pitchFamily="34" charset="-34"/>
            </a:rPr>
            <a:t>changes in mean DBP and hypertension control rate defined as BP &lt;140/90 mm Hg or &lt;130/80 mm Hg (for patients with diabetes or renal diseases)</a:t>
          </a:r>
          <a:endParaRPr lang="ru-RU" sz="2400" b="0" kern="1200" dirty="0">
            <a:solidFill>
              <a:srgbClr val="41242D"/>
            </a:solidFill>
            <a:latin typeface="Garamond" panose="02020404030301010803"/>
            <a:ea typeface="+mn-ea"/>
            <a:cs typeface="Browallia New" panose="020B0604020202020204" pitchFamily="34" charset="-34"/>
          </a:endParaRPr>
        </a:p>
      </dsp:txBody>
      <dsp:txXfrm>
        <a:off x="0" y="26"/>
        <a:ext cx="6716978" cy="1072935"/>
      </dsp:txXfrm>
    </dsp:sp>
    <dsp:sp modelId="{7CF4F8AE-2437-4954-B698-495A078F9E64}">
      <dsp:nvSpPr>
        <dsp:cNvPr id="0" name=""/>
        <dsp:cNvSpPr/>
      </dsp:nvSpPr>
      <dsp:spPr>
        <a:xfrm>
          <a:off x="-195777" y="1327463"/>
          <a:ext cx="6930968" cy="1071887"/>
        </a:xfrm>
        <a:prstGeom prst="rect">
          <a:avLst/>
        </a:prstGeom>
        <a:solidFill>
          <a:srgbClr val="FFFFFF"/>
        </a:solidFill>
        <a:ln>
          <a:solidFill>
            <a:srgbClr val="E2E2E8">
              <a:lumMod val="75000"/>
            </a:srgbClr>
          </a:solidFill>
        </a:ln>
        <a:effectLst/>
      </dsp:spPr>
      <dsp:style>
        <a:lnRef idx="0">
          <a:scrgbClr r="0" g="0" b="0"/>
        </a:lnRef>
        <a:fillRef idx="1">
          <a:scrgbClr r="0" g="0" b="0"/>
        </a:fillRef>
        <a:effectRef idx="0">
          <a:scrgbClr r="0" g="0" b="0"/>
        </a:effectRef>
        <a:fontRef idx="minor"/>
      </dsp:style>
    </dsp:sp>
    <dsp:sp modelId="{321B0D94-DDA9-4A26-A4C1-0608CDA16D85}">
      <dsp:nvSpPr>
        <dsp:cNvPr id="0" name=""/>
        <dsp:cNvSpPr/>
      </dsp:nvSpPr>
      <dsp:spPr>
        <a:xfrm>
          <a:off x="110378" y="1533522"/>
          <a:ext cx="590691" cy="589538"/>
        </a:xfrm>
        <a:prstGeom prst="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88E990-E700-4C93-BC55-7BF7864AEFFE}">
      <dsp:nvSpPr>
        <dsp:cNvPr id="0" name=""/>
        <dsp:cNvSpPr/>
      </dsp:nvSpPr>
      <dsp:spPr>
        <a:xfrm>
          <a:off x="0" y="1292348"/>
          <a:ext cx="6542978" cy="107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52" tIns="113552" rIns="113552" bIns="113552" numCol="1" spcCol="1270" anchor="ctr" anchorCtr="0">
          <a:noAutofit/>
        </a:bodyPr>
        <a:lstStyle/>
        <a:p>
          <a:pPr lvl="0" algn="l" defTabSz="1066800">
            <a:lnSpc>
              <a:spcPct val="90000"/>
            </a:lnSpc>
            <a:spcBef>
              <a:spcPct val="0"/>
            </a:spcBef>
            <a:spcAft>
              <a:spcPct val="35000"/>
            </a:spcAft>
          </a:pPr>
          <a:r>
            <a:rPr lang="en-US" sz="2400" kern="1200" dirty="0" smtClean="0">
              <a:solidFill>
                <a:srgbClr val="41242D"/>
              </a:solidFill>
              <a:latin typeface="Browallia New" panose="020B0604020202020204" pitchFamily="34" charset="-34"/>
              <a:ea typeface="+mn-ea"/>
              <a:cs typeface="Browallia New" panose="020B0604020202020204" pitchFamily="34" charset="-34"/>
            </a:rPr>
            <a:t>changes in measures related to hypertension complications (HbA1C, body mass index (BMI), and lipid levels) from baseline (T1) to 6 months (T2) and 12 months (T3).</a:t>
          </a:r>
          <a:endParaRPr lang="ru-RU" sz="2400" kern="1200" dirty="0">
            <a:solidFill>
              <a:srgbClr val="41242D"/>
            </a:solidFill>
            <a:latin typeface="Garamond" panose="02020404030301010803"/>
            <a:ea typeface="+mn-ea"/>
            <a:cs typeface="Browallia New" panose="020B0604020202020204" pitchFamily="34" charset="-34"/>
          </a:endParaRPr>
        </a:p>
      </dsp:txBody>
      <dsp:txXfrm>
        <a:off x="0" y="1292348"/>
        <a:ext cx="6542978" cy="1072935"/>
      </dsp:txXfrm>
    </dsp:sp>
    <dsp:sp modelId="{362B79DA-BFF8-4895-8DC9-BC10460633E8}">
      <dsp:nvSpPr>
        <dsp:cNvPr id="0" name=""/>
        <dsp:cNvSpPr/>
      </dsp:nvSpPr>
      <dsp:spPr>
        <a:xfrm>
          <a:off x="-213867" y="2578703"/>
          <a:ext cx="6930968" cy="1071887"/>
        </a:xfrm>
        <a:prstGeom prst="rect">
          <a:avLst/>
        </a:prstGeom>
        <a:solidFill>
          <a:srgbClr val="FFFFFF"/>
        </a:solidFill>
        <a:ln>
          <a:solidFill>
            <a:srgbClr val="E2E2E8">
              <a:lumMod val="75000"/>
            </a:srgbClr>
          </a:solidFill>
        </a:ln>
        <a:effectLst/>
      </dsp:spPr>
      <dsp:style>
        <a:lnRef idx="0">
          <a:scrgbClr r="0" g="0" b="0"/>
        </a:lnRef>
        <a:fillRef idx="1">
          <a:scrgbClr r="0" g="0" b="0"/>
        </a:fillRef>
        <a:effectRef idx="0">
          <a:scrgbClr r="0" g="0" b="0"/>
        </a:effectRef>
        <a:fontRef idx="minor"/>
      </dsp:style>
    </dsp:sp>
    <dsp:sp modelId="{A71047BA-937F-4A10-B7D6-5EC59061C5B1}">
      <dsp:nvSpPr>
        <dsp:cNvPr id="0" name=""/>
        <dsp:cNvSpPr/>
      </dsp:nvSpPr>
      <dsp:spPr>
        <a:xfrm>
          <a:off x="110378" y="2819878"/>
          <a:ext cx="590691" cy="589538"/>
        </a:xfrm>
        <a:prstGeom prst="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601319-DCBD-4A85-BAD2-A1583DEC0D33}">
      <dsp:nvSpPr>
        <dsp:cNvPr id="0" name=""/>
        <dsp:cNvSpPr/>
      </dsp:nvSpPr>
      <dsp:spPr>
        <a:xfrm>
          <a:off x="128754" y="2578703"/>
          <a:ext cx="6674072" cy="107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52" tIns="113552" rIns="113552" bIns="113552" numCol="1" spcCol="1270" anchor="ctr" anchorCtr="0">
          <a:noAutofit/>
        </a:bodyPr>
        <a:lstStyle/>
        <a:p>
          <a:pPr lvl="0" algn="l" defTabSz="1066800">
            <a:lnSpc>
              <a:spcPct val="90000"/>
            </a:lnSpc>
            <a:spcBef>
              <a:spcPct val="0"/>
            </a:spcBef>
            <a:spcAft>
              <a:spcPct val="35000"/>
            </a:spcAft>
          </a:pPr>
          <a:r>
            <a:rPr lang="en-US" sz="2400" kern="1200" dirty="0" smtClean="0">
              <a:solidFill>
                <a:srgbClr val="41242D"/>
              </a:solidFill>
              <a:latin typeface="Browallia New" panose="020B0604020202020204" pitchFamily="34" charset="-34"/>
              <a:ea typeface="+mn-ea"/>
              <a:cs typeface="Browallia New" panose="020B0604020202020204" pitchFamily="34" charset="-34"/>
            </a:rPr>
            <a:t>anti-hypertensive medication adherence, which is assessed by the self-reported, eight-item </a:t>
          </a:r>
          <a:r>
            <a:rPr lang="en-US" sz="2400" kern="1200" dirty="0" err="1" smtClean="0">
              <a:solidFill>
                <a:srgbClr val="41242D"/>
              </a:solidFill>
              <a:latin typeface="Browallia New" panose="020B0604020202020204" pitchFamily="34" charset="-34"/>
              <a:ea typeface="+mn-ea"/>
              <a:cs typeface="Browallia New" panose="020B0604020202020204" pitchFamily="34" charset="-34"/>
            </a:rPr>
            <a:t>Morisky</a:t>
          </a:r>
          <a:r>
            <a:rPr lang="en-US" sz="2400" kern="1200" dirty="0" smtClean="0">
              <a:solidFill>
                <a:srgbClr val="41242D"/>
              </a:solidFill>
              <a:latin typeface="Browallia New" panose="020B0604020202020204" pitchFamily="34" charset="-34"/>
              <a:ea typeface="+mn-ea"/>
              <a:cs typeface="Browallia New" panose="020B0604020202020204" pitchFamily="34" charset="-34"/>
            </a:rPr>
            <a:t> Medication Adherence Scale (MMAS)</a:t>
          </a:r>
          <a:endParaRPr lang="ru-RU" sz="2400" kern="1200" dirty="0">
            <a:solidFill>
              <a:srgbClr val="41242D"/>
            </a:solidFill>
            <a:latin typeface="Garamond" panose="02020404030301010803"/>
            <a:ea typeface="+mn-ea"/>
            <a:cs typeface="Browallia New" panose="020B0604020202020204" pitchFamily="34" charset="-34"/>
          </a:endParaRPr>
        </a:p>
      </dsp:txBody>
      <dsp:txXfrm>
        <a:off x="128754" y="2578703"/>
        <a:ext cx="6674072" cy="107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accent6">
            <a:lumMod val="40000"/>
            <a:lumOff val="6000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19AF9-1FB0-45BE-8AB8-FA2584ECE04D}">
      <dsp:nvSpPr>
        <dsp:cNvPr id="0" name=""/>
        <dsp:cNvSpPr/>
      </dsp:nvSpPr>
      <dsp:spPr>
        <a:xfrm rot="5400000">
          <a:off x="-327892" y="334756"/>
          <a:ext cx="2185947" cy="1530163"/>
        </a:xfrm>
        <a:prstGeom prst="chevron">
          <a:avLst/>
        </a:prstGeom>
        <a:solidFill>
          <a:srgbClr val="C2948F">
            <a:hueOff val="0"/>
            <a:satOff val="0"/>
            <a:lumOff val="0"/>
            <a:alphaOff val="0"/>
          </a:srgbClr>
        </a:solidFill>
        <a:ln w="12700" cap="flat" cmpd="sng" algn="ctr">
          <a:solidFill>
            <a:srgbClr val="C2948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solidFill>
                <a:srgbClr val="FFFFFF"/>
              </a:solidFill>
              <a:latin typeface="Browallia New" panose="020B0604020202020204" pitchFamily="34" charset="-34"/>
              <a:ea typeface="+mn-ea"/>
              <a:cs typeface="Browallia New" panose="020B0604020202020204" pitchFamily="34" charset="-34"/>
            </a:rPr>
            <a:t>1</a:t>
          </a:r>
          <a:endParaRPr lang="en-US" sz="5400" kern="1200" dirty="0">
            <a:solidFill>
              <a:srgbClr val="FFFFFF"/>
            </a:solidFill>
            <a:latin typeface="Browallia New" panose="020B0604020202020204" pitchFamily="34" charset="-34"/>
            <a:ea typeface="+mn-ea"/>
            <a:cs typeface="Browallia New" panose="020B0604020202020204" pitchFamily="34" charset="-34"/>
          </a:endParaRPr>
        </a:p>
      </dsp:txBody>
      <dsp:txXfrm rot="-5400000">
        <a:off x="1" y="771946"/>
        <a:ext cx="1530163" cy="655784"/>
      </dsp:txXfrm>
    </dsp:sp>
    <dsp:sp modelId="{1129B8CB-9141-477D-A42F-C6DACC14D3E4}">
      <dsp:nvSpPr>
        <dsp:cNvPr id="0" name=""/>
        <dsp:cNvSpPr/>
      </dsp:nvSpPr>
      <dsp:spPr>
        <a:xfrm rot="5400000">
          <a:off x="4419478" y="-2889315"/>
          <a:ext cx="1428806" cy="7207436"/>
        </a:xfrm>
        <a:prstGeom prst="round2SameRect">
          <a:avLst/>
        </a:prstGeom>
        <a:solidFill>
          <a:srgbClr val="FFFFFF">
            <a:alpha val="90000"/>
            <a:hueOff val="0"/>
            <a:satOff val="0"/>
            <a:lumOff val="0"/>
            <a:alphaOff val="0"/>
          </a:srgbClr>
        </a:solidFill>
        <a:ln w="12700" cap="flat" cmpd="sng" algn="ctr">
          <a:solidFill>
            <a:srgbClr val="C2948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patients are managed by their PCPs at the registered CHCs as usual .The healthcare services offered to them comply with the national guideline and include designated follow-ups by PCPs </a:t>
          </a:r>
          <a:r>
            <a:rPr lang="en-US" sz="2000" kern="1200" dirty="0" smtClean="0">
              <a:solidFill>
                <a:srgbClr val="FF0000"/>
              </a:solidFill>
              <a:latin typeface="Browallia New" panose="020B0604020202020204" pitchFamily="34" charset="-34"/>
              <a:ea typeface="+mn-ea"/>
              <a:cs typeface="Browallia New" panose="020B0604020202020204" pitchFamily="34" charset="-34"/>
            </a:rPr>
            <a:t>once every 1–3 months for stage 1 (≥140/90 mm Hg) hypertension patients, once every 1 month for stage 2 (≥160/100 mm Hg), and once every 2 weeks for stage 3 (≥180/110 mm Hg) patients.</a:t>
          </a:r>
          <a:endParaRPr lang="en-US" sz="2000" kern="1200" dirty="0">
            <a:solidFill>
              <a:srgbClr val="FF0000"/>
            </a:solidFill>
            <a:latin typeface="Browallia New" panose="020B0604020202020204" pitchFamily="34" charset="-34"/>
            <a:ea typeface="+mn-ea"/>
            <a:cs typeface="Browallia New" panose="020B0604020202020204" pitchFamily="34" charset="-34"/>
          </a:endParaRPr>
        </a:p>
      </dsp:txBody>
      <dsp:txXfrm rot="-5400000">
        <a:off x="1530164" y="69748"/>
        <a:ext cx="7137687" cy="1289308"/>
      </dsp:txXfrm>
    </dsp:sp>
    <dsp:sp modelId="{1E4D720A-E3A6-48DD-97B9-462FBB77029B}">
      <dsp:nvSpPr>
        <dsp:cNvPr id="0" name=""/>
        <dsp:cNvSpPr/>
      </dsp:nvSpPr>
      <dsp:spPr>
        <a:xfrm rot="5400000">
          <a:off x="-327892" y="2234834"/>
          <a:ext cx="2185947" cy="1530163"/>
        </a:xfrm>
        <a:prstGeom prst="chevron">
          <a:avLst/>
        </a:prstGeom>
        <a:solidFill>
          <a:srgbClr val="C2948F">
            <a:hueOff val="0"/>
            <a:satOff val="0"/>
            <a:lumOff val="0"/>
            <a:alphaOff val="0"/>
          </a:srgbClr>
        </a:solidFill>
        <a:ln w="12700" cap="flat" cmpd="sng" algn="ctr">
          <a:solidFill>
            <a:srgbClr val="C2948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solidFill>
                <a:srgbClr val="FFFFFF"/>
              </a:solidFill>
              <a:latin typeface="Browallia New" panose="020B0604020202020204" pitchFamily="34" charset="-34"/>
              <a:ea typeface="+mn-ea"/>
              <a:cs typeface="Browallia New" panose="020B0604020202020204" pitchFamily="34" charset="-34"/>
            </a:rPr>
            <a:t>2</a:t>
          </a:r>
          <a:endParaRPr lang="en-US" sz="5400" kern="1200" dirty="0">
            <a:solidFill>
              <a:srgbClr val="FFFFFF"/>
            </a:solidFill>
            <a:latin typeface="Browallia New" panose="020B0604020202020204" pitchFamily="34" charset="-34"/>
            <a:ea typeface="+mn-ea"/>
            <a:cs typeface="Browallia New" panose="020B0604020202020204" pitchFamily="34" charset="-34"/>
          </a:endParaRPr>
        </a:p>
      </dsp:txBody>
      <dsp:txXfrm rot="-5400000">
        <a:off x="1" y="2672024"/>
        <a:ext cx="1530163" cy="655784"/>
      </dsp:txXfrm>
    </dsp:sp>
    <dsp:sp modelId="{19F2DFE1-C938-42F5-8EDF-D8EF19445A6B}">
      <dsp:nvSpPr>
        <dsp:cNvPr id="0" name=""/>
        <dsp:cNvSpPr/>
      </dsp:nvSpPr>
      <dsp:spPr>
        <a:xfrm rot="5400000">
          <a:off x="4414583" y="-999684"/>
          <a:ext cx="1420865" cy="7207436"/>
        </a:xfrm>
        <a:prstGeom prst="round2SameRect">
          <a:avLst/>
        </a:prstGeom>
        <a:solidFill>
          <a:srgbClr val="FFFFFF">
            <a:alpha val="90000"/>
            <a:hueOff val="0"/>
            <a:satOff val="0"/>
            <a:lumOff val="0"/>
            <a:alphaOff val="0"/>
          </a:srgbClr>
        </a:solidFill>
        <a:ln w="12700" cap="flat" cmpd="sng" algn="ctr">
          <a:solidFill>
            <a:srgbClr val="C2948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The </a:t>
          </a: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standard basic measures </a:t>
          </a:r>
          <a:r>
            <a:rPr lang="en-US" sz="2000"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include </a:t>
          </a:r>
          <a:r>
            <a:rPr lang="en-US" sz="2000" kern="1200" dirty="0" smtClean="0">
              <a:solidFill>
                <a:srgbClr val="FF0000"/>
              </a:solidFill>
              <a:latin typeface="Browallia New" panose="020B0604020202020204" pitchFamily="34" charset="-34"/>
              <a:ea typeface="+mn-ea"/>
              <a:cs typeface="Browallia New" panose="020B0604020202020204" pitchFamily="34" charset="-34"/>
            </a:rPr>
            <a:t>blood pressure, fasting blood glucose, serum blood lipids, electrocardiogram (EKG), renal function, weight, and BMI</a:t>
          </a:r>
          <a:r>
            <a:rPr lang="en-US" sz="2000"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Patients receiving UC are encouraged to use a logbook to record home BP measurements and present the results during the CHC visit.</a:t>
          </a:r>
          <a:endParaRPr lang="en-US" sz="2000"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1521298" y="1962962"/>
        <a:ext cx="7138075" cy="128214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9B94E-20A7-47CE-9601-6F8BCA96F377}">
      <dsp:nvSpPr>
        <dsp:cNvPr id="0" name=""/>
        <dsp:cNvSpPr/>
      </dsp:nvSpPr>
      <dsp:spPr>
        <a:xfrm rot="5400000">
          <a:off x="-336936" y="341792"/>
          <a:ext cx="2246240" cy="1572368"/>
        </a:xfrm>
        <a:prstGeom prst="chevron">
          <a:avLst/>
        </a:prstGeom>
        <a:solidFill>
          <a:srgbClr val="C2948F">
            <a:hueOff val="0"/>
            <a:satOff val="0"/>
            <a:lumOff val="0"/>
            <a:alphaOff val="0"/>
          </a:srgbClr>
        </a:solidFill>
        <a:ln w="12700" cap="flat" cmpd="sng" algn="ctr">
          <a:solidFill>
            <a:srgbClr val="C2948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solidFill>
                <a:srgbClr val="FFFFFF"/>
              </a:solidFill>
              <a:latin typeface="Browallia New" panose="020B0604020202020204" pitchFamily="34" charset="-34"/>
              <a:ea typeface="+mn-ea"/>
              <a:cs typeface="Browallia New" panose="020B0604020202020204" pitchFamily="34" charset="-34"/>
            </a:rPr>
            <a:t>3</a:t>
          </a:r>
          <a:endParaRPr lang="en-US" sz="5400" kern="1200" dirty="0">
            <a:solidFill>
              <a:srgbClr val="FFFFFF"/>
            </a:solidFill>
            <a:latin typeface="Browallia New" panose="020B0604020202020204" pitchFamily="34" charset="-34"/>
            <a:ea typeface="+mn-ea"/>
            <a:cs typeface="Browallia New" panose="020B0604020202020204" pitchFamily="34" charset="-34"/>
          </a:endParaRPr>
        </a:p>
      </dsp:txBody>
      <dsp:txXfrm rot="-5400000">
        <a:off x="0" y="791040"/>
        <a:ext cx="1572368" cy="673872"/>
      </dsp:txXfrm>
    </dsp:sp>
    <dsp:sp modelId="{A96B6B42-98BF-4464-BF60-10C323D30BCB}">
      <dsp:nvSpPr>
        <dsp:cNvPr id="0" name=""/>
        <dsp:cNvSpPr/>
      </dsp:nvSpPr>
      <dsp:spPr>
        <a:xfrm rot="5400000">
          <a:off x="4579645" y="-3002420"/>
          <a:ext cx="1460823" cy="7475378"/>
        </a:xfrm>
        <a:prstGeom prst="round2SameRect">
          <a:avLst/>
        </a:prstGeom>
        <a:solidFill>
          <a:srgbClr val="FFFFFF">
            <a:alpha val="90000"/>
            <a:hueOff val="0"/>
            <a:satOff val="0"/>
            <a:lumOff val="0"/>
            <a:alphaOff val="0"/>
          </a:srgbClr>
        </a:solidFill>
        <a:ln w="12700" cap="flat" cmpd="sng" algn="ctr">
          <a:solidFill>
            <a:srgbClr val="C2948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In addition to medication adjustment or prescription refill, PCPs will review BP trend according to the logbook records or history data in the EHR, provide </a:t>
          </a:r>
          <a:r>
            <a:rPr lang="en-US" sz="2000" kern="1200" dirty="0" smtClean="0">
              <a:solidFill>
                <a:srgbClr val="FF0000"/>
              </a:solidFill>
              <a:latin typeface="Browallia New" panose="020B0604020202020204" pitchFamily="34" charset="-34"/>
              <a:ea typeface="+mn-ea"/>
              <a:cs typeface="Browallia New" panose="020B0604020202020204" pitchFamily="34" charset="-34"/>
            </a:rPr>
            <a:t>lifestyle coaching such as dietary, weight management, and physical activity advice, prescribe necessary lab tests, and make referrals to specialists for further treatment of hypertension or comorbidities</a:t>
          </a:r>
          <a:r>
            <a:rPr lang="en-US" sz="2000"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a:t>
          </a:r>
          <a:endParaRPr lang="en-US" sz="2000"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1572368" y="76169"/>
        <a:ext cx="7404066" cy="1318199"/>
      </dsp:txXfrm>
    </dsp:sp>
    <dsp:sp modelId="{A33FA00C-0F1C-46AC-BC81-275FDEFBDC46}">
      <dsp:nvSpPr>
        <dsp:cNvPr id="0" name=""/>
        <dsp:cNvSpPr/>
      </dsp:nvSpPr>
      <dsp:spPr>
        <a:xfrm rot="5400000">
          <a:off x="-336936" y="2302685"/>
          <a:ext cx="2246240" cy="1572368"/>
        </a:xfrm>
        <a:prstGeom prst="chevron">
          <a:avLst/>
        </a:prstGeom>
        <a:solidFill>
          <a:srgbClr val="C2948F">
            <a:hueOff val="0"/>
            <a:satOff val="0"/>
            <a:lumOff val="0"/>
            <a:alphaOff val="0"/>
          </a:srgbClr>
        </a:solidFill>
        <a:ln w="12700" cap="flat" cmpd="sng" algn="ctr">
          <a:solidFill>
            <a:srgbClr val="C2948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solidFill>
                <a:srgbClr val="FFFFFF"/>
              </a:solidFill>
              <a:latin typeface="Browallia New" panose="020B0604020202020204" pitchFamily="34" charset="-34"/>
              <a:ea typeface="+mn-ea"/>
              <a:cs typeface="Browallia New" panose="020B0604020202020204" pitchFamily="34" charset="-34"/>
            </a:rPr>
            <a:t>4</a:t>
          </a:r>
          <a:endParaRPr lang="en-US" sz="5400" kern="1200" dirty="0">
            <a:solidFill>
              <a:srgbClr val="FFFFFF"/>
            </a:solidFill>
            <a:latin typeface="Browallia New" panose="020B0604020202020204" pitchFamily="34" charset="-34"/>
            <a:ea typeface="+mn-ea"/>
            <a:cs typeface="Browallia New" panose="020B0604020202020204" pitchFamily="34" charset="-34"/>
          </a:endParaRPr>
        </a:p>
      </dsp:txBody>
      <dsp:txXfrm rot="-5400000">
        <a:off x="0" y="2751933"/>
        <a:ext cx="1572368" cy="673872"/>
      </dsp:txXfrm>
    </dsp:sp>
    <dsp:sp modelId="{E6B97DA1-134E-430C-9BCA-38EC63ECB649}">
      <dsp:nvSpPr>
        <dsp:cNvPr id="0" name=""/>
        <dsp:cNvSpPr/>
      </dsp:nvSpPr>
      <dsp:spPr>
        <a:xfrm rot="5400000">
          <a:off x="4580029" y="-1041911"/>
          <a:ext cx="1460056" cy="7475378"/>
        </a:xfrm>
        <a:prstGeom prst="round2SameRect">
          <a:avLst/>
        </a:prstGeom>
        <a:solidFill>
          <a:srgbClr val="FFFFFF">
            <a:alpha val="90000"/>
            <a:hueOff val="0"/>
            <a:satOff val="0"/>
            <a:lumOff val="0"/>
            <a:alphaOff val="0"/>
          </a:srgbClr>
        </a:solidFill>
        <a:ln w="12700" cap="flat" cmpd="sng" algn="ctr">
          <a:solidFill>
            <a:srgbClr val="C2948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PCPs are also responsible for promoting national and regional hypertension management guidelines during each patient encounter. Similar to the intervention groups, UC patients will have three study visits, at baseline (T1), 6 months (T2), and 12 months (T3), to complete study tests and questionnaires.</a:t>
          </a:r>
          <a:endParaRPr lang="en-US" sz="2000"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1572368" y="2037024"/>
        <a:ext cx="7404104" cy="131750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9B94E-20A7-47CE-9601-6F8BCA96F377}">
      <dsp:nvSpPr>
        <dsp:cNvPr id="0" name=""/>
        <dsp:cNvSpPr/>
      </dsp:nvSpPr>
      <dsp:spPr>
        <a:xfrm rot="5400000">
          <a:off x="-255805" y="259064"/>
          <a:ext cx="1705370" cy="1193759"/>
        </a:xfrm>
        <a:prstGeom prst="chevron">
          <a:avLst/>
        </a:prstGeom>
        <a:solidFill>
          <a:srgbClr val="B17FBA">
            <a:hueOff val="0"/>
            <a:satOff val="0"/>
            <a:lumOff val="0"/>
            <a:alphaOff val="0"/>
          </a:srgbClr>
        </a:solidFill>
        <a:ln w="12700" cap="flat" cmpd="sng" algn="ctr">
          <a:solidFill>
            <a:srgbClr val="B17FB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b="1" kern="1200" dirty="0" smtClean="0">
              <a:solidFill>
                <a:srgbClr val="FFFFFF"/>
              </a:solidFill>
              <a:latin typeface="Browallia New" panose="020B0604020202020204" pitchFamily="34" charset="-34"/>
              <a:ea typeface="+mn-ea"/>
              <a:cs typeface="Browallia New" panose="020B0604020202020204" pitchFamily="34" charset="-34"/>
            </a:rPr>
            <a:t>1</a:t>
          </a:r>
          <a:endParaRPr lang="en-US" sz="5400" b="1" kern="1200" dirty="0">
            <a:solidFill>
              <a:srgbClr val="FFFFFF"/>
            </a:solidFill>
            <a:latin typeface="Browallia New" panose="020B0604020202020204" pitchFamily="34" charset="-34"/>
            <a:ea typeface="+mn-ea"/>
            <a:cs typeface="Browallia New" panose="020B0604020202020204" pitchFamily="34" charset="-34"/>
          </a:endParaRPr>
        </a:p>
      </dsp:txBody>
      <dsp:txXfrm rot="-5400000">
        <a:off x="1" y="600139"/>
        <a:ext cx="1193759" cy="511611"/>
      </dsp:txXfrm>
    </dsp:sp>
    <dsp:sp modelId="{A96B6B42-98BF-4464-BF60-10C323D30BCB}">
      <dsp:nvSpPr>
        <dsp:cNvPr id="0" name=""/>
        <dsp:cNvSpPr/>
      </dsp:nvSpPr>
      <dsp:spPr>
        <a:xfrm rot="5400000">
          <a:off x="4761355" y="-3564337"/>
          <a:ext cx="1109073" cy="8244266"/>
        </a:xfrm>
        <a:prstGeom prst="round2SameRect">
          <a:avLst/>
        </a:prstGeom>
        <a:solidFill>
          <a:srgbClr val="FFFFFF">
            <a:alpha val="90000"/>
            <a:hueOff val="0"/>
            <a:satOff val="0"/>
            <a:lumOff val="0"/>
            <a:alphaOff val="0"/>
          </a:srgbClr>
        </a:solidFill>
        <a:ln w="12700" cap="flat" cmpd="sng" algn="ctr">
          <a:solidFill>
            <a:srgbClr val="B17FBA">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Patients randomly assigned to this group receive a BP telemedicine system developed by </a:t>
          </a:r>
          <a:r>
            <a:rPr lang="en-US" sz="2000" b="1" kern="1200" dirty="0" err="1"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CareLinker</a:t>
          </a: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Inc. (Shanghai, China) to facilitate BP self-management in addition to all the usual care components.</a:t>
          </a:r>
          <a:endParaRPr lang="en-US" sz="20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1193759" y="57399"/>
        <a:ext cx="8190126" cy="1000793"/>
      </dsp:txXfrm>
    </dsp:sp>
    <dsp:sp modelId="{A33FA00C-0F1C-46AC-BC81-275FDEFBDC46}">
      <dsp:nvSpPr>
        <dsp:cNvPr id="0" name=""/>
        <dsp:cNvSpPr/>
      </dsp:nvSpPr>
      <dsp:spPr>
        <a:xfrm rot="5400000">
          <a:off x="-226504" y="2006910"/>
          <a:ext cx="1705370" cy="1252361"/>
        </a:xfrm>
        <a:prstGeom prst="chevron">
          <a:avLst/>
        </a:prstGeom>
        <a:solidFill>
          <a:srgbClr val="B17FBA">
            <a:hueOff val="0"/>
            <a:satOff val="0"/>
            <a:lumOff val="0"/>
            <a:alphaOff val="0"/>
          </a:srgbClr>
        </a:solidFill>
        <a:ln w="12700" cap="flat" cmpd="sng" algn="ctr">
          <a:solidFill>
            <a:srgbClr val="B17FB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b="1" kern="1200" dirty="0" smtClean="0">
              <a:solidFill>
                <a:srgbClr val="FFFFFF"/>
              </a:solidFill>
              <a:latin typeface="Browallia New" panose="020B0604020202020204" pitchFamily="34" charset="-34"/>
              <a:ea typeface="+mn-ea"/>
              <a:cs typeface="Browallia New" panose="020B0604020202020204" pitchFamily="34" charset="-34"/>
            </a:rPr>
            <a:t>2</a:t>
          </a:r>
          <a:endParaRPr lang="en-US" sz="5400" b="1" kern="1200" dirty="0">
            <a:solidFill>
              <a:srgbClr val="FFFFFF"/>
            </a:solidFill>
            <a:latin typeface="Browallia New" panose="020B0604020202020204" pitchFamily="34" charset="-34"/>
            <a:ea typeface="+mn-ea"/>
            <a:cs typeface="Browallia New" panose="020B0604020202020204" pitchFamily="34" charset="-34"/>
          </a:endParaRPr>
        </a:p>
      </dsp:txBody>
      <dsp:txXfrm rot="-5400000">
        <a:off x="1" y="2406587"/>
        <a:ext cx="1252361" cy="453009"/>
      </dsp:txXfrm>
    </dsp:sp>
    <dsp:sp modelId="{E6B97DA1-134E-430C-9BCA-38EC63ECB649}">
      <dsp:nvSpPr>
        <dsp:cNvPr id="0" name=""/>
        <dsp:cNvSpPr/>
      </dsp:nvSpPr>
      <dsp:spPr>
        <a:xfrm rot="5400000">
          <a:off x="4457342" y="-1746920"/>
          <a:ext cx="1775702" cy="8163142"/>
        </a:xfrm>
        <a:prstGeom prst="round2SameRect">
          <a:avLst/>
        </a:prstGeom>
        <a:solidFill>
          <a:srgbClr val="FFFFFF">
            <a:alpha val="90000"/>
            <a:hueOff val="0"/>
            <a:satOff val="0"/>
            <a:lumOff val="0"/>
            <a:alphaOff val="0"/>
          </a:srgbClr>
        </a:solidFill>
        <a:ln w="12700" cap="flat" cmpd="sng" algn="ctr">
          <a:solidFill>
            <a:srgbClr val="B17FBA">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In</a:t>
          </a:r>
          <a:r>
            <a:rPr lang="fa-IR" sz="2000" b="1" kern="1200" dirty="0" smtClean="0">
              <a:solidFill>
                <a:srgbClr val="000000">
                  <a:hueOff val="0"/>
                  <a:satOff val="0"/>
                  <a:lumOff val="0"/>
                  <a:alphaOff val="0"/>
                </a:srgbClr>
              </a:solidFill>
              <a:latin typeface="Browallia New" panose="020B0604020202020204" pitchFamily="34" charset="-34"/>
              <a:ea typeface="+mn-ea"/>
              <a:cs typeface="+mn-cs"/>
            </a:rPr>
            <a:t> </a:t>
          </a: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brief, the system consists of (1) </a:t>
          </a:r>
          <a:r>
            <a:rPr lang="en-US" sz="2000" b="1" kern="1200" dirty="0" smtClean="0">
              <a:solidFill>
                <a:srgbClr val="FF0000"/>
              </a:solidFill>
              <a:latin typeface="Browallia New" panose="020B0604020202020204" pitchFamily="34" charset="-34"/>
              <a:ea typeface="+mn-ea"/>
              <a:cs typeface="Browallia New" panose="020B0604020202020204" pitchFamily="34" charset="-34"/>
            </a:rPr>
            <a:t>a BP </a:t>
          </a:r>
          <a:r>
            <a:rPr lang="en-US" sz="2000" b="1" kern="1200" dirty="0" err="1" smtClean="0">
              <a:solidFill>
                <a:srgbClr val="FF0000"/>
              </a:solidFill>
              <a:latin typeface="Browallia New" panose="020B0604020202020204" pitchFamily="34" charset="-34"/>
              <a:ea typeface="+mn-ea"/>
              <a:cs typeface="Browallia New" panose="020B0604020202020204" pitchFamily="34" charset="-34"/>
            </a:rPr>
            <a:t>telemonitor</a:t>
          </a:r>
          <a:r>
            <a:rPr lang="en-US" sz="2000" b="1" kern="1200" dirty="0" smtClean="0">
              <a:solidFill>
                <a:srgbClr val="FF0000"/>
              </a:solidFill>
              <a:latin typeface="Browallia New" panose="020B0604020202020204" pitchFamily="34" charset="-34"/>
              <a:ea typeface="+mn-ea"/>
              <a:cs typeface="Browallia New" panose="020B0604020202020204" pitchFamily="34" charset="-34"/>
            </a:rPr>
            <a:t> </a:t>
          </a: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with embedded GSM module that can upload BP readings to the cloud database immediately after the self-measurement;</a:t>
          </a:r>
          <a:endParaRPr lang="en-US" sz="20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a:p>
          <a:pPr marL="228600" lvl="1" indent="-228600" algn="l" defTabSz="889000">
            <a:lnSpc>
              <a:spcPct val="90000"/>
            </a:lnSpc>
            <a:spcBef>
              <a:spcPct val="0"/>
            </a:spcBef>
            <a:spcAft>
              <a:spcPct val="15000"/>
            </a:spcAft>
            <a:buChar char="••"/>
          </a:pP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(2</a:t>
          </a:r>
          <a:r>
            <a:rPr lang="en-US" sz="2000" b="1" kern="1200" dirty="0" smtClean="0">
              <a:solidFill>
                <a:srgbClr val="FF0000"/>
              </a:solidFill>
              <a:latin typeface="Browallia New" panose="020B0604020202020204" pitchFamily="34" charset="-34"/>
              <a:ea typeface="+mn-ea"/>
              <a:cs typeface="Browallia New" panose="020B0604020202020204" pitchFamily="34" charset="-34"/>
            </a:rPr>
            <a:t>) a mobile app </a:t>
          </a: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that allows patients to manually input healthcare data, display history BP measurements and lab test results, receive personalized lifestyle coaching contents and medication reminders, and communicate with PCPs about hypertension-related health concerns through text messaging.</a:t>
          </a:r>
          <a:endParaRPr lang="en-US" sz="20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1263623" y="1533482"/>
        <a:ext cx="8076459" cy="160233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9B94E-20A7-47CE-9601-6F8BCA96F377}">
      <dsp:nvSpPr>
        <dsp:cNvPr id="0" name=""/>
        <dsp:cNvSpPr/>
      </dsp:nvSpPr>
      <dsp:spPr>
        <a:xfrm rot="5400000">
          <a:off x="-256823" y="501767"/>
          <a:ext cx="1712156" cy="1198509"/>
        </a:xfrm>
        <a:prstGeom prst="chevron">
          <a:avLst/>
        </a:prstGeom>
        <a:solidFill>
          <a:srgbClr val="FFFFFF">
            <a:hueOff val="0"/>
            <a:satOff val="0"/>
            <a:lumOff val="0"/>
            <a:alphaOff val="0"/>
          </a:srgbClr>
        </a:solidFill>
        <a:ln w="12700" cap="flat" cmpd="sng" algn="ctr">
          <a:solidFill>
            <a:srgbClr val="BA7F91">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1</a:t>
          </a:r>
          <a:endParaRPr lang="en-US" sz="54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1" y="844199"/>
        <a:ext cx="1198509" cy="513647"/>
      </dsp:txXfrm>
    </dsp:sp>
    <dsp:sp modelId="{A96B6B42-98BF-4464-BF60-10C323D30BCB}">
      <dsp:nvSpPr>
        <dsp:cNvPr id="0" name=""/>
        <dsp:cNvSpPr/>
      </dsp:nvSpPr>
      <dsp:spPr>
        <a:xfrm rot="5400000">
          <a:off x="5318191" y="-4116348"/>
          <a:ext cx="1596706" cy="9836071"/>
        </a:xfrm>
        <a:prstGeom prst="round2SameRect">
          <a:avLst/>
        </a:prstGeom>
        <a:solidFill>
          <a:srgbClr val="BA7F91">
            <a:alpha val="90000"/>
            <a:tint val="40000"/>
            <a:hueOff val="0"/>
            <a:satOff val="0"/>
            <a:lumOff val="0"/>
            <a:alphaOff val="0"/>
          </a:srgbClr>
        </a:solidFill>
        <a:ln w="12700" cap="flat" cmpd="sng" algn="ctr">
          <a:solidFill>
            <a:srgbClr val="BA7F91">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Group 3 participants receive all the interventions described above for Groups 1 and 2. In addition, PCPs and cardiologists are provided access to the secure </a:t>
          </a:r>
          <a:r>
            <a:rPr lang="en-US" sz="2000" b="1" kern="1200" dirty="0" err="1"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CareLinker</a:t>
          </a: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website where they can review patient healthcare data including all BP measurements, lab test results, medications in use, and comorbidities if any. They can also use the auto analytics tools of the website to view the BP average, BP trend, and the risk score of each patient developing cardiovascular disease (CVD). The CVD risk scoring was developed according to the published data</a:t>
          </a:r>
          <a:endParaRPr lang="en-US" sz="20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1198509" y="81279"/>
        <a:ext cx="9758126" cy="1440816"/>
      </dsp:txXfrm>
    </dsp:sp>
    <dsp:sp modelId="{A33FA00C-0F1C-46AC-BC81-275FDEFBDC46}">
      <dsp:nvSpPr>
        <dsp:cNvPr id="0" name=""/>
        <dsp:cNvSpPr/>
      </dsp:nvSpPr>
      <dsp:spPr>
        <a:xfrm rot="5400000">
          <a:off x="-227406" y="2082540"/>
          <a:ext cx="1712156" cy="1257344"/>
        </a:xfrm>
        <a:prstGeom prst="chevron">
          <a:avLst/>
        </a:prstGeom>
        <a:solidFill>
          <a:srgbClr val="FFFFFF">
            <a:hueOff val="0"/>
            <a:satOff val="0"/>
            <a:lumOff val="0"/>
            <a:alphaOff val="0"/>
          </a:srgbClr>
        </a:solidFill>
        <a:ln w="12700" cap="flat" cmpd="sng" algn="ctr">
          <a:solidFill>
            <a:srgbClr val="BA7F91">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2</a:t>
          </a:r>
          <a:endParaRPr lang="en-US" sz="54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0" y="2483806"/>
        <a:ext cx="1257344" cy="454812"/>
      </dsp:txXfrm>
    </dsp:sp>
    <dsp:sp modelId="{E6B97DA1-134E-430C-9BCA-38EC63ECB649}">
      <dsp:nvSpPr>
        <dsp:cNvPr id="0" name=""/>
        <dsp:cNvSpPr/>
      </dsp:nvSpPr>
      <dsp:spPr>
        <a:xfrm rot="5400000">
          <a:off x="5375301" y="-2471801"/>
          <a:ext cx="1422699" cy="9739284"/>
        </a:xfrm>
        <a:prstGeom prst="round2SameRect">
          <a:avLst/>
        </a:prstGeom>
        <a:solidFill>
          <a:srgbClr val="BA7F91">
            <a:alpha val="90000"/>
            <a:tint val="40000"/>
            <a:hueOff val="0"/>
            <a:satOff val="0"/>
            <a:lumOff val="0"/>
            <a:alphaOff val="0"/>
          </a:srgbClr>
        </a:solidFill>
        <a:ln w="12700" cap="flat" cmpd="sng" algn="ctr">
          <a:solidFill>
            <a:srgbClr val="BA7F91">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Text message alerts of abnormal BP variability detected by the cloud engine will be pushed to the PCPs’ app when they occur, and proactive interventions including phone consultations, medication dosage adjustments, or referrals can be offered to patients</a:t>
          </a:r>
          <a:endParaRPr lang="en-US" sz="20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1217009" y="1755941"/>
        <a:ext cx="9669834" cy="12837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accent6">
            <a:lumMod val="40000"/>
            <a:lumOff val="6000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9B94E-20A7-47CE-9601-6F8BCA96F377}">
      <dsp:nvSpPr>
        <dsp:cNvPr id="0" name=""/>
        <dsp:cNvSpPr/>
      </dsp:nvSpPr>
      <dsp:spPr>
        <a:xfrm rot="5400000">
          <a:off x="-191622" y="194911"/>
          <a:ext cx="1277482" cy="894237"/>
        </a:xfrm>
        <a:prstGeom prst="chevron">
          <a:avLst/>
        </a:prstGeom>
        <a:solidFill>
          <a:srgbClr val="FFFFFF">
            <a:hueOff val="0"/>
            <a:satOff val="0"/>
            <a:lumOff val="0"/>
            <a:alphaOff val="0"/>
          </a:srgbClr>
        </a:solidFill>
        <a:ln w="12700" cap="flat" cmpd="sng" algn="ctr">
          <a:solidFill>
            <a:srgbClr val="BA7F91">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3</a:t>
          </a:r>
          <a:endParaRPr lang="en-US" sz="54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1" y="450408"/>
        <a:ext cx="894237" cy="383245"/>
      </dsp:txXfrm>
    </dsp:sp>
    <dsp:sp modelId="{A96B6B42-98BF-4464-BF60-10C323D30BCB}">
      <dsp:nvSpPr>
        <dsp:cNvPr id="0" name=""/>
        <dsp:cNvSpPr/>
      </dsp:nvSpPr>
      <dsp:spPr>
        <a:xfrm rot="5400000">
          <a:off x="5571689" y="-4666353"/>
          <a:ext cx="830799" cy="10185704"/>
        </a:xfrm>
        <a:prstGeom prst="round2SameRect">
          <a:avLst/>
        </a:prstGeom>
        <a:solidFill>
          <a:srgbClr val="BA7F91">
            <a:alpha val="90000"/>
            <a:tint val="40000"/>
            <a:hueOff val="0"/>
            <a:satOff val="0"/>
            <a:lumOff val="0"/>
            <a:alphaOff val="0"/>
          </a:srgbClr>
        </a:solidFill>
        <a:ln w="12700" cap="flat" cmpd="sng" algn="ctr">
          <a:solidFill>
            <a:srgbClr val="BA7F91">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rgbClr val="FF0000"/>
              </a:solidFill>
              <a:latin typeface="Browallia New" panose="020B0604020202020204" pitchFamily="34" charset="-34"/>
              <a:ea typeface="+mn-ea"/>
              <a:cs typeface="Browallia New" panose="020B0604020202020204" pitchFamily="34" charset="-34"/>
            </a:rPr>
            <a:t>A joint case review session </a:t>
          </a: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will be set once every</a:t>
          </a:r>
          <a:r>
            <a:rPr lang="fa-IR" sz="2000" b="1" kern="1200" dirty="0" smtClean="0">
              <a:solidFill>
                <a:srgbClr val="000000">
                  <a:hueOff val="0"/>
                  <a:satOff val="0"/>
                  <a:lumOff val="0"/>
                  <a:alphaOff val="0"/>
                </a:srgbClr>
              </a:solidFill>
              <a:latin typeface="Browallia New" panose="020B0604020202020204" pitchFamily="34" charset="-34"/>
              <a:ea typeface="+mn-ea"/>
              <a:cs typeface="+mn-cs"/>
            </a:rPr>
            <a:t> </a:t>
          </a: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1–2 months for PCPs and partnering cardiologists to exam </a:t>
          </a:r>
          <a:r>
            <a:rPr lang="en-US" sz="2000" b="1" kern="1200" dirty="0" smtClean="0">
              <a:solidFill>
                <a:srgbClr val="FF0000"/>
              </a:solidFill>
              <a:latin typeface="Browallia New" panose="020B0604020202020204" pitchFamily="34" charset="-34"/>
              <a:ea typeface="+mn-ea"/>
              <a:cs typeface="Browallia New" panose="020B0604020202020204" pitchFamily="34" charset="-34"/>
            </a:rPr>
            <a:t>patients’ disease progresses </a:t>
          </a: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to determine if further medical treatments need to be administered.</a:t>
          </a:r>
          <a:endParaRPr lang="en-US" sz="20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894237" y="51655"/>
        <a:ext cx="10145148" cy="749687"/>
      </dsp:txXfrm>
    </dsp:sp>
    <dsp:sp modelId="{A33FA00C-0F1C-46AC-BC81-275FDEFBDC46}">
      <dsp:nvSpPr>
        <dsp:cNvPr id="0" name=""/>
        <dsp:cNvSpPr/>
      </dsp:nvSpPr>
      <dsp:spPr>
        <a:xfrm rot="5400000">
          <a:off x="-169673" y="1251589"/>
          <a:ext cx="1277482" cy="938135"/>
        </a:xfrm>
        <a:prstGeom prst="chevron">
          <a:avLst/>
        </a:prstGeom>
        <a:solidFill>
          <a:srgbClr val="FFFFFF">
            <a:hueOff val="0"/>
            <a:satOff val="0"/>
            <a:lumOff val="0"/>
            <a:alphaOff val="0"/>
          </a:srgbClr>
        </a:solidFill>
        <a:ln w="12700" cap="flat" cmpd="sng" algn="ctr">
          <a:solidFill>
            <a:srgbClr val="BA7F91">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4</a:t>
          </a:r>
          <a:endParaRPr lang="en-US" sz="54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1" y="1550984"/>
        <a:ext cx="938135" cy="339347"/>
      </dsp:txXfrm>
    </dsp:sp>
    <dsp:sp modelId="{E6B97DA1-134E-430C-9BCA-38EC63ECB649}">
      <dsp:nvSpPr>
        <dsp:cNvPr id="0" name=""/>
        <dsp:cNvSpPr/>
      </dsp:nvSpPr>
      <dsp:spPr>
        <a:xfrm rot="5400000">
          <a:off x="5634992" y="-3584169"/>
          <a:ext cx="761642" cy="10128257"/>
        </a:xfrm>
        <a:prstGeom prst="round2SameRect">
          <a:avLst/>
        </a:prstGeom>
        <a:solidFill>
          <a:srgbClr val="BA7F91">
            <a:alpha val="90000"/>
            <a:tint val="40000"/>
            <a:hueOff val="0"/>
            <a:satOff val="0"/>
            <a:lumOff val="0"/>
            <a:alphaOff val="0"/>
          </a:srgbClr>
        </a:solidFill>
        <a:ln w="12700" cap="flat" cmpd="sng" algn="ctr">
          <a:solidFill>
            <a:srgbClr val="BA7F91">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a:p>
          <a:pPr marL="228600" lvl="1" indent="-228600" algn="l" defTabSz="889000">
            <a:lnSpc>
              <a:spcPct val="90000"/>
            </a:lnSpc>
            <a:spcBef>
              <a:spcPct val="0"/>
            </a:spcBef>
            <a:spcAft>
              <a:spcPct val="15000"/>
            </a:spcAft>
            <a:buChar char="••"/>
          </a:pP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The proprietary web-based analytic module also produces </a:t>
          </a:r>
          <a:r>
            <a:rPr lang="en-US" sz="2000" b="1" kern="1200" dirty="0" smtClean="0">
              <a:solidFill>
                <a:srgbClr val="FF0000"/>
              </a:solidFill>
              <a:latin typeface="Browallia New" panose="020B0604020202020204" pitchFamily="34" charset="-34"/>
              <a:ea typeface="+mn-ea"/>
              <a:cs typeface="Browallia New" panose="020B0604020202020204" pitchFamily="34" charset="-34"/>
            </a:rPr>
            <a:t>automated medication recommendations</a:t>
          </a:r>
          <a:r>
            <a:rPr lang="en-US" sz="20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to PCPs based on each patient’s disease condition.</a:t>
          </a:r>
          <a:endParaRPr lang="en-US" sz="20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951685" y="1136318"/>
        <a:ext cx="10091077" cy="687282"/>
      </dsp:txXfrm>
    </dsp:sp>
    <dsp:sp modelId="{8E9DF77D-FF54-4A3B-9EAE-47A6D1367373}">
      <dsp:nvSpPr>
        <dsp:cNvPr id="0" name=""/>
        <dsp:cNvSpPr/>
      </dsp:nvSpPr>
      <dsp:spPr>
        <a:xfrm rot="5400000">
          <a:off x="-191622" y="2352166"/>
          <a:ext cx="1277482" cy="894237"/>
        </a:xfrm>
        <a:prstGeom prst="chevron">
          <a:avLst/>
        </a:prstGeom>
        <a:solidFill>
          <a:srgbClr val="FFFFFF">
            <a:hueOff val="0"/>
            <a:satOff val="0"/>
            <a:lumOff val="0"/>
            <a:alphaOff val="0"/>
          </a:srgbClr>
        </a:solidFill>
        <a:ln w="12700" cap="flat" cmpd="sng" algn="ctr">
          <a:solidFill>
            <a:srgbClr val="BA7F91">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5</a:t>
          </a:r>
          <a:endParaRPr lang="en-US" sz="54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1" y="2607663"/>
        <a:ext cx="894237" cy="383245"/>
      </dsp:txXfrm>
    </dsp:sp>
    <dsp:sp modelId="{188F2920-B256-430C-A6FE-1D391E304F5B}">
      <dsp:nvSpPr>
        <dsp:cNvPr id="0" name=""/>
        <dsp:cNvSpPr/>
      </dsp:nvSpPr>
      <dsp:spPr>
        <a:xfrm rot="5400000">
          <a:off x="5571908" y="-2517126"/>
          <a:ext cx="830363" cy="10185704"/>
        </a:xfrm>
        <a:prstGeom prst="round2SameRect">
          <a:avLst/>
        </a:prstGeom>
        <a:solidFill>
          <a:srgbClr val="BA7F91">
            <a:alpha val="90000"/>
            <a:tint val="40000"/>
            <a:hueOff val="0"/>
            <a:satOff val="0"/>
            <a:lumOff val="0"/>
            <a:alphaOff val="0"/>
          </a:srgbClr>
        </a:solidFill>
        <a:ln w="12700" cap="flat" cmpd="sng" algn="ctr">
          <a:solidFill>
            <a:srgbClr val="BA7F91">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All patients in Groups 2 and 3 receive proficiency </a:t>
          </a:r>
          <a:r>
            <a:rPr lang="en-US" sz="2200" b="1" kern="1200" dirty="0" smtClean="0">
              <a:solidFill>
                <a:srgbClr val="FF0000"/>
              </a:solidFill>
              <a:latin typeface="Browallia New" panose="020B0604020202020204" pitchFamily="34" charset="-34"/>
              <a:ea typeface="+mn-ea"/>
              <a:cs typeface="Browallia New" panose="020B0604020202020204" pitchFamily="34" charset="-34"/>
            </a:rPr>
            <a:t>training</a:t>
          </a:r>
          <a:r>
            <a:rPr lang="en-US" sz="22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in using the BP </a:t>
          </a:r>
          <a:r>
            <a:rPr lang="en-US" sz="2200" b="1" kern="1200" dirty="0" err="1"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telemonitor</a:t>
          </a:r>
          <a:r>
            <a:rPr lang="en-US" sz="22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and mobile app. PCPs and cardiologists in Group 3 receive training on access and use of the password-protected </a:t>
          </a:r>
          <a:r>
            <a:rPr lang="en-US" sz="2200" b="1" kern="1200" dirty="0" err="1"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CareLinker</a:t>
          </a:r>
          <a:r>
            <a:rPr lang="en-US" sz="2200" b="1" kern="1200" dirty="0" smtClean="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rPr>
            <a:t> website.</a:t>
          </a:r>
          <a:endParaRPr lang="en-US" sz="2200" b="1" kern="1200" dirty="0">
            <a:solidFill>
              <a:srgbClr val="000000">
                <a:hueOff val="0"/>
                <a:satOff val="0"/>
                <a:lumOff val="0"/>
                <a:alphaOff val="0"/>
              </a:srgbClr>
            </a:solidFill>
            <a:latin typeface="Browallia New" panose="020B0604020202020204" pitchFamily="34" charset="-34"/>
            <a:ea typeface="+mn-ea"/>
            <a:cs typeface="Browallia New" panose="020B0604020202020204" pitchFamily="34" charset="-34"/>
          </a:endParaRPr>
        </a:p>
      </dsp:txBody>
      <dsp:txXfrm rot="-5400000">
        <a:off x="894238" y="2201079"/>
        <a:ext cx="10145169" cy="74929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BCB8-2CA8-4281-8C3E-9646AA407DE2}">
      <dsp:nvSpPr>
        <dsp:cNvPr id="0" name=""/>
        <dsp:cNvSpPr/>
      </dsp:nvSpPr>
      <dsp:spPr>
        <a:xfrm>
          <a:off x="0" y="355173"/>
          <a:ext cx="5902382" cy="2088304"/>
        </a:xfrm>
        <a:prstGeom prst="rect">
          <a:avLst/>
        </a:prstGeom>
        <a:solidFill>
          <a:srgbClr val="FFFFFF"/>
        </a:solidFill>
        <a:ln w="12700" cap="flat" cmpd="sng" algn="ctr">
          <a:solidFill>
            <a:srgbClr val="E2E2E8">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4- The advent of mobile healthcare technologies and telemedicine systems has demonstrated tremendous potential to improve the effect of chronic disease management of hypertension, diabetes, cardiac disorders, and respiratory diseases.</a:t>
          </a:r>
          <a:endParaRPr lang="en-US" sz="1800" kern="1200" dirty="0">
            <a:solidFill>
              <a:srgbClr val="E2E2E8">
                <a:lumMod val="50000"/>
              </a:srgbClr>
            </a:solidFill>
            <a:latin typeface="Browallia New" panose="020B0604020202020204" pitchFamily="34" charset="-34"/>
            <a:ea typeface="+mn-ea"/>
            <a:cs typeface="Browallia New" panose="020B0604020202020204" pitchFamily="34" charset="-34"/>
          </a:endParaRPr>
        </a:p>
      </dsp:txBody>
      <dsp:txXfrm>
        <a:off x="0" y="355173"/>
        <a:ext cx="5902382" cy="2088304"/>
      </dsp:txXfrm>
    </dsp:sp>
    <dsp:sp modelId="{B86E23A3-742D-4587-88CF-2D56A8442149}">
      <dsp:nvSpPr>
        <dsp:cNvPr id="0" name=""/>
        <dsp:cNvSpPr/>
      </dsp:nvSpPr>
      <dsp:spPr>
        <a:xfrm>
          <a:off x="6065894" y="328869"/>
          <a:ext cx="4718109" cy="1801899"/>
        </a:xfrm>
        <a:prstGeom prst="rect">
          <a:avLst/>
        </a:prstGeom>
        <a:solidFill>
          <a:srgbClr val="FFFFFF"/>
        </a:solidFill>
        <a:ln w="12700" cap="flat" cmpd="sng" algn="ctr">
          <a:solidFill>
            <a:srgbClr val="E2E2E8">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5- A recent meta-analysis indicated that blood pressure </a:t>
          </a:r>
          <a:r>
            <a:rPr lang="en-US" sz="2100" b="1" kern="1200" dirty="0" err="1" smtClean="0">
              <a:solidFill>
                <a:srgbClr val="A5A27D">
                  <a:lumMod val="75000"/>
                </a:srgbClr>
              </a:solidFill>
              <a:latin typeface="Browallia New" panose="020B0604020202020204" pitchFamily="34" charset="-34"/>
              <a:ea typeface="+mn-ea"/>
              <a:cs typeface="Browallia New" panose="020B0604020202020204" pitchFamily="34" charset="-34"/>
            </a:rPr>
            <a:t>telemonitoring</a:t>
          </a:r>
          <a:r>
            <a:rPr lang="en-US" sz="21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 could reduce systolic blood pressure (SBP) by 4.7 mm Hg and diastolic blood pressure (DBP) by 2.5 mm Hg, with an increased hypertension control rate. </a:t>
          </a:r>
          <a:endParaRPr lang="en-US" sz="2100" b="1" kern="1200" dirty="0">
            <a:solidFill>
              <a:srgbClr val="A5A27D">
                <a:lumMod val="75000"/>
              </a:srgbClr>
            </a:solidFill>
            <a:latin typeface="Browallia New" panose="020B0604020202020204" pitchFamily="34" charset="-34"/>
            <a:ea typeface="+mn-ea"/>
            <a:cs typeface="Browallia New" panose="020B0604020202020204" pitchFamily="34" charset="-34"/>
          </a:endParaRPr>
        </a:p>
      </dsp:txBody>
      <dsp:txXfrm>
        <a:off x="6065894" y="328869"/>
        <a:ext cx="4718109" cy="1801899"/>
      </dsp:txXfrm>
    </dsp:sp>
    <dsp:sp modelId="{F7B87ACB-1AE6-46A2-9020-F1F9605A95DE}">
      <dsp:nvSpPr>
        <dsp:cNvPr id="0" name=""/>
        <dsp:cNvSpPr/>
      </dsp:nvSpPr>
      <dsp:spPr>
        <a:xfrm>
          <a:off x="419274" y="2569875"/>
          <a:ext cx="7167513" cy="1819451"/>
        </a:xfrm>
        <a:prstGeom prst="rect">
          <a:avLst/>
        </a:prstGeom>
        <a:solidFill>
          <a:srgbClr val="FFFFFF"/>
        </a:solidFill>
        <a:ln w="12700" cap="flat" cmpd="sng" algn="ctr">
          <a:solidFill>
            <a:srgbClr val="E2E2E8">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99060" rIns="72000" bIns="99060" numCol="1" spcCol="1270" anchor="ctr" anchorCtr="0">
          <a:noAutofit/>
        </a:bodyPr>
        <a:lstStyle/>
        <a:p>
          <a:pPr lvl="0" algn="ctr" defTabSz="1155700" rtl="0">
            <a:lnSpc>
              <a:spcPct val="90000"/>
            </a:lnSpc>
            <a:spcBef>
              <a:spcPct val="0"/>
            </a:spcBef>
            <a:spcAft>
              <a:spcPct val="35000"/>
            </a:spcAft>
          </a:pPr>
          <a:r>
            <a:rPr lang="en-US" sz="26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6- It is therefore conceivable that broader implementation of telemedicine systems may help restore the balance of supply and demand in community hypertension care services by mobilizing patient involvement and improving provider’s efficiency.</a:t>
          </a:r>
          <a:endParaRPr lang="en-US" sz="2600" b="1" kern="1200" dirty="0">
            <a:solidFill>
              <a:srgbClr val="A5A27D">
                <a:lumMod val="75000"/>
              </a:srgbClr>
            </a:solidFill>
            <a:latin typeface="Browallia New" panose="020B0604020202020204" pitchFamily="34" charset="-34"/>
            <a:ea typeface="+mn-ea"/>
            <a:cs typeface="Browallia New" panose="020B0604020202020204" pitchFamily="34" charset="-34"/>
          </a:endParaRPr>
        </a:p>
      </dsp:txBody>
      <dsp:txXfrm>
        <a:off x="419274" y="2569875"/>
        <a:ext cx="7167513" cy="181945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tx2">
            <a:lumMod val="25000"/>
            <a:lumOff val="7500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tx2">
            <a:lumMod val="25000"/>
            <a:lumOff val="7500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accent6">
            <a:lumMod val="40000"/>
            <a:lumOff val="6000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BCB8-2CA8-4281-8C3E-9646AA407DE2}">
      <dsp:nvSpPr>
        <dsp:cNvPr id="0" name=""/>
        <dsp:cNvSpPr/>
      </dsp:nvSpPr>
      <dsp:spPr>
        <a:xfrm>
          <a:off x="371679" y="1104498"/>
          <a:ext cx="4330478" cy="985574"/>
        </a:xfrm>
        <a:prstGeom prst="rect">
          <a:avLst/>
        </a:prstGeom>
        <a:solidFill>
          <a:srgbClr val="FFFFFF"/>
        </a:solidFill>
        <a:ln w="12700" cap="flat" cmpd="sng" algn="ctr">
          <a:solidFill>
            <a:srgbClr val="E2E2E8">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7- PCP-Cardiologist </a:t>
          </a:r>
          <a:r>
            <a:rPr lang="en-US" sz="21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Telemedicine Model </a:t>
          </a:r>
          <a:r>
            <a:rPr lang="en-US" sz="21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(PCTM).</a:t>
          </a:r>
          <a:endParaRPr lang="en-US" sz="1800" kern="1200" dirty="0">
            <a:solidFill>
              <a:srgbClr val="E2E2E8">
                <a:lumMod val="50000"/>
              </a:srgbClr>
            </a:solidFill>
            <a:latin typeface="Browallia New" panose="020B0604020202020204" pitchFamily="34" charset="-34"/>
            <a:ea typeface="+mn-ea"/>
            <a:cs typeface="Browallia New" panose="020B0604020202020204" pitchFamily="34" charset="-34"/>
          </a:endParaRPr>
        </a:p>
      </dsp:txBody>
      <dsp:txXfrm>
        <a:off x="371679" y="1104498"/>
        <a:ext cx="4330478" cy="985574"/>
      </dsp:txXfrm>
    </dsp:sp>
    <dsp:sp modelId="{B86E23A3-742D-4587-88CF-2D56A8442149}">
      <dsp:nvSpPr>
        <dsp:cNvPr id="0" name=""/>
        <dsp:cNvSpPr/>
      </dsp:nvSpPr>
      <dsp:spPr>
        <a:xfrm>
          <a:off x="139502" y="2777626"/>
          <a:ext cx="4305157" cy="1923319"/>
        </a:xfrm>
        <a:prstGeom prst="rect">
          <a:avLst/>
        </a:prstGeom>
        <a:solidFill>
          <a:srgbClr val="FFFFFF"/>
        </a:solidFill>
        <a:ln w="12700" cap="flat" cmpd="sng" algn="ctr">
          <a:solidFill>
            <a:srgbClr val="E2E2E8">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8-The present paper describes a three-arm randomized controlled trial.</a:t>
          </a:r>
          <a:endParaRPr lang="en-US" sz="2100" b="1" kern="1200" dirty="0">
            <a:solidFill>
              <a:srgbClr val="A5A27D">
                <a:lumMod val="75000"/>
              </a:srgbClr>
            </a:solidFill>
            <a:latin typeface="Browallia New" panose="020B0604020202020204" pitchFamily="34" charset="-34"/>
            <a:ea typeface="+mn-ea"/>
            <a:cs typeface="Browallia New" panose="020B0604020202020204" pitchFamily="34" charset="-34"/>
          </a:endParaRPr>
        </a:p>
      </dsp:txBody>
      <dsp:txXfrm>
        <a:off x="139502" y="2777626"/>
        <a:ext cx="4305157" cy="1923319"/>
      </dsp:txXfrm>
    </dsp:sp>
    <dsp:sp modelId="{F7B87ACB-1AE6-46A2-9020-F1F9605A95DE}">
      <dsp:nvSpPr>
        <dsp:cNvPr id="0" name=""/>
        <dsp:cNvSpPr/>
      </dsp:nvSpPr>
      <dsp:spPr>
        <a:xfrm>
          <a:off x="4757788" y="2560533"/>
          <a:ext cx="6626827" cy="2374263"/>
        </a:xfrm>
        <a:prstGeom prst="rect">
          <a:avLst/>
        </a:prstGeom>
        <a:solidFill>
          <a:srgbClr val="FFFFFF"/>
        </a:solidFill>
        <a:ln w="12700" cap="flat" cmpd="sng" algn="ctr">
          <a:solidFill>
            <a:srgbClr val="E2E2E8">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7630" rIns="7200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9- By comparing the BP control outcomes of </a:t>
          </a:r>
          <a:r>
            <a:rPr lang="en-US" sz="2300" b="1" kern="1200" dirty="0" smtClean="0">
              <a:solidFill>
                <a:srgbClr val="FFC000"/>
              </a:solidFill>
              <a:latin typeface="Browallia New" panose="020B0604020202020204" pitchFamily="34" charset="-34"/>
              <a:ea typeface="+mn-ea"/>
              <a:cs typeface="Browallia New" panose="020B0604020202020204" pitchFamily="34" charset="-34"/>
            </a:rPr>
            <a:t>(1) usual care, (2) patient self-management using telemedicine tools, and (3) the PCTM</a:t>
          </a:r>
          <a:r>
            <a:rPr lang="en-US" sz="23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 which includes</a:t>
          </a:r>
          <a:r>
            <a:rPr lang="fa-IR" sz="2300" b="1" kern="1200" dirty="0" smtClean="0">
              <a:solidFill>
                <a:srgbClr val="A5A27D">
                  <a:lumMod val="75000"/>
                </a:srgbClr>
              </a:solidFill>
              <a:latin typeface="Browallia New" panose="020B0604020202020204" pitchFamily="34" charset="-34"/>
              <a:ea typeface="+mn-ea"/>
              <a:cs typeface="+mn-cs"/>
            </a:rPr>
            <a:t> </a:t>
          </a:r>
          <a:r>
            <a:rPr lang="en-US" sz="2300" b="1" kern="1200" dirty="0" smtClean="0">
              <a:solidFill>
                <a:srgbClr val="A5A27D">
                  <a:lumMod val="75000"/>
                </a:srgbClr>
              </a:solidFill>
              <a:latin typeface="Browallia New" panose="020B0604020202020204" pitchFamily="34" charset="-34"/>
              <a:ea typeface="+mn-ea"/>
              <a:cs typeface="Browallia New" panose="020B0604020202020204" pitchFamily="34" charset="-34"/>
            </a:rPr>
            <a:t>the coordinated cardiologist services plus the same set of telemedicine tools, we will be able to draw more precise conclusions about this PCTM in hypertension management and determine whether a similar model should be developed for other chronic conditions.</a:t>
          </a:r>
          <a:endParaRPr lang="en-US" sz="2300" b="1" kern="1200" dirty="0">
            <a:solidFill>
              <a:srgbClr val="A5A27D">
                <a:lumMod val="75000"/>
              </a:srgbClr>
            </a:solidFill>
            <a:latin typeface="Browallia New" panose="020B0604020202020204" pitchFamily="34" charset="-34"/>
            <a:ea typeface="+mn-ea"/>
            <a:cs typeface="Browallia New" panose="020B0604020202020204" pitchFamily="34" charset="-34"/>
          </a:endParaRPr>
        </a:p>
      </dsp:txBody>
      <dsp:txXfrm>
        <a:off x="4757788" y="2560533"/>
        <a:ext cx="6626827" cy="23742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366AB-40D5-495C-B8EE-1BB0E3FA056A}">
      <dsp:nvSpPr>
        <dsp:cNvPr id="0" name=""/>
        <dsp:cNvSpPr/>
      </dsp:nvSpPr>
      <dsp:spPr>
        <a:xfrm>
          <a:off x="-5195827" y="-795875"/>
          <a:ext cx="6187539" cy="6187539"/>
        </a:xfrm>
        <a:prstGeom prst="blockArc">
          <a:avLst>
            <a:gd name="adj1" fmla="val 18900000"/>
            <a:gd name="adj2" fmla="val 2700000"/>
            <a:gd name="adj3" fmla="val 329"/>
          </a:avLst>
        </a:prstGeom>
        <a:noFill/>
        <a:ln w="12700" cap="flat" cmpd="sng" algn="ctr">
          <a:solidFill>
            <a:srgbClr val="BA7F91">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B27D358-B373-4A82-A4E6-3C9934E6930E}">
      <dsp:nvSpPr>
        <dsp:cNvPr id="0" name=""/>
        <dsp:cNvSpPr/>
      </dsp:nvSpPr>
      <dsp:spPr>
        <a:xfrm>
          <a:off x="637895" y="459578"/>
          <a:ext cx="8149321" cy="919157"/>
        </a:xfrm>
        <a:prstGeom prst="rect">
          <a:avLst/>
        </a:prstGeom>
        <a:solidFill>
          <a:srgbClr val="C2948F">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581"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latin typeface="Browallia New" panose="020B0604020202020204" pitchFamily="34" charset="-34"/>
              <a:ea typeface="+mn-ea"/>
              <a:cs typeface="Browallia New" panose="020B0604020202020204" pitchFamily="34" charset="-34"/>
            </a:rPr>
            <a:t>participants receive usual care (UC) that complies with China’s Hypertension Prevention and Treatment Guideline 2010 (the national guideline)</a:t>
          </a:r>
          <a:endParaRPr lang="en-US" sz="2000" b="1" kern="1200" dirty="0">
            <a:solidFill>
              <a:srgbClr val="000000"/>
            </a:solidFill>
            <a:latin typeface="Browallia New" panose="020B0604020202020204" pitchFamily="34" charset="-34"/>
            <a:ea typeface="+mn-ea"/>
            <a:cs typeface="Browallia New" panose="020B0604020202020204" pitchFamily="34" charset="-34"/>
          </a:endParaRPr>
        </a:p>
      </dsp:txBody>
      <dsp:txXfrm>
        <a:off x="637895" y="459578"/>
        <a:ext cx="8149321" cy="919157"/>
      </dsp:txXfrm>
    </dsp:sp>
    <dsp:sp modelId="{DF2D2A63-3CF8-4CA1-9962-A73430C825EF}">
      <dsp:nvSpPr>
        <dsp:cNvPr id="0" name=""/>
        <dsp:cNvSpPr/>
      </dsp:nvSpPr>
      <dsp:spPr>
        <a:xfrm>
          <a:off x="63421" y="344684"/>
          <a:ext cx="1148947" cy="1148947"/>
        </a:xfrm>
        <a:prstGeom prst="ellipse">
          <a:avLst/>
        </a:prstGeom>
        <a:solidFill>
          <a:srgbClr val="FFFFFF">
            <a:hueOff val="0"/>
            <a:satOff val="0"/>
            <a:lumOff val="0"/>
            <a:alphaOff val="0"/>
          </a:srgbClr>
        </a:solidFill>
        <a:ln w="12700" cap="flat" cmpd="sng" algn="ctr">
          <a:solidFill>
            <a:srgbClr val="C2948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C112C0C-4092-43D6-85A5-DF6ABC6D72FB}">
      <dsp:nvSpPr>
        <dsp:cNvPr id="0" name=""/>
        <dsp:cNvSpPr/>
      </dsp:nvSpPr>
      <dsp:spPr>
        <a:xfrm>
          <a:off x="972009" y="1838315"/>
          <a:ext cx="7815207" cy="919157"/>
        </a:xfrm>
        <a:prstGeom prst="rect">
          <a:avLst/>
        </a:prstGeom>
        <a:solidFill>
          <a:srgbClr val="C2948F">
            <a:hueOff val="10074369"/>
            <a:satOff val="234"/>
            <a:lumOff val="-2354"/>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581"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000000"/>
              </a:solidFill>
              <a:latin typeface="Browallia New" panose="020B0604020202020204" pitchFamily="34" charset="-34"/>
              <a:ea typeface="+mn-ea"/>
              <a:cs typeface="Browallia New" panose="020B0604020202020204" pitchFamily="34" charset="-34"/>
            </a:rPr>
            <a:t> patients additionally receive a BP telemedicine system including a BP </a:t>
          </a:r>
          <a:r>
            <a:rPr lang="en-US" sz="2800" b="1" kern="1200" dirty="0" err="1" smtClean="0">
              <a:solidFill>
                <a:srgbClr val="000000"/>
              </a:solidFill>
              <a:latin typeface="Browallia New" panose="020B0604020202020204" pitchFamily="34" charset="-34"/>
              <a:ea typeface="+mn-ea"/>
              <a:cs typeface="Browallia New" panose="020B0604020202020204" pitchFamily="34" charset="-34"/>
            </a:rPr>
            <a:t>telemonitor</a:t>
          </a:r>
          <a:r>
            <a:rPr lang="en-US" sz="2800" b="1" kern="1200" dirty="0" smtClean="0">
              <a:solidFill>
                <a:srgbClr val="000000"/>
              </a:solidFill>
              <a:latin typeface="Browallia New" panose="020B0604020202020204" pitchFamily="34" charset="-34"/>
              <a:ea typeface="+mn-ea"/>
              <a:cs typeface="Browallia New" panose="020B0604020202020204" pitchFamily="34" charset="-34"/>
            </a:rPr>
            <a:t> and a mobile app.</a:t>
          </a:r>
          <a:endParaRPr lang="en-US" sz="2800" b="1" kern="1200" dirty="0">
            <a:solidFill>
              <a:srgbClr val="000000"/>
            </a:solidFill>
            <a:latin typeface="Browallia New" panose="020B0604020202020204" pitchFamily="34" charset="-34"/>
            <a:ea typeface="+mn-ea"/>
            <a:cs typeface="Browallia New" panose="020B0604020202020204" pitchFamily="34" charset="-34"/>
          </a:endParaRPr>
        </a:p>
      </dsp:txBody>
      <dsp:txXfrm>
        <a:off x="972009" y="1838315"/>
        <a:ext cx="7815207" cy="919157"/>
      </dsp:txXfrm>
    </dsp:sp>
    <dsp:sp modelId="{8A0CAB39-0DA3-41AF-BA79-253E90B25469}">
      <dsp:nvSpPr>
        <dsp:cNvPr id="0" name=""/>
        <dsp:cNvSpPr/>
      </dsp:nvSpPr>
      <dsp:spPr>
        <a:xfrm>
          <a:off x="415884" y="1669063"/>
          <a:ext cx="1148947" cy="1148947"/>
        </a:xfrm>
        <a:prstGeom prst="ellipse">
          <a:avLst/>
        </a:prstGeom>
        <a:solidFill>
          <a:srgbClr val="FFFFFF">
            <a:hueOff val="0"/>
            <a:satOff val="0"/>
            <a:lumOff val="0"/>
            <a:alphaOff val="0"/>
          </a:srgbClr>
        </a:solidFill>
        <a:ln w="12700" cap="flat" cmpd="sng" algn="ctr">
          <a:solidFill>
            <a:srgbClr val="C2948F">
              <a:hueOff val="10074369"/>
              <a:satOff val="234"/>
              <a:lumOff val="-2354"/>
              <a:alphaOff val="0"/>
            </a:srgbClr>
          </a:solidFill>
          <a:prstDash val="solid"/>
        </a:ln>
        <a:effectLst/>
      </dsp:spPr>
      <dsp:style>
        <a:lnRef idx="2">
          <a:scrgbClr r="0" g="0" b="0"/>
        </a:lnRef>
        <a:fillRef idx="1">
          <a:scrgbClr r="0" g="0" b="0"/>
        </a:fillRef>
        <a:effectRef idx="0">
          <a:scrgbClr r="0" g="0" b="0"/>
        </a:effectRef>
        <a:fontRef idx="minor"/>
      </dsp:style>
    </dsp:sp>
    <dsp:sp modelId="{5DCE6DF0-345C-4AD7-9F09-61B38D322682}">
      <dsp:nvSpPr>
        <dsp:cNvPr id="0" name=""/>
        <dsp:cNvSpPr/>
      </dsp:nvSpPr>
      <dsp:spPr>
        <a:xfrm>
          <a:off x="637895" y="3217051"/>
          <a:ext cx="8149321" cy="919157"/>
        </a:xfrm>
        <a:prstGeom prst="rect">
          <a:avLst/>
        </a:prstGeom>
        <a:solidFill>
          <a:srgbClr val="C2948F">
            <a:hueOff val="20148737"/>
            <a:satOff val="469"/>
            <a:lumOff val="-4707"/>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581"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latin typeface="Browallia New" panose="020B0604020202020204" pitchFamily="34" charset="-34"/>
              <a:ea typeface="+mn-ea"/>
              <a:cs typeface="Browallia New" panose="020B0604020202020204" pitchFamily="34" charset="-34"/>
            </a:rPr>
            <a:t> participants receive all of the above plus coordinated services jointly provided by their PCPs and a designated team of cardiologists who have access to the secure </a:t>
          </a:r>
          <a:r>
            <a:rPr lang="en-US" sz="2000" b="1" kern="1200" dirty="0" err="1" smtClean="0">
              <a:solidFill>
                <a:srgbClr val="000000"/>
              </a:solidFill>
              <a:latin typeface="Browallia New" panose="020B0604020202020204" pitchFamily="34" charset="-34"/>
              <a:ea typeface="+mn-ea"/>
              <a:cs typeface="Browallia New" panose="020B0604020202020204" pitchFamily="34" charset="-34"/>
            </a:rPr>
            <a:t>CareLinker</a:t>
          </a:r>
          <a:r>
            <a:rPr lang="en-US" sz="2000" b="1" kern="1200" dirty="0" smtClean="0">
              <a:solidFill>
                <a:srgbClr val="000000"/>
              </a:solidFill>
              <a:latin typeface="Browallia New" panose="020B0604020202020204" pitchFamily="34" charset="-34"/>
              <a:ea typeface="+mn-ea"/>
              <a:cs typeface="Browallia New" panose="020B0604020202020204" pitchFamily="34" charset="-34"/>
            </a:rPr>
            <a:t> </a:t>
          </a:r>
          <a:r>
            <a:rPr lang="en-US" sz="2000" b="1" kern="1200" dirty="0" err="1" smtClean="0">
              <a:solidFill>
                <a:srgbClr val="000000"/>
              </a:solidFill>
              <a:latin typeface="Browallia New" panose="020B0604020202020204" pitchFamily="34" charset="-34"/>
              <a:ea typeface="+mn-ea"/>
              <a:cs typeface="Browallia New" panose="020B0604020202020204" pitchFamily="34" charset="-34"/>
            </a:rPr>
            <a:t>websiteand</a:t>
          </a:r>
          <a:r>
            <a:rPr lang="en-US" sz="2000" b="1" kern="1200" dirty="0" smtClean="0">
              <a:solidFill>
                <a:srgbClr val="000000"/>
              </a:solidFill>
              <a:latin typeface="Browallia New" panose="020B0604020202020204" pitchFamily="34" charset="-34"/>
              <a:ea typeface="+mn-ea"/>
              <a:cs typeface="Browallia New" panose="020B0604020202020204" pitchFamily="34" charset="-34"/>
            </a:rPr>
            <a:t> review patient data with PCPs once every 3 months.</a:t>
          </a:r>
          <a:endParaRPr lang="en-US" sz="2000" b="1" kern="1200" dirty="0">
            <a:solidFill>
              <a:srgbClr val="000000"/>
            </a:solidFill>
            <a:latin typeface="Browallia New" panose="020B0604020202020204" pitchFamily="34" charset="-34"/>
            <a:ea typeface="+mn-ea"/>
            <a:cs typeface="Browallia New" panose="020B0604020202020204" pitchFamily="34" charset="-34"/>
          </a:endParaRPr>
        </a:p>
      </dsp:txBody>
      <dsp:txXfrm>
        <a:off x="637895" y="3217051"/>
        <a:ext cx="8149321" cy="919157"/>
      </dsp:txXfrm>
    </dsp:sp>
    <dsp:sp modelId="{301B4874-50B1-489A-AC95-D8FA258F6921}">
      <dsp:nvSpPr>
        <dsp:cNvPr id="0" name=""/>
        <dsp:cNvSpPr/>
      </dsp:nvSpPr>
      <dsp:spPr>
        <a:xfrm>
          <a:off x="0" y="3183490"/>
          <a:ext cx="1148947" cy="1148947"/>
        </a:xfrm>
        <a:prstGeom prst="ellipse">
          <a:avLst/>
        </a:prstGeom>
        <a:solidFill>
          <a:srgbClr val="FFFFFF">
            <a:hueOff val="0"/>
            <a:satOff val="0"/>
            <a:lumOff val="0"/>
            <a:alphaOff val="0"/>
          </a:srgbClr>
        </a:solidFill>
        <a:ln w="12700" cap="flat" cmpd="sng" algn="ctr">
          <a:solidFill>
            <a:srgbClr val="C2948F">
              <a:hueOff val="20148737"/>
              <a:satOff val="469"/>
              <a:lumOff val="-4707"/>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F417-35C5-4E34-9C94-5A927E24B817}">
      <dsp:nvSpPr>
        <dsp:cNvPr id="0" name=""/>
        <dsp:cNvSpPr/>
      </dsp:nvSpPr>
      <dsp:spPr>
        <a:xfrm>
          <a:off x="2708" y="311647"/>
          <a:ext cx="3300065" cy="1320026"/>
        </a:xfrm>
        <a:prstGeom prst="chevron">
          <a:avLst/>
        </a:prstGeom>
        <a:solidFill>
          <a:schemeClr val="bg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r" defTabSz="1778000">
            <a:lnSpc>
              <a:spcPct val="90000"/>
            </a:lnSpc>
            <a:spcBef>
              <a:spcPct val="0"/>
            </a:spcBef>
            <a:spcAft>
              <a:spcPct val="35000"/>
            </a:spcAft>
          </a:pPr>
          <a:r>
            <a:rPr lang="en-US" sz="4000" kern="1200" dirty="0" smtClean="0">
              <a:solidFill>
                <a:schemeClr val="bg1"/>
              </a:solidFill>
              <a:latin typeface="Browallia New" panose="020B0604020202020204" pitchFamily="34" charset="-34"/>
              <a:cs typeface="Browallia New" panose="020B0604020202020204" pitchFamily="34" charset="-34"/>
            </a:rPr>
            <a:t>background</a:t>
          </a:r>
          <a:endParaRPr lang="en-US" sz="2900" kern="1200" dirty="0">
            <a:solidFill>
              <a:schemeClr val="bg1"/>
            </a:solidFill>
            <a:latin typeface="Browallia New" panose="020B0604020202020204" pitchFamily="34" charset="-34"/>
            <a:cs typeface="Browallia New" panose="020B0604020202020204" pitchFamily="34" charset="-34"/>
          </a:endParaRPr>
        </a:p>
      </dsp:txBody>
      <dsp:txXfrm>
        <a:off x="662721" y="311647"/>
        <a:ext cx="1980039" cy="1320026"/>
      </dsp:txXfrm>
    </dsp:sp>
    <dsp:sp modelId="{9AD6691B-35BB-4D71-8296-B4A763F17338}">
      <dsp:nvSpPr>
        <dsp:cNvPr id="0" name=""/>
        <dsp:cNvSpPr/>
      </dsp:nvSpPr>
      <dsp:spPr>
        <a:xfrm>
          <a:off x="2972767" y="311647"/>
          <a:ext cx="3300065" cy="1320026"/>
        </a:xfrm>
        <a:prstGeom prst="chevron">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b="0" kern="1200" dirty="0" smtClean="0">
              <a:solidFill>
                <a:schemeClr val="bg1"/>
              </a:solidFill>
              <a:latin typeface="Browallia New" panose="020B0604020202020204" pitchFamily="34" charset="-34"/>
              <a:cs typeface="Browallia New" panose="020B0604020202020204" pitchFamily="34" charset="-34"/>
            </a:rPr>
            <a:t>Methods</a:t>
          </a:r>
          <a:endParaRPr lang="en-US" sz="3600" b="0" kern="1200" dirty="0">
            <a:solidFill>
              <a:schemeClr val="bg1"/>
            </a:solidFill>
            <a:latin typeface="Browallia New" panose="020B0604020202020204" pitchFamily="34" charset="-34"/>
            <a:cs typeface="Browallia New" panose="020B0604020202020204" pitchFamily="34" charset="-34"/>
          </a:endParaRPr>
        </a:p>
      </dsp:txBody>
      <dsp:txXfrm>
        <a:off x="3632780" y="311647"/>
        <a:ext cx="1980039" cy="1320026"/>
      </dsp:txXfrm>
    </dsp:sp>
    <dsp:sp modelId="{1938A1FC-EAAA-4023-97F4-CE411DB279D3}">
      <dsp:nvSpPr>
        <dsp:cNvPr id="0" name=""/>
        <dsp:cNvSpPr/>
      </dsp:nvSpPr>
      <dsp:spPr>
        <a:xfrm>
          <a:off x="5942826" y="311647"/>
          <a:ext cx="3300065" cy="132002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Browallia New" panose="020B0604020202020204" pitchFamily="34" charset="-34"/>
              <a:cs typeface="Browallia New" panose="020B0604020202020204" pitchFamily="34" charset="-34"/>
            </a:rPr>
            <a:t>Discussion</a:t>
          </a:r>
          <a:r>
            <a:rPr lang="en-US" sz="4300" kern="1200" dirty="0" smtClean="0"/>
            <a:t> </a:t>
          </a:r>
          <a:endParaRPr lang="en-US" sz="4300" kern="1200" dirty="0"/>
        </a:p>
      </dsp:txBody>
      <dsp:txXfrm>
        <a:off x="6602839" y="311647"/>
        <a:ext cx="1980039" cy="13200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12/28/2020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34</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smtClean="0"/>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l" rtl="0">
              <a:defRPr b="0" baseline="0">
                <a:cs typeface="B Titr" panose="00000700000000000000" pitchFamily="2" charset="-78"/>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lgn="l" rtl="0">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smtClean="0"/>
              <a:t>Click to add text</a:t>
            </a:r>
            <a:endParaRPr lang="fa-IR" dirty="0" smtClean="0"/>
          </a:p>
          <a:p>
            <a:pPr lvl="0"/>
            <a:endParaRPr lang="en-US" dirty="0" smtClean="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en-US" dirty="0" smtClean="0"/>
              <a:t>Slide NO </a:t>
            </a:r>
            <a:fld id="{58863BF2-F2E0-4234-B14B-8DB17FDAD539}" type="slidenum">
              <a:rPr lang="en-US" smtClean="0"/>
              <a:t>‹#›</a:t>
            </a:fld>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en-US" dirty="0" smtClean="0"/>
              <a:t>Topic</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en-US" dirty="0" smtClean="0"/>
              <a:t>Lecturer Name</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9921271" y="288084"/>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اسلاید شماره  9</a:t>
            </a:r>
            <a:endParaRPr lang="en-US" dirty="0"/>
          </a:p>
        </p:txBody>
      </p:sp>
      <p:sp>
        <p:nvSpPr>
          <p:cNvPr id="8" name="Footer Placeholder 7"/>
          <p:cNvSpPr>
            <a:spLocks noGrp="1"/>
          </p:cNvSpPr>
          <p:nvPr>
            <p:ph type="ftr" sz="quarter" idx="11"/>
          </p:nvPr>
        </p:nvSpPr>
        <p:spPr/>
        <p:txBody>
          <a:bodyPr/>
          <a:lstStyle/>
          <a:p>
            <a:r>
              <a:rPr lang="fa-IR" smtClean="0"/>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اسلاید شماره  9</a:t>
            </a:r>
            <a:endParaRPr lang="en-US" dirty="0"/>
          </a:p>
        </p:txBody>
      </p:sp>
      <p:sp>
        <p:nvSpPr>
          <p:cNvPr id="4" name="Footer Placeholder 3"/>
          <p:cNvSpPr>
            <a:spLocks noGrp="1"/>
          </p:cNvSpPr>
          <p:nvPr>
            <p:ph type="ftr" sz="quarter" idx="11"/>
          </p:nvPr>
        </p:nvSpPr>
        <p:spPr/>
        <p:txBody>
          <a:bodyPr/>
          <a:lstStyle/>
          <a:p>
            <a:r>
              <a:rPr lang="fa-IR" smtClean="0"/>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اسلاید شماره  9</a:t>
            </a:r>
            <a:endParaRPr lang="en-US" dirty="0"/>
          </a:p>
        </p:txBody>
      </p:sp>
      <p:sp>
        <p:nvSpPr>
          <p:cNvPr id="3" name="Footer Placeholder 2"/>
          <p:cNvSpPr>
            <a:spLocks noGrp="1"/>
          </p:cNvSpPr>
          <p:nvPr>
            <p:ph type="ftr" sz="quarter" idx="11"/>
          </p:nvPr>
        </p:nvSpPr>
        <p:spPr/>
        <p:txBody>
          <a:bodyPr/>
          <a:lstStyle/>
          <a:p>
            <a:r>
              <a:rPr lang="fa-IR" smtClean="0"/>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smtClean="0"/>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smtClean="0"/>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10.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image" Target="../media/image11.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12.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13.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9.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Autofit/>
          </a:bodyPr>
          <a:lstStyle/>
          <a:p>
            <a:r>
              <a:rPr lang="en-US" sz="3200" b="1" cap="none" dirty="0">
                <a:latin typeface="Comic Sans MS" panose="030F0702030302020204" pitchFamily="66" charset="0"/>
              </a:rPr>
              <a:t>A coordinated </a:t>
            </a:r>
            <a:r>
              <a:rPr lang="en-US" sz="3200" b="1" cap="none" dirty="0" smtClean="0">
                <a:latin typeface="Comic Sans MS" panose="030F0702030302020204" pitchFamily="66" charset="0"/>
              </a:rPr>
              <a:t>PCP-cardiologist </a:t>
            </a:r>
            <a:r>
              <a:rPr lang="en-US" sz="3200" b="1" cap="none" dirty="0">
                <a:latin typeface="Comic Sans MS" panose="030F0702030302020204" pitchFamily="66" charset="0"/>
              </a:rPr>
              <a:t>telemedicine model (PCTM) in china’s community hypertension care: study protocol for A randomized controlled trial</a:t>
            </a:r>
            <a:endParaRPr lang="en-US" sz="3200" b="1" dirty="0">
              <a:cs typeface="B Titr" panose="00000700000000000000" pitchFamily="2" charset="-78"/>
            </a:endParaRPr>
          </a:p>
        </p:txBody>
      </p:sp>
      <p:sp>
        <p:nvSpPr>
          <p:cNvPr id="3" name="Subtitle 2"/>
          <p:cNvSpPr>
            <a:spLocks noGrp="1"/>
          </p:cNvSpPr>
          <p:nvPr>
            <p:ph type="subTitle" idx="1"/>
          </p:nvPr>
        </p:nvSpPr>
        <p:spPr>
          <a:xfrm>
            <a:off x="1524000" y="3996250"/>
            <a:ext cx="9144000" cy="1947350"/>
          </a:xfrm>
        </p:spPr>
        <p:txBody>
          <a:bodyPr>
            <a:noAutofit/>
          </a:bodyPr>
          <a:lstStyle/>
          <a:p>
            <a:r>
              <a:rPr lang="en-US" dirty="0" err="1" smtClean="0">
                <a:solidFill>
                  <a:schemeClr val="bg1"/>
                </a:solidFill>
                <a:cs typeface="B Nazanin" panose="00000400000000000000" pitchFamily="2" charset="-78"/>
              </a:rPr>
              <a:t>Fatemeh</a:t>
            </a:r>
            <a:r>
              <a:rPr lang="en-US" dirty="0" smtClean="0">
                <a:solidFill>
                  <a:schemeClr val="bg1"/>
                </a:solidFill>
                <a:cs typeface="B Nazanin" panose="00000400000000000000" pitchFamily="2" charset="-78"/>
              </a:rPr>
              <a:t> </a:t>
            </a:r>
            <a:r>
              <a:rPr lang="en-US" dirty="0" err="1" smtClean="0">
                <a:solidFill>
                  <a:schemeClr val="bg1"/>
                </a:solidFill>
                <a:cs typeface="B Nazanin" panose="00000400000000000000" pitchFamily="2" charset="-78"/>
              </a:rPr>
              <a:t>shakeri</a:t>
            </a:r>
            <a:endParaRPr lang="fa-IR" dirty="0" smtClean="0">
              <a:solidFill>
                <a:schemeClr val="bg1"/>
              </a:solidFill>
              <a:cs typeface="B Nazanin" panose="00000400000000000000" pitchFamily="2" charset="-78"/>
            </a:endParaRPr>
          </a:p>
          <a:p>
            <a:r>
              <a:rPr lang="en-US" dirty="0" smtClean="0">
                <a:solidFill>
                  <a:schemeClr val="bg1"/>
                </a:solidFill>
                <a:cs typeface="B Nazanin" panose="00000400000000000000" pitchFamily="2" charset="-78"/>
              </a:rPr>
              <a:t>shakerif3@mums.ac.ir</a:t>
            </a:r>
            <a:endParaRPr lang="fa-IR" dirty="0">
              <a:solidFill>
                <a:schemeClr val="bg1"/>
              </a:solidFill>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
        <p:nvSpPr>
          <p:cNvPr id="5" name="Rectangle 4"/>
          <p:cNvSpPr/>
          <p:nvPr/>
        </p:nvSpPr>
        <p:spPr>
          <a:xfrm>
            <a:off x="5062052" y="596582"/>
            <a:ext cx="2196050" cy="400110"/>
          </a:xfrm>
          <a:prstGeom prst="rect">
            <a:avLst/>
          </a:prstGeom>
          <a:noFill/>
        </p:spPr>
        <p:txBody>
          <a:bodyPr wrap="none" lIns="91440" tIns="45720" rIns="91440" bIns="45720">
            <a:spAutoFit/>
          </a:bodyPr>
          <a:lstStyle/>
          <a:p>
            <a:pPr algn="ctr"/>
            <a:r>
              <a:rPr lang="en-US" sz="2000" dirty="0">
                <a:solidFill>
                  <a:schemeClr val="bg1"/>
                </a:solidFill>
              </a:rPr>
              <a:t>In the name of God</a:t>
            </a:r>
            <a:endParaRPr lang="en-US" sz="2000" b="0" cap="none" spc="0" dirty="0">
              <a:ln w="0"/>
              <a:solidFill>
                <a:schemeClr val="bg1"/>
              </a:solidFill>
              <a:effectLst>
                <a:outerShdw blurRad="38100" dist="19050" dir="2700000" algn="tl" rotWithShape="0">
                  <a:schemeClr val="dk1">
                    <a:alpha val="40000"/>
                  </a:schemeClr>
                </a:outerShdw>
              </a:effectLst>
              <a:cs typeface="B Nazanin" panose="00000400000000000000" pitchFamily="2" charset="-78"/>
            </a:endParaRPr>
          </a:p>
        </p:txBody>
      </p:sp>
      <p:pic>
        <p:nvPicPr>
          <p:cNvPr id="13" name="Picture 2" descr="C:\Users\mohtashamifarf2\Pictures\th75KJOCVH.jpg"/>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b="15090"/>
          <a:stretch/>
        </p:blipFill>
        <p:spPr bwMode="auto">
          <a:xfrm>
            <a:off x="10195034" y="186608"/>
            <a:ext cx="1681655" cy="146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82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10</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69451" y="1860009"/>
            <a:ext cx="10068734" cy="707886"/>
          </a:xfrm>
          <a:prstGeom prst="rect">
            <a:avLst/>
          </a:prstGeom>
        </p:spPr>
        <p:txBody>
          <a:bodyPr wrap="square">
            <a:spAutoFit/>
          </a:bodyPr>
          <a:lstStyle/>
          <a:p>
            <a:r>
              <a:rPr lang="en-US" sz="4000" dirty="0">
                <a:solidFill>
                  <a:schemeClr val="bg1"/>
                </a:solidFill>
                <a:latin typeface="Garamond" panose="02020404030301010803" pitchFamily="18" charset="0"/>
                <a:cs typeface="Browallia New" panose="020B0604020202020204" pitchFamily="34" charset="-34"/>
              </a:rPr>
              <a:t>5- Participant recruitment</a:t>
            </a:r>
          </a:p>
        </p:txBody>
      </p:sp>
      <p:sp>
        <p:nvSpPr>
          <p:cNvPr id="9" name="Rectangle 8"/>
          <p:cNvSpPr/>
          <p:nvPr/>
        </p:nvSpPr>
        <p:spPr>
          <a:xfrm>
            <a:off x="628073" y="3013804"/>
            <a:ext cx="10917381" cy="2554545"/>
          </a:xfrm>
          <a:prstGeom prst="rect">
            <a:avLst/>
          </a:prstGeom>
          <a:gradFill rotWithShape="1">
            <a:gsLst>
              <a:gs pos="0">
                <a:srgbClr val="C2948F">
                  <a:tint val="60000"/>
                  <a:satMod val="105000"/>
                  <a:lumMod val="105000"/>
                </a:srgbClr>
              </a:gs>
              <a:gs pos="100000">
                <a:srgbClr val="C2948F">
                  <a:tint val="65000"/>
                  <a:satMod val="100000"/>
                  <a:lumMod val="100000"/>
                </a:srgbClr>
              </a:gs>
              <a:gs pos="100000">
                <a:srgbClr val="C2948F">
                  <a:tint val="70000"/>
                  <a:satMod val="100000"/>
                  <a:lumMod val="100000"/>
                </a:srgbClr>
              </a:gs>
            </a:gsLst>
            <a:lin ang="5400000" scaled="0"/>
          </a:gradFill>
          <a:ln w="6350" cap="flat" cmpd="sng" algn="ctr">
            <a:solidFill>
              <a:srgbClr val="C2948F"/>
            </a:solidFill>
            <a:prstDash val="solid"/>
          </a:ln>
          <a:effectLst/>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2000" b="0" i="0" u="none" strike="noStrike" kern="0" cap="none" spc="0" normalizeH="0" baseline="0" noProof="0" dirty="0" smtClean="0">
                <a:ln>
                  <a:noFill/>
                </a:ln>
                <a:solidFill>
                  <a:srgbClr val="131413"/>
                </a:solidFill>
                <a:effectLst/>
                <a:uLnTx/>
                <a:uFillTx/>
                <a:latin typeface="Browallia New" panose="020B0604020202020204" pitchFamily="34" charset="-34"/>
                <a:ea typeface="+mn-ea"/>
                <a:cs typeface="Browallia New" panose="020B0604020202020204" pitchFamily="34" charset="-34"/>
              </a:rPr>
              <a:t>Those who remain eligible are invited to their registered CHC to attend the screening sessions with at least two PCPs and one research electronic engineer who instructs participants on the use of the BP tele-monitor and ensures that participants have the appropriate Android or Apple smart phone to download and use the </a:t>
            </a:r>
            <a:r>
              <a:rPr kumimoji="0" lang="en-US" sz="2000" b="0" i="0" u="none" strike="noStrike" kern="0" cap="none" spc="0" normalizeH="0" baseline="0" noProof="0" dirty="0" err="1" smtClean="0">
                <a:ln>
                  <a:noFill/>
                </a:ln>
                <a:solidFill>
                  <a:srgbClr val="131413"/>
                </a:solidFill>
                <a:effectLst/>
                <a:uLnTx/>
                <a:uFillTx/>
                <a:latin typeface="Browallia New" panose="020B0604020202020204" pitchFamily="34" charset="-34"/>
                <a:ea typeface="+mn-ea"/>
                <a:cs typeface="Browallia New" panose="020B0604020202020204" pitchFamily="34" charset="-34"/>
              </a:rPr>
              <a:t>CareLinker</a:t>
            </a:r>
            <a:r>
              <a:rPr kumimoji="0" lang="en-US" sz="2000" b="0" i="0" u="none" strike="noStrike" kern="0" cap="none" spc="0" normalizeH="0" baseline="0" noProof="0" dirty="0" smtClean="0">
                <a:ln>
                  <a:noFill/>
                </a:ln>
                <a:solidFill>
                  <a:srgbClr val="131413"/>
                </a:solidFill>
                <a:effectLst/>
                <a:uLnTx/>
                <a:uFillTx/>
                <a:latin typeface="Browallia New" panose="020B0604020202020204" pitchFamily="34" charset="-34"/>
                <a:ea typeface="+mn-ea"/>
                <a:cs typeface="Browallia New" panose="020B0604020202020204" pitchFamily="34" charset="-34"/>
              </a:rPr>
              <a:t> app.</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endParaRPr kumimoji="0" lang="en-US" sz="2000" b="0" i="0" u="none" strike="noStrike" kern="0" cap="none" spc="0" normalizeH="0" baseline="0" noProof="0" dirty="0" smtClean="0">
              <a:ln>
                <a:noFill/>
              </a:ln>
              <a:solidFill>
                <a:srgbClr val="131413"/>
              </a:solidFill>
              <a:effectLst/>
              <a:uLnTx/>
              <a:uFillTx/>
              <a:latin typeface="Browallia New" panose="020B0604020202020204" pitchFamily="34" charset="-34"/>
              <a:ea typeface="+mn-ea"/>
              <a:cs typeface="Browallia New" panose="020B0604020202020204" pitchFamily="34" charset="-34"/>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2000" b="0" i="0" u="none" strike="noStrike" kern="0" cap="none" spc="0" normalizeH="0" baseline="0" noProof="0" dirty="0" smtClean="0">
                <a:ln>
                  <a:noFill/>
                </a:ln>
                <a:solidFill>
                  <a:srgbClr val="131413"/>
                </a:solidFill>
                <a:effectLst/>
                <a:uLnTx/>
                <a:uFillTx/>
                <a:latin typeface="Browallia New" panose="020B0604020202020204" pitchFamily="34" charset="-34"/>
                <a:ea typeface="+mn-ea"/>
                <a:cs typeface="Browallia New" panose="020B0604020202020204" pitchFamily="34" charset="-34"/>
              </a:rPr>
              <a:t> If the participant has uncontrolled BP, as defined in the above inclusion criterion 5, during the screening visit and signs the consent, the research nurse will continue the procedure by collecting baseline laboratory tests and study questionnaires. The eligible patients will be randomized to the control or to one of the two intervention groups. The recruitment process is expected to take 12 months to complete from September 2016 to September 2017.</a:t>
            </a:r>
            <a:endParaRPr kumimoji="0" lang="fa-IR" sz="2000" b="0" i="0" u="none" strike="noStrike" kern="0" cap="none" spc="0" normalizeH="0" baseline="0" noProof="0" dirty="0" smtClean="0">
              <a:ln>
                <a:noFill/>
              </a:ln>
              <a:solidFill>
                <a:srgbClr val="000000"/>
              </a:solidFill>
              <a:effectLst/>
              <a:uLnTx/>
              <a:uFillTx/>
              <a:latin typeface="Browallia New" panose="020B0604020202020204" pitchFamily="34" charset="-34"/>
              <a:ea typeface="+mn-ea"/>
              <a:cs typeface="Tahoma" panose="020B0604030504040204" pitchFamily="34" charset="0"/>
            </a:endParaRPr>
          </a:p>
        </p:txBody>
      </p:sp>
    </p:spTree>
    <p:extLst>
      <p:ext uri="{BB962C8B-B14F-4D97-AF65-F5344CB8AC3E}">
        <p14:creationId xmlns:p14="http://schemas.microsoft.com/office/powerpoint/2010/main" val="864441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11</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69451" y="1860009"/>
            <a:ext cx="10068734" cy="707886"/>
          </a:xfrm>
          <a:prstGeom prst="rect">
            <a:avLst/>
          </a:prstGeom>
        </p:spPr>
        <p:txBody>
          <a:bodyPr wrap="square">
            <a:spAutoFit/>
          </a:bodyPr>
          <a:lstStyle/>
          <a:p>
            <a:r>
              <a:rPr lang="en-US" sz="4000" dirty="0">
                <a:solidFill>
                  <a:schemeClr val="bg1"/>
                </a:solidFill>
                <a:latin typeface="Garamond" panose="02020404030301010803" pitchFamily="18" charset="0"/>
                <a:cs typeface="Browallia New" panose="020B0604020202020204" pitchFamily="34" charset="-34"/>
              </a:rPr>
              <a:t>5- Participant recruitment</a:t>
            </a:r>
          </a:p>
        </p:txBody>
      </p:sp>
      <p:sp>
        <p:nvSpPr>
          <p:cNvPr id="9" name="Rectangle 8"/>
          <p:cNvSpPr/>
          <p:nvPr/>
        </p:nvSpPr>
        <p:spPr>
          <a:xfrm>
            <a:off x="628073" y="3013804"/>
            <a:ext cx="10917381" cy="2554545"/>
          </a:xfrm>
          <a:prstGeom prst="rect">
            <a:avLst/>
          </a:prstGeom>
          <a:gradFill rotWithShape="1">
            <a:gsLst>
              <a:gs pos="0">
                <a:srgbClr val="C2948F">
                  <a:tint val="60000"/>
                  <a:satMod val="105000"/>
                  <a:lumMod val="105000"/>
                </a:srgbClr>
              </a:gs>
              <a:gs pos="100000">
                <a:srgbClr val="C2948F">
                  <a:tint val="65000"/>
                  <a:satMod val="100000"/>
                  <a:lumMod val="100000"/>
                </a:srgbClr>
              </a:gs>
              <a:gs pos="100000">
                <a:srgbClr val="C2948F">
                  <a:tint val="70000"/>
                  <a:satMod val="100000"/>
                  <a:lumMod val="100000"/>
                </a:srgbClr>
              </a:gs>
            </a:gsLst>
            <a:lin ang="5400000" scaled="0"/>
          </a:gradFill>
          <a:ln w="6350" cap="flat" cmpd="sng" algn="ctr">
            <a:solidFill>
              <a:srgbClr val="C2948F"/>
            </a:solidFill>
            <a:prstDash val="solid"/>
          </a:ln>
          <a:effectLst/>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2000" b="0" i="0" u="none" strike="noStrike" kern="0" cap="none" spc="0" normalizeH="0" baseline="0" noProof="0" dirty="0" smtClean="0">
                <a:ln>
                  <a:noFill/>
                </a:ln>
                <a:solidFill>
                  <a:srgbClr val="131413"/>
                </a:solidFill>
                <a:effectLst/>
                <a:uLnTx/>
                <a:uFillTx/>
                <a:latin typeface="Browallia New" panose="020B0604020202020204" pitchFamily="34" charset="-34"/>
                <a:ea typeface="+mn-ea"/>
                <a:cs typeface="Browallia New" panose="020B0604020202020204" pitchFamily="34" charset="-34"/>
              </a:rPr>
              <a:t>Those who remain eligible are invited to their registered CHC to attend the screening sessions with at least two PCPs and one research electronic engineer who instructs participants on the use of the BP tele-monitor and ensures that participants have the appropriate Android or Apple smart phone to download and use the </a:t>
            </a:r>
            <a:r>
              <a:rPr kumimoji="0" lang="en-US" sz="2000" b="0" i="0" u="none" strike="noStrike" kern="0" cap="none" spc="0" normalizeH="0" baseline="0" noProof="0" dirty="0" err="1" smtClean="0">
                <a:ln>
                  <a:noFill/>
                </a:ln>
                <a:solidFill>
                  <a:srgbClr val="131413"/>
                </a:solidFill>
                <a:effectLst/>
                <a:uLnTx/>
                <a:uFillTx/>
                <a:latin typeface="Browallia New" panose="020B0604020202020204" pitchFamily="34" charset="-34"/>
                <a:ea typeface="+mn-ea"/>
                <a:cs typeface="Browallia New" panose="020B0604020202020204" pitchFamily="34" charset="-34"/>
              </a:rPr>
              <a:t>CareLinker</a:t>
            </a:r>
            <a:r>
              <a:rPr kumimoji="0" lang="en-US" sz="2000" b="0" i="0" u="none" strike="noStrike" kern="0" cap="none" spc="0" normalizeH="0" baseline="0" noProof="0" dirty="0" smtClean="0">
                <a:ln>
                  <a:noFill/>
                </a:ln>
                <a:solidFill>
                  <a:srgbClr val="131413"/>
                </a:solidFill>
                <a:effectLst/>
                <a:uLnTx/>
                <a:uFillTx/>
                <a:latin typeface="Browallia New" panose="020B0604020202020204" pitchFamily="34" charset="-34"/>
                <a:ea typeface="+mn-ea"/>
                <a:cs typeface="Browallia New" panose="020B0604020202020204" pitchFamily="34" charset="-34"/>
              </a:rPr>
              <a:t> app.</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endParaRPr kumimoji="0" lang="en-US" sz="2000" b="0" i="0" u="none" strike="noStrike" kern="0" cap="none" spc="0" normalizeH="0" baseline="0" noProof="0" dirty="0" smtClean="0">
              <a:ln>
                <a:noFill/>
              </a:ln>
              <a:solidFill>
                <a:srgbClr val="131413"/>
              </a:solidFill>
              <a:effectLst/>
              <a:uLnTx/>
              <a:uFillTx/>
              <a:latin typeface="Browallia New" panose="020B0604020202020204" pitchFamily="34" charset="-34"/>
              <a:ea typeface="+mn-ea"/>
              <a:cs typeface="Browallia New" panose="020B0604020202020204" pitchFamily="34" charset="-34"/>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2000" b="0" i="0" u="none" strike="noStrike" kern="0" cap="none" spc="0" normalizeH="0" baseline="0" noProof="0" dirty="0" smtClean="0">
                <a:ln>
                  <a:noFill/>
                </a:ln>
                <a:solidFill>
                  <a:srgbClr val="131413"/>
                </a:solidFill>
                <a:effectLst/>
                <a:uLnTx/>
                <a:uFillTx/>
                <a:latin typeface="Browallia New" panose="020B0604020202020204" pitchFamily="34" charset="-34"/>
                <a:ea typeface="+mn-ea"/>
                <a:cs typeface="Browallia New" panose="020B0604020202020204" pitchFamily="34" charset="-34"/>
              </a:rPr>
              <a:t> If the participant has uncontrolled BP, as defined in the above inclusion criterion 5, during the screening visit and signs the consent, the research nurse will continue the procedure by collecting baseline laboratory tests and study questionnaires. The eligible patients will be randomized to the control or to one of the two intervention groups. The recruitment process is expected to take 12 months to complete from September 2016 to September 2017.</a:t>
            </a:r>
            <a:endParaRPr kumimoji="0" lang="fa-IR" sz="2000" b="0" i="0" u="none" strike="noStrike" kern="0" cap="none" spc="0" normalizeH="0" baseline="0" noProof="0" dirty="0" smtClean="0">
              <a:ln>
                <a:noFill/>
              </a:ln>
              <a:solidFill>
                <a:srgbClr val="000000"/>
              </a:solidFill>
              <a:effectLst/>
              <a:uLnTx/>
              <a:uFillTx/>
              <a:latin typeface="Browallia New" panose="020B0604020202020204" pitchFamily="34" charset="-34"/>
              <a:ea typeface="+mn-ea"/>
              <a:cs typeface="Tahoma" panose="020B0604030504040204" pitchFamily="34" charset="0"/>
            </a:endParaRPr>
          </a:p>
        </p:txBody>
      </p:sp>
    </p:spTree>
    <p:extLst>
      <p:ext uri="{BB962C8B-B14F-4D97-AF65-F5344CB8AC3E}">
        <p14:creationId xmlns:p14="http://schemas.microsoft.com/office/powerpoint/2010/main" val="832540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12</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69451" y="1860009"/>
            <a:ext cx="10068734" cy="954107"/>
          </a:xfrm>
          <a:prstGeom prst="rect">
            <a:avLst/>
          </a:prstGeom>
        </p:spPr>
        <p:txBody>
          <a:bodyPr wrap="square">
            <a:spAutoFit/>
          </a:bodyPr>
          <a:lstStyle/>
          <a:p>
            <a:r>
              <a:rPr lang="en-US" sz="2800" dirty="0">
                <a:solidFill>
                  <a:schemeClr val="bg1"/>
                </a:solidFill>
                <a:latin typeface="Garamond" panose="02020404030301010803" pitchFamily="18" charset="0"/>
                <a:cs typeface="Browallia New" panose="020B0604020202020204" pitchFamily="34" charset="-34"/>
              </a:rPr>
              <a:t>6- Outcomes</a:t>
            </a:r>
            <a:r>
              <a:rPr lang="en-US" sz="2800" dirty="0" smtClean="0">
                <a:solidFill>
                  <a:schemeClr val="bg1"/>
                </a:solidFill>
                <a:latin typeface="Garamond" panose="02020404030301010803" pitchFamily="18" charset="0"/>
                <a:cs typeface="Browallia New" panose="020B0604020202020204" pitchFamily="34" charset="-34"/>
              </a:rPr>
              <a:t>:</a:t>
            </a:r>
          </a:p>
          <a:p>
            <a:r>
              <a:rPr lang="en-US" sz="2800" dirty="0">
                <a:solidFill>
                  <a:schemeClr val="bg1"/>
                </a:solidFill>
                <a:latin typeface="Garamond" panose="02020404030301010803" pitchFamily="18" charset="0"/>
                <a:cs typeface="Browallia New" panose="020B0604020202020204" pitchFamily="34" charset="-34"/>
              </a:rPr>
              <a:t>Primary outcome </a:t>
            </a:r>
            <a:r>
              <a:rPr lang="en-US" sz="2800" dirty="0" smtClean="0">
                <a:solidFill>
                  <a:schemeClr val="bg1"/>
                </a:solidFill>
                <a:latin typeface="Garamond" panose="02020404030301010803" pitchFamily="18" charset="0"/>
                <a:cs typeface="Browallia New" panose="020B0604020202020204" pitchFamily="34" charset="-34"/>
              </a:rPr>
              <a:t>measures:</a:t>
            </a:r>
            <a:endParaRPr lang="en-US" sz="2800" dirty="0">
              <a:solidFill>
                <a:schemeClr val="bg1"/>
              </a:solidFill>
              <a:latin typeface="Garamond" panose="02020404030301010803" pitchFamily="18" charset="0"/>
              <a:cs typeface="Browallia New" panose="020B0604020202020204" pitchFamily="34" charset="-34"/>
            </a:endParaRPr>
          </a:p>
        </p:txBody>
      </p:sp>
      <p:graphicFrame>
        <p:nvGraphicFramePr>
          <p:cNvPr id="10" name="Content Placeholder 14" descr="SmartArt object">
            <a:extLst>
              <a:ext uri="{FF2B5EF4-FFF2-40B4-BE49-F238E27FC236}">
                <a16:creationId xmlns:a16="http://schemas.microsoft.com/office/drawing/2014/main" id="{DDF6050D-62DF-4914-93B9-C337839FF3BD}"/>
              </a:ext>
            </a:extLst>
          </p:cNvPr>
          <p:cNvGraphicFramePr>
            <a:graphicFrameLocks/>
          </p:cNvGraphicFramePr>
          <p:nvPr>
            <p:extLst>
              <p:ext uri="{D42A27DB-BD31-4B8C-83A1-F6EECF244321}">
                <p14:modId xmlns:p14="http://schemas.microsoft.com/office/powerpoint/2010/main" val="1535224801"/>
              </p:ext>
            </p:extLst>
          </p:nvPr>
        </p:nvGraphicFramePr>
        <p:xfrm>
          <a:off x="4992251" y="2539061"/>
          <a:ext cx="6680916" cy="3608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10"/>
          <p:cNvPicPr>
            <a:picLocks noChangeAspect="1"/>
          </p:cNvPicPr>
          <p:nvPr/>
        </p:nvPicPr>
        <p:blipFill rotWithShape="1">
          <a:blip r:embed="rId12">
            <a:extLst>
              <a:ext uri="{28A0092B-C50C-407E-A947-70E740481C1C}">
                <a14:useLocalDpi xmlns:a14="http://schemas.microsoft.com/office/drawing/2010/main" val="0"/>
              </a:ext>
            </a:extLst>
          </a:blip>
          <a:srcRect r="50657" b="24088"/>
          <a:stretch/>
        </p:blipFill>
        <p:spPr>
          <a:xfrm>
            <a:off x="1581094" y="3169980"/>
            <a:ext cx="2522787" cy="2717980"/>
          </a:xfrm>
          <a:prstGeom prst="rect">
            <a:avLst/>
          </a:prstGeom>
        </p:spPr>
      </p:pic>
    </p:spTree>
    <p:extLst>
      <p:ext uri="{BB962C8B-B14F-4D97-AF65-F5344CB8AC3E}">
        <p14:creationId xmlns:p14="http://schemas.microsoft.com/office/powerpoint/2010/main" val="314731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13</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69451" y="1860009"/>
            <a:ext cx="10068734" cy="954107"/>
          </a:xfrm>
          <a:prstGeom prst="rect">
            <a:avLst/>
          </a:prstGeom>
        </p:spPr>
        <p:txBody>
          <a:bodyPr wrap="square">
            <a:spAutoFit/>
          </a:bodyPr>
          <a:lstStyle/>
          <a:p>
            <a:r>
              <a:rPr lang="en-US" sz="2800" dirty="0">
                <a:solidFill>
                  <a:schemeClr val="bg1"/>
                </a:solidFill>
                <a:latin typeface="Garamond" panose="02020404030301010803" pitchFamily="18" charset="0"/>
                <a:cs typeface="Browallia New" panose="020B0604020202020204" pitchFamily="34" charset="-34"/>
              </a:rPr>
              <a:t>6- Outcomes</a:t>
            </a:r>
            <a:r>
              <a:rPr lang="en-US" sz="2800" dirty="0" smtClean="0">
                <a:solidFill>
                  <a:schemeClr val="bg1"/>
                </a:solidFill>
                <a:latin typeface="Garamond" panose="02020404030301010803" pitchFamily="18" charset="0"/>
                <a:cs typeface="Browallia New" panose="020B0604020202020204" pitchFamily="34" charset="-34"/>
              </a:rPr>
              <a:t>:</a:t>
            </a:r>
          </a:p>
          <a:p>
            <a:r>
              <a:rPr lang="en-US" sz="2800" dirty="0">
                <a:solidFill>
                  <a:schemeClr val="bg1"/>
                </a:solidFill>
                <a:latin typeface="Garamond" panose="02020404030301010803" pitchFamily="18" charset="0"/>
                <a:cs typeface="Browallia New" panose="020B0604020202020204" pitchFamily="34" charset="-34"/>
              </a:rPr>
              <a:t>Secondary </a:t>
            </a:r>
            <a:r>
              <a:rPr lang="en-US" sz="2800" dirty="0" smtClean="0">
                <a:solidFill>
                  <a:schemeClr val="bg1"/>
                </a:solidFill>
                <a:latin typeface="Garamond" panose="02020404030301010803" pitchFamily="18" charset="0"/>
                <a:cs typeface="Browallia New" panose="020B0604020202020204" pitchFamily="34" charset="-34"/>
              </a:rPr>
              <a:t>outcomes:</a:t>
            </a:r>
            <a:endParaRPr lang="en-US" sz="2800" dirty="0">
              <a:solidFill>
                <a:schemeClr val="bg1"/>
              </a:solidFill>
              <a:latin typeface="Garamond" panose="02020404030301010803" pitchFamily="18" charset="0"/>
              <a:cs typeface="Browallia New" panose="020B0604020202020204" pitchFamily="34" charset="-34"/>
            </a:endParaRPr>
          </a:p>
        </p:txBody>
      </p:sp>
      <p:graphicFrame>
        <p:nvGraphicFramePr>
          <p:cNvPr id="12" name="Content Placeholder 14" descr="SmartArt object">
            <a:extLst>
              <a:ext uri="{FF2B5EF4-FFF2-40B4-BE49-F238E27FC236}">
                <a16:creationId xmlns:a16="http://schemas.microsoft.com/office/drawing/2014/main" id="{DDF6050D-62DF-4914-93B9-C337839FF3BD}"/>
              </a:ext>
            </a:extLst>
          </p:cNvPr>
          <p:cNvGraphicFramePr>
            <a:graphicFrameLocks/>
          </p:cNvGraphicFramePr>
          <p:nvPr>
            <p:extLst>
              <p:ext uri="{D42A27DB-BD31-4B8C-83A1-F6EECF244321}">
                <p14:modId xmlns:p14="http://schemas.microsoft.com/office/powerpoint/2010/main" val="2144565034"/>
              </p:ext>
            </p:extLst>
          </p:nvPr>
        </p:nvGraphicFramePr>
        <p:xfrm>
          <a:off x="4775200" y="2465532"/>
          <a:ext cx="6930968" cy="36576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Picture 12"/>
          <p:cNvPicPr>
            <a:picLocks noChangeAspect="1"/>
          </p:cNvPicPr>
          <p:nvPr/>
        </p:nvPicPr>
        <p:blipFill rotWithShape="1">
          <a:blip r:embed="rId12"/>
          <a:srcRect l="40156" r="6511" b="24430"/>
          <a:stretch/>
        </p:blipFill>
        <p:spPr>
          <a:xfrm>
            <a:off x="607052" y="2904263"/>
            <a:ext cx="2840655" cy="2780169"/>
          </a:xfrm>
          <a:prstGeom prst="rect">
            <a:avLst/>
          </a:prstGeom>
        </p:spPr>
      </p:pic>
    </p:spTree>
    <p:extLst>
      <p:ext uri="{BB962C8B-B14F-4D97-AF65-F5344CB8AC3E}">
        <p14:creationId xmlns:p14="http://schemas.microsoft.com/office/powerpoint/2010/main" val="1189809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14</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69451" y="1860009"/>
            <a:ext cx="10068734" cy="523220"/>
          </a:xfrm>
          <a:prstGeom prst="rect">
            <a:avLst/>
          </a:prstGeom>
        </p:spPr>
        <p:txBody>
          <a:bodyPr wrap="square">
            <a:spAutoFit/>
          </a:bodyPr>
          <a:lstStyle/>
          <a:p>
            <a:r>
              <a:rPr lang="en-US" sz="2800" dirty="0">
                <a:solidFill>
                  <a:schemeClr val="bg1"/>
                </a:solidFill>
                <a:latin typeface="Garamond" panose="02020404030301010803" pitchFamily="18" charset="0"/>
                <a:cs typeface="Browallia New" panose="020B0604020202020204" pitchFamily="34" charset="-34"/>
              </a:rPr>
              <a:t>7-sample size and power calculation </a:t>
            </a:r>
          </a:p>
        </p:txBody>
      </p:sp>
      <p:sp>
        <p:nvSpPr>
          <p:cNvPr id="10" name="Rectangle 9"/>
          <p:cNvSpPr/>
          <p:nvPr/>
        </p:nvSpPr>
        <p:spPr>
          <a:xfrm>
            <a:off x="526473" y="2383229"/>
            <a:ext cx="10888287" cy="3785652"/>
          </a:xfrm>
          <a:prstGeom prst="rect">
            <a:avLst/>
          </a:prstGeom>
          <a:solidFill>
            <a:schemeClr val="tx1">
              <a:lumMod val="40000"/>
              <a:lumOff val="60000"/>
            </a:schemeClr>
          </a:solidFill>
          <a:ln>
            <a:noFill/>
          </a:ln>
          <a:effectLst/>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2000" b="1" i="0" u="none" strike="noStrike" kern="0" cap="none" spc="50" normalizeH="0" baseline="0" noProof="0" dirty="0" smtClean="0">
                <a:ln w="9525" cmpd="sng">
                  <a:solidFill>
                    <a:srgbClr val="A5A27D"/>
                  </a:solidFill>
                  <a:prstDash val="solid"/>
                </a:ln>
                <a:solidFill>
                  <a:srgbClr val="000000"/>
                </a:solidFill>
                <a:effectLst>
                  <a:glow rad="38100">
                    <a:srgbClr val="A5A27D">
                      <a:alpha val="40000"/>
                    </a:srgbClr>
                  </a:glow>
                </a:effectLst>
                <a:uLnTx/>
                <a:uFillTx/>
                <a:latin typeface="Browallia New" panose="020B0604020202020204" pitchFamily="34" charset="-34"/>
                <a:ea typeface="+mn-ea"/>
                <a:cs typeface="Browallia New" panose="020B0604020202020204" pitchFamily="34" charset="-34"/>
              </a:rPr>
              <a:t>The sample size required for this RCT is </a:t>
            </a:r>
            <a:r>
              <a:rPr kumimoji="0" lang="en-US" sz="2000" b="1" i="0" u="none" strike="noStrike" kern="0" cap="none" spc="50" normalizeH="0" baseline="0" noProof="0" dirty="0" smtClean="0">
                <a:ln w="9525" cmpd="sng">
                  <a:solidFill>
                    <a:srgbClr val="A5A27D"/>
                  </a:solidFill>
                  <a:prstDash val="solid"/>
                </a:ln>
                <a:solidFill>
                  <a:srgbClr val="FF0000"/>
                </a:solidFill>
                <a:effectLst>
                  <a:glow rad="38100">
                    <a:srgbClr val="A5A27D">
                      <a:alpha val="40000"/>
                    </a:srgbClr>
                  </a:glow>
                </a:effectLst>
                <a:uLnTx/>
                <a:uFillTx/>
                <a:latin typeface="Browallia New" panose="020B0604020202020204" pitchFamily="34" charset="-34"/>
                <a:ea typeface="+mn-ea"/>
                <a:cs typeface="Browallia New" panose="020B0604020202020204" pitchFamily="34" charset="-34"/>
              </a:rPr>
              <a:t>330 patients</a:t>
            </a:r>
            <a:r>
              <a:rPr kumimoji="0" lang="en-US" sz="2000" b="1" i="0" u="none" strike="noStrike" kern="0" cap="none" spc="50" normalizeH="0" baseline="0" noProof="0" dirty="0" smtClean="0">
                <a:ln w="9525" cmpd="sng">
                  <a:solidFill>
                    <a:srgbClr val="A5A27D"/>
                  </a:solidFill>
                  <a:prstDash val="solid"/>
                </a:ln>
                <a:solidFill>
                  <a:srgbClr val="000000"/>
                </a:solidFill>
                <a:effectLst>
                  <a:glow rad="38100">
                    <a:srgbClr val="A5A27D">
                      <a:alpha val="40000"/>
                    </a:srgbClr>
                  </a:glow>
                </a:effectLst>
                <a:uLnTx/>
                <a:uFillTx/>
                <a:latin typeface="Browallia New" panose="020B0604020202020204" pitchFamily="34" charset="-34"/>
                <a:ea typeface="+mn-ea"/>
                <a:cs typeface="Browallia New" panose="020B0604020202020204" pitchFamily="34" charset="-34"/>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50" normalizeH="0" baseline="0" noProof="0" dirty="0" smtClean="0">
              <a:ln w="9525" cmpd="sng">
                <a:solidFill>
                  <a:srgbClr val="A5A27D"/>
                </a:solidFill>
                <a:prstDash val="solid"/>
              </a:ln>
              <a:solidFill>
                <a:srgbClr val="000000"/>
              </a:solidFill>
              <a:effectLst>
                <a:glow rad="38100">
                  <a:srgbClr val="A5A27D">
                    <a:alpha val="40000"/>
                  </a:srgbClr>
                </a:glow>
              </a:effectLst>
              <a:uLnTx/>
              <a:uFillTx/>
              <a:latin typeface="Browallia New" panose="020B0604020202020204" pitchFamily="34" charset="-34"/>
              <a:ea typeface="+mn-ea"/>
              <a:cs typeface="Browallia New" panose="020B0604020202020204" pitchFamily="34" charset="-34"/>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2000" b="1" i="0" u="none" strike="noStrike" kern="0" cap="none" spc="50" normalizeH="0" baseline="0" noProof="0" dirty="0" smtClean="0">
                <a:ln w="9525" cmpd="sng">
                  <a:solidFill>
                    <a:srgbClr val="A5A27D"/>
                  </a:solidFill>
                  <a:prstDash val="solid"/>
                </a:ln>
                <a:solidFill>
                  <a:srgbClr val="000000"/>
                </a:solidFill>
                <a:effectLst>
                  <a:glow rad="38100">
                    <a:srgbClr val="A5A27D">
                      <a:alpha val="40000"/>
                    </a:srgbClr>
                  </a:glow>
                </a:effectLst>
                <a:uLnTx/>
                <a:uFillTx/>
                <a:latin typeface="Browallia New" panose="020B0604020202020204" pitchFamily="34" charset="-34"/>
                <a:ea typeface="+mn-ea"/>
                <a:cs typeface="Browallia New" panose="020B0604020202020204" pitchFamily="34" charset="-34"/>
              </a:rPr>
              <a:t>We assume that the standard deviation for difference in SBP from baseline to 12 months is 16.5 mm Hg and the difference in DBP from baseline to 12 months is 11.5 mm Hg. Using a two-sample comparison of the mean change between Group 1 and Group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50" normalizeH="0" baseline="0" noProof="0" dirty="0" smtClean="0">
              <a:ln w="9525" cmpd="sng">
                <a:solidFill>
                  <a:srgbClr val="A5A27D"/>
                </a:solidFill>
                <a:prstDash val="solid"/>
              </a:ln>
              <a:solidFill>
                <a:srgbClr val="000000"/>
              </a:solidFill>
              <a:effectLst>
                <a:glow rad="38100">
                  <a:srgbClr val="A5A27D">
                    <a:alpha val="40000"/>
                  </a:srgbClr>
                </a:glow>
              </a:effectLst>
              <a:uLnTx/>
              <a:uFillTx/>
              <a:latin typeface="Browallia New" panose="020B0604020202020204" pitchFamily="34" charset="-34"/>
              <a:ea typeface="+mn-ea"/>
              <a:cs typeface="Browallia New" panose="020B0604020202020204" pitchFamily="34" charset="-34"/>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2000" b="1" i="0" u="none" strike="noStrike" kern="0" cap="none" spc="50" normalizeH="0" baseline="0" noProof="0" dirty="0" smtClean="0">
                <a:ln w="9525" cmpd="sng">
                  <a:solidFill>
                    <a:srgbClr val="A5A27D"/>
                  </a:solidFill>
                  <a:prstDash val="solid"/>
                </a:ln>
                <a:solidFill>
                  <a:srgbClr val="000000"/>
                </a:solidFill>
                <a:effectLst>
                  <a:glow rad="38100">
                    <a:srgbClr val="A5A27D">
                      <a:alpha val="40000"/>
                    </a:srgbClr>
                  </a:glow>
                </a:effectLst>
                <a:uLnTx/>
                <a:uFillTx/>
                <a:latin typeface="Browallia New" panose="020B0604020202020204" pitchFamily="34" charset="-34"/>
                <a:ea typeface="+mn-ea"/>
                <a:cs typeface="Browallia New" panose="020B0604020202020204" pitchFamily="34" charset="-34"/>
              </a:rPr>
              <a:t>a sample size of </a:t>
            </a:r>
            <a:r>
              <a:rPr kumimoji="0" lang="en-US" sz="2000" b="1" i="0" u="none" strike="noStrike" kern="0" cap="none" spc="50" normalizeH="0" baseline="0" noProof="0" dirty="0" smtClean="0">
                <a:ln w="9525" cmpd="sng">
                  <a:solidFill>
                    <a:srgbClr val="A5A27D"/>
                  </a:solidFill>
                  <a:prstDash val="solid"/>
                </a:ln>
                <a:solidFill>
                  <a:srgbClr val="FF0000"/>
                </a:solidFill>
                <a:effectLst>
                  <a:glow rad="38100">
                    <a:srgbClr val="A5A27D">
                      <a:alpha val="40000"/>
                    </a:srgbClr>
                  </a:glow>
                </a:effectLst>
                <a:uLnTx/>
                <a:uFillTx/>
                <a:latin typeface="Browallia New" panose="020B0604020202020204" pitchFamily="34" charset="-34"/>
                <a:ea typeface="+mn-ea"/>
                <a:cs typeface="Browallia New" panose="020B0604020202020204" pitchFamily="34" charset="-34"/>
              </a:rPr>
              <a:t>88 patients per group is required to have 80% power at the 95% confidence level</a:t>
            </a:r>
            <a:r>
              <a:rPr kumimoji="0" lang="en-US" sz="2000" b="1" i="0" u="none" strike="noStrike" kern="0" cap="none" spc="50" normalizeH="0" baseline="0" noProof="0" dirty="0" smtClean="0">
                <a:ln w="9525" cmpd="sng">
                  <a:solidFill>
                    <a:srgbClr val="A5A27D"/>
                  </a:solidFill>
                  <a:prstDash val="solid"/>
                </a:ln>
                <a:solidFill>
                  <a:srgbClr val="000000"/>
                </a:solidFill>
                <a:effectLst>
                  <a:glow rad="38100">
                    <a:srgbClr val="A5A27D">
                      <a:alpha val="40000"/>
                    </a:srgbClr>
                  </a:glow>
                </a:effectLst>
                <a:uLnTx/>
                <a:uFillTx/>
                <a:latin typeface="Browallia New" panose="020B0604020202020204" pitchFamily="34" charset="-34"/>
                <a:ea typeface="+mn-ea"/>
                <a:cs typeface="Browallia New" panose="020B0604020202020204" pitchFamily="34" charset="-34"/>
              </a:rPr>
              <a:t>. This number is further adjusted to 110 per group to account for an estimated dropout rate of 20% during the 12 months follow-up.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50" normalizeH="0" baseline="0" noProof="0" dirty="0" smtClean="0">
              <a:ln w="9525" cmpd="sng">
                <a:solidFill>
                  <a:srgbClr val="A5A27D"/>
                </a:solidFill>
                <a:prstDash val="solid"/>
              </a:ln>
              <a:solidFill>
                <a:srgbClr val="000000"/>
              </a:solidFill>
              <a:effectLst>
                <a:glow rad="38100">
                  <a:srgbClr val="A5A27D">
                    <a:alpha val="40000"/>
                  </a:srgbClr>
                </a:glow>
              </a:effectLst>
              <a:uLnTx/>
              <a:uFillTx/>
              <a:latin typeface="Browallia New" panose="020B0604020202020204" pitchFamily="34" charset="-34"/>
              <a:ea typeface="+mn-ea"/>
              <a:cs typeface="Browallia New" panose="020B0604020202020204" pitchFamily="34" charset="-34"/>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2000" b="1" i="0" u="none" strike="noStrike" kern="0" cap="none" spc="50" normalizeH="0" baseline="0" noProof="0" dirty="0" smtClean="0">
                <a:ln w="9525" cmpd="sng">
                  <a:solidFill>
                    <a:srgbClr val="A5A27D"/>
                  </a:solidFill>
                  <a:prstDash val="solid"/>
                </a:ln>
                <a:solidFill>
                  <a:srgbClr val="000000"/>
                </a:solidFill>
                <a:effectLst>
                  <a:glow rad="38100">
                    <a:srgbClr val="A5A27D">
                      <a:alpha val="40000"/>
                    </a:srgbClr>
                  </a:glow>
                </a:effectLst>
                <a:uLnTx/>
                <a:uFillTx/>
                <a:latin typeface="Browallia New" panose="020B0604020202020204" pitchFamily="34" charset="-34"/>
                <a:ea typeface="+mn-ea"/>
                <a:cs typeface="Browallia New" panose="020B0604020202020204" pitchFamily="34" charset="-34"/>
              </a:rPr>
              <a:t> To reduce this potential dropout ,we will provide all participants an additional 2 years of free health consultation services from PCPs and cardiologists as an incentive after they complete the trial. All analyses will be performed according to the </a:t>
            </a:r>
            <a:r>
              <a:rPr kumimoji="0" lang="en-US" sz="2000" b="1" i="0" u="none" strike="noStrike" kern="0" cap="none" spc="50" normalizeH="0" baseline="0" noProof="0" dirty="0" smtClean="0">
                <a:ln w="9525" cmpd="sng">
                  <a:solidFill>
                    <a:srgbClr val="A5A27D"/>
                  </a:solidFill>
                  <a:prstDash val="solid"/>
                </a:ln>
                <a:solidFill>
                  <a:srgbClr val="FF0000"/>
                </a:solidFill>
                <a:effectLst>
                  <a:glow rad="38100">
                    <a:srgbClr val="A5A27D">
                      <a:alpha val="40000"/>
                    </a:srgbClr>
                  </a:glow>
                </a:effectLst>
                <a:uLnTx/>
                <a:uFillTx/>
                <a:latin typeface="Browallia New" panose="020B0604020202020204" pitchFamily="34" charset="-34"/>
                <a:ea typeface="+mn-ea"/>
                <a:cs typeface="Browallia New" panose="020B0604020202020204" pitchFamily="34" charset="-34"/>
              </a:rPr>
              <a:t>intention-to-treat (ITT) </a:t>
            </a:r>
            <a:r>
              <a:rPr kumimoji="0" lang="en-US" sz="2000" b="1" i="0" u="none" strike="noStrike" kern="0" cap="none" spc="50" normalizeH="0" baseline="0" noProof="0" dirty="0" smtClean="0">
                <a:ln w="9525" cmpd="sng">
                  <a:solidFill>
                    <a:srgbClr val="A5A27D"/>
                  </a:solidFill>
                  <a:prstDash val="solid"/>
                </a:ln>
                <a:solidFill>
                  <a:srgbClr val="000000"/>
                </a:solidFill>
                <a:effectLst>
                  <a:glow rad="38100">
                    <a:srgbClr val="A5A27D">
                      <a:alpha val="40000"/>
                    </a:srgbClr>
                  </a:glow>
                </a:effectLst>
                <a:uLnTx/>
                <a:uFillTx/>
                <a:latin typeface="Browallia New" panose="020B0604020202020204" pitchFamily="34" charset="-34"/>
                <a:ea typeface="+mn-ea"/>
                <a:cs typeface="Browallia New" panose="020B0604020202020204" pitchFamily="34" charset="-34"/>
              </a:rPr>
              <a:t>principle.</a:t>
            </a:r>
            <a:endParaRPr kumimoji="0" lang="fa-IR" sz="2000" b="1" i="0" u="none" strike="noStrike" kern="0" cap="none" spc="50" normalizeH="0" baseline="0" noProof="0" dirty="0" smtClean="0">
              <a:ln w="9525" cmpd="sng">
                <a:solidFill>
                  <a:srgbClr val="A5A27D"/>
                </a:solidFill>
                <a:prstDash val="solid"/>
              </a:ln>
              <a:solidFill>
                <a:srgbClr val="000000"/>
              </a:solidFill>
              <a:effectLst>
                <a:glow rad="38100">
                  <a:srgbClr val="A5A27D">
                    <a:alpha val="40000"/>
                  </a:srgbClr>
                </a:glow>
              </a:effectLst>
              <a:uLnTx/>
              <a:uFillTx/>
              <a:latin typeface="Browallia New" panose="020B0604020202020204" pitchFamily="34" charset="-34"/>
              <a:ea typeface="+mn-ea"/>
              <a:cs typeface="Tahoma" panose="020B0604030504040204" pitchFamily="34" charset="0"/>
            </a:endParaRPr>
          </a:p>
        </p:txBody>
      </p:sp>
    </p:spTree>
    <p:extLst>
      <p:ext uri="{BB962C8B-B14F-4D97-AF65-F5344CB8AC3E}">
        <p14:creationId xmlns:p14="http://schemas.microsoft.com/office/powerpoint/2010/main" val="4061110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15</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6956" y="3089980"/>
            <a:ext cx="10068734" cy="1815882"/>
          </a:xfrm>
          <a:prstGeom prst="rect">
            <a:avLst/>
          </a:prstGeom>
        </p:spPr>
        <p:txBody>
          <a:bodyPr wrap="square">
            <a:spAutoFit/>
          </a:bodyPr>
          <a:lstStyle/>
          <a:p>
            <a:r>
              <a:rPr lang="en-US" sz="2800" dirty="0">
                <a:solidFill>
                  <a:schemeClr val="bg1"/>
                </a:solidFill>
                <a:latin typeface="Garamond" panose="02020404030301010803" pitchFamily="18" charset="0"/>
                <a:cs typeface="Browallia New" panose="020B0604020202020204" pitchFamily="34" charset="-34"/>
              </a:rPr>
              <a:t>8-groups</a:t>
            </a:r>
            <a:r>
              <a:rPr lang="en-US" sz="2800" dirty="0" smtClean="0">
                <a:solidFill>
                  <a:schemeClr val="bg1"/>
                </a:solidFill>
                <a:latin typeface="Garamond" panose="02020404030301010803" pitchFamily="18" charset="0"/>
                <a:cs typeface="Browallia New" panose="020B0604020202020204" pitchFamily="34" charset="-34"/>
              </a:rPr>
              <a:t>:</a:t>
            </a:r>
          </a:p>
          <a:p>
            <a:r>
              <a:rPr lang="en-US" sz="2800" dirty="0">
                <a:solidFill>
                  <a:schemeClr val="bg1"/>
                </a:solidFill>
                <a:latin typeface="Garamond" panose="02020404030301010803" pitchFamily="18" charset="0"/>
                <a:cs typeface="Browallia New" panose="020B0604020202020204" pitchFamily="34" charset="-34"/>
              </a:rPr>
              <a:t>group 1:usual care</a:t>
            </a:r>
          </a:p>
          <a:p>
            <a:endParaRPr lang="en-US" sz="2800" dirty="0" smtClean="0">
              <a:solidFill>
                <a:schemeClr val="bg1"/>
              </a:solidFill>
              <a:latin typeface="Garamond" panose="02020404030301010803" pitchFamily="18" charset="0"/>
              <a:cs typeface="Browallia New" panose="020B0604020202020204" pitchFamily="34" charset="-34"/>
            </a:endParaRPr>
          </a:p>
          <a:p>
            <a:endParaRPr lang="en-US" sz="2800" dirty="0">
              <a:solidFill>
                <a:schemeClr val="bg1"/>
              </a:solidFill>
              <a:latin typeface="Garamond" panose="02020404030301010803" pitchFamily="18" charset="0"/>
              <a:cs typeface="Browallia New" panose="020B0604020202020204" pitchFamily="34" charset="-34"/>
            </a:endParaRPr>
          </a:p>
        </p:txBody>
      </p:sp>
      <p:graphicFrame>
        <p:nvGraphicFramePr>
          <p:cNvPr id="9" name="Diagram 8"/>
          <p:cNvGraphicFramePr/>
          <p:nvPr>
            <p:extLst>
              <p:ext uri="{D42A27DB-BD31-4B8C-83A1-F6EECF244321}">
                <p14:modId xmlns:p14="http://schemas.microsoft.com/office/powerpoint/2010/main" val="3987878260"/>
              </p:ext>
            </p:extLst>
          </p:nvPr>
        </p:nvGraphicFramePr>
        <p:xfrm>
          <a:off x="3075710" y="1943322"/>
          <a:ext cx="8737600" cy="40961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5668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16</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6956" y="3089980"/>
            <a:ext cx="10068734" cy="1815882"/>
          </a:xfrm>
          <a:prstGeom prst="rect">
            <a:avLst/>
          </a:prstGeom>
        </p:spPr>
        <p:txBody>
          <a:bodyPr wrap="square">
            <a:spAutoFit/>
          </a:bodyPr>
          <a:lstStyle/>
          <a:p>
            <a:r>
              <a:rPr lang="en-US" sz="2800" dirty="0">
                <a:solidFill>
                  <a:schemeClr val="bg1"/>
                </a:solidFill>
                <a:latin typeface="Garamond" panose="02020404030301010803" pitchFamily="18" charset="0"/>
                <a:cs typeface="Browallia New" panose="020B0604020202020204" pitchFamily="34" charset="-34"/>
              </a:rPr>
              <a:t>8-groups</a:t>
            </a:r>
            <a:r>
              <a:rPr lang="en-US" sz="2800" dirty="0" smtClean="0">
                <a:solidFill>
                  <a:schemeClr val="bg1"/>
                </a:solidFill>
                <a:latin typeface="Garamond" panose="02020404030301010803" pitchFamily="18" charset="0"/>
                <a:cs typeface="Browallia New" panose="020B0604020202020204" pitchFamily="34" charset="-34"/>
              </a:rPr>
              <a:t>:</a:t>
            </a:r>
          </a:p>
          <a:p>
            <a:r>
              <a:rPr lang="en-US" sz="2800" dirty="0">
                <a:solidFill>
                  <a:schemeClr val="bg1"/>
                </a:solidFill>
                <a:latin typeface="Garamond" panose="02020404030301010803" pitchFamily="18" charset="0"/>
                <a:cs typeface="Browallia New" panose="020B0604020202020204" pitchFamily="34" charset="-34"/>
              </a:rPr>
              <a:t>group 1:usual care</a:t>
            </a:r>
          </a:p>
          <a:p>
            <a:endParaRPr lang="en-US" sz="2800" dirty="0" smtClean="0">
              <a:solidFill>
                <a:schemeClr val="bg1"/>
              </a:solidFill>
              <a:latin typeface="Garamond" panose="02020404030301010803" pitchFamily="18" charset="0"/>
              <a:cs typeface="Browallia New" panose="020B0604020202020204" pitchFamily="34" charset="-34"/>
            </a:endParaRPr>
          </a:p>
          <a:p>
            <a:endParaRPr lang="en-US" sz="2800" dirty="0">
              <a:solidFill>
                <a:schemeClr val="bg1"/>
              </a:solidFill>
              <a:latin typeface="Garamond" panose="02020404030301010803" pitchFamily="18" charset="0"/>
              <a:cs typeface="Browallia New" panose="020B0604020202020204" pitchFamily="34" charset="-34"/>
            </a:endParaRPr>
          </a:p>
        </p:txBody>
      </p:sp>
      <p:graphicFrame>
        <p:nvGraphicFramePr>
          <p:cNvPr id="10" name="Diagram 9"/>
          <p:cNvGraphicFramePr/>
          <p:nvPr>
            <p:extLst>
              <p:ext uri="{D42A27DB-BD31-4B8C-83A1-F6EECF244321}">
                <p14:modId xmlns:p14="http://schemas.microsoft.com/office/powerpoint/2010/main" val="3661343335"/>
              </p:ext>
            </p:extLst>
          </p:nvPr>
        </p:nvGraphicFramePr>
        <p:xfrm>
          <a:off x="2871537" y="1959698"/>
          <a:ext cx="9047747" cy="42168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63112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17</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701963" y="1725957"/>
            <a:ext cx="11220644" cy="1384995"/>
          </a:xfrm>
          <a:prstGeom prst="rect">
            <a:avLst/>
          </a:prstGeom>
        </p:spPr>
        <p:txBody>
          <a:bodyPr wrap="square">
            <a:spAutoFit/>
          </a:bodyPr>
          <a:lstStyle/>
          <a:p>
            <a:r>
              <a:rPr lang="en-US" sz="2800" dirty="0">
                <a:solidFill>
                  <a:schemeClr val="bg1"/>
                </a:solidFill>
                <a:latin typeface="Garamond" panose="02020404030301010803" pitchFamily="18" charset="0"/>
                <a:cs typeface="Browallia New" panose="020B0604020202020204" pitchFamily="34" charset="-34"/>
              </a:rPr>
              <a:t>8-groups</a:t>
            </a:r>
            <a:r>
              <a:rPr lang="en-US" sz="2800" dirty="0" smtClean="0">
                <a:solidFill>
                  <a:schemeClr val="bg1"/>
                </a:solidFill>
                <a:latin typeface="Garamond" panose="02020404030301010803" pitchFamily="18" charset="0"/>
                <a:cs typeface="Browallia New" panose="020B0604020202020204" pitchFamily="34" charset="-34"/>
              </a:rPr>
              <a:t>:</a:t>
            </a:r>
          </a:p>
          <a:p>
            <a:r>
              <a:rPr lang="en-US" sz="2800" dirty="0">
                <a:solidFill>
                  <a:schemeClr val="bg1"/>
                </a:solidFill>
                <a:latin typeface="Garamond" panose="02020404030301010803" pitchFamily="18" charset="0"/>
                <a:cs typeface="Browallia New" panose="020B0604020202020204" pitchFamily="34" charset="-34"/>
              </a:rPr>
              <a:t>Group 2: Intervention, self-management using the telemedicine tool</a:t>
            </a:r>
            <a:endParaRPr lang="en-US" sz="2800" dirty="0" smtClean="0">
              <a:solidFill>
                <a:schemeClr val="bg1"/>
              </a:solidFill>
              <a:latin typeface="Garamond" panose="02020404030301010803" pitchFamily="18" charset="0"/>
              <a:cs typeface="Browallia New" panose="020B0604020202020204" pitchFamily="34" charset="-34"/>
            </a:endParaRPr>
          </a:p>
          <a:p>
            <a:endParaRPr lang="en-US" sz="2800" dirty="0">
              <a:solidFill>
                <a:schemeClr val="bg1"/>
              </a:solidFill>
              <a:latin typeface="Garamond" panose="02020404030301010803" pitchFamily="18" charset="0"/>
              <a:cs typeface="Browallia New" panose="020B0604020202020204" pitchFamily="34" charset="-34"/>
            </a:endParaRPr>
          </a:p>
        </p:txBody>
      </p:sp>
      <p:graphicFrame>
        <p:nvGraphicFramePr>
          <p:cNvPr id="9" name="Diagram 8"/>
          <p:cNvGraphicFramePr/>
          <p:nvPr>
            <p:extLst>
              <p:ext uri="{D42A27DB-BD31-4B8C-83A1-F6EECF244321}">
                <p14:modId xmlns:p14="http://schemas.microsoft.com/office/powerpoint/2010/main" val="1124311234"/>
              </p:ext>
            </p:extLst>
          </p:nvPr>
        </p:nvGraphicFramePr>
        <p:xfrm>
          <a:off x="1135097" y="2697018"/>
          <a:ext cx="9438026" cy="34890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22413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18</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69451" y="1744967"/>
            <a:ext cx="12178944" cy="1323439"/>
          </a:xfrm>
          <a:prstGeom prst="rect">
            <a:avLst/>
          </a:prstGeom>
        </p:spPr>
        <p:txBody>
          <a:bodyPr wrap="square">
            <a:spAutoFit/>
          </a:bodyPr>
          <a:lstStyle/>
          <a:p>
            <a:r>
              <a:rPr lang="en-US" sz="2800" dirty="0">
                <a:solidFill>
                  <a:schemeClr val="bg1"/>
                </a:solidFill>
                <a:latin typeface="Garamond" panose="02020404030301010803" pitchFamily="18" charset="0"/>
                <a:cs typeface="Browallia New" panose="020B0604020202020204" pitchFamily="34" charset="-34"/>
              </a:rPr>
              <a:t>8-groups</a:t>
            </a:r>
            <a:r>
              <a:rPr lang="en-US" sz="2800" dirty="0" smtClean="0">
                <a:solidFill>
                  <a:schemeClr val="bg1"/>
                </a:solidFill>
                <a:latin typeface="Garamond" panose="02020404030301010803" pitchFamily="18" charset="0"/>
                <a:cs typeface="Browallia New" panose="020B0604020202020204" pitchFamily="34" charset="-34"/>
              </a:rPr>
              <a:t>:</a:t>
            </a:r>
          </a:p>
          <a:p>
            <a:r>
              <a:rPr lang="en-US" sz="2400" dirty="0">
                <a:solidFill>
                  <a:schemeClr val="bg1"/>
                </a:solidFill>
                <a:latin typeface="Garamond" panose="02020404030301010803" pitchFamily="18" charset="0"/>
                <a:cs typeface="Browallia New" panose="020B0604020202020204" pitchFamily="34" charset="-34"/>
              </a:rPr>
              <a:t>Group 3: Intervention, managed in the PCP-Cardiologist Telemedicine Model (PCTM)</a:t>
            </a:r>
          </a:p>
          <a:p>
            <a:endParaRPr lang="en-US" sz="2800" dirty="0">
              <a:solidFill>
                <a:schemeClr val="bg1"/>
              </a:solidFill>
              <a:latin typeface="Garamond" panose="02020404030301010803" pitchFamily="18" charset="0"/>
              <a:cs typeface="Browallia New" panose="020B0604020202020204" pitchFamily="34" charset="-34"/>
            </a:endParaRPr>
          </a:p>
        </p:txBody>
      </p:sp>
      <p:graphicFrame>
        <p:nvGraphicFramePr>
          <p:cNvPr id="10" name="Diagram 9"/>
          <p:cNvGraphicFramePr/>
          <p:nvPr>
            <p:extLst>
              <p:ext uri="{D42A27DB-BD31-4B8C-83A1-F6EECF244321}">
                <p14:modId xmlns:p14="http://schemas.microsoft.com/office/powerpoint/2010/main" val="2834504922"/>
              </p:ext>
            </p:extLst>
          </p:nvPr>
        </p:nvGraphicFramePr>
        <p:xfrm>
          <a:off x="529346" y="2669994"/>
          <a:ext cx="11034581" cy="3570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28020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19</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69451" y="1744967"/>
            <a:ext cx="12178944" cy="1323439"/>
          </a:xfrm>
          <a:prstGeom prst="rect">
            <a:avLst/>
          </a:prstGeom>
        </p:spPr>
        <p:txBody>
          <a:bodyPr wrap="square">
            <a:spAutoFit/>
          </a:bodyPr>
          <a:lstStyle/>
          <a:p>
            <a:r>
              <a:rPr lang="en-US" sz="2800" dirty="0">
                <a:solidFill>
                  <a:schemeClr val="bg1"/>
                </a:solidFill>
                <a:latin typeface="Garamond" panose="02020404030301010803" pitchFamily="18" charset="0"/>
                <a:cs typeface="Browallia New" panose="020B0604020202020204" pitchFamily="34" charset="-34"/>
              </a:rPr>
              <a:t>8-groups</a:t>
            </a:r>
            <a:r>
              <a:rPr lang="en-US" sz="2800" dirty="0" smtClean="0">
                <a:solidFill>
                  <a:schemeClr val="bg1"/>
                </a:solidFill>
                <a:latin typeface="Garamond" panose="02020404030301010803" pitchFamily="18" charset="0"/>
                <a:cs typeface="Browallia New" panose="020B0604020202020204" pitchFamily="34" charset="-34"/>
              </a:rPr>
              <a:t>:</a:t>
            </a:r>
          </a:p>
          <a:p>
            <a:r>
              <a:rPr lang="en-US" sz="2400" dirty="0">
                <a:solidFill>
                  <a:schemeClr val="bg1"/>
                </a:solidFill>
                <a:latin typeface="Garamond" panose="02020404030301010803" pitchFamily="18" charset="0"/>
                <a:cs typeface="Browallia New" panose="020B0604020202020204" pitchFamily="34" charset="-34"/>
              </a:rPr>
              <a:t>Group 3: Intervention, managed in the PCP-Cardiologist Telemedicine Model (PCTM)</a:t>
            </a:r>
          </a:p>
          <a:p>
            <a:endParaRPr lang="en-US" sz="2800" dirty="0">
              <a:solidFill>
                <a:schemeClr val="bg1"/>
              </a:solidFill>
              <a:latin typeface="Garamond" panose="02020404030301010803" pitchFamily="18" charset="0"/>
              <a:cs typeface="Browallia New" panose="020B0604020202020204" pitchFamily="34" charset="-34"/>
            </a:endParaRPr>
          </a:p>
        </p:txBody>
      </p:sp>
      <p:graphicFrame>
        <p:nvGraphicFramePr>
          <p:cNvPr id="9" name="Diagram 8"/>
          <p:cNvGraphicFramePr/>
          <p:nvPr>
            <p:extLst>
              <p:ext uri="{D42A27DB-BD31-4B8C-83A1-F6EECF244321}">
                <p14:modId xmlns:p14="http://schemas.microsoft.com/office/powerpoint/2010/main" val="173921432"/>
              </p:ext>
            </p:extLst>
          </p:nvPr>
        </p:nvGraphicFramePr>
        <p:xfrm>
          <a:off x="563418" y="2697018"/>
          <a:ext cx="11079942" cy="34413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23552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2" descr="SmartArt object">
            <a:extLst>
              <a:ext uri="{FF2B5EF4-FFF2-40B4-BE49-F238E27FC236}">
                <a16:creationId xmlns:a16="http://schemas.microsoft.com/office/drawing/2014/main" id="{A1342CC9-B5BC-4EE6-A03F-6501ED7CC4CC}"/>
              </a:ext>
            </a:extLst>
          </p:cNvPr>
          <p:cNvGraphicFramePr>
            <a:graphicFrameLocks/>
          </p:cNvGraphicFramePr>
          <p:nvPr>
            <p:extLst>
              <p:ext uri="{D42A27DB-BD31-4B8C-83A1-F6EECF244321}">
                <p14:modId xmlns:p14="http://schemas.microsoft.com/office/powerpoint/2010/main" val="4177225634"/>
              </p:ext>
            </p:extLst>
          </p:nvPr>
        </p:nvGraphicFramePr>
        <p:xfrm>
          <a:off x="222116" y="1762504"/>
          <a:ext cx="11745685" cy="461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2</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extLst>
              <p:ext uri="{D42A27DB-BD31-4B8C-83A1-F6EECF244321}">
                <p14:modId xmlns:p14="http://schemas.microsoft.com/office/powerpoint/2010/main" val="4113336881"/>
              </p:ext>
            </p:extLst>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6" name="Picture 25"/>
          <p:cNvPicPr>
            <a:picLocks noChangeAspect="1"/>
          </p:cNvPicPr>
          <p:nvPr/>
        </p:nvPicPr>
        <p:blipFill>
          <a:blip r:embed="rId12"/>
          <a:stretch>
            <a:fillRect/>
          </a:stretch>
        </p:blipFill>
        <p:spPr>
          <a:xfrm>
            <a:off x="8602532" y="4187469"/>
            <a:ext cx="2756726" cy="1991643"/>
          </a:xfrm>
          <a:prstGeom prst="rect">
            <a:avLst/>
          </a:prstGeom>
        </p:spPr>
      </p:pic>
    </p:spTree>
    <p:extLst>
      <p:ext uri="{BB962C8B-B14F-4D97-AF65-F5344CB8AC3E}">
        <p14:creationId xmlns:p14="http://schemas.microsoft.com/office/powerpoint/2010/main" val="4282334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20</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69451" y="1952676"/>
            <a:ext cx="12178944" cy="523220"/>
          </a:xfrm>
          <a:prstGeom prst="rect">
            <a:avLst/>
          </a:prstGeom>
        </p:spPr>
        <p:txBody>
          <a:bodyPr wrap="square">
            <a:spAutoFit/>
          </a:bodyPr>
          <a:lstStyle/>
          <a:p>
            <a:r>
              <a:rPr lang="en-US" sz="2800" dirty="0" smtClean="0">
                <a:solidFill>
                  <a:schemeClr val="bg1"/>
                </a:solidFill>
                <a:latin typeface="Garamond" panose="02020404030301010803" pitchFamily="18" charset="0"/>
                <a:cs typeface="Browallia New" panose="020B0604020202020204" pitchFamily="34" charset="-34"/>
              </a:rPr>
              <a:t>9-data </a:t>
            </a:r>
            <a:r>
              <a:rPr lang="en-US" sz="2800" dirty="0">
                <a:solidFill>
                  <a:schemeClr val="bg1"/>
                </a:solidFill>
                <a:latin typeface="Garamond" panose="02020404030301010803" pitchFamily="18" charset="0"/>
                <a:cs typeface="Browallia New" panose="020B0604020202020204" pitchFamily="34" charset="-34"/>
              </a:rPr>
              <a:t>collection and management </a:t>
            </a:r>
            <a:endParaRPr lang="en-US" sz="3200" dirty="0">
              <a:solidFill>
                <a:schemeClr val="bg1"/>
              </a:solidFill>
              <a:latin typeface="Garamond" panose="02020404030301010803" pitchFamily="18" charset="0"/>
              <a:cs typeface="Browallia New" panose="020B0604020202020204" pitchFamily="34" charset="-34"/>
            </a:endParaRPr>
          </a:p>
        </p:txBody>
      </p:sp>
      <p:sp>
        <p:nvSpPr>
          <p:cNvPr id="10" name="Text Placeholder 3">
            <a:extLst>
              <a:ext uri="{FF2B5EF4-FFF2-40B4-BE49-F238E27FC236}">
                <a16:creationId xmlns:a16="http://schemas.microsoft.com/office/drawing/2014/main" id="{29AD4A91-7AB8-40C3-9C11-950FF5FC7DFC}"/>
              </a:ext>
            </a:extLst>
          </p:cNvPr>
          <p:cNvSpPr txBox="1">
            <a:spLocks/>
          </p:cNvSpPr>
          <p:nvPr/>
        </p:nvSpPr>
        <p:spPr>
          <a:xfrm>
            <a:off x="1968883" y="2569378"/>
            <a:ext cx="4602152" cy="3480066"/>
          </a:xfrm>
          <a:prstGeom prst="rect">
            <a:avLst/>
          </a:prstGeom>
        </p:spPr>
        <p:txBody>
          <a:bodyPr vert="horz" lIns="91440" tIns="45720" rIns="91440" bIns="45720" rtlCol="0">
            <a:normAutofit/>
          </a:bodyPr>
          <a:lstStyle>
            <a:lvl1pPr marL="0" indent="0" algn="l" defTabSz="914400" rtl="1" eaLnBrk="1" latinLnBrk="0" hangingPunct="1">
              <a:lnSpc>
                <a:spcPct val="110000"/>
              </a:lnSpc>
              <a:spcBef>
                <a:spcPts val="800"/>
              </a:spcBef>
              <a:spcAft>
                <a:spcPts val="0"/>
              </a:spcAft>
              <a:buClr>
                <a:schemeClr val="tx1">
                  <a:lumMod val="85000"/>
                  <a:lumOff val="15000"/>
                </a:schemeClr>
              </a:buClr>
              <a:buFont typeface="Garamond" pitchFamily="18" charset="0"/>
              <a:buNone/>
              <a:defRPr sz="1800" kern="1200">
                <a:solidFill>
                  <a:schemeClr val="tx1"/>
                </a:solidFill>
                <a:latin typeface="+mn-lt"/>
                <a:ea typeface="+mn-ea"/>
                <a:cs typeface="+mn-cs"/>
              </a:defRPr>
            </a:lvl1pPr>
            <a:lvl2pPr marL="457200" indent="0" algn="r" defTabSz="914400" rtl="1" eaLnBrk="1" latinLnBrk="0" hangingPunct="1">
              <a:lnSpc>
                <a:spcPct val="100000"/>
              </a:lnSpc>
              <a:spcBef>
                <a:spcPts val="500"/>
              </a:spcBef>
              <a:buClr>
                <a:schemeClr val="tx1">
                  <a:lumMod val="85000"/>
                  <a:lumOff val="15000"/>
                </a:schemeClr>
              </a:buClr>
              <a:buFont typeface="Garamond" pitchFamily="18" charset="0"/>
              <a:buNone/>
              <a:defRPr sz="1200" kern="1200">
                <a:solidFill>
                  <a:schemeClr val="tx1"/>
                </a:solidFill>
                <a:latin typeface="+mn-lt"/>
                <a:ea typeface="+mn-ea"/>
                <a:cs typeface="+mn-cs"/>
              </a:defRPr>
            </a:lvl2pPr>
            <a:lvl3pPr marL="914400" indent="0" algn="r" defTabSz="914400" rtl="1" eaLnBrk="1" latinLnBrk="0" hangingPunct="1">
              <a:lnSpc>
                <a:spcPct val="100000"/>
              </a:lnSpc>
              <a:spcBef>
                <a:spcPts val="500"/>
              </a:spcBef>
              <a:buClr>
                <a:schemeClr val="tx1">
                  <a:lumMod val="85000"/>
                  <a:lumOff val="15000"/>
                </a:schemeClr>
              </a:buClr>
              <a:buFont typeface="Garamond" pitchFamily="18" charset="0"/>
              <a:buNone/>
              <a:defRPr sz="1000" kern="1200">
                <a:solidFill>
                  <a:schemeClr val="tx1"/>
                </a:solidFill>
                <a:latin typeface="+mn-lt"/>
                <a:ea typeface="+mn-ea"/>
                <a:cs typeface="+mn-cs"/>
              </a:defRPr>
            </a:lvl3pPr>
            <a:lvl4pPr marL="13716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4pPr>
            <a:lvl5pPr marL="18288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5pPr>
            <a:lvl6pPr marL="22860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6pPr>
            <a:lvl7pPr marL="27432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7pPr>
            <a:lvl8pPr marL="32004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8pPr>
            <a:lvl9pPr marL="36576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9pPr>
          </a:lstStyle>
          <a:p>
            <a:pPr marL="0" marR="0" lvl="0" indent="0" algn="l" defTabSz="914400" rtl="1" eaLnBrk="1" fontAlgn="auto" latinLnBrk="0" hangingPunct="1">
              <a:lnSpc>
                <a:spcPct val="110000"/>
              </a:lnSpc>
              <a:spcBef>
                <a:spcPts val="800"/>
              </a:spcBef>
              <a:spcAft>
                <a:spcPts val="0"/>
              </a:spcAft>
              <a:buClr>
                <a:srgbClr val="000000">
                  <a:lumMod val="85000"/>
                  <a:lumOff val="15000"/>
                </a:srgbClr>
              </a:buClr>
              <a:buSzTx/>
              <a:buFont typeface="Garamond" pitchFamily="18" charset="0"/>
              <a:buNone/>
              <a:tabLst/>
              <a:defRPr/>
            </a:pPr>
            <a:r>
              <a:rPr kumimoji="0" lang="en-US" sz="1800" b="0" i="0" u="none" strike="noStrike" kern="1200" cap="none" spc="0" normalizeH="0" baseline="0" noProof="0" dirty="0" smtClean="0">
                <a:ln>
                  <a:noFill/>
                </a:ln>
                <a:solidFill>
                  <a:srgbClr val="000000"/>
                </a:solidFill>
                <a:effectLst/>
                <a:uLnTx/>
                <a:uFillTx/>
                <a:latin typeface="Garamond" panose="02020404030301010803"/>
                <a:ea typeface="+mn-ea"/>
                <a:cs typeface="+mn-cs"/>
              </a:rPr>
              <a:t>The processes of data </a:t>
            </a:r>
            <a:r>
              <a:rPr kumimoji="0" lang="en-US" sz="1800" b="1" i="0" u="sng" strike="noStrike" kern="1200" cap="none" spc="0" normalizeH="0" baseline="0" noProof="0" dirty="0" smtClean="0">
                <a:ln>
                  <a:noFill/>
                </a:ln>
                <a:solidFill>
                  <a:srgbClr val="000000"/>
                </a:solidFill>
                <a:effectLst/>
                <a:uLnTx/>
                <a:uFillTx/>
                <a:latin typeface="Garamond" panose="02020404030301010803"/>
                <a:ea typeface="+mn-ea"/>
                <a:cs typeface="+mn-cs"/>
              </a:rPr>
              <a:t>collection, storage, analysis, display, and delivery </a:t>
            </a:r>
            <a:r>
              <a:rPr kumimoji="0" lang="en-US" sz="1800" b="0" i="0" u="none" strike="noStrike" kern="1200" cap="none" spc="0" normalizeH="0" baseline="0" noProof="0" dirty="0" smtClean="0">
                <a:ln>
                  <a:noFill/>
                </a:ln>
                <a:solidFill>
                  <a:srgbClr val="000000"/>
                </a:solidFill>
                <a:effectLst/>
                <a:uLnTx/>
                <a:uFillTx/>
                <a:latin typeface="Garamond" panose="02020404030301010803"/>
                <a:ea typeface="+mn-ea"/>
                <a:cs typeface="+mn-cs"/>
              </a:rPr>
              <a:t>are achieved through the interplay of </a:t>
            </a:r>
            <a:r>
              <a:rPr kumimoji="0" lang="en-US" sz="1800" b="0" i="0" u="none" strike="noStrike" kern="1200" cap="none" spc="0" normalizeH="0" baseline="0" noProof="0" dirty="0" smtClean="0">
                <a:ln>
                  <a:noFill/>
                </a:ln>
                <a:solidFill>
                  <a:srgbClr val="FF0000"/>
                </a:solidFill>
                <a:effectLst/>
                <a:uLnTx/>
                <a:uFillTx/>
                <a:latin typeface="Garamond" panose="02020404030301010803"/>
                <a:ea typeface="+mn-ea"/>
                <a:cs typeface="+mn-cs"/>
              </a:rPr>
              <a:t>the web server, web application software, General Packet Radio Service (GPRS)-enabled BP </a:t>
            </a:r>
            <a:r>
              <a:rPr kumimoji="0" lang="en-US" sz="1800" b="0" i="0" u="none" strike="noStrike" kern="1200" cap="none" spc="0" normalizeH="0" baseline="0" noProof="0" dirty="0" err="1" smtClean="0">
                <a:ln>
                  <a:noFill/>
                </a:ln>
                <a:solidFill>
                  <a:srgbClr val="FF0000"/>
                </a:solidFill>
                <a:effectLst/>
                <a:uLnTx/>
                <a:uFillTx/>
                <a:latin typeface="Garamond" panose="02020404030301010803"/>
                <a:ea typeface="+mn-ea"/>
                <a:cs typeface="+mn-cs"/>
              </a:rPr>
              <a:t>telemonitor</a:t>
            </a:r>
            <a:r>
              <a:rPr kumimoji="0" lang="en-US" sz="1800" b="0" i="0" u="none" strike="noStrike" kern="1200" cap="none" spc="0" normalizeH="0" baseline="0" noProof="0" dirty="0" smtClean="0">
                <a:ln>
                  <a:noFill/>
                </a:ln>
                <a:solidFill>
                  <a:srgbClr val="FF0000"/>
                </a:solidFill>
                <a:effectLst/>
                <a:uLnTx/>
                <a:uFillTx/>
                <a:latin typeface="Garamond" panose="02020404030301010803"/>
                <a:ea typeface="+mn-ea"/>
                <a:cs typeface="+mn-cs"/>
              </a:rPr>
              <a:t>, and </a:t>
            </a:r>
            <a:r>
              <a:rPr kumimoji="0" lang="en-US" sz="1800" b="0" i="0" u="none" strike="noStrike" kern="1200" cap="none" spc="0" normalizeH="0" baseline="0" noProof="0" dirty="0" err="1" smtClean="0">
                <a:ln>
                  <a:noFill/>
                </a:ln>
                <a:solidFill>
                  <a:srgbClr val="FF0000"/>
                </a:solidFill>
                <a:effectLst/>
                <a:uLnTx/>
                <a:uFillTx/>
                <a:latin typeface="Garamond" panose="02020404030301010803"/>
                <a:ea typeface="+mn-ea"/>
                <a:cs typeface="+mn-cs"/>
              </a:rPr>
              <a:t>userend</a:t>
            </a:r>
            <a:r>
              <a:rPr kumimoji="0" lang="en-US" sz="1800" b="0" i="0" u="none" strike="noStrike" kern="1200" cap="none" spc="0" normalizeH="0" baseline="0" noProof="0" dirty="0" smtClean="0">
                <a:ln>
                  <a:noFill/>
                </a:ln>
                <a:solidFill>
                  <a:srgbClr val="FF0000"/>
                </a:solidFill>
                <a:effectLst/>
                <a:uLnTx/>
                <a:uFillTx/>
                <a:latin typeface="Garamond" panose="02020404030301010803"/>
                <a:ea typeface="+mn-ea"/>
                <a:cs typeface="+mn-cs"/>
              </a:rPr>
              <a:t> applications (apps)</a:t>
            </a:r>
            <a:r>
              <a:rPr kumimoji="0" lang="en-US" sz="1800" b="0" i="0" u="none" strike="noStrike" kern="1200" cap="none" spc="0" normalizeH="0" baseline="0" noProof="0" dirty="0" smtClean="0">
                <a:ln>
                  <a:noFill/>
                </a:ln>
                <a:solidFill>
                  <a:srgbClr val="000000"/>
                </a:solidFill>
                <a:effectLst/>
                <a:uLnTx/>
                <a:uFillTx/>
                <a:latin typeface="Garamond" panose="02020404030301010803"/>
                <a:ea typeface="+mn-ea"/>
                <a:cs typeface="+mn-cs"/>
              </a:rPr>
              <a:t> for patients or physicians. All these components are deployed on computer server  owned by and located within </a:t>
            </a:r>
            <a:r>
              <a:rPr kumimoji="0" lang="en-US" sz="1800" b="0" i="0" u="none" strike="noStrike" kern="1200" cap="none" spc="0" normalizeH="0" baseline="0" noProof="0" dirty="0" err="1" smtClean="0">
                <a:ln>
                  <a:noFill/>
                </a:ln>
                <a:solidFill>
                  <a:srgbClr val="000000"/>
                </a:solidFill>
                <a:effectLst/>
                <a:uLnTx/>
                <a:uFillTx/>
                <a:latin typeface="Garamond" panose="02020404030301010803"/>
                <a:ea typeface="+mn-ea"/>
                <a:cs typeface="+mn-cs"/>
              </a:rPr>
              <a:t>CareLinker</a:t>
            </a:r>
            <a:r>
              <a:rPr kumimoji="0" lang="en-US" sz="1800" b="0" i="0" u="none" strike="noStrike" kern="1200" cap="none" spc="0" normalizeH="0" baseline="0" noProof="0" dirty="0" smtClean="0">
                <a:ln>
                  <a:noFill/>
                </a:ln>
                <a:solidFill>
                  <a:srgbClr val="000000"/>
                </a:solidFill>
                <a:effectLst/>
                <a:uLnTx/>
                <a:uFillTx/>
                <a:latin typeface="Garamond" panose="02020404030301010803"/>
                <a:ea typeface="+mn-ea"/>
                <a:cs typeface="+mn-cs"/>
              </a:rPr>
              <a:t> and operated behind the company firewall.</a:t>
            </a:r>
            <a:endParaRPr kumimoji="0" lang="en-US" sz="1800" b="0" i="0" u="none" strike="noStrike" kern="1200" cap="none" spc="0" normalizeH="0" baseline="0" noProof="0" dirty="0">
              <a:ln>
                <a:noFill/>
              </a:ln>
              <a:solidFill>
                <a:srgbClr val="E2E2E8">
                  <a:lumMod val="50000"/>
                </a:srgbClr>
              </a:solidFill>
              <a:effectLst/>
              <a:uLnTx/>
              <a:uFillTx/>
              <a:latin typeface="Garamond" panose="02020404030301010803"/>
              <a:ea typeface="+mn-ea"/>
              <a:cs typeface="+mn-cs"/>
            </a:endParaRPr>
          </a:p>
        </p:txBody>
      </p:sp>
      <p:pic>
        <p:nvPicPr>
          <p:cNvPr id="8" name="Picture 7"/>
          <p:cNvPicPr>
            <a:picLocks noChangeAspect="1"/>
          </p:cNvPicPr>
          <p:nvPr/>
        </p:nvPicPr>
        <p:blipFill>
          <a:blip r:embed="rId7"/>
          <a:stretch>
            <a:fillRect/>
          </a:stretch>
        </p:blipFill>
        <p:spPr>
          <a:xfrm>
            <a:off x="7250485" y="2077112"/>
            <a:ext cx="3881342" cy="3986243"/>
          </a:xfrm>
          <a:prstGeom prst="rect">
            <a:avLst/>
          </a:prstGeom>
        </p:spPr>
      </p:pic>
    </p:spTree>
    <p:extLst>
      <p:ext uri="{BB962C8B-B14F-4D97-AF65-F5344CB8AC3E}">
        <p14:creationId xmlns:p14="http://schemas.microsoft.com/office/powerpoint/2010/main" val="2948155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21</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69451" y="1943322"/>
            <a:ext cx="12178944" cy="523220"/>
          </a:xfrm>
          <a:prstGeom prst="rect">
            <a:avLst/>
          </a:prstGeom>
        </p:spPr>
        <p:txBody>
          <a:bodyPr wrap="square">
            <a:spAutoFit/>
          </a:bodyPr>
          <a:lstStyle/>
          <a:p>
            <a:r>
              <a:rPr lang="en-US" sz="2800" dirty="0" smtClean="0">
                <a:solidFill>
                  <a:schemeClr val="bg1"/>
                </a:solidFill>
                <a:latin typeface="Garamond" panose="02020404030301010803" pitchFamily="18" charset="0"/>
                <a:cs typeface="Browallia New" panose="020B0604020202020204" pitchFamily="34" charset="-34"/>
              </a:rPr>
              <a:t>9-data </a:t>
            </a:r>
            <a:r>
              <a:rPr lang="en-US" sz="2800" dirty="0">
                <a:solidFill>
                  <a:schemeClr val="bg1"/>
                </a:solidFill>
                <a:latin typeface="Garamond" panose="02020404030301010803" pitchFamily="18" charset="0"/>
                <a:cs typeface="Browallia New" panose="020B0604020202020204" pitchFamily="34" charset="-34"/>
              </a:rPr>
              <a:t>collection and management </a:t>
            </a:r>
            <a:endParaRPr lang="en-US" sz="3200" dirty="0">
              <a:solidFill>
                <a:schemeClr val="bg1"/>
              </a:solidFill>
              <a:latin typeface="Garamond" panose="02020404030301010803" pitchFamily="18" charset="0"/>
              <a:cs typeface="Browallia New" panose="020B0604020202020204" pitchFamily="34" charset="-34"/>
            </a:endParaRPr>
          </a:p>
        </p:txBody>
      </p:sp>
      <p:sp>
        <p:nvSpPr>
          <p:cNvPr id="11" name="Text Placeholder 3">
            <a:extLst>
              <a:ext uri="{FF2B5EF4-FFF2-40B4-BE49-F238E27FC236}">
                <a16:creationId xmlns:a16="http://schemas.microsoft.com/office/drawing/2014/main" id="{29AD4A91-7AB8-40C3-9C11-950FF5FC7DFC}"/>
              </a:ext>
            </a:extLst>
          </p:cNvPr>
          <p:cNvSpPr txBox="1">
            <a:spLocks/>
          </p:cNvSpPr>
          <p:nvPr/>
        </p:nvSpPr>
        <p:spPr>
          <a:xfrm>
            <a:off x="770503" y="2646873"/>
            <a:ext cx="11106269" cy="3378007"/>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path path="circle">
              <a:fillToRect l="100000" t="100000"/>
            </a:path>
            <a:tileRect r="-100000" b="-100000"/>
          </a:gradFill>
        </p:spPr>
        <p:txBody>
          <a:bodyPr vert="horz" lIns="91440" tIns="45720" rIns="91440" bIns="45720" rtlCol="0">
            <a:noAutofit/>
          </a:bodyPr>
          <a:lstStyle>
            <a:lvl1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ts val="900"/>
              </a:spcBef>
              <a:spcAft>
                <a:spcPts val="0"/>
              </a:spcAft>
              <a:buClr>
                <a:srgbClr val="000000">
                  <a:lumMod val="85000"/>
                  <a:lumOff val="15000"/>
                </a:srgbClr>
              </a:buClr>
              <a:buSzTx/>
              <a:buFont typeface="Wingdings" panose="05000000000000000000" pitchFamily="2" charset="2"/>
              <a:buChar char="ð"/>
              <a:tabLst/>
              <a:defRPr/>
            </a:pPr>
            <a:r>
              <a:rPr kumimoji="0" lang="en-US" sz="2000" b="0" i="0" u="none" strike="noStrike" kern="1200" cap="none" spc="0" normalizeH="0" baseline="0" noProof="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Patients’ blood pressures are self-measured using the BP telemonitor (Bliss, Shenzhen China), and the readings are </a:t>
            </a:r>
            <a:r>
              <a:rPr kumimoji="0" lang="en-US" sz="2000" b="0" i="0" u="none" strike="noStrike" kern="1200" cap="none" spc="0" normalizeH="0" baseline="0" noProof="0" smtClean="0">
                <a:ln w="0"/>
                <a:solidFill>
                  <a:srgbClr val="FFFF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encrypted</a:t>
            </a:r>
            <a:r>
              <a:rPr kumimoji="0" lang="en-US" sz="2000" b="0" i="0" u="none" strike="noStrike" kern="1200" cap="none" spc="0" normalizeH="0" baseline="0" noProof="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 with the </a:t>
            </a:r>
            <a:r>
              <a:rPr kumimoji="0" lang="en-US" sz="2000" b="0" i="0" u="none" strike="noStrike" kern="1200" cap="none" spc="0" normalizeH="0" baseline="0" noProof="0" smtClean="0">
                <a:ln w="0"/>
                <a:solidFill>
                  <a:srgbClr val="FFFF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GEA4 algorithm </a:t>
            </a:r>
            <a:r>
              <a:rPr kumimoji="0" lang="en-US" sz="2000" b="0" i="0" u="none" strike="noStrike" kern="1200" cap="none" spc="0" normalizeH="0" baseline="0" noProof="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and autosent to the web server through the </a:t>
            </a:r>
            <a:r>
              <a:rPr kumimoji="0" lang="en-US" sz="2000" b="0" i="0" u="none" strike="noStrike" kern="1200" cap="none" spc="0" normalizeH="0" baseline="0" noProof="0" smtClean="0">
                <a:ln w="0"/>
                <a:solidFill>
                  <a:srgbClr val="FFFF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mobile network GPRS protocol</a:t>
            </a:r>
            <a:r>
              <a:rPr kumimoji="0" lang="en-US" sz="2000" b="0" i="0" u="none" strike="noStrike" kern="1200" cap="none" spc="0" normalizeH="0" baseline="0" noProof="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 The GEA4 is a widely used encryption algorithm published by the European Telecommunications Standards Institute (ETSI).</a:t>
            </a:r>
          </a:p>
          <a:p>
            <a:pPr marL="182880" marR="0" lvl="0" indent="-182880" algn="l" defTabSz="914400" rtl="0" eaLnBrk="1" fontAlgn="auto" latinLnBrk="0" hangingPunct="1">
              <a:lnSpc>
                <a:spcPct val="100000"/>
              </a:lnSpc>
              <a:spcBef>
                <a:spcPts val="900"/>
              </a:spcBef>
              <a:spcAft>
                <a:spcPts val="0"/>
              </a:spcAft>
              <a:buClr>
                <a:srgbClr val="000000">
                  <a:lumMod val="85000"/>
                  <a:lumOff val="15000"/>
                </a:srgbClr>
              </a:buClr>
              <a:buSzTx/>
              <a:buFont typeface="Wingdings" panose="05000000000000000000" pitchFamily="2" charset="2"/>
              <a:buChar char="ð"/>
              <a:tabLst/>
              <a:defRPr/>
            </a:pPr>
            <a:r>
              <a:rPr kumimoji="0" lang="en-US" sz="2000" b="0" i="0" u="none" strike="noStrike" kern="1200" cap="none" spc="0" normalizeH="0" baseline="0" noProof="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 Each BP telemonitor has its </a:t>
            </a:r>
            <a:r>
              <a:rPr kumimoji="0" lang="en-US" sz="2000" b="0" i="0" u="none" strike="noStrike" kern="1200" cap="none" spc="0" normalizeH="0" baseline="0" noProof="0" smtClean="0">
                <a:ln w="0"/>
                <a:solidFill>
                  <a:srgbClr val="FFFF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unique device ID </a:t>
            </a:r>
            <a:r>
              <a:rPr kumimoji="0" lang="en-US" sz="2000" b="0" i="0" u="none" strike="noStrike" kern="1200" cap="none" spc="0" normalizeH="0" baseline="0" noProof="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bound to one patient ID.</a:t>
            </a:r>
          </a:p>
          <a:p>
            <a:pPr marL="182880" marR="0" lvl="0" indent="-182880" algn="l" defTabSz="914400" rtl="0" eaLnBrk="1" fontAlgn="auto" latinLnBrk="0" hangingPunct="1">
              <a:lnSpc>
                <a:spcPct val="100000"/>
              </a:lnSpc>
              <a:spcBef>
                <a:spcPts val="900"/>
              </a:spcBef>
              <a:spcAft>
                <a:spcPts val="0"/>
              </a:spcAft>
              <a:buClr>
                <a:srgbClr val="000000">
                  <a:lumMod val="85000"/>
                  <a:lumOff val="15000"/>
                </a:srgbClr>
              </a:buClr>
              <a:buSzTx/>
              <a:buFont typeface="Wingdings" panose="05000000000000000000" pitchFamily="2" charset="2"/>
              <a:buChar char="ð"/>
              <a:tabLst/>
              <a:defRPr/>
            </a:pPr>
            <a:r>
              <a:rPr kumimoji="0" lang="en-US" sz="2000" b="0" i="0" u="none" strike="noStrike" kern="1200" cap="none" spc="0" normalizeH="0" baseline="0" noProof="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Auto-submitted BP measures by the BP telemonitor help avoid errors or bias that may otherwise occur in the manual input process. </a:t>
            </a:r>
          </a:p>
          <a:p>
            <a:pPr marL="182880" marR="0" lvl="0" indent="-182880" algn="l" defTabSz="914400" rtl="0" eaLnBrk="1" fontAlgn="auto" latinLnBrk="0" hangingPunct="1">
              <a:lnSpc>
                <a:spcPct val="100000"/>
              </a:lnSpc>
              <a:spcBef>
                <a:spcPts val="900"/>
              </a:spcBef>
              <a:spcAft>
                <a:spcPts val="0"/>
              </a:spcAft>
              <a:buClr>
                <a:srgbClr val="000000">
                  <a:lumMod val="85000"/>
                  <a:lumOff val="15000"/>
                </a:srgbClr>
              </a:buClr>
              <a:buSzTx/>
              <a:buFont typeface="Wingdings" panose="05000000000000000000" pitchFamily="2" charset="2"/>
              <a:buChar char="ð"/>
              <a:tabLst/>
              <a:defRPr/>
            </a:pPr>
            <a:r>
              <a:rPr kumimoji="0" lang="en-US" sz="2000" b="0" i="0" u="none" strike="noStrike" kern="1200" cap="none" spc="0" normalizeH="0" baseline="0" noProof="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Lab tests of HbA1C and blood lipids are performed at baseline and at each follow-up visit, and the blood samples will not be stored. The test results and other medical information are manually recorded into the patient app by research nurses, and error-checked with format, range, and logic rules built into the app before being sent to the web server. An additional designated research staff will proofread all patients’ health information by comparing with the original reports. </a:t>
            </a:r>
            <a:endParaRPr kumimoji="0" lang="en-US"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endParaRPr>
          </a:p>
        </p:txBody>
      </p:sp>
    </p:spTree>
    <p:extLst>
      <p:ext uri="{BB962C8B-B14F-4D97-AF65-F5344CB8AC3E}">
        <p14:creationId xmlns:p14="http://schemas.microsoft.com/office/powerpoint/2010/main" val="3781793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22</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69451" y="1983530"/>
            <a:ext cx="12178944" cy="523220"/>
          </a:xfrm>
          <a:prstGeom prst="rect">
            <a:avLst/>
          </a:prstGeom>
        </p:spPr>
        <p:txBody>
          <a:bodyPr wrap="square">
            <a:spAutoFit/>
          </a:bodyPr>
          <a:lstStyle/>
          <a:p>
            <a:r>
              <a:rPr lang="en-US" sz="2800" dirty="0" smtClean="0">
                <a:solidFill>
                  <a:schemeClr val="bg1"/>
                </a:solidFill>
                <a:latin typeface="Garamond" panose="02020404030301010803" pitchFamily="18" charset="0"/>
                <a:cs typeface="Browallia New" panose="020B0604020202020204" pitchFamily="34" charset="-34"/>
              </a:rPr>
              <a:t>9-data </a:t>
            </a:r>
            <a:r>
              <a:rPr lang="en-US" sz="2800" dirty="0">
                <a:solidFill>
                  <a:schemeClr val="bg1"/>
                </a:solidFill>
                <a:latin typeface="Garamond" panose="02020404030301010803" pitchFamily="18" charset="0"/>
                <a:cs typeface="Browallia New" panose="020B0604020202020204" pitchFamily="34" charset="-34"/>
              </a:rPr>
              <a:t>collection and management </a:t>
            </a:r>
            <a:endParaRPr lang="en-US" sz="3200" dirty="0">
              <a:solidFill>
                <a:schemeClr val="bg1"/>
              </a:solidFill>
              <a:latin typeface="Garamond" panose="02020404030301010803" pitchFamily="18" charset="0"/>
              <a:cs typeface="Browallia New" panose="020B0604020202020204" pitchFamily="34" charset="-34"/>
            </a:endParaRPr>
          </a:p>
        </p:txBody>
      </p:sp>
      <p:sp>
        <p:nvSpPr>
          <p:cNvPr id="9" name="Rectangle 8"/>
          <p:cNvSpPr/>
          <p:nvPr/>
        </p:nvSpPr>
        <p:spPr>
          <a:xfrm>
            <a:off x="471051" y="2646873"/>
            <a:ext cx="11319896" cy="954107"/>
          </a:xfrm>
          <a:prstGeom prst="rect">
            <a:avLst/>
          </a:prstGeom>
        </p:spPr>
        <p:txBody>
          <a:bodyPr wrap="square">
            <a:spAutoFit/>
          </a:bodyPr>
          <a:lstStyle/>
          <a:p>
            <a:pPr defTabSz="914400"/>
            <a:r>
              <a:rPr lang="en-US" sz="2800" dirty="0">
                <a:solidFill>
                  <a:srgbClr val="131413"/>
                </a:solidFill>
                <a:latin typeface="Browallia New" panose="020B0604020202020204" pitchFamily="34" charset="-34"/>
                <a:cs typeface="Browallia New" panose="020B0604020202020204" pitchFamily="34" charset="-34"/>
              </a:rPr>
              <a:t>The user-end apps use Hypertext Transfer Protocol over Secure Socket Layer (HTTPS) to communicate data with the web server.</a:t>
            </a:r>
          </a:p>
        </p:txBody>
      </p:sp>
      <p:sp>
        <p:nvSpPr>
          <p:cNvPr id="10" name="Rectangle 9"/>
          <p:cNvSpPr/>
          <p:nvPr/>
        </p:nvSpPr>
        <p:spPr>
          <a:xfrm>
            <a:off x="536369" y="5120243"/>
            <a:ext cx="11254578" cy="954107"/>
          </a:xfrm>
          <a:prstGeom prst="rect">
            <a:avLst/>
          </a:prstGeom>
        </p:spPr>
        <p:txBody>
          <a:bodyPr wrap="square">
            <a:spAutoFit/>
          </a:bodyPr>
          <a:lstStyle/>
          <a:p>
            <a:pPr defTabSz="914400"/>
            <a:r>
              <a:rPr lang="en-US" sz="2800" dirty="0" smtClean="0">
                <a:solidFill>
                  <a:srgbClr val="131413"/>
                </a:solidFill>
                <a:latin typeface="Browallia New" panose="020B0604020202020204" pitchFamily="34" charset="-34"/>
                <a:cs typeface="Browallia New" panose="020B0604020202020204" pitchFamily="34" charset="-34"/>
              </a:rPr>
              <a:t>The </a:t>
            </a:r>
            <a:r>
              <a:rPr lang="en-US" sz="2800" dirty="0">
                <a:solidFill>
                  <a:srgbClr val="131413"/>
                </a:solidFill>
                <a:latin typeface="Browallia New" panose="020B0604020202020204" pitchFamily="34" charset="-34"/>
                <a:cs typeface="Browallia New" panose="020B0604020202020204" pitchFamily="34" charset="-34"/>
              </a:rPr>
              <a:t>HTTPS, MD5, and DES are commonly </a:t>
            </a:r>
            <a:r>
              <a:rPr lang="en-US" sz="2800" dirty="0" smtClean="0">
                <a:solidFill>
                  <a:srgbClr val="131413"/>
                </a:solidFill>
                <a:latin typeface="Browallia New" panose="020B0604020202020204" pitchFamily="34" charset="-34"/>
                <a:cs typeface="Browallia New" panose="020B0604020202020204" pitchFamily="34" charset="-34"/>
              </a:rPr>
              <a:t>used communication </a:t>
            </a:r>
            <a:r>
              <a:rPr lang="en-US" sz="2800" dirty="0">
                <a:solidFill>
                  <a:srgbClr val="131413"/>
                </a:solidFill>
                <a:latin typeface="Browallia New" panose="020B0604020202020204" pitchFamily="34" charset="-34"/>
                <a:cs typeface="Browallia New" panose="020B0604020202020204" pitchFamily="34" charset="-34"/>
              </a:rPr>
              <a:t>protocols or encryption algorithms </a:t>
            </a:r>
            <a:r>
              <a:rPr lang="en-US" sz="2800" dirty="0" smtClean="0">
                <a:solidFill>
                  <a:srgbClr val="131413"/>
                </a:solidFill>
                <a:latin typeface="Browallia New" panose="020B0604020202020204" pitchFamily="34" charset="-34"/>
                <a:cs typeface="Browallia New" panose="020B0604020202020204" pitchFamily="34" charset="-34"/>
              </a:rPr>
              <a:t>for Internet </a:t>
            </a:r>
            <a:r>
              <a:rPr lang="en-US" sz="2800" dirty="0">
                <a:solidFill>
                  <a:srgbClr val="131413"/>
                </a:solidFill>
                <a:latin typeface="Browallia New" panose="020B0604020202020204" pitchFamily="34" charset="-34"/>
                <a:cs typeface="Browallia New" panose="020B0604020202020204" pitchFamily="34" charset="-34"/>
              </a:rPr>
              <a:t>security. Both apps can be operated on </a:t>
            </a:r>
            <a:r>
              <a:rPr lang="en-US" sz="2800" dirty="0" smtClean="0">
                <a:solidFill>
                  <a:srgbClr val="131413"/>
                </a:solidFill>
                <a:latin typeface="Browallia New" panose="020B0604020202020204" pitchFamily="34" charset="-34"/>
                <a:cs typeface="Browallia New" panose="020B0604020202020204" pitchFamily="34" charset="-34"/>
              </a:rPr>
              <a:t>mobile devices </a:t>
            </a:r>
            <a:r>
              <a:rPr lang="en-US" sz="2800" dirty="0">
                <a:solidFill>
                  <a:srgbClr val="131413"/>
                </a:solidFill>
                <a:latin typeface="Browallia New" panose="020B0604020202020204" pitchFamily="34" charset="-34"/>
                <a:cs typeface="Browallia New" panose="020B0604020202020204" pitchFamily="34" charset="-34"/>
              </a:rPr>
              <a:t>running Android 3.0/+ or iOS 7.0/+.</a:t>
            </a:r>
            <a:endParaRPr lang="fa-IR" sz="2800" dirty="0">
              <a:solidFill>
                <a:srgbClr val="000000"/>
              </a:solidFill>
              <a:latin typeface="Browallia New" panose="020B0604020202020204" pitchFamily="34" charset="-34"/>
            </a:endParaRPr>
          </a:p>
        </p:txBody>
      </p:sp>
      <p:sp>
        <p:nvSpPr>
          <p:cNvPr id="12" name="Left Arrow 11"/>
          <p:cNvSpPr/>
          <p:nvPr/>
        </p:nvSpPr>
        <p:spPr>
          <a:xfrm flipH="1">
            <a:off x="4918939" y="3636237"/>
            <a:ext cx="2352040" cy="1087120"/>
          </a:xfrm>
          <a:prstGeom prst="leftArrow">
            <a:avLst/>
          </a:prstGeom>
          <a:solidFill>
            <a:srgbClr val="A5A27D"/>
          </a:solidFill>
          <a:ln w="12700" cap="flat" cmpd="sng" algn="ctr">
            <a:solidFill>
              <a:srgbClr val="A5A27D">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Garamond" panose="02020404030301010803"/>
                <a:ea typeface="+mn-ea"/>
                <a:cs typeface="+mn-cs"/>
              </a:rPr>
              <a:t>data</a:t>
            </a:r>
            <a:endParaRPr kumimoji="0" lang="fa-IR" sz="1800" b="0" i="0" u="none" strike="noStrike" kern="0" cap="none" spc="0" normalizeH="0" baseline="0" noProof="0" dirty="0" smtClean="0">
              <a:ln>
                <a:noFill/>
              </a:ln>
              <a:solidFill>
                <a:srgbClr val="FFFFFF"/>
              </a:solidFill>
              <a:effectLst/>
              <a:uLnTx/>
              <a:uFillTx/>
              <a:latin typeface="Garamond" panose="02020404030301010803"/>
              <a:ea typeface="+mn-ea"/>
              <a:cs typeface="Tahoma" panose="020B0604030504040204" pitchFamily="34" charset="0"/>
            </a:endParaRPr>
          </a:p>
        </p:txBody>
      </p:sp>
      <p:sp>
        <p:nvSpPr>
          <p:cNvPr id="13" name="Rectangle 12"/>
          <p:cNvSpPr/>
          <p:nvPr/>
        </p:nvSpPr>
        <p:spPr>
          <a:xfrm>
            <a:off x="369451" y="3610334"/>
            <a:ext cx="4193973" cy="1323439"/>
          </a:xfrm>
          <a:prstGeom prst="rect">
            <a:avLst/>
          </a:prstGeom>
          <a:solidFill>
            <a:srgbClr val="C2948F"/>
          </a:solidFill>
          <a:ln w="12700" cap="flat" cmpd="sng" algn="ctr">
            <a:solidFill>
              <a:srgbClr val="C2948F">
                <a:shade val="50000"/>
              </a:srgbClr>
            </a:solidFill>
            <a:prstDash val="soli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At the sender side, the checksum of the data is calculated by the Message-Digest Algorithm </a:t>
            </a:r>
            <a:r>
              <a:rPr kumimoji="0" lang="en-US" sz="2000" b="0" i="0" u="none" strike="noStrike" kern="0" cap="none" spc="0" normalizeH="0" baseline="0" noProof="0" dirty="0" smtClean="0">
                <a:ln w="0"/>
                <a:solidFill>
                  <a:srgbClr val="FF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(MD5)</a:t>
            </a:r>
            <a:r>
              <a:rPr kumimoji="0" lang="en-US" sz="20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 encrypted by the Data Encryption Standard </a:t>
            </a:r>
            <a:r>
              <a:rPr kumimoji="0" lang="en-US" sz="2000" b="0" i="0" u="none" strike="noStrike" kern="0" cap="none" spc="0" normalizeH="0" baseline="0" noProof="0" dirty="0" smtClean="0">
                <a:ln w="0"/>
                <a:solidFill>
                  <a:srgbClr val="FF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(DES) </a:t>
            </a:r>
            <a:r>
              <a:rPr kumimoji="0" lang="en-US" sz="20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algorithm, and sent out through </a:t>
            </a:r>
            <a:r>
              <a:rPr kumimoji="0" lang="en-US" sz="2000" b="0" i="0" u="none" strike="noStrike" kern="0" cap="none" spc="0" normalizeH="0" baseline="0" noProof="0" dirty="0" smtClean="0">
                <a:ln w="0"/>
                <a:solidFill>
                  <a:srgbClr val="FF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HTTPS. </a:t>
            </a:r>
          </a:p>
        </p:txBody>
      </p:sp>
      <p:sp>
        <p:nvSpPr>
          <p:cNvPr id="14" name="Rectangle 13"/>
          <p:cNvSpPr/>
          <p:nvPr/>
        </p:nvSpPr>
        <p:spPr>
          <a:xfrm>
            <a:off x="7467547" y="3210301"/>
            <a:ext cx="4295007" cy="1938992"/>
          </a:xfrm>
          <a:prstGeom prst="rect">
            <a:avLst/>
          </a:prstGeom>
          <a:solidFill>
            <a:srgbClr val="C2948F"/>
          </a:solidFill>
          <a:ln w="12700" cap="flat" cmpd="sng" algn="ctr">
            <a:solidFill>
              <a:srgbClr val="C2948F">
                <a:shade val="50000"/>
              </a:srgbClr>
            </a:solidFill>
            <a:prstDash val="soli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At the receiver side, the received data are decrypted and their checksum is calculated. Only when the checksum of the received data equals to the received checksum, indicating that the data are not modified during the communication and the integrity is verified, are the received data accepted by the receiver. </a:t>
            </a:r>
          </a:p>
        </p:txBody>
      </p:sp>
    </p:spTree>
    <p:extLst>
      <p:ext uri="{BB962C8B-B14F-4D97-AF65-F5344CB8AC3E}">
        <p14:creationId xmlns:p14="http://schemas.microsoft.com/office/powerpoint/2010/main" val="1967816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23</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69451" y="1989481"/>
            <a:ext cx="12178944" cy="523220"/>
          </a:xfrm>
          <a:prstGeom prst="rect">
            <a:avLst/>
          </a:prstGeom>
        </p:spPr>
        <p:txBody>
          <a:bodyPr wrap="square">
            <a:spAutoFit/>
          </a:bodyPr>
          <a:lstStyle/>
          <a:p>
            <a:r>
              <a:rPr lang="en-US" sz="2800" dirty="0" smtClean="0">
                <a:solidFill>
                  <a:schemeClr val="bg1"/>
                </a:solidFill>
                <a:latin typeface="Garamond" panose="02020404030301010803" pitchFamily="18" charset="0"/>
                <a:cs typeface="Browallia New" panose="020B0604020202020204" pitchFamily="34" charset="-34"/>
              </a:rPr>
              <a:t>9-data </a:t>
            </a:r>
            <a:r>
              <a:rPr lang="en-US" sz="2800" dirty="0">
                <a:solidFill>
                  <a:schemeClr val="bg1"/>
                </a:solidFill>
                <a:latin typeface="Garamond" panose="02020404030301010803" pitchFamily="18" charset="0"/>
                <a:cs typeface="Browallia New" panose="020B0604020202020204" pitchFamily="34" charset="-34"/>
              </a:rPr>
              <a:t>collection and management </a:t>
            </a:r>
            <a:endParaRPr lang="en-US" sz="3200" dirty="0">
              <a:solidFill>
                <a:schemeClr val="bg1"/>
              </a:solidFill>
              <a:latin typeface="Garamond" panose="02020404030301010803" pitchFamily="18" charset="0"/>
              <a:cs typeface="Browallia New" panose="020B0604020202020204" pitchFamily="34" charset="-34"/>
            </a:endParaRPr>
          </a:p>
        </p:txBody>
      </p:sp>
      <p:sp>
        <p:nvSpPr>
          <p:cNvPr id="15" name="Rounded Rectangle 14"/>
          <p:cNvSpPr/>
          <p:nvPr/>
        </p:nvSpPr>
        <p:spPr>
          <a:xfrm>
            <a:off x="939800" y="2646872"/>
            <a:ext cx="10312400" cy="3238281"/>
          </a:xfrm>
          <a:prstGeom prst="roundRect">
            <a:avLst/>
          </a:prstGeom>
          <a:solidFill>
            <a:srgbClr val="BA7F91"/>
          </a:solidFill>
          <a:ln w="12700" cap="flat" cmpd="sng" algn="ctr">
            <a:solidFill>
              <a:srgbClr val="BA7F91">
                <a:shade val="50000"/>
              </a:srgbClr>
            </a:solidFill>
            <a:prstDash val="solid"/>
          </a:ln>
          <a:effectLst/>
        </p:spPr>
        <p:txBody>
          <a:bodyPr rtlCol="1"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Browallia New" panose="020B0604020202020204" pitchFamily="34" charset="-34"/>
                <a:ea typeface="+mn-ea"/>
                <a:cs typeface="Browallia New" panose="020B0604020202020204" pitchFamily="34" charset="-34"/>
              </a:rPr>
              <a:t>The open-source Java Servlet Container Apache Tomcat 8.0 (Apache Software Foundation, Forest Hill, MD, USA) is used as the web server, and the web application software is developed on the base of Spring Framework, which is an open-source application framework and inversion of control container for the Java platform. The database uses MySQL 5.7, an open-source relational database management system (RDBMS). Two instances of MySQL configured as master and slave are running simultaneously. The data are automatically synchronized from the master to the slave, and the slave can be </a:t>
            </a:r>
            <a:r>
              <a:rPr kumimoji="0" lang="en-US" sz="2000" b="0" i="0" u="none" strike="noStrike" kern="0" cap="none" spc="0" normalizeH="0" baseline="0" noProof="0" dirty="0" err="1" smtClean="0">
                <a:ln>
                  <a:noFill/>
                </a:ln>
                <a:solidFill>
                  <a:srgbClr val="FFFFFF"/>
                </a:solidFill>
                <a:effectLst/>
                <a:uLnTx/>
                <a:uFillTx/>
                <a:latin typeface="Browallia New" panose="020B0604020202020204" pitchFamily="34" charset="-34"/>
                <a:ea typeface="+mn-ea"/>
                <a:cs typeface="Browallia New" panose="020B0604020202020204" pitchFamily="34" charset="-34"/>
              </a:rPr>
              <a:t>autoswitched</a:t>
            </a:r>
            <a:r>
              <a:rPr kumimoji="0" lang="en-US" sz="2000" b="0" i="0" u="none" strike="noStrike" kern="0" cap="none" spc="0" normalizeH="0" baseline="0" noProof="0" dirty="0" smtClean="0">
                <a:ln>
                  <a:noFill/>
                </a:ln>
                <a:solidFill>
                  <a:srgbClr val="FFFFFF"/>
                </a:solidFill>
                <a:effectLst/>
                <a:uLnTx/>
                <a:uFillTx/>
                <a:latin typeface="Browallia New" panose="020B0604020202020204" pitchFamily="34" charset="-34"/>
                <a:ea typeface="+mn-ea"/>
                <a:cs typeface="Browallia New" panose="020B0604020202020204" pitchFamily="34" charset="-34"/>
              </a:rPr>
              <a:t> to perform as the master if the original master fails. Regular backups are carried out to prevent accidental data loss. All patients, PCPs, and cardiologists have their unique IDs, and their login passwords are encrypted and kept anonymous to the database administrator. The database is also password protected, with access only to the administrator and staff members whose IPs have been previously registered in a white list. The research staffs is only provided with read permission to the database.</a:t>
            </a:r>
            <a:endParaRPr kumimoji="0" lang="fa-IR" sz="2000" b="0" i="0" u="none" strike="noStrike" kern="0" cap="none" spc="0" normalizeH="0" baseline="0" noProof="0" dirty="0" smtClean="0">
              <a:ln>
                <a:noFill/>
              </a:ln>
              <a:solidFill>
                <a:srgbClr val="FFFFFF"/>
              </a:solidFill>
              <a:effectLst/>
              <a:uLnTx/>
              <a:uFillTx/>
              <a:latin typeface="Browallia New" panose="020B0604020202020204" pitchFamily="34" charset="-34"/>
              <a:ea typeface="+mn-ea"/>
              <a:cs typeface="Tahoma" panose="020B0604030504040204" pitchFamily="34" charset="0"/>
            </a:endParaRPr>
          </a:p>
        </p:txBody>
      </p:sp>
    </p:spTree>
    <p:extLst>
      <p:ext uri="{BB962C8B-B14F-4D97-AF65-F5344CB8AC3E}">
        <p14:creationId xmlns:p14="http://schemas.microsoft.com/office/powerpoint/2010/main" val="1986701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24</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rot="16200000">
            <a:off x="-341920" y="3013557"/>
            <a:ext cx="5061104" cy="584775"/>
          </a:xfrm>
          <a:prstGeom prst="rect">
            <a:avLst/>
          </a:prstGeom>
        </p:spPr>
        <p:txBody>
          <a:bodyPr wrap="square">
            <a:spAutoFit/>
          </a:bodyPr>
          <a:lstStyle/>
          <a:p>
            <a:r>
              <a:rPr lang="en-US" sz="3200" dirty="0" smtClean="0">
                <a:solidFill>
                  <a:schemeClr val="bg1"/>
                </a:solidFill>
                <a:latin typeface="Garamond" panose="02020404030301010803" pitchFamily="18" charset="0"/>
                <a:cs typeface="Browallia New" panose="020B0604020202020204" pitchFamily="34" charset="-34"/>
              </a:rPr>
              <a:t>10- </a:t>
            </a:r>
            <a:r>
              <a:rPr lang="en-US" sz="3200" dirty="0">
                <a:solidFill>
                  <a:schemeClr val="bg1"/>
                </a:solidFill>
                <a:latin typeface="Garamond" panose="02020404030301010803" pitchFamily="18" charset="0"/>
                <a:cs typeface="Browallia New" panose="020B0604020202020204" pitchFamily="34" charset="-34"/>
              </a:rPr>
              <a:t>study </a:t>
            </a:r>
            <a:r>
              <a:rPr lang="en-US" sz="3200" dirty="0" smtClean="0">
                <a:solidFill>
                  <a:schemeClr val="bg1"/>
                </a:solidFill>
                <a:latin typeface="Garamond" panose="02020404030301010803" pitchFamily="18" charset="0"/>
                <a:cs typeface="Browallia New" panose="020B0604020202020204" pitchFamily="34" charset="-34"/>
              </a:rPr>
              <a:t>management</a:t>
            </a:r>
            <a:endParaRPr lang="en-US" sz="3600" dirty="0">
              <a:solidFill>
                <a:schemeClr val="bg1"/>
              </a:solidFill>
              <a:latin typeface="Garamond" panose="02020404030301010803" pitchFamily="18" charset="0"/>
              <a:cs typeface="Browallia New" panose="020B0604020202020204" pitchFamily="34" charset="-34"/>
            </a:endParaRPr>
          </a:p>
        </p:txBody>
      </p:sp>
      <p:sp>
        <p:nvSpPr>
          <p:cNvPr id="9" name="Text Placeholder 3">
            <a:extLst>
              <a:ext uri="{FF2B5EF4-FFF2-40B4-BE49-F238E27FC236}">
                <a16:creationId xmlns:a16="http://schemas.microsoft.com/office/drawing/2014/main" id="{5ECC3DCE-4CD8-4370-8B3F-47DEAB635ED9}"/>
              </a:ext>
            </a:extLst>
          </p:cNvPr>
          <p:cNvSpPr txBox="1">
            <a:spLocks/>
          </p:cNvSpPr>
          <p:nvPr/>
        </p:nvSpPr>
        <p:spPr>
          <a:xfrm>
            <a:off x="2931961" y="2077112"/>
            <a:ext cx="7193280" cy="3759383"/>
          </a:xfrm>
          <a:prstGeom prst="rect">
            <a:avLst/>
          </a:prstGeom>
          <a:gradFill flip="none" rotWithShape="1">
            <a:gsLst>
              <a:gs pos="25250">
                <a:srgbClr val="9A9A9A"/>
              </a:gs>
              <a:gs pos="72050">
                <a:srgbClr val="C5C5C5"/>
              </a:gs>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2700000" scaled="1"/>
            <a:tileRect/>
          </a:gradFill>
        </p:spPr>
        <p:txBody>
          <a:bodyPr vert="horz" lIns="91440" tIns="45720" rIns="91440" bIns="45720" rtlCol="0">
            <a:noAutofit/>
          </a:bodyPr>
          <a:lstStyle>
            <a:lvl1pPr marL="0" indent="0" algn="l" defTabSz="914400" rtl="1" eaLnBrk="1" latinLnBrk="0" hangingPunct="1">
              <a:lnSpc>
                <a:spcPct val="110000"/>
              </a:lnSpc>
              <a:spcBef>
                <a:spcPts val="800"/>
              </a:spcBef>
              <a:spcAft>
                <a:spcPts val="0"/>
              </a:spcAft>
              <a:buClr>
                <a:schemeClr val="tx1">
                  <a:lumMod val="85000"/>
                  <a:lumOff val="15000"/>
                </a:schemeClr>
              </a:buClr>
              <a:buFont typeface="Garamond" pitchFamily="18" charset="0"/>
              <a:buNone/>
              <a:defRPr sz="1800" kern="1200">
                <a:solidFill>
                  <a:schemeClr val="tx1"/>
                </a:solidFill>
                <a:latin typeface="+mn-lt"/>
                <a:ea typeface="+mn-ea"/>
                <a:cs typeface="+mn-cs"/>
              </a:defRPr>
            </a:lvl1pPr>
            <a:lvl2pPr marL="457200" indent="0" algn="r" defTabSz="914400" rtl="1" eaLnBrk="1" latinLnBrk="0" hangingPunct="1">
              <a:lnSpc>
                <a:spcPct val="100000"/>
              </a:lnSpc>
              <a:spcBef>
                <a:spcPts val="500"/>
              </a:spcBef>
              <a:buClr>
                <a:schemeClr val="tx1">
                  <a:lumMod val="85000"/>
                  <a:lumOff val="15000"/>
                </a:schemeClr>
              </a:buClr>
              <a:buFont typeface="Garamond" pitchFamily="18" charset="0"/>
              <a:buNone/>
              <a:defRPr sz="1200" kern="1200">
                <a:solidFill>
                  <a:schemeClr val="tx1"/>
                </a:solidFill>
                <a:latin typeface="+mn-lt"/>
                <a:ea typeface="+mn-ea"/>
                <a:cs typeface="+mn-cs"/>
              </a:defRPr>
            </a:lvl2pPr>
            <a:lvl3pPr marL="914400" indent="0" algn="r" defTabSz="914400" rtl="1" eaLnBrk="1" latinLnBrk="0" hangingPunct="1">
              <a:lnSpc>
                <a:spcPct val="100000"/>
              </a:lnSpc>
              <a:spcBef>
                <a:spcPts val="500"/>
              </a:spcBef>
              <a:buClr>
                <a:schemeClr val="tx1">
                  <a:lumMod val="85000"/>
                  <a:lumOff val="15000"/>
                </a:schemeClr>
              </a:buClr>
              <a:buFont typeface="Garamond" pitchFamily="18" charset="0"/>
              <a:buNone/>
              <a:defRPr sz="1000" kern="1200">
                <a:solidFill>
                  <a:schemeClr val="tx1"/>
                </a:solidFill>
                <a:latin typeface="+mn-lt"/>
                <a:ea typeface="+mn-ea"/>
                <a:cs typeface="+mn-cs"/>
              </a:defRPr>
            </a:lvl3pPr>
            <a:lvl4pPr marL="13716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4pPr>
            <a:lvl5pPr marL="18288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5pPr>
            <a:lvl6pPr marL="22860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6pPr>
            <a:lvl7pPr marL="27432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7pPr>
            <a:lvl8pPr marL="32004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8pPr>
            <a:lvl9pPr marL="36576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800"/>
              </a:spcBef>
              <a:spcAft>
                <a:spcPts val="0"/>
              </a:spcAft>
              <a:buClr>
                <a:srgbClr val="000000">
                  <a:lumMod val="85000"/>
                  <a:lumOff val="15000"/>
                </a:srgbClr>
              </a:buClr>
              <a:buSzTx/>
              <a:buFont typeface="Wingdings" panose="05000000000000000000" pitchFamily="2" charset="2"/>
              <a:buChar char="ð"/>
              <a:tabLst/>
              <a:defRPr/>
            </a:pPr>
            <a:r>
              <a:rPr kumimoji="0" lang="en-US" sz="2000" b="0" i="0" u="none" strike="noStrike" kern="120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A steering committee has been established to serve as the main governing body of this study. It is composed of cardiologists and clinical research scientists from Shanghai Chest Hospital and epidemiologists from Shanghai </a:t>
            </a:r>
            <a:r>
              <a:rPr kumimoji="0" lang="en-US" sz="2000" b="0" i="0" u="none" strike="noStrike" kern="1200" cap="none" spc="0" normalizeH="0" baseline="0" noProof="0" dirty="0" err="1"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JiaoTong</a:t>
            </a:r>
            <a:r>
              <a:rPr kumimoji="0" lang="en-US" sz="2000" b="0" i="0" u="none" strike="noStrike" kern="120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 University, School of Medicine.</a:t>
            </a:r>
          </a:p>
          <a:p>
            <a:pPr marL="0" marR="0" lvl="0" indent="0" algn="l" defTabSz="914400" rtl="0" eaLnBrk="1" fontAlgn="auto" latinLnBrk="0" hangingPunct="1">
              <a:lnSpc>
                <a:spcPct val="110000"/>
              </a:lnSpc>
              <a:spcBef>
                <a:spcPts val="800"/>
              </a:spcBef>
              <a:spcAft>
                <a:spcPts val="0"/>
              </a:spcAft>
              <a:buClr>
                <a:srgbClr val="000000">
                  <a:lumMod val="85000"/>
                  <a:lumOff val="15000"/>
                </a:srgbClr>
              </a:buClr>
              <a:buSzTx/>
              <a:buFont typeface="Garamond" pitchFamily="18" charset="0"/>
              <a:buNone/>
              <a:tabLst/>
              <a:defRPr/>
            </a:pPr>
            <a:endParaRPr kumimoji="0" lang="en-US" sz="2000" b="0" i="0" u="none" strike="noStrike" kern="120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endParaRPr>
          </a:p>
          <a:p>
            <a:pPr marL="342900" marR="0" lvl="0" indent="-342900" algn="l" defTabSz="914400" rtl="0" eaLnBrk="1" fontAlgn="auto" latinLnBrk="0" hangingPunct="1">
              <a:lnSpc>
                <a:spcPct val="110000"/>
              </a:lnSpc>
              <a:spcBef>
                <a:spcPts val="800"/>
              </a:spcBef>
              <a:spcAft>
                <a:spcPts val="0"/>
              </a:spcAft>
              <a:buClr>
                <a:srgbClr val="000000">
                  <a:lumMod val="85000"/>
                  <a:lumOff val="15000"/>
                </a:srgbClr>
              </a:buClr>
              <a:buSzTx/>
              <a:buFont typeface="Wingdings" panose="05000000000000000000" pitchFamily="2" charset="2"/>
              <a:buChar char="ð"/>
              <a:tabLst/>
              <a:defRPr/>
            </a:pPr>
            <a:r>
              <a:rPr kumimoji="0" lang="en-US" sz="2000" b="0" i="0" u="none" strike="noStrike" kern="120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 The major responsibility of the steering committee is to evaluate, advise on, and approve the study protocol with modifications, communicate with the Ethics Committee, and supervise the practice of community hypertension care in accordance with China’s national hypertension management guideline.</a:t>
            </a:r>
            <a:endParaRPr kumimoji="0" lang="en-US"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endParaRPr>
          </a:p>
        </p:txBody>
      </p:sp>
    </p:spTree>
    <p:extLst>
      <p:ext uri="{BB962C8B-B14F-4D97-AF65-F5344CB8AC3E}">
        <p14:creationId xmlns:p14="http://schemas.microsoft.com/office/powerpoint/2010/main" val="932346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25</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3">
            <a:extLst>
              <a:ext uri="{FF2B5EF4-FFF2-40B4-BE49-F238E27FC236}">
                <a16:creationId xmlns:a16="http://schemas.microsoft.com/office/drawing/2014/main" id="{5ECC3DCE-4CD8-4370-8B3F-47DEAB635ED9}"/>
              </a:ext>
            </a:extLst>
          </p:cNvPr>
          <p:cNvSpPr txBox="1">
            <a:spLocks/>
          </p:cNvSpPr>
          <p:nvPr/>
        </p:nvSpPr>
        <p:spPr>
          <a:xfrm>
            <a:off x="2903622" y="1999129"/>
            <a:ext cx="7940842" cy="3860698"/>
          </a:xfrm>
          <a:prstGeom prst="rect">
            <a:avLst/>
          </a:prstGeom>
          <a:gradFill flip="none" rotWithShape="1">
            <a:gsLst>
              <a:gs pos="25250">
                <a:srgbClr val="9A9A9A"/>
              </a:gs>
              <a:gs pos="72050">
                <a:srgbClr val="C5C5C5"/>
              </a:gs>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2700000" scaled="1"/>
            <a:tileRect/>
          </a:gradFill>
        </p:spPr>
        <p:txBody>
          <a:bodyPr vert="horz" lIns="91440" tIns="45720" rIns="91440" bIns="45720" rtlCol="0">
            <a:noAutofit/>
          </a:bodyPr>
          <a:lstStyle>
            <a:lvl1pPr marL="0" indent="0" algn="l" defTabSz="914400" rtl="1" eaLnBrk="1" latinLnBrk="0" hangingPunct="1">
              <a:lnSpc>
                <a:spcPct val="110000"/>
              </a:lnSpc>
              <a:spcBef>
                <a:spcPts val="800"/>
              </a:spcBef>
              <a:spcAft>
                <a:spcPts val="0"/>
              </a:spcAft>
              <a:buClr>
                <a:schemeClr val="tx1">
                  <a:lumMod val="85000"/>
                  <a:lumOff val="15000"/>
                </a:schemeClr>
              </a:buClr>
              <a:buFont typeface="Garamond" pitchFamily="18" charset="0"/>
              <a:buNone/>
              <a:defRPr sz="1800" kern="1200">
                <a:solidFill>
                  <a:schemeClr val="tx1"/>
                </a:solidFill>
                <a:latin typeface="+mn-lt"/>
                <a:ea typeface="+mn-ea"/>
                <a:cs typeface="+mn-cs"/>
              </a:defRPr>
            </a:lvl1pPr>
            <a:lvl2pPr marL="457200" indent="0" algn="r" defTabSz="914400" rtl="1" eaLnBrk="1" latinLnBrk="0" hangingPunct="1">
              <a:lnSpc>
                <a:spcPct val="100000"/>
              </a:lnSpc>
              <a:spcBef>
                <a:spcPts val="500"/>
              </a:spcBef>
              <a:buClr>
                <a:schemeClr val="tx1">
                  <a:lumMod val="85000"/>
                  <a:lumOff val="15000"/>
                </a:schemeClr>
              </a:buClr>
              <a:buFont typeface="Garamond" pitchFamily="18" charset="0"/>
              <a:buNone/>
              <a:defRPr sz="1200" kern="1200">
                <a:solidFill>
                  <a:schemeClr val="tx1"/>
                </a:solidFill>
                <a:latin typeface="+mn-lt"/>
                <a:ea typeface="+mn-ea"/>
                <a:cs typeface="+mn-cs"/>
              </a:defRPr>
            </a:lvl2pPr>
            <a:lvl3pPr marL="914400" indent="0" algn="r" defTabSz="914400" rtl="1" eaLnBrk="1" latinLnBrk="0" hangingPunct="1">
              <a:lnSpc>
                <a:spcPct val="100000"/>
              </a:lnSpc>
              <a:spcBef>
                <a:spcPts val="500"/>
              </a:spcBef>
              <a:buClr>
                <a:schemeClr val="tx1">
                  <a:lumMod val="85000"/>
                  <a:lumOff val="15000"/>
                </a:schemeClr>
              </a:buClr>
              <a:buFont typeface="Garamond" pitchFamily="18" charset="0"/>
              <a:buNone/>
              <a:defRPr sz="1000" kern="1200">
                <a:solidFill>
                  <a:schemeClr val="tx1"/>
                </a:solidFill>
                <a:latin typeface="+mn-lt"/>
                <a:ea typeface="+mn-ea"/>
                <a:cs typeface="+mn-cs"/>
              </a:defRPr>
            </a:lvl3pPr>
            <a:lvl4pPr marL="13716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4pPr>
            <a:lvl5pPr marL="18288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5pPr>
            <a:lvl6pPr marL="22860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6pPr>
            <a:lvl7pPr marL="27432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7pPr>
            <a:lvl8pPr marL="32004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8pPr>
            <a:lvl9pPr marL="36576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800"/>
              </a:spcBef>
              <a:spcAft>
                <a:spcPts val="0"/>
              </a:spcAft>
              <a:buClr>
                <a:srgbClr val="000000">
                  <a:lumMod val="85000"/>
                  <a:lumOff val="15000"/>
                </a:srgbClr>
              </a:buClr>
              <a:buSzTx/>
              <a:buFont typeface="Wingdings" panose="05000000000000000000" pitchFamily="2" charset="2"/>
              <a:buChar char="ð"/>
              <a:tabLst/>
              <a:defRPr/>
            </a:pPr>
            <a:r>
              <a:rPr kumimoji="0" lang="en-US" sz="3200" b="0" i="0" u="none" strike="noStrike" kern="1200" cap="none" spc="0" normalizeH="0" baseline="0" noProof="0" dirty="0" smtClean="0">
                <a:ln>
                  <a:noFill/>
                </a:ln>
                <a:solidFill>
                  <a:srgbClr val="000000"/>
                </a:solidFill>
                <a:effectLst/>
                <a:uLnTx/>
                <a:uFillTx/>
                <a:latin typeface="Browallia New" panose="020B0604020202020204" pitchFamily="34" charset="-34"/>
                <a:ea typeface="+mn-ea"/>
                <a:cs typeface="Browallia New" panose="020B0604020202020204" pitchFamily="34" charset="-34"/>
              </a:rPr>
              <a:t>The sponsor of the project is Shanghai Chest Hospital, which is indemnified for any harms as the result of trial participation. A project management team consisting of the principal investigator and the clinical trial operation director has been formed to manage the everyday operation of the study. </a:t>
            </a:r>
            <a:endParaRPr kumimoji="0" lang="en-US" sz="3600" b="0" i="0" u="none" strike="noStrike" kern="120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endParaRPr>
          </a:p>
          <a:p>
            <a:pPr marL="285750" marR="0" lvl="0" indent="-285750" algn="l" defTabSz="914400" rtl="0" eaLnBrk="1" fontAlgn="auto" latinLnBrk="0" hangingPunct="1">
              <a:lnSpc>
                <a:spcPct val="110000"/>
              </a:lnSpc>
              <a:spcBef>
                <a:spcPts val="800"/>
              </a:spcBef>
              <a:spcAft>
                <a:spcPts val="0"/>
              </a:spcAft>
              <a:buClr>
                <a:srgbClr val="000000">
                  <a:lumMod val="85000"/>
                  <a:lumOff val="15000"/>
                </a:srgbClr>
              </a:buClr>
              <a:buSzTx/>
              <a:buFont typeface="Wingdings" panose="05000000000000000000" pitchFamily="2" charset="2"/>
              <a:buChar char="ð"/>
              <a:tabLst/>
              <a:defRPr/>
            </a:pPr>
            <a:r>
              <a:rPr kumimoji="0" lang="en-US" sz="3200" b="0" i="0" u="none" strike="noStrike" kern="1200" cap="none" spc="0" normalizeH="0" baseline="0" noProof="0" dirty="0" smtClean="0">
                <a:ln>
                  <a:noFill/>
                </a:ln>
                <a:solidFill>
                  <a:srgbClr val="000000"/>
                </a:solidFill>
                <a:effectLst/>
                <a:uLnTx/>
                <a:uFillTx/>
                <a:latin typeface="Browallia New" panose="020B0604020202020204" pitchFamily="34" charset="-34"/>
                <a:ea typeface="+mn-ea"/>
                <a:cs typeface="Browallia New" panose="020B0604020202020204" pitchFamily="34" charset="-34"/>
              </a:rPr>
              <a:t>An independent, external monitor will carry out onsite monitoring.</a:t>
            </a:r>
          </a:p>
        </p:txBody>
      </p:sp>
      <p:sp>
        <p:nvSpPr>
          <p:cNvPr id="12" name="Rectangle 11"/>
          <p:cNvSpPr/>
          <p:nvPr/>
        </p:nvSpPr>
        <p:spPr>
          <a:xfrm rot="16200000">
            <a:off x="-341920" y="3013557"/>
            <a:ext cx="5061104" cy="584775"/>
          </a:xfrm>
          <a:prstGeom prst="rect">
            <a:avLst/>
          </a:prstGeom>
        </p:spPr>
        <p:txBody>
          <a:bodyPr wrap="square">
            <a:spAutoFit/>
          </a:bodyPr>
          <a:lstStyle/>
          <a:p>
            <a:r>
              <a:rPr lang="en-US" sz="3200" dirty="0" smtClean="0">
                <a:solidFill>
                  <a:schemeClr val="bg1"/>
                </a:solidFill>
                <a:latin typeface="Garamond" panose="02020404030301010803" pitchFamily="18" charset="0"/>
                <a:cs typeface="Browallia New" panose="020B0604020202020204" pitchFamily="34" charset="-34"/>
              </a:rPr>
              <a:t>10- </a:t>
            </a:r>
            <a:r>
              <a:rPr lang="en-US" sz="3200" dirty="0">
                <a:solidFill>
                  <a:schemeClr val="bg1"/>
                </a:solidFill>
                <a:latin typeface="Garamond" panose="02020404030301010803" pitchFamily="18" charset="0"/>
                <a:cs typeface="Browallia New" panose="020B0604020202020204" pitchFamily="34" charset="-34"/>
              </a:rPr>
              <a:t>study </a:t>
            </a:r>
            <a:r>
              <a:rPr lang="en-US" sz="3200" dirty="0" smtClean="0">
                <a:solidFill>
                  <a:schemeClr val="bg1"/>
                </a:solidFill>
                <a:latin typeface="Garamond" panose="02020404030301010803" pitchFamily="18" charset="0"/>
                <a:cs typeface="Browallia New" panose="020B0604020202020204" pitchFamily="34" charset="-34"/>
              </a:rPr>
              <a:t>management</a:t>
            </a:r>
            <a:endParaRPr lang="en-US" sz="3600" dirty="0">
              <a:solidFill>
                <a:schemeClr val="bg1"/>
              </a:solidFill>
              <a:latin typeface="Garamond" panose="02020404030301010803" pitchFamily="18" charset="0"/>
              <a:cs typeface="Browallia New" panose="020B0604020202020204" pitchFamily="34" charset="-34"/>
            </a:endParaRPr>
          </a:p>
        </p:txBody>
      </p:sp>
    </p:spTree>
    <p:extLst>
      <p:ext uri="{BB962C8B-B14F-4D97-AF65-F5344CB8AC3E}">
        <p14:creationId xmlns:p14="http://schemas.microsoft.com/office/powerpoint/2010/main" val="987649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26</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rot="16200000">
            <a:off x="-341920" y="3013557"/>
            <a:ext cx="5061104" cy="584775"/>
          </a:xfrm>
          <a:prstGeom prst="rect">
            <a:avLst/>
          </a:prstGeom>
        </p:spPr>
        <p:txBody>
          <a:bodyPr wrap="square">
            <a:spAutoFit/>
          </a:bodyPr>
          <a:lstStyle/>
          <a:p>
            <a:r>
              <a:rPr lang="en-US" sz="3200" dirty="0" smtClean="0">
                <a:solidFill>
                  <a:schemeClr val="bg1"/>
                </a:solidFill>
                <a:latin typeface="Garamond" panose="02020404030301010803" pitchFamily="18" charset="0"/>
                <a:cs typeface="Browallia New" panose="020B0604020202020204" pitchFamily="34" charset="-34"/>
              </a:rPr>
              <a:t>10- </a:t>
            </a:r>
            <a:r>
              <a:rPr lang="en-US" sz="3200" dirty="0">
                <a:solidFill>
                  <a:schemeClr val="bg1"/>
                </a:solidFill>
                <a:latin typeface="Garamond" panose="02020404030301010803" pitchFamily="18" charset="0"/>
                <a:cs typeface="Browallia New" panose="020B0604020202020204" pitchFamily="34" charset="-34"/>
              </a:rPr>
              <a:t>study </a:t>
            </a:r>
            <a:r>
              <a:rPr lang="en-US" sz="3200" dirty="0" smtClean="0">
                <a:solidFill>
                  <a:schemeClr val="bg1"/>
                </a:solidFill>
                <a:latin typeface="Garamond" panose="02020404030301010803" pitchFamily="18" charset="0"/>
                <a:cs typeface="Browallia New" panose="020B0604020202020204" pitchFamily="34" charset="-34"/>
              </a:rPr>
              <a:t>management</a:t>
            </a:r>
            <a:endParaRPr lang="en-US" sz="3600" dirty="0">
              <a:solidFill>
                <a:schemeClr val="bg1"/>
              </a:solidFill>
              <a:latin typeface="Garamond" panose="02020404030301010803" pitchFamily="18" charset="0"/>
              <a:cs typeface="Browallia New" panose="020B0604020202020204" pitchFamily="34" charset="-34"/>
            </a:endParaRPr>
          </a:p>
        </p:txBody>
      </p:sp>
      <p:sp>
        <p:nvSpPr>
          <p:cNvPr id="9" name="Text Placeholder 3">
            <a:extLst>
              <a:ext uri="{FF2B5EF4-FFF2-40B4-BE49-F238E27FC236}">
                <a16:creationId xmlns:a16="http://schemas.microsoft.com/office/drawing/2014/main" id="{5ECC3DCE-4CD8-4370-8B3F-47DEAB635ED9}"/>
              </a:ext>
            </a:extLst>
          </p:cNvPr>
          <p:cNvSpPr txBox="1">
            <a:spLocks/>
          </p:cNvSpPr>
          <p:nvPr/>
        </p:nvSpPr>
        <p:spPr>
          <a:xfrm>
            <a:off x="2884906" y="2712392"/>
            <a:ext cx="7650480" cy="2085361"/>
          </a:xfrm>
          <a:prstGeom prst="rect">
            <a:avLst/>
          </a:prstGeom>
          <a:gradFill flip="none" rotWithShape="1">
            <a:gsLst>
              <a:gs pos="25250">
                <a:srgbClr val="9A9A9A"/>
              </a:gs>
              <a:gs pos="72050">
                <a:srgbClr val="C5C5C5"/>
              </a:gs>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2700000" scaled="1"/>
            <a:tileRect/>
          </a:gradFill>
        </p:spPr>
        <p:txBody>
          <a:bodyPr vert="horz" lIns="91440" tIns="45720" rIns="91440" bIns="45720" rtlCol="0">
            <a:noAutofit/>
          </a:bodyPr>
          <a:lstStyle>
            <a:lvl1pPr marL="0" indent="0" algn="l" defTabSz="914400" rtl="1" eaLnBrk="1" latinLnBrk="0" hangingPunct="1">
              <a:lnSpc>
                <a:spcPct val="110000"/>
              </a:lnSpc>
              <a:spcBef>
                <a:spcPts val="800"/>
              </a:spcBef>
              <a:spcAft>
                <a:spcPts val="0"/>
              </a:spcAft>
              <a:buClr>
                <a:schemeClr val="tx1">
                  <a:lumMod val="85000"/>
                  <a:lumOff val="15000"/>
                </a:schemeClr>
              </a:buClr>
              <a:buFont typeface="Garamond" pitchFamily="18" charset="0"/>
              <a:buNone/>
              <a:defRPr sz="1800" kern="1200">
                <a:solidFill>
                  <a:schemeClr val="tx1"/>
                </a:solidFill>
                <a:latin typeface="+mn-lt"/>
                <a:ea typeface="+mn-ea"/>
                <a:cs typeface="+mn-cs"/>
              </a:defRPr>
            </a:lvl1pPr>
            <a:lvl2pPr marL="457200" indent="0" algn="r" defTabSz="914400" rtl="1" eaLnBrk="1" latinLnBrk="0" hangingPunct="1">
              <a:lnSpc>
                <a:spcPct val="100000"/>
              </a:lnSpc>
              <a:spcBef>
                <a:spcPts val="500"/>
              </a:spcBef>
              <a:buClr>
                <a:schemeClr val="tx1">
                  <a:lumMod val="85000"/>
                  <a:lumOff val="15000"/>
                </a:schemeClr>
              </a:buClr>
              <a:buFont typeface="Garamond" pitchFamily="18" charset="0"/>
              <a:buNone/>
              <a:defRPr sz="1200" kern="1200">
                <a:solidFill>
                  <a:schemeClr val="tx1"/>
                </a:solidFill>
                <a:latin typeface="+mn-lt"/>
                <a:ea typeface="+mn-ea"/>
                <a:cs typeface="+mn-cs"/>
              </a:defRPr>
            </a:lvl2pPr>
            <a:lvl3pPr marL="914400" indent="0" algn="r" defTabSz="914400" rtl="1" eaLnBrk="1" latinLnBrk="0" hangingPunct="1">
              <a:lnSpc>
                <a:spcPct val="100000"/>
              </a:lnSpc>
              <a:spcBef>
                <a:spcPts val="500"/>
              </a:spcBef>
              <a:buClr>
                <a:schemeClr val="tx1">
                  <a:lumMod val="85000"/>
                  <a:lumOff val="15000"/>
                </a:schemeClr>
              </a:buClr>
              <a:buFont typeface="Garamond" pitchFamily="18" charset="0"/>
              <a:buNone/>
              <a:defRPr sz="1000" kern="1200">
                <a:solidFill>
                  <a:schemeClr val="tx1"/>
                </a:solidFill>
                <a:latin typeface="+mn-lt"/>
                <a:ea typeface="+mn-ea"/>
                <a:cs typeface="+mn-cs"/>
              </a:defRPr>
            </a:lvl3pPr>
            <a:lvl4pPr marL="13716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4pPr>
            <a:lvl5pPr marL="18288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5pPr>
            <a:lvl6pPr marL="22860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6pPr>
            <a:lvl7pPr marL="27432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7pPr>
            <a:lvl8pPr marL="32004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8pPr>
            <a:lvl9pPr marL="3657600" indent="0" algn="r" defTabSz="914400" rtl="1" eaLnBrk="1" latinLnBrk="0" hangingPunct="1">
              <a:lnSpc>
                <a:spcPct val="100000"/>
              </a:lnSpc>
              <a:spcBef>
                <a:spcPts val="500"/>
              </a:spcBef>
              <a:buClr>
                <a:schemeClr val="tx1">
                  <a:lumMod val="85000"/>
                  <a:lumOff val="15000"/>
                </a:schemeClr>
              </a:buClr>
              <a:buFont typeface="Garamond" pitchFamily="18" charset="0"/>
              <a:buNone/>
              <a:defRPr sz="9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800"/>
              </a:spcBef>
              <a:spcAft>
                <a:spcPts val="0"/>
              </a:spcAft>
              <a:buClr>
                <a:srgbClr val="000000">
                  <a:lumMod val="85000"/>
                  <a:lumOff val="15000"/>
                </a:srgbClr>
              </a:buClr>
              <a:buSzTx/>
              <a:buFont typeface="Wingdings" panose="05000000000000000000" pitchFamily="2" charset="2"/>
              <a:buChar char="ð"/>
              <a:tabLst/>
              <a:defRPr/>
            </a:pPr>
            <a:r>
              <a:rPr kumimoji="0" lang="en-US" sz="2400" b="0" i="0" u="none" strike="noStrike" kern="1200" cap="none" spc="0" normalizeH="0" baseline="0" noProof="0" dirty="0" smtClean="0">
                <a:ln>
                  <a:noFill/>
                </a:ln>
                <a:solidFill>
                  <a:srgbClr val="000000"/>
                </a:solidFill>
                <a:effectLst/>
                <a:uLnTx/>
                <a:uFillTx/>
                <a:latin typeface="Browallia New" panose="020B0604020202020204" pitchFamily="34" charset="-34"/>
                <a:ea typeface="+mn-ea"/>
                <a:cs typeface="Browallia New" panose="020B0604020202020204" pitchFamily="34" charset="-34"/>
              </a:rPr>
              <a:t>An Independent Data Monitoring and Safety Committee, consisting of physicians and bioethicists from Shanghai Chest Hospital and statisticians from Shanghai </a:t>
            </a:r>
            <a:r>
              <a:rPr kumimoji="0" lang="en-US" sz="2400" b="0" i="0" u="none" strike="noStrike" kern="1200" cap="none" spc="0" normalizeH="0" baseline="0" noProof="0" dirty="0" err="1" smtClean="0">
                <a:ln>
                  <a:noFill/>
                </a:ln>
                <a:solidFill>
                  <a:srgbClr val="000000"/>
                </a:solidFill>
                <a:effectLst/>
                <a:uLnTx/>
                <a:uFillTx/>
                <a:latin typeface="Browallia New" panose="020B0604020202020204" pitchFamily="34" charset="-34"/>
                <a:ea typeface="+mn-ea"/>
                <a:cs typeface="Browallia New" panose="020B0604020202020204" pitchFamily="34" charset="-34"/>
              </a:rPr>
              <a:t>JiaoTong</a:t>
            </a:r>
            <a:r>
              <a:rPr kumimoji="0" lang="en-US" sz="2400" b="0" i="0" u="none" strike="noStrike" kern="1200" cap="none" spc="0" normalizeH="0" baseline="0" noProof="0" dirty="0" smtClean="0">
                <a:ln>
                  <a:noFill/>
                </a:ln>
                <a:solidFill>
                  <a:srgbClr val="000000"/>
                </a:solidFill>
                <a:effectLst/>
                <a:uLnTx/>
                <a:uFillTx/>
                <a:latin typeface="Browallia New" panose="020B0604020202020204" pitchFamily="34" charset="-34"/>
                <a:ea typeface="+mn-ea"/>
                <a:cs typeface="Browallia New" panose="020B0604020202020204" pitchFamily="34" charset="-34"/>
              </a:rPr>
              <a:t> University, School of Medicine, has been established for the trial. </a:t>
            </a:r>
            <a:endParaRPr kumimoji="0" lang="en-US" sz="3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endParaRPr>
          </a:p>
        </p:txBody>
      </p:sp>
    </p:spTree>
    <p:extLst>
      <p:ext uri="{BB962C8B-B14F-4D97-AF65-F5344CB8AC3E}">
        <p14:creationId xmlns:p14="http://schemas.microsoft.com/office/powerpoint/2010/main" val="1572362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27</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itle 2">
            <a:extLst>
              <a:ext uri="{FF2B5EF4-FFF2-40B4-BE49-F238E27FC236}">
                <a16:creationId xmlns:a16="http://schemas.microsoft.com/office/drawing/2014/main" id="{6002F139-264F-4B41-B39A-9E8B2901E164}"/>
              </a:ext>
            </a:extLst>
          </p:cNvPr>
          <p:cNvSpPr txBox="1">
            <a:spLocks/>
          </p:cNvSpPr>
          <p:nvPr/>
        </p:nvSpPr>
        <p:spPr>
          <a:xfrm>
            <a:off x="7249276" y="1503773"/>
            <a:ext cx="4731549" cy="204609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sz="4000" dirty="0" smtClean="0">
                <a:solidFill>
                  <a:srgbClr val="41242D">
                    <a:lumMod val="90000"/>
                    <a:lumOff val="10000"/>
                  </a:srgbClr>
                </a:solidFill>
                <a:latin typeface="Garamond" panose="02020404030301010803"/>
              </a:rPr>
              <a:t/>
            </a:r>
            <a:br>
              <a:rPr sz="4000" dirty="0" smtClean="0">
                <a:solidFill>
                  <a:srgbClr val="41242D">
                    <a:lumMod val="90000"/>
                    <a:lumOff val="10000"/>
                  </a:srgbClr>
                </a:solidFill>
                <a:latin typeface="Garamond" panose="02020404030301010803"/>
              </a:rPr>
            </a:br>
            <a:r>
              <a:rPr sz="4000" dirty="0" smtClean="0">
                <a:solidFill>
                  <a:srgbClr val="41242D">
                    <a:lumMod val="90000"/>
                    <a:lumOff val="10000"/>
                  </a:srgbClr>
                </a:solidFill>
                <a:latin typeface="Garamond" panose="02020404030301010803"/>
              </a:rPr>
              <a:t>         </a:t>
            </a:r>
            <a:br>
              <a:rPr sz="4000" dirty="0" smtClean="0">
                <a:solidFill>
                  <a:srgbClr val="41242D">
                    <a:lumMod val="90000"/>
                    <a:lumOff val="10000"/>
                  </a:srgbClr>
                </a:solidFill>
                <a:latin typeface="Garamond" panose="02020404030301010803"/>
              </a:rPr>
            </a:br>
            <a:r>
              <a:rPr sz="4000" dirty="0" smtClean="0">
                <a:solidFill>
                  <a:srgbClr val="41242D">
                    <a:lumMod val="90000"/>
                    <a:lumOff val="10000"/>
                  </a:srgbClr>
                </a:solidFill>
                <a:latin typeface="Garamond" panose="02020404030301010803"/>
              </a:rPr>
              <a:t>11-</a:t>
            </a:r>
            <a:r>
              <a:rPr dirty="0" smtClean="0">
                <a:solidFill>
                  <a:srgbClr val="000000"/>
                </a:solidFill>
                <a:latin typeface="Garamond" panose="02020404030301010803"/>
              </a:rPr>
              <a:t>Statistical </a:t>
            </a:r>
            <a:r>
              <a:rPr dirty="0">
                <a:solidFill>
                  <a:srgbClr val="000000"/>
                </a:solidFill>
                <a:latin typeface="Garamond" panose="02020404030301010803"/>
              </a:rPr>
              <a:t>hypothesis, methods, and </a:t>
            </a:r>
            <a:r>
              <a:rPr dirty="0" smtClean="0">
                <a:solidFill>
                  <a:srgbClr val="000000"/>
                </a:solidFill>
                <a:latin typeface="Garamond" panose="02020404030301010803"/>
              </a:rPr>
              <a:t>analyses:</a:t>
            </a:r>
            <a:endParaRPr sz="4000" dirty="0">
              <a:solidFill>
                <a:srgbClr val="41242D">
                  <a:lumMod val="90000"/>
                  <a:lumOff val="10000"/>
                </a:srgbClr>
              </a:solidFill>
              <a:latin typeface="Garamond" panose="02020404030301010803"/>
            </a:endParaRPr>
          </a:p>
        </p:txBody>
      </p:sp>
      <p:sp>
        <p:nvSpPr>
          <p:cNvPr id="16" name="Rectangle 15"/>
          <p:cNvSpPr/>
          <p:nvPr/>
        </p:nvSpPr>
        <p:spPr>
          <a:xfrm>
            <a:off x="7935506" y="4044132"/>
            <a:ext cx="2621230" cy="369332"/>
          </a:xfrm>
          <a:prstGeom prst="rect">
            <a:avLst/>
          </a:prstGeom>
        </p:spPr>
        <p:txBody>
          <a:bodyPr wrap="none">
            <a:spAutoFit/>
          </a:bodyPr>
          <a:lstStyle/>
          <a:p>
            <a:pPr defTabSz="914400"/>
            <a:r>
              <a:rPr lang="en-US" dirty="0" smtClean="0">
                <a:solidFill>
                  <a:srgbClr val="41242D">
                    <a:lumMod val="90000"/>
                    <a:lumOff val="10000"/>
                  </a:srgbClr>
                </a:solidFill>
                <a:latin typeface="XwwqnyAdvTT86d47313"/>
              </a:rPr>
              <a:t>1-formal </a:t>
            </a:r>
            <a:r>
              <a:rPr lang="en-US" dirty="0">
                <a:solidFill>
                  <a:srgbClr val="41242D">
                    <a:lumMod val="90000"/>
                    <a:lumOff val="10000"/>
                  </a:srgbClr>
                </a:solidFill>
                <a:latin typeface="XwwqnyAdvTT86d47313"/>
              </a:rPr>
              <a:t>null hypothesis</a:t>
            </a:r>
            <a:endParaRPr lang="fa-IR" dirty="0">
              <a:solidFill>
                <a:srgbClr val="41242D">
                  <a:lumMod val="90000"/>
                  <a:lumOff val="10000"/>
                </a:srgbClr>
              </a:solidFill>
              <a:latin typeface="Garamond" panose="02020404030301010803"/>
            </a:endParaRPr>
          </a:p>
        </p:txBody>
      </p:sp>
      <p:sp>
        <p:nvSpPr>
          <p:cNvPr id="17" name="Rectangle 16"/>
          <p:cNvSpPr/>
          <p:nvPr/>
        </p:nvSpPr>
        <p:spPr>
          <a:xfrm>
            <a:off x="7938212" y="4938839"/>
            <a:ext cx="2621230" cy="369332"/>
          </a:xfrm>
          <a:prstGeom prst="rect">
            <a:avLst/>
          </a:prstGeom>
        </p:spPr>
        <p:txBody>
          <a:bodyPr wrap="none">
            <a:spAutoFit/>
          </a:bodyPr>
          <a:lstStyle/>
          <a:p>
            <a:pPr defTabSz="914400"/>
            <a:r>
              <a:rPr lang="en-US" dirty="0" smtClean="0">
                <a:solidFill>
                  <a:srgbClr val="41242D">
                    <a:lumMod val="90000"/>
                    <a:lumOff val="10000"/>
                  </a:srgbClr>
                </a:solidFill>
                <a:latin typeface="XwwqnyAdvTT86d47313"/>
              </a:rPr>
              <a:t>2-alternative </a:t>
            </a:r>
            <a:r>
              <a:rPr lang="en-US" dirty="0">
                <a:solidFill>
                  <a:srgbClr val="41242D">
                    <a:lumMod val="90000"/>
                    <a:lumOff val="10000"/>
                  </a:srgbClr>
                </a:solidFill>
                <a:latin typeface="XwwqnyAdvTT86d47313"/>
              </a:rPr>
              <a:t>hypothesis</a:t>
            </a:r>
            <a:endParaRPr lang="fa-IR" dirty="0">
              <a:solidFill>
                <a:srgbClr val="41242D">
                  <a:lumMod val="90000"/>
                  <a:lumOff val="10000"/>
                </a:srgbClr>
              </a:solidFill>
              <a:latin typeface="Garamond" panose="02020404030301010803"/>
            </a:endParaRPr>
          </a:p>
        </p:txBody>
      </p:sp>
      <p:pic>
        <p:nvPicPr>
          <p:cNvPr id="18" name="Content Placeholder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250" y="2353824"/>
            <a:ext cx="5923495" cy="3164839"/>
          </a:xfrm>
          <a:prstGeom prst="rect">
            <a:avLst/>
          </a:prstGeom>
        </p:spPr>
      </p:pic>
      <p:sp>
        <p:nvSpPr>
          <p:cNvPr id="3" name="Frame 2"/>
          <p:cNvSpPr/>
          <p:nvPr/>
        </p:nvSpPr>
        <p:spPr>
          <a:xfrm>
            <a:off x="6807721" y="1953219"/>
            <a:ext cx="4876800" cy="4078553"/>
          </a:xfrm>
          <a:prstGeom prst="frame">
            <a:avLst>
              <a:gd name="adj1" fmla="val 3798"/>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3060044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28</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itle 2">
            <a:extLst>
              <a:ext uri="{FF2B5EF4-FFF2-40B4-BE49-F238E27FC236}">
                <a16:creationId xmlns:a16="http://schemas.microsoft.com/office/drawing/2014/main" id="{6002F139-264F-4B41-B39A-9E8B2901E164}"/>
              </a:ext>
            </a:extLst>
          </p:cNvPr>
          <p:cNvSpPr txBox="1">
            <a:spLocks/>
          </p:cNvSpPr>
          <p:nvPr/>
        </p:nvSpPr>
        <p:spPr>
          <a:xfrm>
            <a:off x="7460451" y="2472626"/>
            <a:ext cx="4731549" cy="204609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sz="4000" dirty="0" smtClean="0">
                <a:solidFill>
                  <a:srgbClr val="41242D">
                    <a:lumMod val="90000"/>
                    <a:lumOff val="10000"/>
                  </a:srgbClr>
                </a:solidFill>
                <a:latin typeface="Garamond" panose="02020404030301010803"/>
              </a:rPr>
              <a:t/>
            </a:r>
            <a:br>
              <a:rPr sz="4000" dirty="0" smtClean="0">
                <a:solidFill>
                  <a:srgbClr val="41242D">
                    <a:lumMod val="90000"/>
                    <a:lumOff val="10000"/>
                  </a:srgbClr>
                </a:solidFill>
                <a:latin typeface="Garamond" panose="02020404030301010803"/>
              </a:rPr>
            </a:br>
            <a:r>
              <a:rPr sz="4000" dirty="0" smtClean="0">
                <a:solidFill>
                  <a:srgbClr val="41242D">
                    <a:lumMod val="90000"/>
                    <a:lumOff val="10000"/>
                  </a:srgbClr>
                </a:solidFill>
                <a:latin typeface="Garamond" panose="02020404030301010803"/>
              </a:rPr>
              <a:t>         </a:t>
            </a:r>
            <a:br>
              <a:rPr sz="4000" dirty="0" smtClean="0">
                <a:solidFill>
                  <a:srgbClr val="41242D">
                    <a:lumMod val="90000"/>
                    <a:lumOff val="10000"/>
                  </a:srgbClr>
                </a:solidFill>
                <a:latin typeface="Garamond" panose="02020404030301010803"/>
              </a:rPr>
            </a:br>
            <a:r>
              <a:rPr sz="4000" dirty="0" smtClean="0">
                <a:solidFill>
                  <a:srgbClr val="41242D">
                    <a:lumMod val="90000"/>
                    <a:lumOff val="10000"/>
                  </a:srgbClr>
                </a:solidFill>
                <a:latin typeface="Garamond" panose="02020404030301010803"/>
              </a:rPr>
              <a:t>11-</a:t>
            </a:r>
            <a:r>
              <a:rPr dirty="0" smtClean="0">
                <a:solidFill>
                  <a:srgbClr val="000000"/>
                </a:solidFill>
                <a:latin typeface="Garamond" panose="02020404030301010803"/>
              </a:rPr>
              <a:t>Statistical </a:t>
            </a:r>
            <a:r>
              <a:rPr dirty="0">
                <a:solidFill>
                  <a:srgbClr val="000000"/>
                </a:solidFill>
                <a:latin typeface="Garamond" panose="02020404030301010803"/>
              </a:rPr>
              <a:t>hypothesis, methods, and </a:t>
            </a:r>
            <a:r>
              <a:rPr dirty="0" smtClean="0">
                <a:solidFill>
                  <a:srgbClr val="000000"/>
                </a:solidFill>
                <a:latin typeface="Garamond" panose="02020404030301010803"/>
              </a:rPr>
              <a:t>analyses:</a:t>
            </a:r>
            <a:endParaRPr sz="4000" dirty="0">
              <a:solidFill>
                <a:srgbClr val="41242D">
                  <a:lumMod val="90000"/>
                  <a:lumOff val="10000"/>
                </a:srgbClr>
              </a:solidFill>
              <a:latin typeface="Garamond" panose="02020404030301010803"/>
            </a:endParaRPr>
          </a:p>
        </p:txBody>
      </p:sp>
      <p:sp>
        <p:nvSpPr>
          <p:cNvPr id="3" name="Frame 2"/>
          <p:cNvSpPr/>
          <p:nvPr/>
        </p:nvSpPr>
        <p:spPr>
          <a:xfrm>
            <a:off x="7218947" y="1953219"/>
            <a:ext cx="4219074" cy="4078553"/>
          </a:xfrm>
          <a:prstGeom prst="frame">
            <a:avLst>
              <a:gd name="adj1" fmla="val 3798"/>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3" name="Rectangle 12"/>
          <p:cNvSpPr/>
          <p:nvPr/>
        </p:nvSpPr>
        <p:spPr>
          <a:xfrm>
            <a:off x="369451" y="2007336"/>
            <a:ext cx="6549624" cy="3970318"/>
          </a:xfrm>
          <a:prstGeom prst="rect">
            <a:avLst/>
          </a:pr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8900000" scaled="1"/>
            <a:tileRect/>
          </a:gradFill>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2800" b="0" i="0" u="none" strike="noStrike" kern="0" cap="none" spc="0" normalizeH="0" baseline="0" noProof="0" dirty="0" smtClean="0">
                <a:ln>
                  <a:noFill/>
                </a:ln>
                <a:solidFill>
                  <a:srgbClr val="131413"/>
                </a:solidFill>
                <a:effectLst/>
                <a:uLnTx/>
                <a:uFillTx/>
                <a:latin typeface="Browallia New" panose="020B0604020202020204" pitchFamily="34" charset="-34"/>
                <a:cs typeface="Browallia New" panose="020B0604020202020204" pitchFamily="34" charset="-34"/>
              </a:rPr>
              <a:t>We will conduct the primary statistical analysis on an ITT basis with full endeavor to acquire a complete dataset of every patient.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2800" b="0" i="0" u="none" strike="noStrike" kern="0" cap="none" spc="0" normalizeH="0" baseline="0" noProof="0" dirty="0" smtClean="0">
                <a:ln>
                  <a:noFill/>
                </a:ln>
                <a:solidFill>
                  <a:srgbClr val="131413"/>
                </a:solidFill>
                <a:effectLst/>
                <a:uLnTx/>
                <a:uFillTx/>
                <a:latin typeface="Browallia New" panose="020B0604020202020204" pitchFamily="34" charset="-34"/>
                <a:cs typeface="Browallia New" panose="020B0604020202020204" pitchFamily="34" charset="-34"/>
              </a:rPr>
              <a:t>The collected trial data will be coded and entered into MATLAB version 2014a and SPSS version 22 for statistical analysis.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2800" b="0" i="0" u="none" strike="noStrike" kern="0" cap="none" spc="0" normalizeH="0" baseline="0" noProof="0" dirty="0" smtClean="0">
                <a:ln>
                  <a:noFill/>
                </a:ln>
                <a:solidFill>
                  <a:srgbClr val="131413"/>
                </a:solidFill>
                <a:effectLst/>
                <a:uLnTx/>
                <a:uFillTx/>
                <a:latin typeface="Browallia New" panose="020B0604020202020204" pitchFamily="34" charset="-34"/>
                <a:cs typeface="Browallia New" panose="020B0604020202020204" pitchFamily="34" charset="-34"/>
              </a:rPr>
              <a:t>A fully specified Statistical Analysis Plan (SAP) that includes detailed analytics of the trial datasets will be prepared and completed before locking the database.</a:t>
            </a:r>
            <a:endParaRPr kumimoji="0" lang="fa-IR" sz="2800" b="0" i="0" u="none" strike="noStrike" kern="0" cap="none" spc="0" normalizeH="0" baseline="0" noProof="0" dirty="0" smtClean="0">
              <a:ln>
                <a:noFill/>
              </a:ln>
              <a:solidFill>
                <a:srgbClr val="000000"/>
              </a:solidFill>
              <a:effectLst/>
              <a:uLnTx/>
              <a:uFillTx/>
              <a:latin typeface="Browallia New" panose="020B0604020202020204" pitchFamily="34" charset="-34"/>
            </a:endParaRPr>
          </a:p>
        </p:txBody>
      </p:sp>
    </p:spTree>
    <p:extLst>
      <p:ext uri="{BB962C8B-B14F-4D97-AF65-F5344CB8AC3E}">
        <p14:creationId xmlns:p14="http://schemas.microsoft.com/office/powerpoint/2010/main" val="2180232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29</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itle 2">
            <a:extLst>
              <a:ext uri="{FF2B5EF4-FFF2-40B4-BE49-F238E27FC236}">
                <a16:creationId xmlns:a16="http://schemas.microsoft.com/office/drawing/2014/main" id="{6002F139-264F-4B41-B39A-9E8B2901E164}"/>
              </a:ext>
            </a:extLst>
          </p:cNvPr>
          <p:cNvSpPr txBox="1">
            <a:spLocks/>
          </p:cNvSpPr>
          <p:nvPr/>
        </p:nvSpPr>
        <p:spPr>
          <a:xfrm>
            <a:off x="7460451" y="2472626"/>
            <a:ext cx="4731549" cy="204609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sz="4000" dirty="0" smtClean="0">
                <a:solidFill>
                  <a:srgbClr val="41242D">
                    <a:lumMod val="90000"/>
                    <a:lumOff val="10000"/>
                  </a:srgbClr>
                </a:solidFill>
                <a:latin typeface="Garamond" panose="02020404030301010803"/>
              </a:rPr>
              <a:t/>
            </a:r>
            <a:br>
              <a:rPr sz="4000" dirty="0" smtClean="0">
                <a:solidFill>
                  <a:srgbClr val="41242D">
                    <a:lumMod val="90000"/>
                    <a:lumOff val="10000"/>
                  </a:srgbClr>
                </a:solidFill>
                <a:latin typeface="Garamond" panose="02020404030301010803"/>
              </a:rPr>
            </a:br>
            <a:r>
              <a:rPr sz="4000" dirty="0" smtClean="0">
                <a:solidFill>
                  <a:srgbClr val="41242D">
                    <a:lumMod val="90000"/>
                    <a:lumOff val="10000"/>
                  </a:srgbClr>
                </a:solidFill>
                <a:latin typeface="Garamond" panose="02020404030301010803"/>
              </a:rPr>
              <a:t>         </a:t>
            </a:r>
            <a:br>
              <a:rPr sz="4000" dirty="0" smtClean="0">
                <a:solidFill>
                  <a:srgbClr val="41242D">
                    <a:lumMod val="90000"/>
                    <a:lumOff val="10000"/>
                  </a:srgbClr>
                </a:solidFill>
                <a:latin typeface="Garamond" panose="02020404030301010803"/>
              </a:rPr>
            </a:br>
            <a:r>
              <a:rPr sz="4000" dirty="0" smtClean="0">
                <a:solidFill>
                  <a:srgbClr val="41242D">
                    <a:lumMod val="90000"/>
                    <a:lumOff val="10000"/>
                  </a:srgbClr>
                </a:solidFill>
                <a:latin typeface="Garamond" panose="02020404030301010803"/>
              </a:rPr>
              <a:t>11-</a:t>
            </a:r>
            <a:r>
              <a:rPr dirty="0" smtClean="0">
                <a:solidFill>
                  <a:srgbClr val="000000"/>
                </a:solidFill>
                <a:latin typeface="Garamond" panose="02020404030301010803"/>
              </a:rPr>
              <a:t>Statistical </a:t>
            </a:r>
            <a:r>
              <a:rPr dirty="0">
                <a:solidFill>
                  <a:srgbClr val="000000"/>
                </a:solidFill>
                <a:latin typeface="Garamond" panose="02020404030301010803"/>
              </a:rPr>
              <a:t>hypothesis, methods, and </a:t>
            </a:r>
            <a:r>
              <a:rPr dirty="0" smtClean="0">
                <a:solidFill>
                  <a:srgbClr val="000000"/>
                </a:solidFill>
                <a:latin typeface="Garamond" panose="02020404030301010803"/>
              </a:rPr>
              <a:t>analyses:</a:t>
            </a:r>
            <a:endParaRPr sz="4000" dirty="0">
              <a:solidFill>
                <a:srgbClr val="41242D">
                  <a:lumMod val="90000"/>
                  <a:lumOff val="10000"/>
                </a:srgbClr>
              </a:solidFill>
              <a:latin typeface="Garamond" panose="02020404030301010803"/>
            </a:endParaRPr>
          </a:p>
        </p:txBody>
      </p:sp>
      <p:sp>
        <p:nvSpPr>
          <p:cNvPr id="3" name="Frame 2"/>
          <p:cNvSpPr/>
          <p:nvPr/>
        </p:nvSpPr>
        <p:spPr>
          <a:xfrm>
            <a:off x="7218947" y="1953219"/>
            <a:ext cx="4219074" cy="4078553"/>
          </a:xfrm>
          <a:prstGeom prst="frame">
            <a:avLst>
              <a:gd name="adj1" fmla="val 3798"/>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1" name="Rectangle 10"/>
          <p:cNvSpPr/>
          <p:nvPr/>
        </p:nvSpPr>
        <p:spPr>
          <a:xfrm>
            <a:off x="492299" y="2056564"/>
            <a:ext cx="6361084" cy="3970318"/>
          </a:xfrm>
          <a:prstGeom prst="rect">
            <a:avLst/>
          </a:pr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8900000" scaled="1"/>
            <a:tileRect/>
          </a:grad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Garamond" panose="02020404030301010803"/>
              </a:rPr>
              <a:t>F tests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endParaRPr kumimoji="0" lang="en-US"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Garamond" panose="02020404030301010803"/>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Garamond" panose="02020404030301010803"/>
              </a:rPr>
              <a:t> Pearson’s chi-square tests for categorical variables to assess the difference of baseline characteristics among the three groups.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endParaRPr kumimoji="0" lang="en-US"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Garamond" panose="02020404030301010803"/>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Garamond" panose="02020404030301010803"/>
              </a:rPr>
              <a:t>linear mixed model to identify the effectiveness while adjusting the baseline using the following covariates as appropriate: baseline SBP, age, gender, BMI, education levels, exercise, drinking patterns, tobacco use, and CHCs.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endParaRPr kumimoji="0" lang="en-US"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Garamond" panose="02020404030301010803"/>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Garamond" panose="02020404030301010803"/>
              </a:rPr>
              <a:t>Fisher’s protected least significant difference (LSD) method to protect against multiple comparisons, followed by pairwise comparisons between study groups only if the overall F test is significant. </a:t>
            </a:r>
          </a:p>
        </p:txBody>
      </p:sp>
    </p:spTree>
    <p:extLst>
      <p:ext uri="{BB962C8B-B14F-4D97-AF65-F5344CB8AC3E}">
        <p14:creationId xmlns:p14="http://schemas.microsoft.com/office/powerpoint/2010/main" val="3248549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3</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7" name="Content Placeholder 2" descr="SmartArt object">
            <a:extLst>
              <a:ext uri="{FF2B5EF4-FFF2-40B4-BE49-F238E27FC236}">
                <a16:creationId xmlns:a16="http://schemas.microsoft.com/office/drawing/2014/main" id="{A1342CC9-B5BC-4EE6-A03F-6501ED7CC4CC}"/>
              </a:ext>
            </a:extLst>
          </p:cNvPr>
          <p:cNvGraphicFramePr>
            <a:graphicFrameLocks/>
          </p:cNvGraphicFramePr>
          <p:nvPr>
            <p:extLst>
              <p:ext uri="{D42A27DB-BD31-4B8C-83A1-F6EECF244321}">
                <p14:modId xmlns:p14="http://schemas.microsoft.com/office/powerpoint/2010/main" val="2905016056"/>
              </p:ext>
            </p:extLst>
          </p:nvPr>
        </p:nvGraphicFramePr>
        <p:xfrm>
          <a:off x="315687" y="1588168"/>
          <a:ext cx="12020692" cy="47324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p:cNvPicPr>
            <a:picLocks noChangeAspect="1"/>
          </p:cNvPicPr>
          <p:nvPr/>
        </p:nvPicPr>
        <p:blipFill>
          <a:blip r:embed="rId12"/>
          <a:stretch>
            <a:fillRect/>
          </a:stretch>
        </p:blipFill>
        <p:spPr>
          <a:xfrm>
            <a:off x="8591377" y="3915626"/>
            <a:ext cx="2554445" cy="2066723"/>
          </a:xfrm>
          <a:prstGeom prst="rect">
            <a:avLst/>
          </a:prstGeom>
        </p:spPr>
      </p:pic>
    </p:spTree>
    <p:extLst>
      <p:ext uri="{BB962C8B-B14F-4D97-AF65-F5344CB8AC3E}">
        <p14:creationId xmlns:p14="http://schemas.microsoft.com/office/powerpoint/2010/main" val="2032538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30</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itle 2">
            <a:extLst>
              <a:ext uri="{FF2B5EF4-FFF2-40B4-BE49-F238E27FC236}">
                <a16:creationId xmlns:a16="http://schemas.microsoft.com/office/drawing/2014/main" id="{6002F139-264F-4B41-B39A-9E8B2901E164}"/>
              </a:ext>
            </a:extLst>
          </p:cNvPr>
          <p:cNvSpPr txBox="1">
            <a:spLocks/>
          </p:cNvSpPr>
          <p:nvPr/>
        </p:nvSpPr>
        <p:spPr>
          <a:xfrm>
            <a:off x="7460451" y="2472626"/>
            <a:ext cx="4731549" cy="204609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sz="4000" dirty="0" smtClean="0">
                <a:solidFill>
                  <a:srgbClr val="41242D">
                    <a:lumMod val="90000"/>
                    <a:lumOff val="10000"/>
                  </a:srgbClr>
                </a:solidFill>
                <a:latin typeface="Garamond" panose="02020404030301010803"/>
              </a:rPr>
              <a:t/>
            </a:r>
            <a:br>
              <a:rPr sz="4000" dirty="0" smtClean="0">
                <a:solidFill>
                  <a:srgbClr val="41242D">
                    <a:lumMod val="90000"/>
                    <a:lumOff val="10000"/>
                  </a:srgbClr>
                </a:solidFill>
                <a:latin typeface="Garamond" panose="02020404030301010803"/>
              </a:rPr>
            </a:br>
            <a:r>
              <a:rPr sz="4000" dirty="0" smtClean="0">
                <a:solidFill>
                  <a:srgbClr val="41242D">
                    <a:lumMod val="90000"/>
                    <a:lumOff val="10000"/>
                  </a:srgbClr>
                </a:solidFill>
                <a:latin typeface="Garamond" panose="02020404030301010803"/>
              </a:rPr>
              <a:t>         </a:t>
            </a:r>
            <a:br>
              <a:rPr sz="4000" dirty="0" smtClean="0">
                <a:solidFill>
                  <a:srgbClr val="41242D">
                    <a:lumMod val="90000"/>
                    <a:lumOff val="10000"/>
                  </a:srgbClr>
                </a:solidFill>
                <a:latin typeface="Garamond" panose="02020404030301010803"/>
              </a:rPr>
            </a:br>
            <a:r>
              <a:rPr sz="4000" dirty="0" smtClean="0">
                <a:solidFill>
                  <a:srgbClr val="41242D">
                    <a:lumMod val="90000"/>
                    <a:lumOff val="10000"/>
                  </a:srgbClr>
                </a:solidFill>
                <a:latin typeface="Garamond" panose="02020404030301010803"/>
              </a:rPr>
              <a:t>11-</a:t>
            </a:r>
            <a:r>
              <a:rPr dirty="0" smtClean="0">
                <a:solidFill>
                  <a:srgbClr val="000000"/>
                </a:solidFill>
                <a:latin typeface="Garamond" panose="02020404030301010803"/>
              </a:rPr>
              <a:t>Statistical </a:t>
            </a:r>
            <a:r>
              <a:rPr dirty="0">
                <a:solidFill>
                  <a:srgbClr val="000000"/>
                </a:solidFill>
                <a:latin typeface="Garamond" panose="02020404030301010803"/>
              </a:rPr>
              <a:t>hypothesis, methods, and </a:t>
            </a:r>
            <a:r>
              <a:rPr dirty="0" smtClean="0">
                <a:solidFill>
                  <a:srgbClr val="000000"/>
                </a:solidFill>
                <a:latin typeface="Garamond" panose="02020404030301010803"/>
              </a:rPr>
              <a:t>analyses:</a:t>
            </a:r>
            <a:endParaRPr sz="4000" dirty="0">
              <a:solidFill>
                <a:srgbClr val="41242D">
                  <a:lumMod val="90000"/>
                  <a:lumOff val="10000"/>
                </a:srgbClr>
              </a:solidFill>
              <a:latin typeface="Garamond" panose="02020404030301010803"/>
            </a:endParaRPr>
          </a:p>
        </p:txBody>
      </p:sp>
      <p:sp>
        <p:nvSpPr>
          <p:cNvPr id="3" name="Frame 2"/>
          <p:cNvSpPr/>
          <p:nvPr/>
        </p:nvSpPr>
        <p:spPr>
          <a:xfrm>
            <a:off x="7218947" y="1953219"/>
            <a:ext cx="4219074" cy="4078553"/>
          </a:xfrm>
          <a:prstGeom prst="frame">
            <a:avLst>
              <a:gd name="adj1" fmla="val 3798"/>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0" name="Rectangle 9"/>
          <p:cNvSpPr/>
          <p:nvPr/>
        </p:nvSpPr>
        <p:spPr>
          <a:xfrm>
            <a:off x="369451" y="1976558"/>
            <a:ext cx="6464968" cy="4031873"/>
          </a:xfrm>
          <a:prstGeom prst="rect">
            <a:avLst/>
          </a:pr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8900000" scaled="1"/>
            <a:tileRect/>
          </a:grad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36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cs typeface="Browallia New" panose="020B0604020202020204" pitchFamily="34" charset="-34"/>
              </a:rPr>
              <a:t>Missing data </a:t>
            </a:r>
            <a:r>
              <a:rPr kumimoji="0" lang="en-US" sz="36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cs typeface="Browallia New" panose="020B0604020202020204" pitchFamily="34" charset="-34"/>
                <a:sym typeface="Wingdings" panose="05000000000000000000" pitchFamily="2" charset="2"/>
              </a:rPr>
              <a:t>multiple imputation </a:t>
            </a:r>
            <a:endParaRPr kumimoji="0" lang="en-US" sz="36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cs typeface="Browallia New" panose="020B0604020202020204" pitchFamily="34" charset="-34"/>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endParaRPr kumimoji="0" lang="en-US" sz="36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cs typeface="Browallia New" panose="020B0604020202020204" pitchFamily="34" charset="-34"/>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endParaRPr kumimoji="0" lang="en-US" sz="36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cs typeface="Browallia New" panose="020B0604020202020204" pitchFamily="34" charset="-34"/>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ð"/>
              <a:tabLst/>
              <a:defRPr/>
            </a:pPr>
            <a:r>
              <a:rPr kumimoji="0" lang="en-US" sz="36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cs typeface="Browallia New" panose="020B0604020202020204" pitchFamily="34" charset="-34"/>
              </a:rPr>
              <a:t>Subgroup: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Browallia New" panose="020B0604020202020204" pitchFamily="34" charset="-34"/>
                <a:cs typeface="Browallia New" panose="020B0604020202020204" pitchFamily="34" charset="-34"/>
              </a:rPr>
              <a:t>BMI (&lt;24, ≥24), hypertension stage (stage1, stage 2, and stage 3), education level (non-college, college, or above), presence of one or more comorbidities, and self-reported medication adherence</a:t>
            </a:r>
            <a:r>
              <a:rPr kumimoji="0" lang="en-US" sz="2800" b="0" i="0" u="none" strike="noStrike" kern="0" cap="none" spc="0" normalizeH="0" baseline="0" noProof="0" dirty="0" smtClean="0">
                <a:ln>
                  <a:noFill/>
                </a:ln>
                <a:solidFill>
                  <a:srgbClr val="000000"/>
                </a:solidFill>
                <a:effectLst/>
                <a:uLnTx/>
                <a:uFillTx/>
                <a:latin typeface="Garamond" panose="02020404030301010803"/>
              </a:rPr>
              <a:t>.</a:t>
            </a:r>
            <a:endParaRPr kumimoji="0" lang="en-US" sz="36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Garamond" panose="02020404030301010803"/>
            </a:endParaRPr>
          </a:p>
        </p:txBody>
      </p:sp>
    </p:spTree>
    <p:extLst>
      <p:ext uri="{BB962C8B-B14F-4D97-AF65-F5344CB8AC3E}">
        <p14:creationId xmlns:p14="http://schemas.microsoft.com/office/powerpoint/2010/main" val="3417622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31</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itle 2">
            <a:extLst>
              <a:ext uri="{FF2B5EF4-FFF2-40B4-BE49-F238E27FC236}">
                <a16:creationId xmlns:a16="http://schemas.microsoft.com/office/drawing/2014/main" id="{6002F139-264F-4B41-B39A-9E8B2901E164}"/>
              </a:ext>
            </a:extLst>
          </p:cNvPr>
          <p:cNvSpPr txBox="1">
            <a:spLocks/>
          </p:cNvSpPr>
          <p:nvPr/>
        </p:nvSpPr>
        <p:spPr>
          <a:xfrm>
            <a:off x="7339699" y="2392415"/>
            <a:ext cx="3977570" cy="2046097"/>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algn="ctr"/>
            <a:r>
              <a:rPr lang="en-US" sz="3100" dirty="0">
                <a:solidFill>
                  <a:schemeClr val="bg1"/>
                </a:solidFill>
                <a:latin typeface="Garamond" panose="02020404030301010803"/>
              </a:rPr>
              <a:t>12- Adverse events reporting</a:t>
            </a:r>
            <a:endParaRPr sz="4000" dirty="0">
              <a:solidFill>
                <a:schemeClr val="bg1"/>
              </a:solidFill>
              <a:latin typeface="Garamond" panose="02020404030301010803"/>
            </a:endParaRPr>
          </a:p>
        </p:txBody>
      </p:sp>
      <p:sp>
        <p:nvSpPr>
          <p:cNvPr id="3" name="Frame 2"/>
          <p:cNvSpPr/>
          <p:nvPr/>
        </p:nvSpPr>
        <p:spPr>
          <a:xfrm>
            <a:off x="7218947" y="1953219"/>
            <a:ext cx="4219074" cy="4078553"/>
          </a:xfrm>
          <a:prstGeom prst="frame">
            <a:avLst>
              <a:gd name="adj1" fmla="val 3798"/>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0" name="Rectangle 9"/>
          <p:cNvSpPr/>
          <p:nvPr/>
        </p:nvSpPr>
        <p:spPr>
          <a:xfrm>
            <a:off x="336326" y="2284335"/>
            <a:ext cx="6464968" cy="3416320"/>
          </a:xfrm>
          <a:prstGeom prst="rect">
            <a:avLst/>
          </a:pr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8900000" scaled="1"/>
            <a:tileRect/>
          </a:gradFill>
        </p:spPr>
        <p:txBody>
          <a:bodyPr wrap="square">
            <a:spAutoFit/>
          </a:bodyPr>
          <a:lstStyle/>
          <a:p>
            <a:pPr marL="285750" lvl="0" indent="-285750" defTabSz="914400">
              <a:buFont typeface="Wingdings" panose="05000000000000000000" pitchFamily="2" charset="2"/>
              <a:buChar char="ð"/>
            </a:pPr>
            <a:r>
              <a:rPr lang="en-US" sz="3600" kern="0" dirty="0">
                <a:ln w="0"/>
                <a:solidFill>
                  <a:srgbClr val="000000"/>
                </a:solidFill>
                <a:effectLst>
                  <a:outerShdw blurRad="38100" dist="19050" dir="2700000" algn="tl" rotWithShape="0">
                    <a:srgbClr val="000000">
                      <a:alpha val="40000"/>
                    </a:srgbClr>
                  </a:outerShdw>
                </a:effectLst>
                <a:latin typeface="Browallia New" panose="020B0604020202020204" pitchFamily="34" charset="-34"/>
                <a:cs typeface="Browallia New" panose="020B0604020202020204" pitchFamily="34" charset="-34"/>
              </a:rPr>
              <a:t>These events include </a:t>
            </a:r>
          </a:p>
          <a:p>
            <a:pPr lvl="0" defTabSz="914400"/>
            <a:r>
              <a:rPr lang="en-US" sz="3600" kern="0" dirty="0">
                <a:ln w="0"/>
                <a:solidFill>
                  <a:srgbClr val="000000"/>
                </a:solidFill>
                <a:effectLst>
                  <a:outerShdw blurRad="38100" dist="19050" dir="2700000" algn="tl" rotWithShape="0">
                    <a:srgbClr val="000000">
                      <a:alpha val="40000"/>
                    </a:srgbClr>
                  </a:outerShdw>
                </a:effectLst>
                <a:latin typeface="Browallia New" panose="020B0604020202020204" pitchFamily="34" charset="-34"/>
                <a:cs typeface="Browallia New" panose="020B0604020202020204" pitchFamily="34" charset="-34"/>
              </a:rPr>
              <a:t>1-hospitalization longer than 24 hours, </a:t>
            </a:r>
          </a:p>
          <a:p>
            <a:pPr lvl="0" defTabSz="914400"/>
            <a:r>
              <a:rPr lang="en-US" sz="3600" kern="0" dirty="0">
                <a:ln w="0"/>
                <a:solidFill>
                  <a:srgbClr val="000000"/>
                </a:solidFill>
                <a:effectLst>
                  <a:outerShdw blurRad="38100" dist="19050" dir="2700000" algn="tl" rotWithShape="0">
                    <a:srgbClr val="000000">
                      <a:alpha val="40000"/>
                    </a:srgbClr>
                  </a:outerShdw>
                </a:effectLst>
                <a:latin typeface="Browallia New" panose="020B0604020202020204" pitchFamily="34" charset="-34"/>
                <a:cs typeface="Browallia New" panose="020B0604020202020204" pitchFamily="34" charset="-34"/>
              </a:rPr>
              <a:t>2-emergency room visits, </a:t>
            </a:r>
          </a:p>
          <a:p>
            <a:pPr lvl="0" defTabSz="914400"/>
            <a:r>
              <a:rPr lang="en-US" sz="3600" kern="0" dirty="0">
                <a:ln w="0"/>
                <a:solidFill>
                  <a:srgbClr val="000000"/>
                </a:solidFill>
                <a:effectLst>
                  <a:outerShdw blurRad="38100" dist="19050" dir="2700000" algn="tl" rotWithShape="0">
                    <a:srgbClr val="000000">
                      <a:alpha val="40000"/>
                    </a:srgbClr>
                  </a:outerShdw>
                </a:effectLst>
                <a:latin typeface="Browallia New" panose="020B0604020202020204" pitchFamily="34" charset="-34"/>
                <a:cs typeface="Browallia New" panose="020B0604020202020204" pitchFamily="34" charset="-34"/>
              </a:rPr>
              <a:t>3-and other potentially relevant adverse cases of death, acute </a:t>
            </a:r>
            <a:r>
              <a:rPr lang="en-US" sz="3600" kern="0" dirty="0" err="1">
                <a:ln w="0"/>
                <a:solidFill>
                  <a:srgbClr val="000000"/>
                </a:solidFill>
                <a:effectLst>
                  <a:outerShdw blurRad="38100" dist="19050" dir="2700000" algn="tl" rotWithShape="0">
                    <a:srgbClr val="000000">
                      <a:alpha val="40000"/>
                    </a:srgbClr>
                  </a:outerShdw>
                </a:effectLst>
                <a:latin typeface="Browallia New" panose="020B0604020202020204" pitchFamily="34" charset="-34"/>
                <a:cs typeface="Browallia New" panose="020B0604020202020204" pitchFamily="34" charset="-34"/>
              </a:rPr>
              <a:t>cerebro</a:t>
            </a:r>
            <a:r>
              <a:rPr lang="en-US" sz="3600" kern="0" dirty="0">
                <a:ln w="0"/>
                <a:solidFill>
                  <a:srgbClr val="000000"/>
                </a:solidFill>
                <a:effectLst>
                  <a:outerShdw blurRad="38100" dist="19050" dir="2700000" algn="tl" rotWithShape="0">
                    <a:srgbClr val="000000">
                      <a:alpha val="40000"/>
                    </a:srgbClr>
                  </a:outerShdw>
                </a:effectLst>
                <a:latin typeface="Browallia New" panose="020B0604020202020204" pitchFamily="34" charset="-34"/>
                <a:cs typeface="Browallia New" panose="020B0604020202020204" pitchFamily="34" charset="-34"/>
              </a:rPr>
              <a:t>-cardiovascular accident, and kidney failure.</a:t>
            </a:r>
          </a:p>
        </p:txBody>
      </p:sp>
    </p:spTree>
    <p:extLst>
      <p:ext uri="{BB962C8B-B14F-4D97-AF65-F5344CB8AC3E}">
        <p14:creationId xmlns:p14="http://schemas.microsoft.com/office/powerpoint/2010/main" val="1189015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32</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ular Callout 8"/>
          <p:cNvSpPr/>
          <p:nvPr/>
        </p:nvSpPr>
        <p:spPr>
          <a:xfrm>
            <a:off x="369451" y="2077112"/>
            <a:ext cx="5456794" cy="3545305"/>
          </a:xfrm>
          <a:prstGeom prst="wedgeRoundRectCallout">
            <a:avLst>
              <a:gd name="adj1" fmla="val -30916"/>
              <a:gd name="adj2" fmla="val 67502"/>
              <a:gd name="adj3" fmla="val 16667"/>
            </a:avLst>
          </a:prstGeom>
        </p:spPr>
        <p:style>
          <a:lnRef idx="1">
            <a:schemeClr val="accent5"/>
          </a:lnRef>
          <a:fillRef idx="2">
            <a:schemeClr val="accent5"/>
          </a:fillRef>
          <a:effectRef idx="1">
            <a:schemeClr val="accent5"/>
          </a:effectRef>
          <a:fontRef idx="minor">
            <a:schemeClr val="dk1"/>
          </a:fontRef>
        </p:style>
        <p:txBody>
          <a:bodyPr rtlCol="1" anchor="ctr"/>
          <a:lstStyle/>
          <a:p>
            <a:pPr marL="285750" lvl="0" indent="-285750" defTabSz="914400">
              <a:spcBef>
                <a:spcPts val="900"/>
              </a:spcBef>
              <a:buClr>
                <a:srgbClr val="FFFFFF">
                  <a:lumMod val="85000"/>
                  <a:lumOff val="15000"/>
                </a:srgbClr>
              </a:buClr>
              <a:buFont typeface="Wingdings" panose="05000000000000000000" pitchFamily="2" charset="2"/>
              <a:buChar char="ð"/>
            </a:pPr>
            <a:r>
              <a:rPr lang="en-US" sz="2400" dirty="0">
                <a:ln w="0"/>
                <a:solidFill>
                  <a:sysClr val="windowText" lastClr="000000"/>
                </a:solidFill>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traditional model of </a:t>
            </a:r>
            <a:r>
              <a:rPr lang="en-US" sz="2400" dirty="0" err="1">
                <a:ln w="0"/>
                <a:solidFill>
                  <a:sysClr val="windowText" lastClr="000000"/>
                </a:solidFill>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physiciancentered</a:t>
            </a:r>
            <a:r>
              <a:rPr lang="en-US" sz="2400" dirty="0">
                <a:ln w="0"/>
                <a:solidFill>
                  <a:sysClr val="windowText" lastClr="000000"/>
                </a:solidFill>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 </a:t>
            </a:r>
            <a:r>
              <a:rPr lang="en-US" sz="2400" dirty="0" err="1">
                <a:ln w="0"/>
                <a:solidFill>
                  <a:sysClr val="windowText" lastClr="000000"/>
                </a:solidFill>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physiciancentered</a:t>
            </a:r>
            <a:r>
              <a:rPr lang="en-US" sz="2400" dirty="0">
                <a:ln w="0"/>
                <a:solidFill>
                  <a:sysClr val="windowText" lastClr="000000"/>
                </a:solidFill>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 clinic visit.</a:t>
            </a:r>
          </a:p>
          <a:p>
            <a:pPr marL="285750" lvl="0" indent="-285750" defTabSz="914400">
              <a:spcBef>
                <a:spcPts val="900"/>
              </a:spcBef>
              <a:buClr>
                <a:srgbClr val="FFFFFF">
                  <a:lumMod val="85000"/>
                  <a:lumOff val="15000"/>
                </a:srgbClr>
              </a:buClr>
              <a:buFont typeface="Wingdings" panose="05000000000000000000" pitchFamily="2" charset="2"/>
              <a:buChar char="ð"/>
            </a:pPr>
            <a:r>
              <a:rPr lang="en-US" sz="2400" dirty="0">
                <a:ln w="0"/>
                <a:solidFill>
                  <a:sysClr val="windowText" lastClr="000000"/>
                </a:solidFill>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PCPs may not have sufficient experience to identify and manage hypertension-relevant CVD complications in time.</a:t>
            </a:r>
            <a:endParaRPr lang="ru-RU" sz="2400" dirty="0">
              <a:ln w="0"/>
              <a:solidFill>
                <a:sysClr val="windowText" lastClr="000000"/>
              </a:solidFill>
              <a:effectLst>
                <a:outerShdw blurRad="38100" dist="19050" dir="2700000" algn="tl" rotWithShape="0">
                  <a:schemeClr val="dk1">
                    <a:alpha val="40000"/>
                  </a:schemeClr>
                </a:outerShdw>
              </a:effectLst>
              <a:latin typeface="Garamond" panose="02020404030301010803"/>
              <a:cs typeface="Browallia New" panose="020B0604020202020204" pitchFamily="34" charset="-34"/>
            </a:endParaRPr>
          </a:p>
        </p:txBody>
      </p:sp>
      <p:sp>
        <p:nvSpPr>
          <p:cNvPr id="12" name="Rounded Rectangular Callout 11"/>
          <p:cNvSpPr/>
          <p:nvPr/>
        </p:nvSpPr>
        <p:spPr>
          <a:xfrm>
            <a:off x="6094959" y="2077111"/>
            <a:ext cx="5456794" cy="3545305"/>
          </a:xfrm>
          <a:prstGeom prst="wedgeRoundRectCallout">
            <a:avLst>
              <a:gd name="adj1" fmla="val -30916"/>
              <a:gd name="adj2" fmla="val 67502"/>
              <a:gd name="adj3" fmla="val 16667"/>
            </a:avLst>
          </a:prstGeom>
        </p:spPr>
        <p:style>
          <a:lnRef idx="1">
            <a:schemeClr val="accent5"/>
          </a:lnRef>
          <a:fillRef idx="2">
            <a:schemeClr val="accent5"/>
          </a:fillRef>
          <a:effectRef idx="1">
            <a:schemeClr val="accent5"/>
          </a:effectRef>
          <a:fontRef idx="minor">
            <a:schemeClr val="dk1"/>
          </a:fontRef>
        </p:style>
        <p:txBody>
          <a:bodyPr rtlCol="1" anchor="ctr"/>
          <a:lstStyle/>
          <a:p>
            <a:pPr lvl="0" defTabSz="914400">
              <a:spcBef>
                <a:spcPts val="900"/>
              </a:spcBef>
              <a:buClr>
                <a:srgbClr val="000000">
                  <a:lumMod val="85000"/>
                  <a:lumOff val="15000"/>
                </a:srgbClr>
              </a:buClr>
            </a:pPr>
            <a:r>
              <a:rPr lang="en-US" sz="2800" dirty="0">
                <a:ln w="0"/>
                <a:solidFill>
                  <a:sysClr val="windowText" lastClr="000000"/>
                </a:solidFill>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Three types of interventional models:</a:t>
            </a:r>
          </a:p>
          <a:p>
            <a:pPr lvl="0" defTabSz="914400">
              <a:spcBef>
                <a:spcPts val="900"/>
              </a:spcBef>
              <a:buClr>
                <a:srgbClr val="000000">
                  <a:lumMod val="85000"/>
                  <a:lumOff val="15000"/>
                </a:srgbClr>
              </a:buClr>
            </a:pPr>
            <a:r>
              <a:rPr lang="en-US" sz="3600" dirty="0">
                <a:ln w="0"/>
                <a:solidFill>
                  <a:sysClr val="windowText" lastClr="000000"/>
                </a:solidFill>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1-</a:t>
            </a:r>
            <a:r>
              <a:rPr lang="en-US" sz="2800" dirty="0">
                <a:ln w="0"/>
                <a:solidFill>
                  <a:sysClr val="windowText" lastClr="000000"/>
                </a:solidFill>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patient-centered care delivery.</a:t>
            </a:r>
          </a:p>
          <a:p>
            <a:pPr lvl="0" defTabSz="914400">
              <a:spcBef>
                <a:spcPts val="900"/>
              </a:spcBef>
              <a:buClr>
                <a:srgbClr val="000000">
                  <a:lumMod val="85000"/>
                  <a:lumOff val="15000"/>
                </a:srgbClr>
              </a:buClr>
            </a:pPr>
            <a:r>
              <a:rPr lang="en-US" sz="3600" dirty="0">
                <a:ln w="0"/>
                <a:solidFill>
                  <a:sysClr val="windowText" lastClr="000000"/>
                </a:solidFill>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2-</a:t>
            </a:r>
            <a:r>
              <a:rPr lang="en-US" sz="2800" dirty="0">
                <a:ln w="0"/>
                <a:solidFill>
                  <a:sysClr val="windowText" lastClr="000000"/>
                </a:solidFill>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provider-centered care delivery.</a:t>
            </a:r>
          </a:p>
          <a:p>
            <a:pPr lvl="0" defTabSz="914400">
              <a:spcBef>
                <a:spcPts val="900"/>
              </a:spcBef>
              <a:buClr>
                <a:srgbClr val="000000">
                  <a:lumMod val="85000"/>
                  <a:lumOff val="15000"/>
                </a:srgbClr>
              </a:buClr>
            </a:pPr>
            <a:r>
              <a:rPr lang="en-US" sz="3600" dirty="0">
                <a:ln w="0"/>
                <a:solidFill>
                  <a:sysClr val="windowText" lastClr="000000"/>
                </a:solidFill>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3-</a:t>
            </a:r>
            <a:r>
              <a:rPr lang="en-US" sz="2800" dirty="0">
                <a:ln w="0"/>
                <a:solidFill>
                  <a:sysClr val="windowText" lastClr="000000"/>
                </a:solidFill>
                <a:effectLst>
                  <a:outerShdw blurRad="38100" dist="19050" dir="2700000" algn="tl" rotWithShape="0">
                    <a:schemeClr val="dk1">
                      <a:alpha val="40000"/>
                    </a:schemeClr>
                  </a:outerShdw>
                </a:effectLst>
                <a:latin typeface="Browallia New" panose="020B0604020202020204" pitchFamily="34" charset="-34"/>
                <a:cs typeface="Browallia New" panose="020B0604020202020204" pitchFamily="34" charset="-34"/>
              </a:rPr>
              <a:t>combination of both models</a:t>
            </a:r>
            <a:endParaRPr lang="ru-RU" sz="3600" dirty="0">
              <a:ln w="0"/>
              <a:solidFill>
                <a:sysClr val="windowText" lastClr="000000"/>
              </a:solidFill>
              <a:effectLst>
                <a:outerShdw blurRad="38100" dist="19050" dir="2700000" algn="tl" rotWithShape="0">
                  <a:schemeClr val="dk1">
                    <a:alpha val="40000"/>
                  </a:schemeClr>
                </a:outerShdw>
              </a:effectLst>
              <a:latin typeface="Garamond" panose="02020404030301010803"/>
              <a:cs typeface="Browallia New" panose="020B0604020202020204" pitchFamily="34" charset="-34"/>
            </a:endParaRPr>
          </a:p>
        </p:txBody>
      </p:sp>
    </p:spTree>
    <p:extLst>
      <p:ext uri="{BB962C8B-B14F-4D97-AF65-F5344CB8AC3E}">
        <p14:creationId xmlns:p14="http://schemas.microsoft.com/office/powerpoint/2010/main" val="3945595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33</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extLst>
              <p:ext uri="{D42A27DB-BD31-4B8C-83A1-F6EECF244321}">
                <p14:modId xmlns:p14="http://schemas.microsoft.com/office/powerpoint/2010/main" val="3676561879"/>
              </p:ext>
            </p:extLst>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ular Callout 8"/>
          <p:cNvSpPr/>
          <p:nvPr/>
        </p:nvSpPr>
        <p:spPr>
          <a:xfrm>
            <a:off x="369451" y="2077112"/>
            <a:ext cx="5456794" cy="3545305"/>
          </a:xfrm>
          <a:prstGeom prst="wedgeRoundRectCallout">
            <a:avLst>
              <a:gd name="adj1" fmla="val -30916"/>
              <a:gd name="adj2" fmla="val 67502"/>
              <a:gd name="adj3" fmla="val 16667"/>
            </a:avLst>
          </a:prstGeom>
        </p:spPr>
        <p:style>
          <a:lnRef idx="1">
            <a:schemeClr val="accent5"/>
          </a:lnRef>
          <a:fillRef idx="2">
            <a:schemeClr val="accent5"/>
          </a:fillRef>
          <a:effectRef idx="1">
            <a:schemeClr val="accent5"/>
          </a:effectRef>
          <a:fontRef idx="minor">
            <a:schemeClr val="dk1"/>
          </a:fontRef>
        </p:style>
        <p:txBody>
          <a:bodyPr rtlCol="1" anchor="ctr"/>
          <a:lstStyle/>
          <a:p>
            <a:pPr marL="182880" lvl="0" indent="-182880" defTabSz="914400">
              <a:spcBef>
                <a:spcPts val="900"/>
              </a:spcBef>
              <a:buClr>
                <a:srgbClr val="000000">
                  <a:lumMod val="85000"/>
                  <a:lumOff val="15000"/>
                </a:srgbClr>
              </a:buClr>
              <a:buFont typeface="Garamond" pitchFamily="18" charset="0"/>
              <a:buChar char="◦"/>
            </a:pPr>
            <a:r>
              <a:rPr lang="en-US" sz="4000" dirty="0">
                <a:ln w="0"/>
                <a:solidFill>
                  <a:srgbClr val="000000"/>
                </a:solidFill>
                <a:effectLst>
                  <a:outerShdw blurRad="38100" dist="19050" dir="2700000" algn="tl" rotWithShape="0">
                    <a:srgbClr val="000000">
                      <a:alpha val="40000"/>
                    </a:srgbClr>
                  </a:outerShdw>
                </a:effectLst>
                <a:latin typeface="Browallia New" panose="020B0604020202020204" pitchFamily="34" charset="-34"/>
                <a:cs typeface="Browallia New" panose="020B0604020202020204" pitchFamily="34" charset="-34"/>
              </a:rPr>
              <a:t>Impacts of study if successful:</a:t>
            </a:r>
          </a:p>
          <a:p>
            <a:pPr marL="182880" lvl="0" indent="-182880" defTabSz="914400">
              <a:spcBef>
                <a:spcPts val="900"/>
              </a:spcBef>
              <a:buClr>
                <a:srgbClr val="000000">
                  <a:lumMod val="85000"/>
                  <a:lumOff val="15000"/>
                </a:srgbClr>
              </a:buClr>
              <a:buFont typeface="Garamond" pitchFamily="18" charset="0"/>
              <a:buChar char="◦"/>
            </a:pPr>
            <a:r>
              <a:rPr lang="en-US" sz="2800" dirty="0">
                <a:ln w="0"/>
                <a:solidFill>
                  <a:srgbClr val="000000"/>
                </a:solidFill>
                <a:effectLst>
                  <a:outerShdw blurRad="38100" dist="19050" dir="2700000" algn="tl" rotWithShape="0">
                    <a:srgbClr val="000000">
                      <a:alpha val="40000"/>
                    </a:srgbClr>
                  </a:outerShdw>
                </a:effectLst>
                <a:latin typeface="Browallia New" panose="020B0604020202020204" pitchFamily="34" charset="-34"/>
                <a:cs typeface="Browallia New" panose="020B0604020202020204" pitchFamily="34" charset="-34"/>
              </a:rPr>
              <a:t>1-this model can be replicated to apply to the management of other chronic conditions</a:t>
            </a:r>
          </a:p>
          <a:p>
            <a:pPr marL="182880" lvl="0" indent="-182880" defTabSz="914400">
              <a:spcBef>
                <a:spcPts val="900"/>
              </a:spcBef>
              <a:buClr>
                <a:srgbClr val="000000">
                  <a:lumMod val="85000"/>
                  <a:lumOff val="15000"/>
                </a:srgbClr>
              </a:buClr>
              <a:buFont typeface="Garamond" pitchFamily="18" charset="0"/>
              <a:buChar char="◦"/>
            </a:pPr>
            <a:r>
              <a:rPr lang="en-US" sz="2800" dirty="0">
                <a:ln w="0"/>
                <a:solidFill>
                  <a:srgbClr val="000000"/>
                </a:solidFill>
                <a:effectLst>
                  <a:outerShdw blurRad="38100" dist="19050" dir="2700000" algn="tl" rotWithShape="0">
                    <a:srgbClr val="000000">
                      <a:alpha val="40000"/>
                    </a:srgbClr>
                  </a:outerShdw>
                </a:effectLst>
                <a:latin typeface="Browallia New" panose="020B0604020202020204" pitchFamily="34" charset="-34"/>
                <a:cs typeface="Browallia New" panose="020B0604020202020204" pitchFamily="34" charset="-34"/>
              </a:rPr>
              <a:t>2-provides the feasibility and acceptability evidence of employing mobile technologies</a:t>
            </a:r>
          </a:p>
        </p:txBody>
      </p:sp>
      <p:sp>
        <p:nvSpPr>
          <p:cNvPr id="12" name="Rounded Rectangular Callout 11"/>
          <p:cNvSpPr/>
          <p:nvPr/>
        </p:nvSpPr>
        <p:spPr>
          <a:xfrm>
            <a:off x="6094959" y="2077111"/>
            <a:ext cx="5936620" cy="3545305"/>
          </a:xfrm>
          <a:prstGeom prst="wedgeRoundRectCallout">
            <a:avLst>
              <a:gd name="adj1" fmla="val -30916"/>
              <a:gd name="adj2" fmla="val 67502"/>
              <a:gd name="adj3" fmla="val 16667"/>
            </a:avLst>
          </a:prstGeom>
        </p:spPr>
        <p:style>
          <a:lnRef idx="1">
            <a:schemeClr val="accent5"/>
          </a:lnRef>
          <a:fillRef idx="2">
            <a:schemeClr val="accent5"/>
          </a:fillRef>
          <a:effectRef idx="1">
            <a:schemeClr val="accent5"/>
          </a:effectRef>
          <a:fontRef idx="minor">
            <a:schemeClr val="dk1"/>
          </a:fontRef>
        </p:style>
        <p:txBody>
          <a:bodyPr rtlCol="1" anchor="ctr"/>
          <a:lstStyle/>
          <a:p>
            <a:pPr lvl="0" defTabSz="914400">
              <a:spcBef>
                <a:spcPts val="900"/>
              </a:spcBef>
              <a:buClr>
                <a:srgbClr val="000000">
                  <a:lumMod val="85000"/>
                  <a:lumOff val="15000"/>
                </a:srgbClr>
              </a:buClr>
            </a:pPr>
            <a:r>
              <a:rPr lang="en-US" sz="4000" dirty="0">
                <a:ln w="0"/>
                <a:solidFill>
                  <a:srgbClr val="000000"/>
                </a:solidFill>
                <a:effectLst>
                  <a:outerShdw blurRad="38100" dist="19050" dir="2700000" algn="tl" rotWithShape="0">
                    <a:srgbClr val="000000">
                      <a:alpha val="40000"/>
                    </a:srgbClr>
                  </a:outerShdw>
                </a:effectLst>
                <a:latin typeface="Browallia New" panose="020B0604020202020204" pitchFamily="34" charset="-34"/>
                <a:cs typeface="Browallia New" panose="020B0604020202020204" pitchFamily="34" charset="-34"/>
              </a:rPr>
              <a:t>Limitation :</a:t>
            </a:r>
          </a:p>
          <a:p>
            <a:pPr lvl="0" defTabSz="914400">
              <a:spcBef>
                <a:spcPts val="900"/>
              </a:spcBef>
              <a:buClr>
                <a:srgbClr val="000000">
                  <a:lumMod val="85000"/>
                  <a:lumOff val="15000"/>
                </a:srgbClr>
              </a:buClr>
            </a:pPr>
            <a:r>
              <a:rPr lang="en-US" sz="3600" dirty="0">
                <a:ln w="0"/>
                <a:solidFill>
                  <a:srgbClr val="000000"/>
                </a:solidFill>
                <a:effectLst>
                  <a:outerShdw blurRad="38100" dist="19050" dir="2700000" algn="tl" rotWithShape="0">
                    <a:srgbClr val="000000">
                      <a:alpha val="40000"/>
                    </a:srgbClr>
                  </a:outerShdw>
                </a:effectLst>
                <a:latin typeface="Browallia New" panose="020B0604020202020204" pitchFamily="34" charset="-34"/>
                <a:cs typeface="Browallia New" panose="020B0604020202020204" pitchFamily="34" charset="-34"/>
              </a:rPr>
              <a:t>1- </a:t>
            </a:r>
            <a:r>
              <a:rPr lang="en-US" sz="3600" dirty="0">
                <a:solidFill>
                  <a:srgbClr val="000000"/>
                </a:solidFill>
                <a:latin typeface="Browallia New" panose="020B0604020202020204" pitchFamily="34" charset="-34"/>
                <a:cs typeface="Browallia New" panose="020B0604020202020204" pitchFamily="34" charset="-34"/>
              </a:rPr>
              <a:t>open-label trial</a:t>
            </a:r>
          </a:p>
          <a:p>
            <a:pPr lvl="0" defTabSz="914400">
              <a:spcBef>
                <a:spcPts val="900"/>
              </a:spcBef>
              <a:buClr>
                <a:srgbClr val="000000">
                  <a:lumMod val="85000"/>
                  <a:lumOff val="15000"/>
                </a:srgbClr>
              </a:buClr>
            </a:pPr>
            <a:r>
              <a:rPr lang="en-US" sz="3600" dirty="0">
                <a:ln w="0"/>
                <a:solidFill>
                  <a:srgbClr val="000000"/>
                </a:solidFill>
                <a:effectLst>
                  <a:outerShdw blurRad="38100" dist="19050" dir="2700000" algn="tl" rotWithShape="0">
                    <a:srgbClr val="000000">
                      <a:alpha val="40000"/>
                    </a:srgbClr>
                  </a:outerShdw>
                </a:effectLst>
                <a:latin typeface="Browallia New" panose="020B0604020202020204" pitchFamily="34" charset="-34"/>
                <a:cs typeface="Browallia New" panose="020B0604020202020204" pitchFamily="34" charset="-34"/>
              </a:rPr>
              <a:t>2-</a:t>
            </a:r>
            <a:r>
              <a:rPr lang="en-US" sz="3600" dirty="0">
                <a:solidFill>
                  <a:srgbClr val="000000"/>
                </a:solidFill>
                <a:latin typeface="Browallia New" panose="020B0604020202020204" pitchFamily="34" charset="-34"/>
                <a:cs typeface="Browallia New" panose="020B0604020202020204" pitchFamily="34" charset="-34"/>
              </a:rPr>
              <a:t>the recruited patients may reflect only a subpopulation who are frequent users of smart phones and mobile apps.</a:t>
            </a:r>
            <a:endParaRPr lang="en-US" sz="3600" dirty="0">
              <a:ln w="0"/>
              <a:solidFill>
                <a:srgbClr val="000000"/>
              </a:solidFill>
              <a:effectLst>
                <a:outerShdw blurRad="38100" dist="19050" dir="2700000" algn="tl" rotWithShape="0">
                  <a:srgbClr val="000000">
                    <a:alpha val="40000"/>
                  </a:srgbClr>
                </a:outerShdw>
              </a:effectLst>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971090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smtClean="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en-US" dirty="0" err="1" smtClean="0">
                <a:solidFill>
                  <a:schemeClr val="bg1"/>
                </a:solidFill>
              </a:rPr>
              <a:t>Fatemeh</a:t>
            </a:r>
            <a:r>
              <a:rPr lang="en-US" dirty="0" smtClean="0">
                <a:solidFill>
                  <a:schemeClr val="bg1"/>
                </a:solidFill>
              </a:rPr>
              <a:t> </a:t>
            </a:r>
            <a:r>
              <a:rPr lang="en-US" dirty="0" err="1" smtClean="0">
                <a:solidFill>
                  <a:schemeClr val="bg1"/>
                </a:solidFill>
              </a:rPr>
              <a:t>shakeri</a:t>
            </a:r>
            <a:endParaRPr lang="en-US" dirty="0">
              <a:solidFill>
                <a:schemeClr val="bg1"/>
              </a:solidFill>
            </a:endParaRPr>
          </a:p>
          <a:p>
            <a:pPr rtl="1"/>
            <a:r>
              <a:rPr lang="en-US" dirty="0" smtClean="0">
                <a:solidFill>
                  <a:schemeClr val="bg1"/>
                </a:solidFill>
                <a:cs typeface="B Nazanin" panose="00000400000000000000" pitchFamily="2" charset="-78"/>
              </a:rPr>
              <a:t>shakerif3@mums.ac.ir</a:t>
            </a:r>
            <a:endParaRPr lang="fa-IR" dirty="0" smtClean="0">
              <a:solidFill>
                <a:schemeClr val="bg1"/>
              </a:solidFill>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3875787" y="596582"/>
            <a:ext cx="4462889" cy="584775"/>
          </a:xfrm>
          <a:prstGeom prst="rect">
            <a:avLst/>
          </a:prstGeom>
          <a:noFill/>
        </p:spPr>
        <p:txBody>
          <a:bodyPr wrap="none" lIns="91440" tIns="45720" rIns="91440" bIns="45720">
            <a:spAutoFit/>
          </a:bodyPr>
          <a:lstStyle/>
          <a:p>
            <a:pPr algn="ctr"/>
            <a:r>
              <a:rPr lang="en-US" sz="3200" dirty="0" smtClean="0">
                <a:solidFill>
                  <a:schemeClr val="bg1"/>
                </a:solidFill>
              </a:rPr>
              <a:t>Thanks </a:t>
            </a:r>
            <a:r>
              <a:rPr lang="en-US" sz="3200" dirty="0">
                <a:solidFill>
                  <a:schemeClr val="bg1"/>
                </a:solidFill>
              </a:rPr>
              <a:t>for Y</a:t>
            </a:r>
            <a:r>
              <a:rPr lang="en-US" sz="3200" dirty="0" smtClean="0">
                <a:solidFill>
                  <a:schemeClr val="bg1"/>
                </a:solidFill>
              </a:rPr>
              <a:t>our Attention</a:t>
            </a:r>
            <a:endParaRPr lang="en-US" sz="3200" b="0" cap="none" spc="0" dirty="0">
              <a:ln w="0"/>
              <a:solidFill>
                <a:schemeClr val="bg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4</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2" descr="SmartArt object">
            <a:extLst>
              <a:ext uri="{FF2B5EF4-FFF2-40B4-BE49-F238E27FC236}">
                <a16:creationId xmlns:a16="http://schemas.microsoft.com/office/drawing/2014/main" id="{A1342CC9-B5BC-4EE6-A03F-6501ED7CC4CC}"/>
              </a:ext>
            </a:extLst>
          </p:cNvPr>
          <p:cNvGraphicFramePr>
            <a:graphicFrameLocks/>
          </p:cNvGraphicFramePr>
          <p:nvPr>
            <p:extLst>
              <p:ext uri="{D42A27DB-BD31-4B8C-83A1-F6EECF244321}">
                <p14:modId xmlns:p14="http://schemas.microsoft.com/office/powerpoint/2010/main" val="671076043"/>
              </p:ext>
            </p:extLst>
          </p:nvPr>
        </p:nvGraphicFramePr>
        <p:xfrm>
          <a:off x="350874" y="1122947"/>
          <a:ext cx="11712789" cy="5372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p:cNvPicPr>
            <a:picLocks noChangeAspect="1"/>
          </p:cNvPicPr>
          <p:nvPr/>
        </p:nvPicPr>
        <p:blipFill>
          <a:blip r:embed="rId12"/>
          <a:stretch>
            <a:fillRect/>
          </a:stretch>
        </p:blipFill>
        <p:spPr>
          <a:xfrm>
            <a:off x="5661836" y="1995616"/>
            <a:ext cx="5681964" cy="1737511"/>
          </a:xfrm>
          <a:prstGeom prst="rect">
            <a:avLst/>
          </a:prstGeom>
        </p:spPr>
      </p:pic>
    </p:spTree>
    <p:extLst>
      <p:ext uri="{BB962C8B-B14F-4D97-AF65-F5344CB8AC3E}">
        <p14:creationId xmlns:p14="http://schemas.microsoft.com/office/powerpoint/2010/main" val="3087718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5</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662854063"/>
              </p:ext>
            </p:extLst>
          </p:nvPr>
        </p:nvGraphicFramePr>
        <p:xfrm>
          <a:off x="9423" y="2002210"/>
          <a:ext cx="8850639" cy="45957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369451" y="2513922"/>
            <a:ext cx="1657464" cy="369332"/>
          </a:xfrm>
          <a:prstGeom prst="rect">
            <a:avLst/>
          </a:prstGeom>
          <a:noFill/>
        </p:spPr>
        <p:txBody>
          <a:bodyPr wrap="square" rtlCol="1">
            <a:spAutoFit/>
          </a:bodyPr>
          <a:lstStyle/>
          <a:p>
            <a:pPr defTabSz="914400"/>
            <a:r>
              <a:rPr lang="en-US" dirty="0">
                <a:solidFill>
                  <a:srgbClr val="000000"/>
                </a:solidFill>
                <a:latin typeface="Browallia New" panose="020B0604020202020204" pitchFamily="34" charset="-34"/>
                <a:cs typeface="Browallia New" panose="020B0604020202020204" pitchFamily="34" charset="-34"/>
              </a:rPr>
              <a:t> </a:t>
            </a:r>
            <a:r>
              <a:rPr lang="en-US" dirty="0" smtClean="0">
                <a:solidFill>
                  <a:srgbClr val="000000"/>
                </a:solidFill>
                <a:latin typeface="Browallia New" panose="020B0604020202020204" pitchFamily="34" charset="-34"/>
                <a:cs typeface="Browallia New" panose="020B0604020202020204" pitchFamily="34" charset="-34"/>
              </a:rPr>
              <a:t>Group 1 </a:t>
            </a:r>
            <a:endParaRPr lang="en-US" dirty="0">
              <a:solidFill>
                <a:srgbClr val="000000"/>
              </a:solidFill>
              <a:latin typeface="Browallia New" panose="020B0604020202020204" pitchFamily="34" charset="-34"/>
              <a:cs typeface="Browallia New" panose="020B0604020202020204" pitchFamily="34" charset="-34"/>
            </a:endParaRPr>
          </a:p>
        </p:txBody>
      </p:sp>
      <p:sp>
        <p:nvSpPr>
          <p:cNvPr id="12" name="TextBox 11"/>
          <p:cNvSpPr txBox="1"/>
          <p:nvPr/>
        </p:nvSpPr>
        <p:spPr>
          <a:xfrm>
            <a:off x="360948" y="5345378"/>
            <a:ext cx="1066800" cy="369332"/>
          </a:xfrm>
          <a:prstGeom prst="rect">
            <a:avLst/>
          </a:prstGeom>
          <a:noFill/>
        </p:spPr>
        <p:txBody>
          <a:bodyPr wrap="square" rtlCol="1">
            <a:spAutoFit/>
          </a:bodyPr>
          <a:lstStyle/>
          <a:p>
            <a:pPr defTabSz="914400"/>
            <a:r>
              <a:rPr lang="en-US" dirty="0">
                <a:solidFill>
                  <a:srgbClr val="000000"/>
                </a:solidFill>
                <a:latin typeface="Browallia New" panose="020B0604020202020204" pitchFamily="34" charset="-34"/>
                <a:cs typeface="Browallia New" panose="020B0604020202020204" pitchFamily="34" charset="-34"/>
              </a:rPr>
              <a:t> </a:t>
            </a:r>
            <a:r>
              <a:rPr lang="en-US" dirty="0" smtClean="0">
                <a:solidFill>
                  <a:srgbClr val="000000"/>
                </a:solidFill>
                <a:latin typeface="Browallia New" panose="020B0604020202020204" pitchFamily="34" charset="-34"/>
                <a:cs typeface="Browallia New" panose="020B0604020202020204" pitchFamily="34" charset="-34"/>
              </a:rPr>
              <a:t>Group 3 </a:t>
            </a:r>
            <a:endParaRPr lang="en-US" dirty="0">
              <a:solidFill>
                <a:srgbClr val="000000"/>
              </a:solidFill>
              <a:latin typeface="Browallia New" panose="020B0604020202020204" pitchFamily="34" charset="-34"/>
              <a:cs typeface="Browallia New" panose="020B0604020202020204" pitchFamily="34" charset="-34"/>
            </a:endParaRPr>
          </a:p>
        </p:txBody>
      </p:sp>
      <p:sp>
        <p:nvSpPr>
          <p:cNvPr id="13" name="TextBox 12"/>
          <p:cNvSpPr txBox="1"/>
          <p:nvPr/>
        </p:nvSpPr>
        <p:spPr>
          <a:xfrm>
            <a:off x="680023" y="3859326"/>
            <a:ext cx="1036320" cy="369332"/>
          </a:xfrm>
          <a:prstGeom prst="rect">
            <a:avLst/>
          </a:prstGeom>
          <a:noFill/>
        </p:spPr>
        <p:txBody>
          <a:bodyPr wrap="square" rtlCol="1">
            <a:spAutoFit/>
          </a:bodyPr>
          <a:lstStyle/>
          <a:p>
            <a:pPr defTabSz="914400"/>
            <a:r>
              <a:rPr lang="en-US" dirty="0">
                <a:solidFill>
                  <a:srgbClr val="000000"/>
                </a:solidFill>
                <a:latin typeface="Browallia New" panose="020B0604020202020204" pitchFamily="34" charset="-34"/>
                <a:cs typeface="Browallia New" panose="020B0604020202020204" pitchFamily="34" charset="-34"/>
              </a:rPr>
              <a:t> </a:t>
            </a:r>
            <a:r>
              <a:rPr lang="en-US" dirty="0" smtClean="0">
                <a:solidFill>
                  <a:srgbClr val="000000"/>
                </a:solidFill>
                <a:latin typeface="Browallia New" panose="020B0604020202020204" pitchFamily="34" charset="-34"/>
                <a:cs typeface="Browallia New" panose="020B0604020202020204" pitchFamily="34" charset="-34"/>
              </a:rPr>
              <a:t>Group 2 </a:t>
            </a:r>
            <a:endParaRPr lang="en-US" dirty="0">
              <a:solidFill>
                <a:srgbClr val="000000"/>
              </a:solidFill>
              <a:latin typeface="Browallia New" panose="020B0604020202020204" pitchFamily="34" charset="-34"/>
              <a:cs typeface="Browallia New" panose="020B0604020202020204" pitchFamily="34" charset="-34"/>
            </a:endParaRPr>
          </a:p>
        </p:txBody>
      </p:sp>
      <p:sp>
        <p:nvSpPr>
          <p:cNvPr id="14" name="TextBox 13"/>
          <p:cNvSpPr txBox="1"/>
          <p:nvPr/>
        </p:nvSpPr>
        <p:spPr>
          <a:xfrm>
            <a:off x="9220090" y="2350608"/>
            <a:ext cx="2428240" cy="3416320"/>
          </a:xfrm>
          <a:prstGeom prst="rect">
            <a:avLst/>
          </a:prstGeom>
          <a:solidFill>
            <a:srgbClr val="FFE89F"/>
          </a:solidFill>
          <a:ln w="12700" cap="flat" cmpd="sng" algn="ctr">
            <a:solidFill>
              <a:srgbClr val="B79A7A">
                <a:shade val="50000"/>
              </a:srgbClr>
            </a:solidFill>
            <a:prstDash val="solid"/>
          </a:ln>
          <a:effectLst/>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A total of 330 enrolled patients will be randomized to each group in a 1:1:1 allocation ratio, and all outcome measures will be assessed at </a:t>
            </a:r>
            <a:r>
              <a:rPr kumimoji="0" lang="en-US" sz="1800" b="0" i="0" u="none" strike="noStrike" kern="0" cap="none" spc="0" normalizeH="0" baseline="0" noProof="0" dirty="0" err="1"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baselin</a:t>
            </a:r>
            <a:r>
              <a:rPr kumimoji="0" lang="en-US" sz="18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rPr>
              <a:t>  (T1), 6 months (T2), and 12 months (T3) throughout the study duration. We hypothesize that timely healthcare information exchange and closer collaboration between PCPs and cardiologists will improve community BP control. </a:t>
            </a:r>
            <a:endParaRPr kumimoji="0" lang="fa-IR" sz="1800"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Browallia New" panose="020B0604020202020204" pitchFamily="34" charset="-34"/>
              <a:ea typeface="+mn-ea"/>
              <a:cs typeface="Browallia New" panose="020B0604020202020204" pitchFamily="34" charset="-34"/>
            </a:endParaRPr>
          </a:p>
        </p:txBody>
      </p:sp>
      <p:sp>
        <p:nvSpPr>
          <p:cNvPr id="3" name="Rectangle 2"/>
          <p:cNvSpPr/>
          <p:nvPr/>
        </p:nvSpPr>
        <p:spPr>
          <a:xfrm>
            <a:off x="1157025" y="1847782"/>
            <a:ext cx="6096000" cy="584775"/>
          </a:xfrm>
          <a:prstGeom prst="rect">
            <a:avLst/>
          </a:prstGeom>
        </p:spPr>
        <p:txBody>
          <a:bodyPr>
            <a:spAutoFit/>
          </a:bodyPr>
          <a:lstStyle/>
          <a:p>
            <a:r>
              <a:rPr lang="en-US" sz="3200" dirty="0">
                <a:solidFill>
                  <a:schemeClr val="bg1"/>
                </a:solidFill>
                <a:latin typeface="Garamond" panose="02020404030301010803" pitchFamily="18" charset="0"/>
                <a:cs typeface="Browallia New" panose="020B0604020202020204" pitchFamily="34" charset="-34"/>
              </a:rPr>
              <a:t> 1-study design</a:t>
            </a:r>
            <a:r>
              <a:rPr lang="en-US" sz="3200" dirty="0" smtClean="0">
                <a:solidFill>
                  <a:schemeClr val="bg1"/>
                </a:solidFill>
                <a:latin typeface="Garamond" panose="02020404030301010803" pitchFamily="18" charset="0"/>
                <a:cs typeface="Browallia New" panose="020B0604020202020204" pitchFamily="34" charset="-34"/>
              </a:rPr>
              <a:t>:</a:t>
            </a:r>
            <a:endParaRPr lang="fa-IR" sz="32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21050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6</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157025" y="1847782"/>
            <a:ext cx="6096000" cy="584775"/>
          </a:xfrm>
          <a:prstGeom prst="rect">
            <a:avLst/>
          </a:prstGeom>
        </p:spPr>
        <p:txBody>
          <a:bodyPr>
            <a:spAutoFit/>
          </a:bodyPr>
          <a:lstStyle/>
          <a:p>
            <a:r>
              <a:rPr lang="en-US" sz="3200" dirty="0">
                <a:solidFill>
                  <a:schemeClr val="bg1"/>
                </a:solidFill>
                <a:latin typeface="Garamond" panose="02020404030301010803" pitchFamily="18" charset="0"/>
                <a:cs typeface="Browallia New" panose="020B0604020202020204" pitchFamily="34" charset="-34"/>
              </a:rPr>
              <a:t>2- setting:</a:t>
            </a:r>
          </a:p>
        </p:txBody>
      </p:sp>
      <p:sp>
        <p:nvSpPr>
          <p:cNvPr id="15" name="Rounded Rectangle 14"/>
          <p:cNvSpPr/>
          <p:nvPr/>
        </p:nvSpPr>
        <p:spPr>
          <a:xfrm>
            <a:off x="964159" y="2513644"/>
            <a:ext cx="10261600" cy="3474720"/>
          </a:xfrm>
          <a:prstGeom prst="roundRect">
            <a:avLst/>
          </a:prstGeom>
          <a:gradFill rotWithShape="1">
            <a:gsLst>
              <a:gs pos="0">
                <a:srgbClr val="B79A7A">
                  <a:tint val="60000"/>
                  <a:satMod val="105000"/>
                  <a:lumMod val="105000"/>
                </a:srgbClr>
              </a:gs>
              <a:gs pos="100000">
                <a:srgbClr val="B79A7A">
                  <a:tint val="65000"/>
                  <a:satMod val="100000"/>
                  <a:lumMod val="100000"/>
                </a:srgbClr>
              </a:gs>
              <a:gs pos="100000">
                <a:srgbClr val="B79A7A">
                  <a:tint val="70000"/>
                  <a:satMod val="100000"/>
                  <a:lumMod val="100000"/>
                </a:srgbClr>
              </a:gs>
            </a:gsLst>
            <a:lin ang="5400000" scaled="0"/>
          </a:gradFill>
          <a:ln w="6350" cap="flat" cmpd="sng" algn="ctr">
            <a:solidFill>
              <a:srgbClr val="B79A7A"/>
            </a:solidFill>
            <a:prstDash val="solid"/>
          </a:ln>
          <a:effectLst/>
        </p:spPr>
        <p:txBody>
          <a:bodyPr rtlCol="1"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Browallia New" panose="020B0604020202020204" pitchFamily="34" charset="-34"/>
                <a:ea typeface="+mn-ea"/>
                <a:cs typeface="Browallia New" panose="020B0604020202020204" pitchFamily="34" charset="-34"/>
              </a:rPr>
              <a:t>This study will be taking place in the </a:t>
            </a:r>
            <a:r>
              <a:rPr kumimoji="0" lang="en-US" sz="2400" b="0" i="0" u="none" strike="noStrike" kern="0" cap="none" spc="0" normalizeH="0" baseline="0" noProof="0" dirty="0" err="1" smtClean="0">
                <a:ln>
                  <a:noFill/>
                </a:ln>
                <a:solidFill>
                  <a:srgbClr val="FF0000"/>
                </a:solidFill>
                <a:effectLst/>
                <a:uLnTx/>
                <a:uFillTx/>
                <a:latin typeface="Browallia New" panose="020B0604020202020204" pitchFamily="34" charset="-34"/>
                <a:ea typeface="+mn-ea"/>
                <a:cs typeface="Browallia New" panose="020B0604020202020204" pitchFamily="34" charset="-34"/>
              </a:rPr>
              <a:t>XuHui</a:t>
            </a:r>
            <a:r>
              <a:rPr kumimoji="0" lang="en-US" sz="2400" b="0" i="0" u="none" strike="noStrike" kern="0" cap="none" spc="0" normalizeH="0" baseline="0" noProof="0" dirty="0" smtClean="0">
                <a:ln>
                  <a:noFill/>
                </a:ln>
                <a:solidFill>
                  <a:srgbClr val="FF0000"/>
                </a:solidFill>
                <a:effectLst/>
                <a:uLnTx/>
                <a:uFillTx/>
                <a:latin typeface="Browallia New" panose="020B0604020202020204" pitchFamily="34" charset="-34"/>
                <a:ea typeface="+mn-ea"/>
                <a:cs typeface="Browallia New" panose="020B0604020202020204" pitchFamily="34" charset="-34"/>
              </a:rPr>
              <a:t> District in Shanghai</a:t>
            </a:r>
            <a:r>
              <a:rPr kumimoji="0" lang="en-US" sz="2400" b="0" i="0" u="none" strike="noStrike" kern="0" cap="none" spc="0" normalizeH="0" baseline="0" noProof="0" dirty="0" smtClean="0">
                <a:ln>
                  <a:noFill/>
                </a:ln>
                <a:solidFill>
                  <a:srgbClr val="000000"/>
                </a:solidFill>
                <a:effectLst/>
                <a:uLnTx/>
                <a:uFillTx/>
                <a:latin typeface="Browallia New" panose="020B0604020202020204" pitchFamily="34" charset="-34"/>
                <a:ea typeface="+mn-ea"/>
                <a:cs typeface="Browallia New" panose="020B0604020202020204" pitchFamily="34" charset="-34"/>
              </a:rPr>
              <a:t>, China. The four participating community healthcare centers </a:t>
            </a:r>
            <a:r>
              <a:rPr kumimoji="0" lang="en-US" sz="2400" b="0" i="0" u="none" strike="noStrike" kern="0" cap="none" spc="0" normalizeH="0" baseline="0" noProof="0" dirty="0" smtClean="0">
                <a:ln>
                  <a:noFill/>
                </a:ln>
                <a:solidFill>
                  <a:srgbClr val="FF0000"/>
                </a:solidFill>
                <a:effectLst/>
                <a:uLnTx/>
                <a:uFillTx/>
                <a:latin typeface="Browallia New" panose="020B0604020202020204" pitchFamily="34" charset="-34"/>
                <a:ea typeface="+mn-ea"/>
                <a:cs typeface="Browallia New" panose="020B0604020202020204" pitchFamily="34" charset="-34"/>
              </a:rPr>
              <a:t>(CHCs)</a:t>
            </a:r>
            <a:r>
              <a:rPr kumimoji="0" lang="en-US" sz="2400" b="0" i="0" u="none" strike="noStrike" kern="0" cap="none" spc="0" normalizeH="0" baseline="0" noProof="0" dirty="0" smtClean="0">
                <a:ln>
                  <a:noFill/>
                </a:ln>
                <a:solidFill>
                  <a:srgbClr val="000000"/>
                </a:solidFill>
                <a:effectLst/>
                <a:uLnTx/>
                <a:uFillTx/>
                <a:latin typeface="Browallia New" panose="020B0604020202020204" pitchFamily="34" charset="-34"/>
                <a:ea typeface="+mn-ea"/>
                <a:cs typeface="Browallia New" panose="020B0604020202020204" pitchFamily="34" charset="-34"/>
              </a:rPr>
              <a:t> are classified as tier 1 clinics; each has approximately </a:t>
            </a:r>
            <a:r>
              <a:rPr kumimoji="0" lang="en-US" sz="2400" b="0" i="0" u="none" strike="noStrike" kern="0" cap="none" spc="0" normalizeH="0" baseline="0" noProof="0" dirty="0" smtClean="0">
                <a:ln>
                  <a:noFill/>
                </a:ln>
                <a:solidFill>
                  <a:srgbClr val="FF0000"/>
                </a:solidFill>
                <a:effectLst/>
                <a:uLnTx/>
                <a:uFillTx/>
                <a:latin typeface="Browallia New" panose="020B0604020202020204" pitchFamily="34" charset="-34"/>
                <a:ea typeface="+mn-ea"/>
                <a:cs typeface="Browallia New" panose="020B0604020202020204" pitchFamily="34" charset="-34"/>
              </a:rPr>
              <a:t>30–40 practicing PCPs, </a:t>
            </a:r>
            <a:r>
              <a:rPr kumimoji="0" lang="en-US" sz="2400" b="0" i="0" u="none" strike="noStrike" kern="0" cap="none" spc="0" normalizeH="0" baseline="0" noProof="0" dirty="0" smtClean="0">
                <a:ln>
                  <a:noFill/>
                </a:ln>
                <a:solidFill>
                  <a:srgbClr val="000000"/>
                </a:solidFill>
                <a:effectLst/>
                <a:uLnTx/>
                <a:uFillTx/>
                <a:latin typeface="Browallia New" panose="020B0604020202020204" pitchFamily="34" charset="-34"/>
                <a:ea typeface="+mn-ea"/>
                <a:cs typeface="Browallia New" panose="020B0604020202020204" pitchFamily="34" charset="-34"/>
              </a:rPr>
              <a:t>and they provide a full range of primary care services to </a:t>
            </a:r>
            <a:r>
              <a:rPr kumimoji="0" lang="en-US" sz="2400" b="0" i="0" u="none" strike="noStrike" kern="0" cap="none" spc="0" normalizeH="0" baseline="0" noProof="0" dirty="0" smtClean="0">
                <a:ln>
                  <a:noFill/>
                </a:ln>
                <a:solidFill>
                  <a:srgbClr val="FF0000"/>
                </a:solidFill>
                <a:effectLst/>
                <a:uLnTx/>
                <a:uFillTx/>
                <a:latin typeface="Browallia New" panose="020B0604020202020204" pitchFamily="34" charset="-34"/>
                <a:ea typeface="+mn-ea"/>
                <a:cs typeface="Browallia New" panose="020B0604020202020204" pitchFamily="34" charset="-34"/>
              </a:rPr>
              <a:t>nearly 330,000 reside</a:t>
            </a:r>
            <a:r>
              <a:rPr kumimoji="0" lang="en-US" sz="2400" b="0" i="0" u="none" strike="noStrike" kern="0" cap="none" spc="0" normalizeH="0" baseline="0" noProof="0" dirty="0" smtClean="0">
                <a:ln>
                  <a:noFill/>
                </a:ln>
                <a:solidFill>
                  <a:srgbClr val="000000"/>
                </a:solidFill>
                <a:effectLst/>
                <a:uLnTx/>
                <a:uFillTx/>
                <a:latin typeface="Browallia New" panose="020B0604020202020204" pitchFamily="34" charset="-34"/>
                <a:ea typeface="+mn-ea"/>
                <a:cs typeface="Browallia New" panose="020B0604020202020204" pitchFamily="34" charset="-34"/>
              </a:rPr>
              <a:t>. Cardiologists are mainly recruited from Shanghai Chest Hospital, which is located in the same district and is one of the largest chest specialty hospitals in the nation. Potentially eligible patients </a:t>
            </a:r>
            <a:r>
              <a:rPr kumimoji="0" lang="en-US" sz="2400" b="0" i="0" u="none" strike="noStrike" kern="0" cap="none" spc="0" normalizeH="0" baseline="0" noProof="0" dirty="0" smtClean="0">
                <a:ln>
                  <a:noFill/>
                </a:ln>
                <a:solidFill>
                  <a:srgbClr val="000000"/>
                </a:solidFill>
                <a:effectLst/>
                <a:uLnTx/>
                <a:uFillTx/>
                <a:latin typeface="Garamond" panose="02020404030301010803"/>
                <a:ea typeface="+mn-ea"/>
                <a:cs typeface="+mn-cs"/>
              </a:rPr>
              <a:t>are </a:t>
            </a:r>
            <a:r>
              <a:rPr kumimoji="0" lang="en-US" sz="2400" b="0" i="0" u="none" strike="noStrike" kern="0" cap="none" spc="0" normalizeH="0" baseline="0" noProof="0" dirty="0" smtClean="0">
                <a:ln>
                  <a:noFill/>
                </a:ln>
                <a:solidFill>
                  <a:srgbClr val="000000"/>
                </a:solidFill>
                <a:effectLst/>
                <a:uLnTx/>
                <a:uFillTx/>
                <a:latin typeface="Browallia New" panose="020B0604020202020204" pitchFamily="34" charset="-34"/>
                <a:ea typeface="+mn-ea"/>
                <a:cs typeface="Browallia New" panose="020B0604020202020204" pitchFamily="34" charset="-34"/>
              </a:rPr>
              <a:t>identified and referred by PCPs from CHCs, where all data collection will be conducted including baseline and follow-up tests, except for home-based BP </a:t>
            </a:r>
            <a:r>
              <a:rPr kumimoji="0" lang="en-US" sz="2400" b="0" i="0" u="none" strike="noStrike" kern="0" cap="none" spc="0" normalizeH="0" baseline="0" noProof="0" dirty="0" err="1" smtClean="0">
                <a:ln>
                  <a:noFill/>
                </a:ln>
                <a:solidFill>
                  <a:srgbClr val="000000"/>
                </a:solidFill>
                <a:effectLst/>
                <a:uLnTx/>
                <a:uFillTx/>
                <a:latin typeface="Browallia New" panose="020B0604020202020204" pitchFamily="34" charset="-34"/>
                <a:ea typeface="+mn-ea"/>
                <a:cs typeface="Browallia New" panose="020B0604020202020204" pitchFamily="34" charset="-34"/>
              </a:rPr>
              <a:t>telemonitoring</a:t>
            </a:r>
            <a:r>
              <a:rPr kumimoji="0" lang="en-US" sz="2400" b="0" i="0" u="none" strike="noStrike" kern="0" cap="none" spc="0" normalizeH="0" baseline="0" noProof="0" dirty="0" smtClean="0">
                <a:ln>
                  <a:noFill/>
                </a:ln>
                <a:solidFill>
                  <a:srgbClr val="000000"/>
                </a:solidFill>
                <a:effectLst/>
                <a:uLnTx/>
                <a:uFillTx/>
                <a:latin typeface="Browallia New" panose="020B0604020202020204" pitchFamily="34" charset="-34"/>
                <a:ea typeface="+mn-ea"/>
                <a:cs typeface="Browallia New" panose="020B0604020202020204" pitchFamily="34" charset="-34"/>
              </a:rPr>
              <a:t>.</a:t>
            </a:r>
            <a:endParaRPr kumimoji="0" lang="fa-IR" sz="2400" b="0" i="0" u="none" strike="noStrike" kern="0" cap="none" spc="0" normalizeH="0" baseline="0" noProof="0" dirty="0" smtClean="0">
              <a:ln>
                <a:noFill/>
              </a:ln>
              <a:solidFill>
                <a:srgbClr val="000000"/>
              </a:solidFill>
              <a:effectLst/>
              <a:uLnTx/>
              <a:uFillTx/>
              <a:latin typeface="Browallia New" panose="020B0604020202020204" pitchFamily="34" charset="-34"/>
              <a:ea typeface="+mn-ea"/>
              <a:cs typeface="Browallia New" panose="020B0604020202020204" pitchFamily="34" charset="-34"/>
            </a:endParaRPr>
          </a:p>
        </p:txBody>
      </p:sp>
    </p:spTree>
    <p:extLst>
      <p:ext uri="{BB962C8B-B14F-4D97-AF65-F5344CB8AC3E}">
        <p14:creationId xmlns:p14="http://schemas.microsoft.com/office/powerpoint/2010/main" val="1537252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7</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202265" y="1784724"/>
            <a:ext cx="10068734" cy="584775"/>
          </a:xfrm>
          <a:prstGeom prst="rect">
            <a:avLst/>
          </a:prstGeom>
        </p:spPr>
        <p:txBody>
          <a:bodyPr wrap="square">
            <a:spAutoFit/>
          </a:bodyPr>
          <a:lstStyle/>
          <a:p>
            <a:r>
              <a:rPr lang="en-US" sz="3200" dirty="0">
                <a:solidFill>
                  <a:schemeClr val="bg1"/>
                </a:solidFill>
                <a:latin typeface="Garamond" panose="02020404030301010803" pitchFamily="18" charset="0"/>
                <a:cs typeface="Browallia New" panose="020B0604020202020204" pitchFamily="34" charset="-34"/>
              </a:rPr>
              <a:t>3-Eligibility: inclusion and exclusion criteria for patients</a:t>
            </a:r>
          </a:p>
        </p:txBody>
      </p:sp>
      <p:pic>
        <p:nvPicPr>
          <p:cNvPr id="8" name="Picture 7"/>
          <p:cNvPicPr>
            <a:picLocks noChangeAspect="1"/>
          </p:cNvPicPr>
          <p:nvPr/>
        </p:nvPicPr>
        <p:blipFill>
          <a:blip r:embed="rId7"/>
          <a:stretch>
            <a:fillRect/>
          </a:stretch>
        </p:blipFill>
        <p:spPr>
          <a:xfrm>
            <a:off x="369451" y="2378853"/>
            <a:ext cx="10142412" cy="3784402"/>
          </a:xfrm>
          <a:prstGeom prst="rect">
            <a:avLst/>
          </a:prstGeom>
        </p:spPr>
      </p:pic>
    </p:spTree>
    <p:extLst>
      <p:ext uri="{BB962C8B-B14F-4D97-AF65-F5344CB8AC3E}">
        <p14:creationId xmlns:p14="http://schemas.microsoft.com/office/powerpoint/2010/main" val="1056725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8</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202265" y="1784724"/>
            <a:ext cx="10068734" cy="584775"/>
          </a:xfrm>
          <a:prstGeom prst="rect">
            <a:avLst/>
          </a:prstGeom>
        </p:spPr>
        <p:txBody>
          <a:bodyPr wrap="square">
            <a:spAutoFit/>
          </a:bodyPr>
          <a:lstStyle/>
          <a:p>
            <a:r>
              <a:rPr lang="en-US" sz="3200" dirty="0">
                <a:solidFill>
                  <a:schemeClr val="bg1"/>
                </a:solidFill>
                <a:latin typeface="Garamond" panose="02020404030301010803" pitchFamily="18" charset="0"/>
                <a:cs typeface="Browallia New" panose="020B0604020202020204" pitchFamily="34" charset="-34"/>
              </a:rPr>
              <a:t>3-Eligibility: inclusion and exclusion criteria for patients</a:t>
            </a:r>
          </a:p>
        </p:txBody>
      </p:sp>
      <p:pic>
        <p:nvPicPr>
          <p:cNvPr id="9" name="Picture 8"/>
          <p:cNvPicPr>
            <a:picLocks noChangeAspect="1"/>
          </p:cNvPicPr>
          <p:nvPr/>
        </p:nvPicPr>
        <p:blipFill>
          <a:blip r:embed="rId7"/>
          <a:stretch>
            <a:fillRect/>
          </a:stretch>
        </p:blipFill>
        <p:spPr>
          <a:xfrm>
            <a:off x="773183" y="2378853"/>
            <a:ext cx="9670228" cy="3964455"/>
          </a:xfrm>
          <a:prstGeom prst="rect">
            <a:avLst/>
          </a:prstGeom>
        </p:spPr>
      </p:pic>
    </p:spTree>
    <p:extLst>
      <p:ext uri="{BB962C8B-B14F-4D97-AF65-F5344CB8AC3E}">
        <p14:creationId xmlns:p14="http://schemas.microsoft.com/office/powerpoint/2010/main" val="1405950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9</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a:xfrm>
            <a:off x="1427748" y="6333954"/>
            <a:ext cx="8852725" cy="365125"/>
          </a:xfrm>
        </p:spPr>
        <p:txBody>
          <a:bodyPr/>
          <a:lstStyle/>
          <a:p>
            <a:r>
              <a:rPr lang="en-US" sz="1200" dirty="0">
                <a:latin typeface="Comic Sans MS" panose="030F0702030302020204" pitchFamily="66" charset="0"/>
              </a:rPr>
              <a:t>A coordinated PCP-cardiologist telemedicine model (PCTM) in china</a:t>
            </a:r>
            <a:r>
              <a:rPr lang="en-US" sz="1200" dirty="0" smtClean="0">
                <a:latin typeface="Comic Sans MS" panose="030F0702030302020204" pitchFamily="66" charset="0"/>
              </a:rPr>
              <a:t>’ </a:t>
            </a:r>
            <a:r>
              <a:rPr lang="en-US" sz="1200" dirty="0">
                <a:latin typeface="Comic Sans MS" panose="030F0702030302020204" pitchFamily="66" charset="0"/>
              </a:rPr>
              <a:t>community hypertension </a:t>
            </a:r>
            <a:r>
              <a:rPr lang="en-US" sz="1200" dirty="0" smtClean="0">
                <a:latin typeface="Comic Sans MS" panose="030F0702030302020204" pitchFamily="66" charset="0"/>
              </a:rPr>
              <a:t>care</a:t>
            </a:r>
            <a:endParaRPr lang="en-US" sz="1200" dirty="0"/>
          </a:p>
        </p:txBody>
      </p:sp>
      <p:sp>
        <p:nvSpPr>
          <p:cNvPr id="6" name="Slide Number Placeholder 5"/>
          <p:cNvSpPr>
            <a:spLocks noGrp="1"/>
          </p:cNvSpPr>
          <p:nvPr>
            <p:ph type="sldNum" sz="quarter" idx="12"/>
          </p:nvPr>
        </p:nvSpPr>
        <p:spPr/>
        <p:txBody>
          <a:bodyPr/>
          <a:lstStyle/>
          <a:p>
            <a:r>
              <a:rPr lang="en-US" dirty="0" err="1" smtClean="0"/>
              <a:t>shakeri</a:t>
            </a:r>
            <a:endParaRPr lang="en-US" dirty="0"/>
          </a:p>
        </p:txBody>
      </p:sp>
      <p:graphicFrame>
        <p:nvGraphicFramePr>
          <p:cNvPr id="7" name="Diagram 6"/>
          <p:cNvGraphicFramePr/>
          <p:nvPr/>
        </p:nvGraphicFramePr>
        <p:xfrm>
          <a:off x="369451" y="0"/>
          <a:ext cx="9245600" cy="1943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202265" y="3261475"/>
            <a:ext cx="10068734" cy="707886"/>
          </a:xfrm>
          <a:prstGeom prst="rect">
            <a:avLst/>
          </a:prstGeom>
        </p:spPr>
        <p:txBody>
          <a:bodyPr wrap="square">
            <a:spAutoFit/>
          </a:bodyPr>
          <a:lstStyle/>
          <a:p>
            <a:r>
              <a:rPr lang="en-US" sz="4000" dirty="0">
                <a:solidFill>
                  <a:schemeClr val="bg1"/>
                </a:solidFill>
                <a:latin typeface="Garamond" panose="02020404030301010803" pitchFamily="18" charset="0"/>
                <a:cs typeface="Browallia New" panose="020B0604020202020204" pitchFamily="34" charset="-34"/>
              </a:rPr>
              <a:t>4- Withdrawal</a:t>
            </a:r>
          </a:p>
        </p:txBody>
      </p:sp>
      <p:graphicFrame>
        <p:nvGraphicFramePr>
          <p:cNvPr id="10" name="Diagram 9"/>
          <p:cNvGraphicFramePr/>
          <p:nvPr>
            <p:extLst>
              <p:ext uri="{D42A27DB-BD31-4B8C-83A1-F6EECF244321}">
                <p14:modId xmlns:p14="http://schemas.microsoft.com/office/powerpoint/2010/main" val="892091026"/>
              </p:ext>
            </p:extLst>
          </p:nvPr>
        </p:nvGraphicFramePr>
        <p:xfrm>
          <a:off x="5453113" y="1952676"/>
          <a:ext cx="5435117" cy="38400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080063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551</TotalTime>
  <Words>3758</Words>
  <Application>Microsoft Office PowerPoint</Application>
  <PresentationFormat>Widescreen</PresentationFormat>
  <Paragraphs>351</Paragraphs>
  <Slides>34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B Nazanin</vt:lpstr>
      <vt:lpstr>B Titr</vt:lpstr>
      <vt:lpstr>Browallia New</vt:lpstr>
      <vt:lpstr>Calibri</vt:lpstr>
      <vt:lpstr>Comic Sans MS</vt:lpstr>
      <vt:lpstr>Corbel</vt:lpstr>
      <vt:lpstr>Garamond</vt:lpstr>
      <vt:lpstr>Tahoma</vt:lpstr>
      <vt:lpstr>Wingdings</vt:lpstr>
      <vt:lpstr>XwwqnyAdvTT86d47313</vt:lpstr>
      <vt:lpstr>Banded</vt:lpstr>
      <vt:lpstr>A coordinated PCP-cardiologist telemedicine model (PCTM) in china’s community hypertension care: study protocol for A randomized controlled trial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MahmoudianS2@mums.ac.ir</dc:creator>
  <cp:lastModifiedBy>lenovo</cp:lastModifiedBy>
  <cp:revision>33</cp:revision>
  <dcterms:created xsi:type="dcterms:W3CDTF">2017-02-27T19:12:11Z</dcterms:created>
  <dcterms:modified xsi:type="dcterms:W3CDTF">2020-12-28T20:43:14Z</dcterms:modified>
</cp:coreProperties>
</file>