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6" d="100"/>
          <a:sy n="36" d="100"/>
        </p:scale>
        <p:origin x="-78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7/5/2016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2988" y="249238"/>
            <a:ext cx="7891462" cy="6059487"/>
          </a:xfrm>
        </p:spPr>
        <p:txBody>
          <a:bodyPr/>
          <a:lstStyle/>
          <a:p>
            <a:pPr algn="just" rtl="1">
              <a:buFont typeface="Wingdings 2" pitchFamily="18" charset="2"/>
              <a:buNone/>
              <a:defRPr/>
            </a:pPr>
            <a:r>
              <a:rPr lang="fa-IR" sz="2400" dirty="0" smtClean="0"/>
              <a:t>براساس بخشنامه وزارت بهداشت:</a:t>
            </a:r>
          </a:p>
          <a:p>
            <a:pPr marL="596900" indent="-514350" algn="just" rtl="1">
              <a:buFont typeface="+mj-lt"/>
              <a:buAutoNum type="arabicPeriod"/>
              <a:defRPr/>
            </a:pPr>
            <a:r>
              <a:rPr lang="fa-IR" sz="2400" dirty="0" smtClean="0"/>
              <a:t>در صورتی که </a:t>
            </a:r>
            <a:r>
              <a:rPr lang="fa-IR" sz="2400" u="sng" dirty="0" smtClean="0"/>
              <a:t>بیمارستان آموزشی</a:t>
            </a:r>
            <a:r>
              <a:rPr lang="fa-IR" sz="2400" dirty="0" smtClean="0"/>
              <a:t> باشد، کلیه مدارک بیمار چه بستری و چه سرپائی برای </a:t>
            </a:r>
            <a:r>
              <a:rPr lang="fa-IR" sz="2400" u="sng" dirty="0" smtClean="0">
                <a:solidFill>
                  <a:srgbClr val="002060"/>
                </a:solidFill>
              </a:rPr>
              <a:t>تمام مدت </a:t>
            </a:r>
            <a:r>
              <a:rPr lang="fa-IR" sz="2400" dirty="0" smtClean="0"/>
              <a:t>بایستی نگهداری شود و برای جلوگیری از کمبود جا بعد از مدتی، می توان این مدارک را به صورت میکروفیش درآورد.</a:t>
            </a:r>
            <a:endParaRPr lang="fa-IR" sz="2800" dirty="0" smtClean="0"/>
          </a:p>
          <a:p>
            <a:pPr marL="596900" indent="-514350" algn="just" rtl="1">
              <a:buFont typeface="+mj-lt"/>
              <a:buAutoNum type="arabicPeriod"/>
              <a:defRPr/>
            </a:pPr>
            <a:r>
              <a:rPr lang="fa-IR" sz="2400" dirty="0" smtClean="0"/>
              <a:t>در صورتی که </a:t>
            </a:r>
            <a:r>
              <a:rPr lang="fa-IR" sz="2400" u="sng" dirty="0" smtClean="0"/>
              <a:t>بیمارستان غیرآموزشی</a:t>
            </a:r>
            <a:r>
              <a:rPr lang="fa-IR" sz="2400" dirty="0" smtClean="0"/>
              <a:t> باشد مدارک بستری را به مدت </a:t>
            </a:r>
            <a:r>
              <a:rPr lang="fa-IR" sz="2400" u="sng" dirty="0" smtClean="0">
                <a:solidFill>
                  <a:srgbClr val="002060"/>
                </a:solidFill>
              </a:rPr>
              <a:t>10 سال </a:t>
            </a:r>
            <a:r>
              <a:rPr lang="fa-IR" sz="2400" dirty="0" smtClean="0"/>
              <a:t>و پرونده بیماران سرپائی را به مدت 5 سال نگهداری می کنند.</a:t>
            </a:r>
          </a:p>
          <a:p>
            <a:pPr marL="596900" indent="-514350" algn="just" rtl="1">
              <a:buFont typeface="Wingdings 2" pitchFamily="18" charset="2"/>
              <a:buNone/>
              <a:defRPr/>
            </a:pPr>
            <a:r>
              <a:rPr lang="fa-IR" sz="2400" dirty="0" smtClean="0"/>
              <a:t>همچنین:</a:t>
            </a:r>
          </a:p>
          <a:p>
            <a:pPr marL="596900" indent="-514350" algn="just" rtl="1">
              <a:buFont typeface="Wingdings 2" pitchFamily="18" charset="2"/>
              <a:buNone/>
              <a:defRPr/>
            </a:pPr>
            <a:r>
              <a:rPr lang="fa-IR" sz="2400" dirty="0" smtClean="0"/>
              <a:t>«طبق روال پرونده های پزشکی بایستی ده سال در بیمارستان نگهداری شود که 5 سال آن در بایگانی فعال و 5 سال بعدی در بایگانی راکد خواهد بود و بعد از انقضای ده سال در صورت راکد ماندن و عدم نیاز ویژه، بعنوان کاغذ باطله تلقی شود.</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Content Placeholder 2"/>
          <p:cNvSpPr>
            <a:spLocks noGrp="1"/>
          </p:cNvSpPr>
          <p:nvPr>
            <p:ph idx="1"/>
          </p:nvPr>
        </p:nvSpPr>
        <p:spPr>
          <a:xfrm>
            <a:off x="1042988" y="188913"/>
            <a:ext cx="7921625" cy="6480175"/>
          </a:xfrm>
        </p:spPr>
        <p:txBody>
          <a:bodyPr/>
          <a:lstStyle/>
          <a:p>
            <a:pPr algn="just" rtl="1">
              <a:buFont typeface="Wingdings 2" pitchFamily="18" charset="2"/>
              <a:buNone/>
              <a:defRPr/>
            </a:pPr>
            <a:r>
              <a:rPr lang="fa-IR" sz="2800" dirty="0" smtClean="0">
                <a:ea typeface="Majalla UI"/>
              </a:rPr>
              <a:t>طبق بخشنامه 51 سازمان اسناد ملی ایران، پرونده های پزشکی بیماران </a:t>
            </a:r>
            <a:r>
              <a:rPr lang="fa-IR" sz="2800" b="1" dirty="0" smtClean="0">
                <a:solidFill>
                  <a:srgbClr val="002060"/>
                </a:solidFill>
                <a:ea typeface="Majalla UI"/>
              </a:rPr>
              <a:t>«به استثناء پرونده های پزشکی مجروحین جنگ تحمیلی، جانبازان، معلولین و بیماران که مانند بیماران روانی، سوختگی و قلب مساله خاصی دارند» باید </a:t>
            </a:r>
            <a:r>
              <a:rPr lang="fa-IR" sz="2800" dirty="0" smtClean="0">
                <a:ea typeface="Majalla UI"/>
              </a:rPr>
              <a:t>پس از ضبط خلاصه پرونده کامل و یا برگ پذیرش و خلاصه ترخیص کامل، بعد از گذشت </a:t>
            </a:r>
            <a:r>
              <a:rPr lang="fa-IR" sz="2800" b="1" u="sng" dirty="0" smtClean="0">
                <a:solidFill>
                  <a:srgbClr val="002060"/>
                </a:solidFill>
                <a:effectLst>
                  <a:outerShdw blurRad="38100" dist="38100" dir="2700000" algn="tl">
                    <a:srgbClr val="000000">
                      <a:alpha val="43137"/>
                    </a:srgbClr>
                  </a:outerShdw>
                </a:effectLst>
                <a:ea typeface="Majalla UI"/>
              </a:rPr>
              <a:t>15 سال</a:t>
            </a:r>
            <a:r>
              <a:rPr lang="fa-IR" sz="2800" b="1" dirty="0" smtClean="0">
                <a:solidFill>
                  <a:srgbClr val="002060"/>
                </a:solidFill>
                <a:effectLst>
                  <a:outerShdw blurRad="38100" dist="38100" dir="2700000" algn="tl">
                    <a:srgbClr val="000000">
                      <a:alpha val="43137"/>
                    </a:srgbClr>
                  </a:outerShdw>
                </a:effectLst>
                <a:ea typeface="Majalla UI"/>
              </a:rPr>
              <a:t> </a:t>
            </a:r>
            <a:r>
              <a:rPr lang="fa-IR" sz="2800" dirty="0" smtClean="0">
                <a:ea typeface="Majalla UI"/>
              </a:rPr>
              <a:t>از تاریخ ترخیص بیمار از بیمارستان، از طریق فروش و واگذاری با نظارت نماینده آن سازمان امحا کنند.</a:t>
            </a:r>
            <a:endParaRPr lang="en-US" sz="28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Content Placeholder 2"/>
          <p:cNvSpPr>
            <a:spLocks noGrp="1"/>
          </p:cNvSpPr>
          <p:nvPr>
            <p:ph idx="1"/>
          </p:nvPr>
        </p:nvSpPr>
        <p:spPr>
          <a:xfrm>
            <a:off x="1116013" y="260350"/>
            <a:ext cx="7715250" cy="6453188"/>
          </a:xfrm>
        </p:spPr>
        <p:txBody>
          <a:bodyPr/>
          <a:lstStyle/>
          <a:p>
            <a:pPr algn="just" rtl="1">
              <a:buFont typeface="Wingdings 2" pitchFamily="18" charset="2"/>
              <a:buNone/>
            </a:pPr>
            <a:r>
              <a:rPr lang="fa-IR" smtClean="0">
                <a:ea typeface="Majalla UI"/>
              </a:rPr>
              <a:t>در بخشنامه شماره 1598، وزارت بهداشت، اعلام کرد بیمارستاها مدارک «</a:t>
            </a:r>
            <a:r>
              <a:rPr lang="fa-IR" u="sng" smtClean="0">
                <a:solidFill>
                  <a:srgbClr val="002060"/>
                </a:solidFill>
                <a:ea typeface="Majalla UI"/>
              </a:rPr>
              <a:t>دریافت داروهای مسکن مخدر بیمارن سرطانی» را 5 سال بعد ازفوت بیمار می توانند </a:t>
            </a:r>
            <a:r>
              <a:rPr lang="fa-IR" smtClean="0">
                <a:ea typeface="Majalla UI"/>
              </a:rPr>
              <a:t>امحا نمایند</a:t>
            </a:r>
          </a:p>
          <a:p>
            <a:pPr algn="just" rtl="1">
              <a:buFont typeface="Wingdings 2" pitchFamily="18" charset="2"/>
              <a:buNone/>
            </a:pPr>
            <a:r>
              <a:rPr lang="fa-IR" smtClean="0">
                <a:ea typeface="Majalla UI"/>
              </a:rPr>
              <a:t>همچنین:</a:t>
            </a:r>
          </a:p>
          <a:p>
            <a:pPr algn="just" rtl="1">
              <a:buFont typeface="Wingdings 2" pitchFamily="18" charset="2"/>
              <a:buNone/>
            </a:pPr>
            <a:r>
              <a:rPr lang="fa-IR" u="sng" smtClean="0">
                <a:solidFill>
                  <a:srgbClr val="002060"/>
                </a:solidFill>
                <a:ea typeface="Majalla UI"/>
              </a:rPr>
              <a:t>درمانگاه ها باید پرونده بیماران عادی سرپایی درمانگاههای</a:t>
            </a:r>
            <a:r>
              <a:rPr lang="fa-IR" smtClean="0">
                <a:ea typeface="Majalla UI"/>
              </a:rPr>
              <a:t> را به مدت </a:t>
            </a:r>
            <a:r>
              <a:rPr lang="fa-IR" u="sng" smtClean="0">
                <a:solidFill>
                  <a:srgbClr val="002060"/>
                </a:solidFill>
                <a:ea typeface="Majalla UI"/>
              </a:rPr>
              <a:t>5 سال</a:t>
            </a:r>
            <a:r>
              <a:rPr lang="fa-IR" smtClean="0">
                <a:ea typeface="Majalla UI"/>
              </a:rPr>
              <a:t> پس از آخرین مراجعه بیمار نگهداری کرده سپس در صورت عدم نیاز به پرونده های مذکور می توانند امحاء نمایند. </a:t>
            </a:r>
            <a:endParaRPr lang="en-US" smtClean="0"/>
          </a:p>
          <a:p>
            <a:pPr algn="just" rtl="1">
              <a:buFont typeface="Wingdings 2" pitchFamily="18" charset="2"/>
              <a:buNone/>
            </a:pPr>
            <a:endParaRPr lang="en-US"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Content Placeholder 2"/>
          <p:cNvSpPr>
            <a:spLocks noGrp="1"/>
          </p:cNvSpPr>
          <p:nvPr>
            <p:ph idx="1"/>
          </p:nvPr>
        </p:nvSpPr>
        <p:spPr/>
        <p:txBody>
          <a:bodyPr/>
          <a:lstStyle/>
          <a:p>
            <a:pPr algn="just" rtl="1"/>
            <a:r>
              <a:rPr lang="fa-IR" smtClean="0">
                <a:ea typeface="Majalla UI"/>
              </a:rPr>
              <a:t>در ماده 106 قانون تعزیرات آمده است که اطباء، جراحان، قابله ها، داروفروشان و کلیه کسانی که به مناسبت شغل یا حرفه خود محرم اسرار می شوند، هرگاه در غیر از مواردی که برحسب قانون ملزم هستند، اسرار مردم را افشا کنند به شلاق تا </a:t>
            </a:r>
            <a:r>
              <a:rPr lang="fa-IR" u="sng" smtClean="0">
                <a:solidFill>
                  <a:srgbClr val="002060"/>
                </a:solidFill>
                <a:ea typeface="Majalla UI"/>
              </a:rPr>
              <a:t>74 ضربه</a:t>
            </a:r>
            <a:r>
              <a:rPr lang="fa-IR" smtClean="0">
                <a:ea typeface="Majalla UI"/>
              </a:rPr>
              <a:t> محکوم می شوند، که اخیرا به موجب تصویب شورای عالی قضائی، </a:t>
            </a:r>
            <a:r>
              <a:rPr lang="fa-IR" u="sng" smtClean="0">
                <a:ea typeface="Majalla UI"/>
              </a:rPr>
              <a:t>حبس و جریمه نقدی </a:t>
            </a:r>
            <a:r>
              <a:rPr lang="fa-IR" smtClean="0">
                <a:ea typeface="Majalla UI"/>
              </a:rPr>
              <a:t>هم به آن اضافه شده است.</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defRPr/>
            </a:pPr>
            <a:r>
              <a:rPr lang="fa-IR" dirty="0" smtClean="0"/>
              <a:t>سوء استفاده از پرونده پزشکی </a:t>
            </a:r>
            <a:endParaRPr lang="en-US" dirty="0"/>
          </a:p>
        </p:txBody>
      </p:sp>
      <p:sp>
        <p:nvSpPr>
          <p:cNvPr id="30723" name="Content Placeholder 2"/>
          <p:cNvSpPr>
            <a:spLocks noGrp="1"/>
          </p:cNvSpPr>
          <p:nvPr>
            <p:ph idx="1"/>
          </p:nvPr>
        </p:nvSpPr>
        <p:spPr>
          <a:xfrm>
            <a:off x="1116013" y="1447800"/>
            <a:ext cx="7818437" cy="4800600"/>
          </a:xfrm>
        </p:spPr>
        <p:txBody>
          <a:bodyPr/>
          <a:lstStyle/>
          <a:p>
            <a:pPr algn="just" rtl="1">
              <a:buFont typeface="Wingdings 2" pitchFamily="18" charset="2"/>
              <a:buNone/>
            </a:pPr>
            <a:r>
              <a:rPr lang="fa-IR" sz="2500" smtClean="0">
                <a:ea typeface="Majalla UI"/>
              </a:rPr>
              <a:t>ماده 20 قانون نظام پزشکی بیان می دارد که افرادی که اسامی اشخاص را تغییر دهند، </a:t>
            </a:r>
            <a:r>
              <a:rPr lang="fa-IR" sz="2500" u="sng" smtClean="0">
                <a:solidFill>
                  <a:srgbClr val="002060"/>
                </a:solidFill>
                <a:ea typeface="Majalla UI"/>
              </a:rPr>
              <a:t>علاوه بر مجازاتهای اداری و جبران خسارت وارده محکوم به حبس از یک الی پنج سال </a:t>
            </a:r>
            <a:r>
              <a:rPr lang="fa-IR" sz="2500" smtClean="0">
                <a:ea typeface="Majalla UI"/>
              </a:rPr>
              <a:t>خواهند بود. ضمنا در عین حال، قوانین مورد اشاره در مورد تخلفات مسئولین مدارک پزشکی که اسرار بیماران به آنها سپرده شده است نیز مصداق پیدا می کند.</a:t>
            </a:r>
          </a:p>
          <a:p>
            <a:pPr algn="just" rtl="1">
              <a:buFont typeface="Wingdings 2" pitchFamily="18" charset="2"/>
              <a:buNone/>
            </a:pPr>
            <a:r>
              <a:rPr lang="fa-IR" sz="2500" smtClean="0">
                <a:ea typeface="Majalla UI"/>
              </a:rPr>
              <a:t>ماده 25 قانون نظام پزشکی بیان می کند که هر یک از کارمندان و مسئولان دولتی که در حین اجرای وظیفه خود در احکام و تقریرات و نوشته ها و اسناد و مجلات و دفاتر غیر آنها از نوشته ها و اوراق رسمی تزویر می کنند، اعم از اینکه امضا یا مهری را ساخته، مهر یا خطوطی را تخریب کرده یا کلمه ای الحاق کند یا اسامی اشخاص را تغییر دهد، علاوه بر مجازاتهای اداری و جبران خسارت وارده محکوم به حبس از </a:t>
            </a:r>
            <a:r>
              <a:rPr lang="fa-IR" sz="2500" u="sng" smtClean="0">
                <a:solidFill>
                  <a:srgbClr val="002060"/>
                </a:solidFill>
                <a:ea typeface="Majalla UI"/>
              </a:rPr>
              <a:t>یک الی پنج سال </a:t>
            </a:r>
            <a:r>
              <a:rPr lang="fa-IR" sz="2500" smtClean="0">
                <a:ea typeface="Majalla UI"/>
              </a:rPr>
              <a:t>خواهد بود.</a:t>
            </a:r>
            <a:endParaRPr lang="en-US" sz="2500" smtClean="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508</Words>
  <Application>Microsoft Office PowerPoint</Application>
  <PresentationFormat>On-screen Show (4:3)</PresentationFormat>
  <Paragraphs>13</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PowerPoint Presentation</vt:lpstr>
      <vt:lpstr>PowerPoint Presentation</vt:lpstr>
      <vt:lpstr>PowerPoint Presentation</vt:lpstr>
      <vt:lpstr>PowerPoint Presentation</vt:lpstr>
      <vt:lpstr>سوء استفاده از پرونده پزشکی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cp:lastModifiedBy>Mahdi Farsi Mehrabadi</cp:lastModifiedBy>
  <cp:revision>2</cp:revision>
  <dcterms:created xsi:type="dcterms:W3CDTF">2006-08-16T00:00:00Z</dcterms:created>
  <dcterms:modified xsi:type="dcterms:W3CDTF">2016-07-05T04:40:16Z</dcterms:modified>
</cp:coreProperties>
</file>