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28"/>
  </p:notesMasterIdLst>
  <p:sldIdLst>
    <p:sldId id="256" r:id="rId2"/>
    <p:sldId id="271" r:id="rId3"/>
    <p:sldId id="290" r:id="rId4"/>
    <p:sldId id="286" r:id="rId5"/>
    <p:sldId id="287" r:id="rId6"/>
    <p:sldId id="285" r:id="rId7"/>
    <p:sldId id="284" r:id="rId8"/>
    <p:sldId id="283" r:id="rId9"/>
    <p:sldId id="294" r:id="rId10"/>
    <p:sldId id="275" r:id="rId11"/>
    <p:sldId id="277" r:id="rId12"/>
    <p:sldId id="289" r:id="rId13"/>
    <p:sldId id="288" r:id="rId14"/>
    <p:sldId id="278" r:id="rId15"/>
    <p:sldId id="276" r:id="rId16"/>
    <p:sldId id="272" r:id="rId17"/>
    <p:sldId id="273" r:id="rId18"/>
    <p:sldId id="282" r:id="rId19"/>
    <p:sldId id="274" r:id="rId20"/>
    <p:sldId id="281" r:id="rId21"/>
    <p:sldId id="279" r:id="rId22"/>
    <p:sldId id="280" r:id="rId23"/>
    <p:sldId id="291" r:id="rId24"/>
    <p:sldId id="292" r:id="rId25"/>
    <p:sldId id="29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97"/>
    <a:srgbClr val="2BA9AF"/>
    <a:srgbClr val="1F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8240-42F5-4D66-AD81-92E022F3CED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BC55-00B1-4BDA-9DC6-6EB3FB8E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020" y="6283041"/>
            <a:ext cx="1221302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="0" baseline="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 rtl="0">
              <a:defRPr b="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r" rtl="1">
              <a:defRPr b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fa-IR" dirty="0" smtClean="0"/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5" y="6333954"/>
            <a:ext cx="1972733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Slide NO </a:t>
            </a:r>
            <a:fld id="{58863BF2-F2E0-4234-B14B-8DB17FDAD5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699" y="6333954"/>
            <a:ext cx="5232401" cy="36512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3308"/>
            <a:ext cx="2080191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dirty="0" smtClean="0"/>
              <a:t>Lecturer Name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0983" r="12553" b="15935"/>
          <a:stretch/>
        </p:blipFill>
        <p:spPr>
          <a:xfrm>
            <a:off x="9921271" y="288084"/>
            <a:ext cx="2078966" cy="1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86376"/>
            <a:ext cx="12191999" cy="180304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Clinical decision support system </a:t>
            </a: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for </a:t>
            </a:r>
            <a:b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end-stage 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kidney</a:t>
            </a:r>
            <a:b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disease risk estimation in IgA nephropathy patients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3363"/>
            <a:ext cx="9144000" cy="185455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Lecturer Name : </a:t>
            </a:r>
            <a:r>
              <a:rPr lang="en-US" sz="2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Mahboobeh  Tashakkori</a:t>
            </a:r>
            <a:endParaRPr lang="fa-IR" sz="24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Supervisor Name : </a:t>
            </a:r>
            <a:r>
              <a:rPr lang="en-US" sz="2400" b="1" dirty="0" smtClean="0">
                <a:solidFill>
                  <a:srgbClr val="0070C0"/>
                </a:solidFill>
              </a:rPr>
              <a:t>Dr.Marzie Meraji</a:t>
            </a:r>
          </a:p>
          <a:p>
            <a:r>
              <a:rPr lang="en-US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Email </a:t>
            </a:r>
            <a:r>
              <a:rPr lang="en-US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Address : </a:t>
            </a:r>
            <a:r>
              <a:rPr lang="en-US" sz="24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Tashakkorim2@mums.ac.ir</a:t>
            </a:r>
            <a:endParaRPr lang="fa-IR" sz="240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40565"/>
            <a:ext cx="2329133" cy="1647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1234" y="721136"/>
            <a:ext cx="57439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solidFill>
                  <a:schemeClr val="bg1"/>
                </a:solidFill>
                <a:cs typeface="2  Nasim" pitchFamily="2" charset="-78"/>
              </a:rPr>
              <a:t>به نام حضرت دوست 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Nasim" pitchFamily="2" charset="-78"/>
            </a:endParaRPr>
          </a:p>
        </p:txBody>
      </p:sp>
      <p:pic>
        <p:nvPicPr>
          <p:cNvPr id="13" name="Picture 2" descr="C:\Users\mohtashamifarf2\Pictures\th75KJOCV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 bwMode="auto">
          <a:xfrm>
            <a:off x="10195034" y="186608"/>
            <a:ext cx="1681655" cy="1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310" y="284176"/>
            <a:ext cx="10671689" cy="150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Investigated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parameters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9" y="2034862"/>
            <a:ext cx="11540062" cy="4018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Demographic data, clinical and laboratory findings were </a:t>
            </a:r>
            <a:r>
              <a:rPr lang="en-US" sz="2000" b="1" dirty="0" smtClean="0">
                <a:solidFill>
                  <a:schemeClr val="bg1"/>
                </a:solidFill>
              </a:rPr>
              <a:t>obtained from </a:t>
            </a:r>
            <a:r>
              <a:rPr lang="en-US" sz="2000" b="1" dirty="0">
                <a:solidFill>
                  <a:schemeClr val="bg1"/>
                </a:solidFill>
              </a:rPr>
              <a:t>patients’ medical records at the time of renal </a:t>
            </a:r>
            <a:r>
              <a:rPr lang="en-US" sz="2000" b="1" dirty="0" smtClean="0">
                <a:solidFill>
                  <a:schemeClr val="bg1"/>
                </a:solidFill>
              </a:rPr>
              <a:t>biopsy and </a:t>
            </a:r>
            <a:r>
              <a:rPr lang="en-US" sz="2000" b="1" dirty="0">
                <a:solidFill>
                  <a:schemeClr val="bg1"/>
                </a:solidFill>
              </a:rPr>
              <a:t>stored in an electronic database in </a:t>
            </a:r>
            <a:r>
              <a:rPr lang="en-US" sz="2000" b="1" dirty="0">
                <a:solidFill>
                  <a:schemeClr val="accent4"/>
                </a:solidFill>
              </a:rPr>
              <a:t>Excel</a:t>
            </a:r>
            <a:r>
              <a:rPr lang="en-US" sz="2000" b="1" dirty="0">
                <a:solidFill>
                  <a:schemeClr val="bg1"/>
                </a:solidFill>
              </a:rPr>
              <a:t> format, </a:t>
            </a:r>
            <a:r>
              <a:rPr lang="en-US" sz="2000" b="1" dirty="0" smtClean="0">
                <a:solidFill>
                  <a:schemeClr val="bg1"/>
                </a:solidFill>
              </a:rPr>
              <a:t>regularly updated </a:t>
            </a:r>
            <a:r>
              <a:rPr lang="en-US" sz="2000" b="1" dirty="0">
                <a:solidFill>
                  <a:schemeClr val="bg1"/>
                </a:solidFill>
              </a:rPr>
              <a:t>during the </a:t>
            </a:r>
            <a:r>
              <a:rPr lang="en-US" sz="2000" b="1" dirty="0" smtClean="0">
                <a:solidFill>
                  <a:schemeClr val="bg1"/>
                </a:solidFill>
              </a:rPr>
              <a:t>follow-up. </a:t>
            </a:r>
            <a:r>
              <a:rPr lang="en-US" sz="2000" b="1" dirty="0">
                <a:solidFill>
                  <a:schemeClr val="bg1"/>
                </a:solidFill>
              </a:rPr>
              <a:t>Data used </a:t>
            </a:r>
            <a:r>
              <a:rPr lang="en-US" sz="2000" b="1" dirty="0" smtClean="0">
                <a:solidFill>
                  <a:schemeClr val="bg1"/>
                </a:solidFill>
              </a:rPr>
              <a:t>as input </a:t>
            </a:r>
            <a:r>
              <a:rPr lang="en-US" sz="2000" b="1" dirty="0">
                <a:solidFill>
                  <a:schemeClr val="bg1"/>
                </a:solidFill>
              </a:rPr>
              <a:t>included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gender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age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histological grading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serum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creatinine (sCr) 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24-h proteinuria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hypertension </a:t>
            </a:r>
            <a:r>
              <a:rPr lang="en-US" sz="2000" b="1" dirty="0">
                <a:solidFill>
                  <a:schemeClr val="bg1"/>
                </a:solidFill>
              </a:rPr>
              <a:t>status defined </a:t>
            </a:r>
            <a:r>
              <a:rPr lang="en-US" sz="2000" b="1" dirty="0" smtClean="0">
                <a:solidFill>
                  <a:schemeClr val="bg1"/>
                </a:solidFill>
              </a:rPr>
              <a:t>as arterial </a:t>
            </a:r>
            <a:r>
              <a:rPr lang="en-US" sz="2000" b="1" dirty="0">
                <a:solidFill>
                  <a:schemeClr val="bg1"/>
                </a:solidFill>
              </a:rPr>
              <a:t>blood pressure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over 140/90 mmHg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who reported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three grades (G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G1 (mild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) 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G2 (moderate) </a:t>
            </a: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G3(severe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in individuals with sclerotic lesions and </a:t>
            </a:r>
            <a:r>
              <a:rPr lang="en-US" sz="2000" b="1" dirty="0" smtClean="0">
                <a:solidFill>
                  <a:schemeClr val="bg1"/>
                </a:solidFill>
              </a:rPr>
              <a:t>advanced chronic glomerulonephritis . ESKD </a:t>
            </a:r>
            <a:r>
              <a:rPr lang="en-US" sz="2000" b="1" dirty="0">
                <a:solidFill>
                  <a:schemeClr val="bg1"/>
                </a:solidFill>
              </a:rPr>
              <a:t>was defined as the need for renal replacement therapy by dialysis treatment or kidney transplantation.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400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50" y="297054"/>
            <a:ext cx="9074422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Investigated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parameters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957589"/>
            <a:ext cx="11681137" cy="42500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The time from renal biopsy to the start of renal replacement therapy was calculated in years and then categorized into three variables: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≤3 years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between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&gt;3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8 years </a:t>
            </a:r>
            <a:r>
              <a:rPr lang="en-US" sz="2000" b="1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over 8 years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we attributed an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absolute renal risk (ARR) </a:t>
            </a:r>
            <a:r>
              <a:rPr lang="en-US" sz="2000" b="1" dirty="0">
                <a:solidFill>
                  <a:schemeClr val="bg1"/>
                </a:solidFill>
              </a:rPr>
              <a:t>of dialysis to each patient.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estimated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glomerular filtration rate (eGFR) </a:t>
            </a:r>
            <a:r>
              <a:rPr lang="en-US" sz="2000" b="1" dirty="0">
                <a:solidFill>
                  <a:schemeClr val="bg1"/>
                </a:solidFill>
              </a:rPr>
              <a:t>was </a:t>
            </a:r>
            <a:r>
              <a:rPr lang="en-US" sz="2000" b="1" dirty="0" smtClean="0">
                <a:solidFill>
                  <a:schemeClr val="bg1"/>
                </a:solidFill>
              </a:rPr>
              <a:t>calculated using </a:t>
            </a:r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CKD-EPI</a:t>
            </a:r>
            <a:r>
              <a:rPr lang="en-US" sz="2000" b="1" dirty="0">
                <a:solidFill>
                  <a:schemeClr val="bg1"/>
                </a:solidFill>
              </a:rPr>
              <a:t> (Chronic Kidney Disease </a:t>
            </a:r>
            <a:r>
              <a:rPr lang="en-US" sz="2000" b="1" dirty="0" smtClean="0">
                <a:solidFill>
                  <a:schemeClr val="bg1"/>
                </a:solidFill>
              </a:rPr>
              <a:t>Epidemiology Collaboration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formula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GFR</a:t>
            </a:r>
            <a:r>
              <a:rPr lang="en-US" sz="2000" b="1" u="sng" dirty="0">
                <a:solidFill>
                  <a:schemeClr val="bg1"/>
                </a:solidFill>
              </a:rPr>
              <a:t> = 141 * min</a:t>
            </a:r>
            <a:r>
              <a:rPr lang="en-US" sz="2000" b="1" u="sng" dirty="0" smtClean="0">
                <a:solidFill>
                  <a:schemeClr val="bg1"/>
                </a:solidFill>
              </a:rPr>
              <a:t>( </a:t>
            </a:r>
            <a:r>
              <a:rPr lang="en-US" sz="2000" b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Scr</a:t>
            </a:r>
            <a:r>
              <a:rPr lang="en-US" sz="2000" b="1" u="sng" dirty="0" smtClean="0">
                <a:solidFill>
                  <a:schemeClr val="bg1"/>
                </a:solidFill>
              </a:rPr>
              <a:t> /κ,1)α </a:t>
            </a:r>
            <a:r>
              <a:rPr lang="en-US" sz="2000" b="1" u="sng" dirty="0">
                <a:solidFill>
                  <a:schemeClr val="bg1"/>
                </a:solidFill>
              </a:rPr>
              <a:t>* max</a:t>
            </a:r>
            <a:r>
              <a:rPr lang="en-US" sz="2000" b="1" u="sng" dirty="0" smtClean="0">
                <a:solidFill>
                  <a:schemeClr val="bg1"/>
                </a:solidFill>
              </a:rPr>
              <a:t>( </a:t>
            </a:r>
            <a:r>
              <a:rPr lang="en-US" sz="2000" b="1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Scr </a:t>
            </a:r>
            <a:r>
              <a:rPr lang="en-US" sz="2000" b="1" u="sng" dirty="0" smtClean="0">
                <a:solidFill>
                  <a:schemeClr val="bg1"/>
                </a:solidFill>
              </a:rPr>
              <a:t>/κ</a:t>
            </a:r>
            <a:r>
              <a:rPr lang="en-US" sz="2000" b="1" u="sng" dirty="0">
                <a:solidFill>
                  <a:schemeClr val="bg1"/>
                </a:solidFill>
              </a:rPr>
              <a:t>, 1)-1.209 * 0.993</a:t>
            </a:r>
            <a:r>
              <a:rPr lang="en-US" sz="20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Age</a:t>
            </a:r>
            <a:r>
              <a:rPr lang="en-US" sz="2000" b="1" u="sng" dirty="0">
                <a:solidFill>
                  <a:schemeClr val="bg1"/>
                </a:solidFill>
              </a:rPr>
              <a:t> * 1.018 [if female] * 1.159 [if </a:t>
            </a:r>
            <a:r>
              <a:rPr lang="en-US" sz="2000" b="1" u="sng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black</a:t>
            </a:r>
            <a:r>
              <a:rPr lang="en-US" sz="2000" b="1" u="sng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cr is serum creatinine (</a:t>
            </a:r>
            <a:r>
              <a:rPr lang="en-US" sz="2000" b="1" dirty="0" smtClean="0">
                <a:solidFill>
                  <a:schemeClr val="bg1"/>
                </a:solidFill>
              </a:rPr>
              <a:t>mg/ dL ), 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κ</a:t>
            </a:r>
            <a:r>
              <a:rPr lang="en-US" sz="2000" b="1" dirty="0">
                <a:solidFill>
                  <a:schemeClr val="bg1"/>
                </a:solidFill>
              </a:rPr>
              <a:t> is 0.7 for females and 0.9 for males, </a:t>
            </a:r>
            <a:r>
              <a:rPr lang="en-US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α</a:t>
            </a:r>
            <a:r>
              <a:rPr lang="en-US" sz="2000" b="1" dirty="0">
                <a:solidFill>
                  <a:schemeClr val="bg1"/>
                </a:solidFill>
              </a:rPr>
              <a:t> is -0.329 for females and -0.411 for males, min indicates the minimum of </a:t>
            </a:r>
            <a:r>
              <a:rPr lang="en-US" sz="2000" b="1" dirty="0" smtClean="0">
                <a:solidFill>
                  <a:schemeClr val="bg1"/>
                </a:solidFill>
              </a:rPr>
              <a:t> Scr /</a:t>
            </a:r>
            <a:r>
              <a:rPr lang="en-US" sz="2000" b="1" dirty="0">
                <a:solidFill>
                  <a:schemeClr val="bg1"/>
                </a:solidFill>
              </a:rPr>
              <a:t>κ or 1, and max indicates the maximum of Scr/κ or 1.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9387" y="6286814"/>
            <a:ext cx="1972733" cy="365125"/>
          </a:xfrm>
        </p:spPr>
        <p:txBody>
          <a:bodyPr/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8073" y="6343308"/>
            <a:ext cx="2080191" cy="365125"/>
          </a:xfrm>
        </p:spPr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27110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284176"/>
            <a:ext cx="10600633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 analyses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9" y="2011680"/>
            <a:ext cx="11513711" cy="42062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P-value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&lt;0.05 </a:t>
            </a:r>
            <a:r>
              <a:rPr lang="en-US" b="1" dirty="0">
                <a:solidFill>
                  <a:schemeClr val="bg1"/>
                </a:solidFill>
              </a:rPr>
              <a:t>was considered statistically significant. </a:t>
            </a:r>
            <a:r>
              <a:rPr lang="en-US" b="1" dirty="0" smtClean="0">
                <a:solidFill>
                  <a:srgbClr val="FF0000"/>
                </a:solidFill>
              </a:rPr>
              <a:t>Two separate </a:t>
            </a:r>
            <a:r>
              <a:rPr lang="en-US" b="1" dirty="0">
                <a:solidFill>
                  <a:srgbClr val="FF0000"/>
                </a:solidFill>
              </a:rPr>
              <a:t>ANNs</a:t>
            </a:r>
            <a:r>
              <a:rPr lang="en-US" b="1" dirty="0">
                <a:solidFill>
                  <a:schemeClr val="bg1"/>
                </a:solidFill>
              </a:rPr>
              <a:t>, predicting the </a:t>
            </a:r>
            <a:r>
              <a:rPr lang="en-US" b="1" dirty="0">
                <a:solidFill>
                  <a:srgbClr val="FF0000"/>
                </a:solidFill>
              </a:rPr>
              <a:t>ESKD status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time </a:t>
            </a:r>
            <a:r>
              <a:rPr lang="en-US" b="1" dirty="0" smtClean="0">
                <a:solidFill>
                  <a:srgbClr val="FF0000"/>
                </a:solidFill>
              </a:rPr>
              <a:t>to ESKD</a:t>
            </a:r>
            <a:r>
              <a:rPr lang="en-US" b="1" dirty="0">
                <a:solidFill>
                  <a:schemeClr val="bg1"/>
                </a:solidFill>
              </a:rPr>
              <a:t>, were initially trained and then validated in each </a:t>
            </a:r>
            <a:r>
              <a:rPr lang="en-US" b="1" dirty="0" smtClean="0">
                <a:solidFill>
                  <a:schemeClr val="bg1"/>
                </a:solidFill>
              </a:rPr>
              <a:t>cohort separately.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The performance of the final classifier was described in terms </a:t>
            </a:r>
            <a:r>
              <a:rPr lang="en-US" b="1" dirty="0" smtClean="0">
                <a:solidFill>
                  <a:schemeClr val="bg1"/>
                </a:solidFill>
              </a:rPr>
              <a:t>of true </a:t>
            </a:r>
            <a:r>
              <a:rPr lang="en-US" b="1" dirty="0">
                <a:solidFill>
                  <a:schemeClr val="bg1"/>
                </a:solidFill>
              </a:rPr>
              <a:t>positives, false positives, true negatives and false </a:t>
            </a:r>
            <a:r>
              <a:rPr lang="en-US" b="1" dirty="0" smtClean="0">
                <a:solidFill>
                  <a:schemeClr val="bg1"/>
                </a:solidFill>
              </a:rPr>
              <a:t>negatives,</a:t>
            </a:r>
            <a:r>
              <a:rPr lang="en-US" b="1" dirty="0" smtClean="0">
                <a:solidFill>
                  <a:srgbClr val="FFC000"/>
                </a:solidFill>
              </a:rPr>
              <a:t>accuracy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FFC000"/>
                </a:solidFill>
              </a:rPr>
              <a:t>precision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FFC000"/>
                </a:solidFill>
              </a:rPr>
              <a:t>recall</a:t>
            </a:r>
            <a:r>
              <a:rPr lang="en-US" b="1" dirty="0">
                <a:solidFill>
                  <a:schemeClr val="bg1"/>
                </a:solidFill>
              </a:rPr>
              <a:t>(also known as sensitivity) and </a:t>
            </a:r>
            <a:r>
              <a:rPr lang="en-US" b="1" dirty="0">
                <a:solidFill>
                  <a:srgbClr val="FFC000"/>
                </a:solidFill>
              </a:rPr>
              <a:t>f-measure</a:t>
            </a:r>
            <a:r>
              <a:rPr lang="en-US" b="1" dirty="0">
                <a:solidFill>
                  <a:schemeClr val="bg1"/>
                </a:solidFill>
              </a:rPr>
              <a:t>(also </a:t>
            </a:r>
            <a:r>
              <a:rPr lang="en-US" b="1" dirty="0" smtClean="0">
                <a:solidFill>
                  <a:schemeClr val="bg1"/>
                </a:solidFill>
              </a:rPr>
              <a:t>F-score) </a:t>
            </a:r>
            <a:r>
              <a:rPr lang="en-US" b="1" dirty="0">
                <a:solidFill>
                  <a:schemeClr val="bg1"/>
                </a:solidFill>
              </a:rPr>
              <a:t>is a measure of a test's </a:t>
            </a:r>
            <a:r>
              <a:rPr lang="en-US" b="1" dirty="0" smtClean="0">
                <a:solidFill>
                  <a:schemeClr val="bg1"/>
                </a:solidFill>
              </a:rPr>
              <a:t>accuracy and is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average </a:t>
            </a:r>
            <a:r>
              <a:rPr lang="en-US" b="1" dirty="0">
                <a:solidFill>
                  <a:schemeClr val="bg1"/>
                </a:solidFill>
              </a:rPr>
              <a:t>of the precision and recall, where </a:t>
            </a:r>
            <a:r>
              <a:rPr lang="en-US" b="1" dirty="0" smtClean="0">
                <a:solidFill>
                  <a:schemeClr val="bg1"/>
                </a:solidFill>
              </a:rPr>
              <a:t>reaches </a:t>
            </a:r>
            <a:r>
              <a:rPr lang="en-US" b="1" dirty="0">
                <a:solidFill>
                  <a:schemeClr val="bg1"/>
                </a:solidFill>
              </a:rPr>
              <a:t>its best value at </a:t>
            </a:r>
            <a:r>
              <a:rPr lang="en-US" b="1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 (perfect precision and recall) and worst at </a:t>
            </a:r>
            <a:r>
              <a:rPr lang="en-US" b="1" dirty="0">
                <a:solidFill>
                  <a:srgbClr val="FFC000"/>
                </a:solidFill>
              </a:rPr>
              <a:t>0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 addition, the </a:t>
            </a:r>
            <a:r>
              <a:rPr lang="en-US" b="1" dirty="0" smtClean="0">
                <a:solidFill>
                  <a:srgbClr val="FF0000"/>
                </a:solidFill>
              </a:rPr>
              <a:t>area under </a:t>
            </a:r>
            <a:r>
              <a:rPr lang="en-US" b="1" dirty="0">
                <a:solidFill>
                  <a:srgbClr val="FF0000"/>
                </a:solidFill>
              </a:rPr>
              <a:t>the ROC curve (AUC) </a:t>
            </a:r>
            <a:r>
              <a:rPr lang="en-US" b="1" dirty="0">
                <a:solidFill>
                  <a:schemeClr val="bg1"/>
                </a:solidFill>
              </a:rPr>
              <a:t>was used as a measure of </a:t>
            </a:r>
            <a:r>
              <a:rPr lang="en-US" b="1" dirty="0" smtClean="0">
                <a:solidFill>
                  <a:schemeClr val="bg1"/>
                </a:solidFill>
              </a:rPr>
              <a:t>aggregated classification </a:t>
            </a:r>
            <a:r>
              <a:rPr lang="en-US" b="1" dirty="0">
                <a:solidFill>
                  <a:schemeClr val="bg1"/>
                </a:solidFill>
              </a:rPr>
              <a:t>performance.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Cdss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21162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284176"/>
            <a:ext cx="10587754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 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2011680"/>
            <a:ext cx="10600633" cy="420624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performance </a:t>
            </a:r>
            <a:r>
              <a:rPr lang="en-US" b="1" dirty="0" smtClean="0">
                <a:solidFill>
                  <a:schemeClr val="bg1"/>
                </a:solidFill>
              </a:rPr>
              <a:t>indicators for </a:t>
            </a:r>
            <a:r>
              <a:rPr lang="en-US" b="1" dirty="0">
                <a:solidFill>
                  <a:schemeClr val="bg1"/>
                </a:solidFill>
              </a:rPr>
              <a:t>the classification performed by five experienced </a:t>
            </a:r>
            <a:r>
              <a:rPr lang="en-US" b="1" dirty="0" smtClean="0">
                <a:solidFill>
                  <a:schemeClr val="bg1"/>
                </a:solidFill>
              </a:rPr>
              <a:t>nephrologists were </a:t>
            </a:r>
            <a:r>
              <a:rPr lang="en-US" b="1" dirty="0">
                <a:solidFill>
                  <a:schemeClr val="bg1"/>
                </a:solidFill>
              </a:rPr>
              <a:t>computed individually for each nephrologist </a:t>
            </a:r>
            <a:r>
              <a:rPr lang="en-US" b="1" dirty="0" smtClean="0">
                <a:solidFill>
                  <a:schemeClr val="bg1"/>
                </a:solidFill>
              </a:rPr>
              <a:t>and then </a:t>
            </a:r>
            <a:r>
              <a:rPr lang="en-US" b="1" dirty="0">
                <a:solidFill>
                  <a:schemeClr val="bg1"/>
                </a:solidFill>
              </a:rPr>
              <a:t>averaged to summarize the category</a:t>
            </a:r>
            <a:r>
              <a:rPr lang="en-US" b="1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final version of the classifier was then </a:t>
            </a:r>
            <a:r>
              <a:rPr lang="en-US" b="1" dirty="0" smtClean="0">
                <a:solidFill>
                  <a:schemeClr val="bg1"/>
                </a:solidFill>
              </a:rPr>
              <a:t>translated into </a:t>
            </a:r>
            <a:r>
              <a:rPr lang="en-US" b="1" dirty="0">
                <a:solidFill>
                  <a:schemeClr val="bg1"/>
                </a:solidFill>
              </a:rPr>
              <a:t>Java code and incorporated in the </a:t>
            </a:r>
            <a:r>
              <a:rPr lang="en-US" b="1" dirty="0">
                <a:solidFill>
                  <a:srgbClr val="FF0000"/>
                </a:solidFill>
              </a:rPr>
              <a:t>CDSS</a:t>
            </a:r>
            <a:r>
              <a:rPr lang="en-US" b="1" dirty="0">
                <a:solidFill>
                  <a:schemeClr val="bg1"/>
                </a:solidFill>
              </a:rPr>
              <a:t> (Online </a:t>
            </a:r>
            <a:r>
              <a:rPr lang="en-US" b="1" dirty="0" smtClean="0">
                <a:solidFill>
                  <a:schemeClr val="bg1"/>
                </a:solidFill>
              </a:rPr>
              <a:t>Methods) available </a:t>
            </a:r>
            <a:r>
              <a:rPr lang="en-US" b="1" dirty="0">
                <a:solidFill>
                  <a:schemeClr val="bg1"/>
                </a:solidFill>
              </a:rPr>
              <a:t>at </a:t>
            </a:r>
            <a:r>
              <a:rPr lang="en-US" b="1" dirty="0">
                <a:solidFill>
                  <a:srgbClr val="FF0000"/>
                </a:solidFill>
              </a:rPr>
              <a:t>www.igan.net and http://dee020.poliba.it/migan/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Cdss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40089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3" y="284176"/>
            <a:ext cx="9350063" cy="150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 of  the study population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2011680"/>
            <a:ext cx="11822806" cy="4206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total of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546 Italian </a:t>
            </a:r>
            <a:r>
              <a:rPr lang="en-US" b="1" dirty="0">
                <a:solidFill>
                  <a:schemeClr val="bg1"/>
                </a:solidFill>
              </a:rPr>
              <a:t>IgAN patients, out of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677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biopsy </a:t>
            </a:r>
            <a:r>
              <a:rPr lang="en-US" b="1" dirty="0" smtClean="0">
                <a:solidFill>
                  <a:schemeClr val="bg1"/>
                </a:solidFill>
              </a:rPr>
              <a:t>proven IgAN</a:t>
            </a:r>
            <a:r>
              <a:rPr lang="en-US" b="1" dirty="0">
                <a:solidFill>
                  <a:schemeClr val="bg1"/>
                </a:solidFill>
              </a:rPr>
              <a:t>, were available for analysis because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131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patients </a:t>
            </a:r>
            <a:r>
              <a:rPr lang="en-US" b="1" dirty="0" smtClean="0">
                <a:solidFill>
                  <a:schemeClr val="bg1"/>
                </a:solidFill>
              </a:rPr>
              <a:t>were </a:t>
            </a:r>
            <a:r>
              <a:rPr lang="en-US" b="1" dirty="0">
                <a:solidFill>
                  <a:schemeClr val="bg1"/>
                </a:solidFill>
              </a:rPr>
              <a:t>excluded as they had one or more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missing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parameters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rgbClr val="FFC000"/>
                </a:solidFill>
              </a:rPr>
              <a:t>Nineteen percent </a:t>
            </a:r>
            <a:r>
              <a:rPr lang="en-US" b="1" dirty="0">
                <a:solidFill>
                  <a:srgbClr val="FFC000"/>
                </a:solidFill>
              </a:rPr>
              <a:t>(N = 104) </a:t>
            </a:r>
            <a:r>
              <a:rPr lang="en-US" b="1" dirty="0">
                <a:solidFill>
                  <a:schemeClr val="bg1"/>
                </a:solidFill>
              </a:rPr>
              <a:t>of them reached </a:t>
            </a:r>
            <a:r>
              <a:rPr lang="en-US" b="1" dirty="0">
                <a:solidFill>
                  <a:srgbClr val="FFC000"/>
                </a:solidFill>
              </a:rPr>
              <a:t>ESKD</a:t>
            </a:r>
            <a:r>
              <a:rPr lang="en-US" b="1" dirty="0">
                <a:solidFill>
                  <a:schemeClr val="bg1"/>
                </a:solidFill>
              </a:rPr>
              <a:t> within </a:t>
            </a:r>
            <a:r>
              <a:rPr lang="en-US" b="1" dirty="0" smtClean="0">
                <a:solidFill>
                  <a:schemeClr val="bg1"/>
                </a:solidFill>
              </a:rPr>
              <a:t>a median </a:t>
            </a:r>
            <a:r>
              <a:rPr lang="en-US" b="1" dirty="0">
                <a:solidFill>
                  <a:schemeClr val="bg1"/>
                </a:solidFill>
              </a:rPr>
              <a:t>time of </a:t>
            </a:r>
            <a:r>
              <a:rPr lang="en-US" b="1" dirty="0">
                <a:solidFill>
                  <a:srgbClr val="FFC000"/>
                </a:solidFill>
              </a:rPr>
              <a:t>5 years</a:t>
            </a:r>
            <a:r>
              <a:rPr lang="en-US" b="1" dirty="0">
                <a:solidFill>
                  <a:schemeClr val="bg1"/>
                </a:solidFill>
              </a:rPr>
              <a:t>. The patients were receiving no </a:t>
            </a:r>
            <a:r>
              <a:rPr lang="en-US" b="1" dirty="0" smtClean="0">
                <a:solidFill>
                  <a:schemeClr val="bg1"/>
                </a:solidFill>
              </a:rPr>
              <a:t>medication at </a:t>
            </a:r>
            <a:r>
              <a:rPr lang="en-US" b="1" dirty="0">
                <a:solidFill>
                  <a:schemeClr val="bg1"/>
                </a:solidFill>
              </a:rPr>
              <a:t>the time of renal </a:t>
            </a:r>
            <a:r>
              <a:rPr lang="en-US" b="1" dirty="0" smtClean="0">
                <a:solidFill>
                  <a:schemeClr val="bg1"/>
                </a:solidFill>
              </a:rPr>
              <a:t>biopsy.</a:t>
            </a: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We also studied additional cohorts of </a:t>
            </a:r>
            <a:r>
              <a:rPr lang="en-US" b="1" dirty="0">
                <a:solidFill>
                  <a:srgbClr val="00B050"/>
                </a:solidFill>
              </a:rPr>
              <a:t>441 </a:t>
            </a:r>
            <a:r>
              <a:rPr lang="en-US" b="1" dirty="0" smtClean="0">
                <a:solidFill>
                  <a:srgbClr val="00B050"/>
                </a:solidFill>
              </a:rPr>
              <a:t>biopsy-proven </a:t>
            </a:r>
            <a:r>
              <a:rPr lang="en-US" b="1" dirty="0" smtClean="0">
                <a:solidFill>
                  <a:schemeClr val="bg1"/>
                </a:solidFill>
              </a:rPr>
              <a:t>IgAN </a:t>
            </a:r>
            <a:r>
              <a:rPr lang="en-US" b="1" dirty="0">
                <a:solidFill>
                  <a:schemeClr val="bg1"/>
                </a:solidFill>
              </a:rPr>
              <a:t>patients from </a:t>
            </a:r>
            <a:r>
              <a:rPr lang="en-US" b="1" dirty="0">
                <a:solidFill>
                  <a:srgbClr val="00B050"/>
                </a:solidFill>
              </a:rPr>
              <a:t>Norway</a:t>
            </a:r>
            <a:r>
              <a:rPr lang="en-US" b="1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53</a:t>
            </a:r>
            <a:r>
              <a:rPr lang="en-US" b="1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rgbClr val="FF0000"/>
                </a:solidFill>
              </a:rPr>
              <a:t>Japan</a:t>
            </a:r>
            <a:r>
              <a:rPr lang="en-US" b="1" dirty="0">
                <a:solidFill>
                  <a:schemeClr val="bg1"/>
                </a:solidFill>
              </a:rPr>
              <a:t>. In the </a:t>
            </a:r>
            <a:r>
              <a:rPr lang="en-US" b="1" dirty="0" smtClean="0">
                <a:solidFill>
                  <a:srgbClr val="00B050"/>
                </a:solidFill>
              </a:rPr>
              <a:t>Norwegian</a:t>
            </a:r>
            <a:r>
              <a:rPr lang="en-US" b="1" dirty="0" smtClean="0">
                <a:solidFill>
                  <a:schemeClr val="bg1"/>
                </a:solidFill>
              </a:rPr>
              <a:t> population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00B050"/>
                </a:solidFill>
              </a:rPr>
              <a:t>134 patients </a:t>
            </a:r>
            <a:r>
              <a:rPr lang="en-US" b="1" dirty="0">
                <a:solidFill>
                  <a:schemeClr val="bg1"/>
                </a:solidFill>
              </a:rPr>
              <a:t>reached </a:t>
            </a:r>
            <a:r>
              <a:rPr lang="en-US" b="1" dirty="0">
                <a:solidFill>
                  <a:srgbClr val="00B050"/>
                </a:solidFill>
              </a:rPr>
              <a:t>ESKD (30%) </a:t>
            </a:r>
            <a:r>
              <a:rPr lang="en-US" b="1" dirty="0">
                <a:solidFill>
                  <a:schemeClr val="bg1"/>
                </a:solidFill>
              </a:rPr>
              <a:t>within </a:t>
            </a:r>
            <a:r>
              <a:rPr lang="en-US" b="1" dirty="0" smtClean="0">
                <a:solidFill>
                  <a:schemeClr val="bg1"/>
                </a:solidFill>
              </a:rPr>
              <a:t>a median </a:t>
            </a:r>
            <a:r>
              <a:rPr lang="en-US" b="1" dirty="0">
                <a:solidFill>
                  <a:schemeClr val="bg1"/>
                </a:solidFill>
              </a:rPr>
              <a:t>time of </a:t>
            </a:r>
            <a:r>
              <a:rPr lang="en-US" b="1" dirty="0">
                <a:solidFill>
                  <a:srgbClr val="00B050"/>
                </a:solidFill>
              </a:rPr>
              <a:t>6 years</a:t>
            </a:r>
            <a:r>
              <a:rPr lang="en-US" b="1" dirty="0">
                <a:solidFill>
                  <a:schemeClr val="bg1"/>
                </a:solidFill>
              </a:rPr>
              <a:t> whereas among the </a:t>
            </a:r>
            <a:r>
              <a:rPr lang="en-US" b="1" dirty="0">
                <a:solidFill>
                  <a:srgbClr val="FF0000"/>
                </a:solidFill>
              </a:rPr>
              <a:t>Japanese</a:t>
            </a:r>
            <a:r>
              <a:rPr lang="en-US" b="1" dirty="0">
                <a:solidFill>
                  <a:schemeClr val="bg1"/>
                </a:solidFill>
              </a:rPr>
              <a:t> IgAN </a:t>
            </a:r>
            <a:r>
              <a:rPr lang="en-US" b="1" dirty="0" smtClean="0">
                <a:solidFill>
                  <a:schemeClr val="bg1"/>
                </a:solidFill>
              </a:rPr>
              <a:t>patients,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patients (5%) </a:t>
            </a:r>
            <a:r>
              <a:rPr lang="en-US" b="1" dirty="0">
                <a:solidFill>
                  <a:schemeClr val="bg1"/>
                </a:solidFill>
              </a:rPr>
              <a:t>did (median time to </a:t>
            </a:r>
            <a:r>
              <a:rPr lang="en-US" b="1" dirty="0">
                <a:solidFill>
                  <a:srgbClr val="FF0000"/>
                </a:solidFill>
              </a:rPr>
              <a:t>ESKD of 3 years</a:t>
            </a:r>
            <a:r>
              <a:rPr lang="en-US" b="1" dirty="0" smtClean="0">
                <a:solidFill>
                  <a:schemeClr val="bg1"/>
                </a:solidFill>
              </a:rPr>
              <a:t>). Altogether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241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(23%) </a:t>
            </a:r>
            <a:r>
              <a:rPr lang="en-US" b="1" dirty="0">
                <a:solidFill>
                  <a:schemeClr val="bg1"/>
                </a:solidFill>
              </a:rPr>
              <a:t>patients reached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ESKD</a:t>
            </a:r>
            <a:r>
              <a:rPr lang="en-US" b="1" dirty="0">
                <a:solidFill>
                  <a:schemeClr val="bg1"/>
                </a:solidFill>
              </a:rPr>
              <a:t>. Table 1 </a:t>
            </a:r>
            <a:r>
              <a:rPr lang="en-US" b="1" dirty="0" smtClean="0">
                <a:solidFill>
                  <a:schemeClr val="bg1"/>
                </a:solidFill>
              </a:rPr>
              <a:t>shows the </a:t>
            </a:r>
            <a:r>
              <a:rPr lang="en-US" b="1" dirty="0">
                <a:solidFill>
                  <a:schemeClr val="bg1"/>
                </a:solidFill>
              </a:rPr>
              <a:t>demographic and clinical features of each cohort at </a:t>
            </a:r>
            <a:r>
              <a:rPr lang="en-US" b="1" dirty="0" smtClean="0">
                <a:solidFill>
                  <a:schemeClr val="bg1"/>
                </a:solidFill>
              </a:rPr>
              <a:t>time of </a:t>
            </a:r>
            <a:r>
              <a:rPr lang="en-US" b="1" dirty="0">
                <a:solidFill>
                  <a:schemeClr val="bg1"/>
                </a:solidFill>
              </a:rPr>
              <a:t>renal biopsy.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14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8074" y="6343308"/>
            <a:ext cx="2080191" cy="365125"/>
          </a:xfrm>
        </p:spPr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22289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955368" cy="1638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 of  the study population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15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" y="1906073"/>
            <a:ext cx="5525038" cy="43118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male/female</a:t>
            </a:r>
            <a:r>
              <a:rPr lang="en-US" sz="1600" b="1" dirty="0">
                <a:solidFill>
                  <a:schemeClr val="bg1"/>
                </a:solidFill>
              </a:rPr>
              <a:t> ratio was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2.1</a:t>
            </a:r>
            <a:r>
              <a:rPr lang="en-US" sz="1600" b="1" dirty="0">
                <a:solidFill>
                  <a:schemeClr val="bg1"/>
                </a:solidFill>
              </a:rPr>
              <a:t> in the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Italian</a:t>
            </a:r>
            <a:r>
              <a:rPr lang="en-US" sz="1600" b="1" dirty="0">
                <a:solidFill>
                  <a:schemeClr val="bg1"/>
                </a:solidFill>
              </a:rPr>
              <a:t> cohort; it </a:t>
            </a:r>
            <a:r>
              <a:rPr lang="en-US" sz="1600" b="1" dirty="0" smtClean="0">
                <a:solidFill>
                  <a:schemeClr val="bg1"/>
                </a:solidFill>
              </a:rPr>
              <a:t>was higher </a:t>
            </a:r>
            <a:r>
              <a:rPr lang="en-US" sz="1600" b="1" dirty="0">
                <a:solidFill>
                  <a:schemeClr val="bg1"/>
                </a:solidFill>
              </a:rPr>
              <a:t>in the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Norwegian (2.6) </a:t>
            </a:r>
            <a:r>
              <a:rPr lang="en-US" sz="1600" b="1" dirty="0">
                <a:solidFill>
                  <a:schemeClr val="bg1"/>
                </a:solidFill>
              </a:rPr>
              <a:t>whereas in the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Japanese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</a:rPr>
              <a:t>there was </a:t>
            </a:r>
            <a:r>
              <a:rPr lang="en-US" sz="1600" b="1" dirty="0">
                <a:solidFill>
                  <a:schemeClr val="bg1"/>
                </a:solidFill>
              </a:rPr>
              <a:t>approximately the </a:t>
            </a:r>
            <a:r>
              <a:rPr lang="en-US" sz="1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same</a:t>
            </a:r>
            <a:r>
              <a:rPr lang="en-US" sz="1600" b="1" dirty="0">
                <a:solidFill>
                  <a:schemeClr val="bg1"/>
                </a:solidFill>
              </a:rPr>
              <a:t> proportion of male and </a:t>
            </a:r>
            <a:r>
              <a:rPr lang="en-US" sz="1600" b="1" dirty="0" smtClean="0">
                <a:solidFill>
                  <a:schemeClr val="bg1"/>
                </a:solidFill>
              </a:rPr>
              <a:t>female.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</a:rPr>
              <a:t>The </a:t>
            </a:r>
            <a:r>
              <a:rPr lang="en-US" sz="1600" b="1" dirty="0">
                <a:solidFill>
                  <a:schemeClr val="bg1"/>
                </a:solidFill>
              </a:rPr>
              <a:t>mean </a:t>
            </a:r>
            <a:r>
              <a:rPr lang="en-US" sz="1600" b="1" dirty="0">
                <a:solidFill>
                  <a:srgbClr val="92D050"/>
                </a:solidFill>
              </a:rPr>
              <a:t>age</a:t>
            </a:r>
            <a:r>
              <a:rPr lang="en-US" sz="1600" b="1" dirty="0">
                <a:solidFill>
                  <a:schemeClr val="bg1"/>
                </a:solidFill>
              </a:rPr>
              <a:t> at renal biopsy was </a:t>
            </a:r>
            <a:r>
              <a:rPr lang="en-US" sz="1600" b="1" dirty="0">
                <a:solidFill>
                  <a:srgbClr val="92D050"/>
                </a:solidFill>
              </a:rPr>
              <a:t>higher</a:t>
            </a:r>
            <a:r>
              <a:rPr lang="en-US" sz="1600" b="1" dirty="0">
                <a:solidFill>
                  <a:schemeClr val="bg1"/>
                </a:solidFill>
              </a:rPr>
              <a:t> in the </a:t>
            </a:r>
            <a:r>
              <a:rPr lang="en-US" sz="1600" b="1" dirty="0" smtClean="0">
                <a:solidFill>
                  <a:srgbClr val="92D050"/>
                </a:solidFill>
              </a:rPr>
              <a:t>Norwegian(38.2 </a:t>
            </a:r>
            <a:r>
              <a:rPr lang="en-US" sz="1600" b="1" dirty="0">
                <a:solidFill>
                  <a:srgbClr val="92D050"/>
                </a:solidFill>
              </a:rPr>
              <a:t>years)</a:t>
            </a:r>
            <a:r>
              <a:rPr lang="en-US" sz="1600" b="1" dirty="0">
                <a:solidFill>
                  <a:schemeClr val="bg1"/>
                </a:solidFill>
              </a:rPr>
              <a:t> and comparable in the </a:t>
            </a:r>
            <a:r>
              <a:rPr lang="en-US" sz="1600" b="1" dirty="0">
                <a:solidFill>
                  <a:srgbClr val="92D050"/>
                </a:solidFill>
              </a:rPr>
              <a:t>Italian</a:t>
            </a:r>
            <a:r>
              <a:rPr lang="en-US" sz="1600" b="1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rgbClr val="92D050"/>
                </a:solidFill>
              </a:rPr>
              <a:t>Japanese</a:t>
            </a:r>
            <a:r>
              <a:rPr lang="en-US" sz="1600" b="1" dirty="0">
                <a:solidFill>
                  <a:schemeClr val="bg1"/>
                </a:solidFill>
              </a:rPr>
              <a:t> (</a:t>
            </a:r>
            <a:r>
              <a:rPr lang="en-US" sz="1600" b="1" dirty="0" smtClean="0">
                <a:solidFill>
                  <a:srgbClr val="92D050"/>
                </a:solidFill>
              </a:rPr>
              <a:t>32.5 </a:t>
            </a:r>
            <a:r>
              <a:rPr lang="en-US" sz="1600" b="1" dirty="0" smtClean="0">
                <a:solidFill>
                  <a:schemeClr val="bg1"/>
                </a:solidFill>
              </a:rPr>
              <a:t>and </a:t>
            </a:r>
            <a:r>
              <a:rPr lang="en-US" sz="1600" b="1" dirty="0">
                <a:solidFill>
                  <a:srgbClr val="92D050"/>
                </a:solidFill>
              </a:rPr>
              <a:t>32.7</a:t>
            </a:r>
            <a:r>
              <a:rPr lang="en-US" sz="1600" b="1" dirty="0">
                <a:solidFill>
                  <a:schemeClr val="bg1"/>
                </a:solidFill>
              </a:rPr>
              <a:t>, respectively) group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A higher proportion of </a:t>
            </a:r>
            <a:r>
              <a:rPr lang="en-US" sz="1600" b="1" dirty="0" smtClean="0">
                <a:solidFill>
                  <a:schemeClr val="bg1"/>
                </a:solidFill>
              </a:rPr>
              <a:t>patients with </a:t>
            </a:r>
            <a:r>
              <a:rPr lang="en-US" sz="1600" b="1" dirty="0">
                <a:solidFill>
                  <a:srgbClr val="FF0000"/>
                </a:solidFill>
              </a:rPr>
              <a:t>moderate histological </a:t>
            </a:r>
            <a:r>
              <a:rPr lang="en-US" sz="1600" b="1" dirty="0">
                <a:solidFill>
                  <a:schemeClr val="bg1"/>
                </a:solidFill>
              </a:rPr>
              <a:t>lesions was observed in the </a:t>
            </a:r>
            <a:r>
              <a:rPr lang="en-US" sz="1600" b="1" dirty="0" smtClean="0">
                <a:solidFill>
                  <a:srgbClr val="FF0000"/>
                </a:solidFill>
              </a:rPr>
              <a:t>Norwegian(65</a:t>
            </a:r>
            <a:r>
              <a:rPr lang="en-US" sz="1600" b="1" dirty="0">
                <a:solidFill>
                  <a:srgbClr val="FF0000"/>
                </a:solidFill>
              </a:rPr>
              <a:t>%) </a:t>
            </a:r>
            <a:r>
              <a:rPr lang="en-US" sz="1600" b="1" dirty="0">
                <a:solidFill>
                  <a:schemeClr val="bg1"/>
                </a:solidFill>
              </a:rPr>
              <a:t>and </a:t>
            </a:r>
            <a:r>
              <a:rPr lang="en-US" sz="1600" b="1" dirty="0">
                <a:solidFill>
                  <a:srgbClr val="FF0000"/>
                </a:solidFill>
              </a:rPr>
              <a:t>Japanese</a:t>
            </a:r>
            <a:r>
              <a:rPr lang="en-US" sz="1600" b="1" dirty="0">
                <a:solidFill>
                  <a:schemeClr val="bg1"/>
                </a:solidFill>
              </a:rPr>
              <a:t> group </a:t>
            </a:r>
            <a:r>
              <a:rPr lang="en-US" sz="1600" b="1" dirty="0">
                <a:solidFill>
                  <a:srgbClr val="FF0000"/>
                </a:solidFill>
              </a:rPr>
              <a:t>(41%)</a:t>
            </a:r>
            <a:r>
              <a:rPr lang="en-US" sz="1600" b="1" dirty="0">
                <a:solidFill>
                  <a:schemeClr val="bg1"/>
                </a:solidFill>
              </a:rPr>
              <a:t>, whereas patients </a:t>
            </a:r>
            <a:r>
              <a:rPr lang="en-US" sz="1600" b="1" dirty="0" smtClean="0">
                <a:solidFill>
                  <a:schemeClr val="bg1"/>
                </a:solidFill>
              </a:rPr>
              <a:t>with mild </a:t>
            </a:r>
            <a:r>
              <a:rPr lang="en-US" sz="1600" b="1" dirty="0">
                <a:solidFill>
                  <a:schemeClr val="bg1"/>
                </a:solidFill>
              </a:rPr>
              <a:t>lesions were prominent in the </a:t>
            </a:r>
            <a:r>
              <a:rPr lang="en-US" sz="1600" b="1" dirty="0">
                <a:solidFill>
                  <a:srgbClr val="FF0000"/>
                </a:solidFill>
              </a:rPr>
              <a:t>Italian</a:t>
            </a:r>
            <a:r>
              <a:rPr lang="en-US" sz="1600" b="1" dirty="0">
                <a:solidFill>
                  <a:schemeClr val="bg1"/>
                </a:solidFill>
              </a:rPr>
              <a:t> group </a:t>
            </a:r>
            <a:r>
              <a:rPr lang="en-US" sz="1600" b="1" dirty="0">
                <a:solidFill>
                  <a:srgbClr val="FF0000"/>
                </a:solidFill>
              </a:rPr>
              <a:t>(44%)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fa-IR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38" y="1790162"/>
            <a:ext cx="6666962" cy="445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75038" y="4293801"/>
            <a:ext cx="1725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Kidney Disease Outcomes Quality Initiative</a:t>
            </a:r>
            <a:endParaRPr lang="fa-IR" sz="1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543889" y="2926080"/>
            <a:ext cx="958648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543889" y="3486150"/>
            <a:ext cx="95864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9" y="155387"/>
            <a:ext cx="10896847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 of  the study population</a:t>
            </a:r>
            <a:endParaRPr lang="fa-IR" sz="27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8632"/>
            <a:ext cx="6317400" cy="44561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>
                <a:solidFill>
                  <a:schemeClr val="bg1"/>
                </a:solidFill>
              </a:rPr>
              <a:t>Most patients were categorized as </a:t>
            </a:r>
            <a:r>
              <a:rPr lang="en-US" sz="1700" b="1" dirty="0">
                <a:solidFill>
                  <a:srgbClr val="FFC000"/>
                </a:solidFill>
              </a:rPr>
              <a:t>KDOQI stage </a:t>
            </a:r>
            <a:r>
              <a:rPr lang="en-US" sz="1700" b="1" dirty="0" smtClean="0">
                <a:solidFill>
                  <a:srgbClr val="FFC000"/>
                </a:solidFill>
              </a:rPr>
              <a:t>I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92D050"/>
                </a:solidFill>
              </a:rPr>
              <a:t>70</a:t>
            </a:r>
            <a:r>
              <a:rPr lang="en-US" sz="1700" b="1" dirty="0">
                <a:solidFill>
                  <a:srgbClr val="92D050"/>
                </a:solidFill>
              </a:rPr>
              <a:t>%</a:t>
            </a:r>
            <a:r>
              <a:rPr lang="en-US" sz="1700" b="1" dirty="0">
                <a:solidFill>
                  <a:srgbClr val="FFC000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in the </a:t>
            </a:r>
            <a:r>
              <a:rPr lang="en-US" sz="1700" b="1" dirty="0">
                <a:solidFill>
                  <a:srgbClr val="92D050"/>
                </a:solidFill>
              </a:rPr>
              <a:t>Japanese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chemeClr val="bg1"/>
                </a:solidFill>
              </a:rPr>
              <a:t>had </a:t>
            </a:r>
            <a:r>
              <a:rPr lang="en-US" sz="1700" b="1" dirty="0" smtClean="0">
                <a:solidFill>
                  <a:srgbClr val="92D050"/>
                </a:solidFill>
              </a:rPr>
              <a:t>eGFR </a:t>
            </a:r>
            <a:r>
              <a:rPr lang="en-US" sz="1700" b="1" dirty="0">
                <a:solidFill>
                  <a:srgbClr val="92D050"/>
                </a:solidFill>
              </a:rPr>
              <a:t>= </a:t>
            </a:r>
            <a:r>
              <a:rPr lang="en-US" sz="1700" b="1" dirty="0" smtClean="0">
                <a:solidFill>
                  <a:srgbClr val="92D050"/>
                </a:solidFill>
              </a:rPr>
              <a:t>101 </a:t>
            </a:r>
            <a:r>
              <a:rPr lang="en-US" sz="1700" b="1" dirty="0" smtClean="0">
                <a:solidFill>
                  <a:schemeClr val="bg1"/>
                </a:solidFill>
              </a:rPr>
              <a:t>mL/min.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The </a:t>
            </a:r>
            <a:r>
              <a:rPr lang="en-US" sz="1700" b="1" dirty="0">
                <a:solidFill>
                  <a:schemeClr val="bg1"/>
                </a:solidFill>
              </a:rPr>
              <a:t>mean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sCr</a:t>
            </a:r>
            <a:r>
              <a:rPr lang="en-US" sz="1700" b="1" dirty="0">
                <a:solidFill>
                  <a:schemeClr val="bg1"/>
                </a:solidFill>
              </a:rPr>
              <a:t> was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higher</a:t>
            </a:r>
            <a:r>
              <a:rPr lang="en-US" sz="1700" b="1" dirty="0">
                <a:solidFill>
                  <a:schemeClr val="bg1"/>
                </a:solidFill>
              </a:rPr>
              <a:t> in the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Norwegian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Proteinuria</a:t>
            </a:r>
            <a:r>
              <a:rPr lang="en-US" sz="1700" b="1" dirty="0" smtClean="0">
                <a:solidFill>
                  <a:schemeClr val="bg1"/>
                </a:solidFill>
              </a:rPr>
              <a:t> was not </a:t>
            </a:r>
            <a:r>
              <a:rPr lang="en-US" sz="1700" b="1" dirty="0">
                <a:solidFill>
                  <a:schemeClr val="bg1"/>
                </a:solidFill>
              </a:rPr>
              <a:t>heavy but was </a:t>
            </a:r>
            <a:r>
              <a:rPr lang="en-US" sz="1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higher</a:t>
            </a:r>
            <a:r>
              <a:rPr lang="en-US" sz="1700" b="1" dirty="0">
                <a:solidFill>
                  <a:schemeClr val="bg1"/>
                </a:solidFill>
              </a:rPr>
              <a:t> in the </a:t>
            </a:r>
            <a:r>
              <a:rPr lang="en-US" sz="1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Norwegian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rgbClr val="FF0000"/>
                </a:solidFill>
              </a:rPr>
              <a:t>Hypertension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was observed in </a:t>
            </a:r>
            <a:r>
              <a:rPr lang="en-US" sz="1700" b="1" dirty="0">
                <a:solidFill>
                  <a:srgbClr val="FF0000"/>
                </a:solidFill>
              </a:rPr>
              <a:t>50% </a:t>
            </a:r>
            <a:r>
              <a:rPr lang="en-US" sz="1700" b="1" dirty="0" smtClean="0">
                <a:solidFill>
                  <a:srgbClr val="FF0000"/>
                </a:solidFill>
              </a:rPr>
              <a:t>of Norwegian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>
                <a:solidFill>
                  <a:srgbClr val="FF0000"/>
                </a:solidFill>
              </a:rPr>
              <a:t>39% of Italian </a:t>
            </a:r>
            <a:r>
              <a:rPr lang="en-US" sz="1700" b="1" dirty="0">
                <a:solidFill>
                  <a:schemeClr val="bg1"/>
                </a:solidFill>
              </a:rPr>
              <a:t>and </a:t>
            </a:r>
            <a:r>
              <a:rPr lang="en-US" sz="1700" b="1" dirty="0">
                <a:solidFill>
                  <a:srgbClr val="FF0000"/>
                </a:solidFill>
              </a:rPr>
              <a:t>2% of Japanese 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 Using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hypertension status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proteinuria of ≥1 g/24 h</a:t>
            </a:r>
            <a:r>
              <a:rPr lang="en-US" sz="1700" b="1" dirty="0">
                <a:solidFill>
                  <a:schemeClr val="bg1"/>
                </a:solidFill>
              </a:rPr>
              <a:t> and severe degree of renal lesions (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G3</a:t>
            </a:r>
            <a:r>
              <a:rPr lang="en-US" sz="1700" b="1" dirty="0">
                <a:solidFill>
                  <a:schemeClr val="bg1"/>
                </a:solidFill>
              </a:rPr>
              <a:t>) as 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risk 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factors</a:t>
            </a:r>
            <a:r>
              <a:rPr lang="en-US" sz="1700" b="1" dirty="0">
                <a:solidFill>
                  <a:schemeClr val="bg1"/>
                </a:solidFill>
              </a:rPr>
              <a:t>, we attributed an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ARR</a:t>
            </a:r>
            <a:r>
              <a:rPr lang="en-US" sz="1700" b="1" dirty="0">
                <a:solidFill>
                  <a:schemeClr val="bg1"/>
                </a:solidFill>
              </a:rPr>
              <a:t> of dialysis to each patient. The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score</a:t>
            </a:r>
            <a:r>
              <a:rPr lang="en-US" sz="1700" b="1" dirty="0">
                <a:solidFill>
                  <a:schemeClr val="bg1"/>
                </a:solidFill>
              </a:rPr>
              <a:t> ranges from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 to 3 </a:t>
            </a:r>
            <a:r>
              <a:rPr lang="en-US" sz="1700" b="1" dirty="0">
                <a:solidFill>
                  <a:schemeClr val="bg1"/>
                </a:solidFill>
              </a:rPr>
              <a:t>based on the presence of any one or two of these </a:t>
            </a:r>
            <a:r>
              <a:rPr lang="en-US" sz="1700" b="1" dirty="0" smtClean="0">
                <a:solidFill>
                  <a:schemeClr val="bg1"/>
                </a:solidFill>
              </a:rPr>
              <a:t>factor.</a:t>
            </a:r>
            <a:endParaRPr lang="fa-IR" sz="17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16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Cdss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2332" y="6343308"/>
            <a:ext cx="2018659" cy="315069"/>
          </a:xfrm>
        </p:spPr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0" y="1808632"/>
            <a:ext cx="58746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44" y="4121809"/>
            <a:ext cx="17256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1020991" y="3971925"/>
            <a:ext cx="566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29812" y="5029200"/>
            <a:ext cx="700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29812" y="3814763"/>
            <a:ext cx="485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194023"/>
            <a:ext cx="9517488" cy="150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ESKD predictors as input for the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ANNs</a:t>
            </a:r>
            <a:endParaRPr lang="fa-I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680"/>
            <a:ext cx="6684135" cy="43788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>
                <a:solidFill>
                  <a:schemeClr val="bg1"/>
                </a:solidFill>
              </a:rPr>
              <a:t>In order to identify significant predictors of ESKD to be </a:t>
            </a:r>
            <a:r>
              <a:rPr lang="en-US" sz="1700" b="1" dirty="0" smtClean="0">
                <a:solidFill>
                  <a:schemeClr val="bg1"/>
                </a:solidFill>
              </a:rPr>
              <a:t>used as </a:t>
            </a:r>
            <a:r>
              <a:rPr lang="en-US" sz="1700" b="1" dirty="0">
                <a:solidFill>
                  <a:schemeClr val="bg1"/>
                </a:solidFill>
              </a:rPr>
              <a:t>input for the ANN, we first assessed their importance </a:t>
            </a:r>
            <a:r>
              <a:rPr lang="en-US" sz="1700" b="1" dirty="0" smtClean="0">
                <a:solidFill>
                  <a:schemeClr val="bg1"/>
                </a:solidFill>
              </a:rPr>
              <a:t>by 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logistic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regression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Univariate analysis</a:t>
            </a:r>
            <a:r>
              <a:rPr lang="en-US" sz="1700" b="1" dirty="0">
                <a:solidFill>
                  <a:schemeClr val="bg1"/>
                </a:solidFill>
              </a:rPr>
              <a:t>, illustrated in Table </a:t>
            </a:r>
            <a:r>
              <a:rPr lang="en-US" sz="1700" b="1" dirty="0" smtClean="0">
                <a:solidFill>
                  <a:schemeClr val="bg1"/>
                </a:solidFill>
              </a:rPr>
              <a:t>2, showed </a:t>
            </a:r>
            <a:r>
              <a:rPr lang="en-US" sz="1700" b="1" dirty="0">
                <a:solidFill>
                  <a:schemeClr val="bg1"/>
                </a:solidFill>
              </a:rPr>
              <a:t>that </a:t>
            </a:r>
            <a:r>
              <a:rPr lang="en-US" sz="1700" b="1" dirty="0">
                <a:solidFill>
                  <a:srgbClr val="FFC000"/>
                </a:solidFill>
              </a:rPr>
              <a:t>gender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>
                <a:solidFill>
                  <a:srgbClr val="FFC000"/>
                </a:solidFill>
              </a:rPr>
              <a:t>age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 smtClean="0">
                <a:solidFill>
                  <a:srgbClr val="FFC000"/>
                </a:solidFill>
              </a:rPr>
              <a:t>histological grade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>
                <a:solidFill>
                  <a:srgbClr val="FFC000"/>
                </a:solidFill>
              </a:rPr>
              <a:t>serum </a:t>
            </a:r>
            <a:r>
              <a:rPr lang="en-US" sz="1700" b="1" dirty="0" smtClean="0">
                <a:solidFill>
                  <a:srgbClr val="FFC000"/>
                </a:solidFill>
              </a:rPr>
              <a:t>creatinine</a:t>
            </a:r>
            <a:r>
              <a:rPr lang="en-US" sz="1700" b="1" dirty="0" smtClean="0">
                <a:solidFill>
                  <a:schemeClr val="bg1"/>
                </a:solidFill>
              </a:rPr>
              <a:t>,</a:t>
            </a:r>
            <a:r>
              <a:rPr lang="en-US" sz="1700" b="1" dirty="0" smtClean="0">
                <a:solidFill>
                  <a:srgbClr val="FFC000"/>
                </a:solidFill>
              </a:rPr>
              <a:t>Proteinuria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and </a:t>
            </a:r>
            <a:r>
              <a:rPr lang="en-US" sz="1700" b="1" dirty="0">
                <a:solidFill>
                  <a:srgbClr val="FFC000"/>
                </a:solidFill>
              </a:rPr>
              <a:t>hypertension</a:t>
            </a:r>
            <a:r>
              <a:rPr lang="en-US" sz="1700" b="1" dirty="0">
                <a:solidFill>
                  <a:schemeClr val="bg1"/>
                </a:solidFill>
              </a:rPr>
              <a:t> evaluated at </a:t>
            </a:r>
            <a:r>
              <a:rPr lang="en-US" sz="1700" b="1" dirty="0" smtClean="0">
                <a:solidFill>
                  <a:schemeClr val="bg1"/>
                </a:solidFill>
              </a:rPr>
              <a:t>the time </a:t>
            </a:r>
            <a:r>
              <a:rPr lang="en-US" sz="1700" b="1" dirty="0">
                <a:solidFill>
                  <a:schemeClr val="bg1"/>
                </a:solidFill>
              </a:rPr>
              <a:t>of renal biopsy, had a significant impact on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ESKD</a:t>
            </a:r>
            <a:r>
              <a:rPr lang="en-US" sz="1700" b="1" dirty="0">
                <a:solidFill>
                  <a:schemeClr val="bg1"/>
                </a:solidFill>
              </a:rPr>
              <a:t> in </a:t>
            </a:r>
            <a:r>
              <a:rPr lang="en-US" sz="1700" b="1" dirty="0" smtClean="0">
                <a:solidFill>
                  <a:schemeClr val="bg1"/>
                </a:solidFill>
              </a:rPr>
              <a:t>our data </a:t>
            </a:r>
            <a:r>
              <a:rPr lang="en-US" sz="1700" b="1" dirty="0">
                <a:solidFill>
                  <a:schemeClr val="bg1"/>
                </a:solidFill>
              </a:rPr>
              <a:t>sets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The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largest effect </a:t>
            </a:r>
            <a:r>
              <a:rPr lang="en-US" sz="1700" b="1" dirty="0">
                <a:solidFill>
                  <a:schemeClr val="bg1"/>
                </a:solidFill>
              </a:rPr>
              <a:t>was observed in patients with 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severe histological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grade</a:t>
            </a:r>
            <a:r>
              <a:rPr lang="en-US" sz="1700" b="1" dirty="0">
                <a:solidFill>
                  <a:schemeClr val="bg1"/>
                </a:solidFill>
              </a:rPr>
              <a:t>. We used these independent parameters resulted significant </a:t>
            </a:r>
            <a:r>
              <a:rPr lang="en-US" sz="1700" b="1" dirty="0" smtClean="0">
                <a:solidFill>
                  <a:schemeClr val="bg1"/>
                </a:solidFill>
              </a:rPr>
              <a:t>at the </a:t>
            </a:r>
            <a:r>
              <a:rPr lang="en-US" sz="1700" b="1" dirty="0">
                <a:solidFill>
                  <a:schemeClr val="bg1"/>
                </a:solidFill>
              </a:rPr>
              <a:t>univariate analysis as </a:t>
            </a:r>
            <a:r>
              <a:rPr lang="en-US" sz="1700" b="1" dirty="0">
                <a:solidFill>
                  <a:srgbClr val="FFC000"/>
                </a:solidFill>
              </a:rPr>
              <a:t>inputs</a:t>
            </a:r>
            <a:r>
              <a:rPr lang="en-US" sz="1700" b="1" dirty="0">
                <a:solidFill>
                  <a:schemeClr val="bg1"/>
                </a:solidFill>
              </a:rPr>
              <a:t> for the </a:t>
            </a:r>
            <a:r>
              <a:rPr lang="en-US" sz="1700" b="1" dirty="0">
                <a:solidFill>
                  <a:srgbClr val="FFC000"/>
                </a:solidFill>
              </a:rPr>
              <a:t>ANNs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3076" name="Picture 4" descr="J: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1841680"/>
            <a:ext cx="5469228" cy="449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86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55388"/>
            <a:ext cx="9530366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2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 </a:t>
            </a: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ANNs</a:t>
            </a:r>
            <a:endParaRPr lang="fa-I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2011680"/>
            <a:ext cx="4411729" cy="4206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 with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aim</a:t>
            </a:r>
            <a:r>
              <a:rPr lang="en-US" b="1" dirty="0">
                <a:solidFill>
                  <a:schemeClr val="bg1"/>
                </a:solidFill>
              </a:rPr>
              <a:t> to provide a complete </a:t>
            </a:r>
            <a:r>
              <a:rPr lang="en-US" b="1" dirty="0" smtClean="0">
                <a:solidFill>
                  <a:srgbClr val="FF0000"/>
                </a:solidFill>
              </a:rPr>
              <a:t>CDSS</a:t>
            </a:r>
            <a:r>
              <a:rPr lang="en-US" b="1" dirty="0" smtClean="0">
                <a:solidFill>
                  <a:schemeClr val="bg1"/>
                </a:solidFill>
              </a:rPr>
              <a:t>,we </a:t>
            </a:r>
            <a:r>
              <a:rPr lang="en-US" b="1" dirty="0">
                <a:solidFill>
                  <a:schemeClr val="bg1"/>
                </a:solidFill>
              </a:rPr>
              <a:t>concatenated 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two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ANNs</a:t>
            </a:r>
            <a:r>
              <a:rPr lang="en-US" b="1" dirty="0">
                <a:solidFill>
                  <a:schemeClr val="bg1"/>
                </a:solidFill>
              </a:rPr>
              <a:t>, so if the </a:t>
            </a:r>
            <a:r>
              <a:rPr lang="en-US" b="1" dirty="0">
                <a:solidFill>
                  <a:srgbClr val="FF0000"/>
                </a:solidFill>
              </a:rPr>
              <a:t>first</a:t>
            </a:r>
            <a:r>
              <a:rPr lang="en-US" b="1" dirty="0">
                <a:solidFill>
                  <a:schemeClr val="bg1"/>
                </a:solidFill>
              </a:rPr>
              <a:t> ANN </a:t>
            </a:r>
            <a:r>
              <a:rPr lang="en-US" b="1" dirty="0" smtClean="0">
                <a:solidFill>
                  <a:schemeClr val="bg1"/>
                </a:solidFill>
              </a:rPr>
              <a:t>classified 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patients </a:t>
            </a:r>
            <a:r>
              <a:rPr lang="en-US" b="1" dirty="0">
                <a:solidFill>
                  <a:schemeClr val="bg1"/>
                </a:solidFill>
              </a:rPr>
              <a:t>as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ESKD</a:t>
            </a:r>
            <a:r>
              <a:rPr lang="en-US" b="1" dirty="0">
                <a:solidFill>
                  <a:schemeClr val="bg1"/>
                </a:solidFill>
              </a:rPr>
              <a:t> then the </a:t>
            </a:r>
            <a:r>
              <a:rPr lang="en-US" b="1" dirty="0">
                <a:solidFill>
                  <a:srgbClr val="FF0000"/>
                </a:solidFill>
              </a:rPr>
              <a:t>second </a:t>
            </a:r>
            <a:r>
              <a:rPr lang="en-US" b="1" dirty="0">
                <a:solidFill>
                  <a:schemeClr val="bg1"/>
                </a:solidFill>
              </a:rPr>
              <a:t>ANN performed the </a:t>
            </a:r>
            <a:r>
              <a:rPr lang="en-US" b="1" dirty="0" smtClean="0">
                <a:solidFill>
                  <a:schemeClr val="bg1"/>
                </a:solidFill>
              </a:rPr>
              <a:t>prediction of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time to ESKD </a:t>
            </a:r>
            <a:r>
              <a:rPr lang="en-US" b="1" dirty="0">
                <a:solidFill>
                  <a:schemeClr val="bg1"/>
                </a:solidFill>
              </a:rPr>
              <a:t>(Figure 1</a:t>
            </a:r>
            <a:r>
              <a:rPr lang="en-US" b="1" dirty="0" smtClean="0">
                <a:solidFill>
                  <a:schemeClr val="bg1"/>
                </a:solidFill>
              </a:rPr>
              <a:t>). prediction </a:t>
            </a:r>
            <a:r>
              <a:rPr lang="en-US" b="1" dirty="0">
                <a:solidFill>
                  <a:schemeClr val="bg1"/>
                </a:solidFill>
              </a:rPr>
              <a:t>of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time to ESKD </a:t>
            </a:r>
            <a:r>
              <a:rPr lang="en-US" b="1" dirty="0">
                <a:solidFill>
                  <a:schemeClr val="bg1"/>
                </a:solidFill>
              </a:rPr>
              <a:t>categorized as follows: (i)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b="1" dirty="0">
                <a:solidFill>
                  <a:schemeClr val="bg1"/>
                </a:solidFill>
              </a:rPr>
              <a:t>, (ii) </a:t>
            </a:r>
            <a:r>
              <a:rPr lang="en-US" b="1" dirty="0">
                <a:solidFill>
                  <a:srgbClr val="FF0000"/>
                </a:solidFill>
              </a:rPr>
              <a:t>between &gt;3 years and 8 years</a:t>
            </a:r>
            <a:r>
              <a:rPr lang="en-US" b="1" dirty="0">
                <a:solidFill>
                  <a:schemeClr val="bg1"/>
                </a:solidFill>
              </a:rPr>
              <a:t> and (iii) </a:t>
            </a:r>
            <a:r>
              <a:rPr lang="en-US" b="1" dirty="0" smtClean="0">
                <a:solidFill>
                  <a:srgbClr val="FF0000"/>
                </a:solidFill>
              </a:rPr>
              <a:t>after 8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0901" y="6284890"/>
            <a:ext cx="1972733" cy="365125"/>
          </a:xfrm>
        </p:spPr>
        <p:txBody>
          <a:bodyPr/>
          <a:lstStyle/>
          <a:p>
            <a:pPr algn="ctr"/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4099" name="Picture 3" descr="J: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69" y="1854558"/>
            <a:ext cx="7723030" cy="44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91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332919"/>
            <a:ext cx="10742300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ESKD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a-IR" sz="27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Cdss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152" y="1957589"/>
            <a:ext cx="7650051" cy="42345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>
                <a:solidFill>
                  <a:schemeClr val="bg1"/>
                </a:solidFill>
              </a:rPr>
              <a:t>The total data set, including </a:t>
            </a:r>
            <a:r>
              <a:rPr lang="en-US" sz="1700" b="1" dirty="0" smtClean="0">
                <a:solidFill>
                  <a:srgbClr val="FF0000"/>
                </a:solidFill>
              </a:rPr>
              <a:t>1040 patients</a:t>
            </a:r>
            <a:r>
              <a:rPr lang="en-US" sz="1700" b="1" dirty="0">
                <a:solidFill>
                  <a:schemeClr val="bg1"/>
                </a:solidFill>
              </a:rPr>
              <a:t>, was split into </a:t>
            </a:r>
            <a:r>
              <a:rPr lang="en-US" sz="1700" b="1" dirty="0">
                <a:solidFill>
                  <a:srgbClr val="FF0000"/>
                </a:solidFill>
              </a:rPr>
              <a:t>two </a:t>
            </a:r>
            <a:r>
              <a:rPr lang="en-US" sz="1700" b="1" dirty="0" smtClean="0">
                <a:solidFill>
                  <a:srgbClr val="FF0000"/>
                </a:solidFill>
              </a:rPr>
              <a:t>groups </a:t>
            </a:r>
            <a:r>
              <a:rPr lang="en-US" sz="1700" b="1" dirty="0" smtClean="0">
                <a:solidFill>
                  <a:schemeClr val="bg1"/>
                </a:solidFill>
              </a:rPr>
              <a:t>: </a:t>
            </a:r>
            <a:r>
              <a:rPr lang="en-US" sz="1700" b="1" dirty="0">
                <a:solidFill>
                  <a:srgbClr val="FF0000"/>
                </a:solidFill>
              </a:rPr>
              <a:t>830</a:t>
            </a:r>
            <a:r>
              <a:rPr lang="en-US" sz="1700" b="1" dirty="0">
                <a:solidFill>
                  <a:schemeClr val="bg1"/>
                </a:solidFill>
              </a:rPr>
              <a:t> patients for the </a:t>
            </a:r>
            <a:r>
              <a:rPr lang="en-US" sz="1700" b="1" dirty="0" smtClean="0">
                <a:solidFill>
                  <a:srgbClr val="FF0000"/>
                </a:solidFill>
              </a:rPr>
              <a:t>training</a:t>
            </a:r>
            <a:r>
              <a:rPr lang="en-US" sz="1700" b="1" dirty="0" smtClean="0">
                <a:solidFill>
                  <a:schemeClr val="bg1"/>
                </a:solidFill>
              </a:rPr>
              <a:t> and </a:t>
            </a:r>
            <a:r>
              <a:rPr lang="en-US" sz="1700" b="1" dirty="0">
                <a:solidFill>
                  <a:srgbClr val="FF0000"/>
                </a:solidFill>
              </a:rPr>
              <a:t>210</a:t>
            </a:r>
            <a:r>
              <a:rPr lang="en-US" sz="1700" b="1" dirty="0">
                <a:solidFill>
                  <a:schemeClr val="bg1"/>
                </a:solidFill>
              </a:rPr>
              <a:t> for the </a:t>
            </a:r>
            <a:r>
              <a:rPr lang="en-US" sz="1700" b="1" dirty="0">
                <a:solidFill>
                  <a:srgbClr val="FF0000"/>
                </a:solidFill>
              </a:rPr>
              <a:t>validation</a:t>
            </a:r>
            <a:r>
              <a:rPr lang="en-US" sz="1700" b="1" dirty="0">
                <a:solidFill>
                  <a:schemeClr val="bg1"/>
                </a:solidFill>
              </a:rPr>
              <a:t> study </a:t>
            </a:r>
            <a:r>
              <a:rPr lang="en-US" sz="1700" b="1" dirty="0" smtClean="0">
                <a:solidFill>
                  <a:schemeClr val="bg1"/>
                </a:solidFill>
              </a:rPr>
              <a:t>of </a:t>
            </a:r>
            <a:r>
              <a:rPr lang="en-US" sz="1700" b="1" dirty="0">
                <a:solidFill>
                  <a:schemeClr val="bg1"/>
                </a:solidFill>
              </a:rPr>
              <a:t>the </a:t>
            </a:r>
            <a:r>
              <a:rPr lang="en-US" sz="1700" b="1" dirty="0">
                <a:solidFill>
                  <a:srgbClr val="FF0000"/>
                </a:solidFill>
              </a:rPr>
              <a:t>ANNs</a:t>
            </a:r>
            <a:r>
              <a:rPr lang="en-US" sz="1700" b="1" dirty="0">
                <a:solidFill>
                  <a:schemeClr val="bg1"/>
                </a:solidFill>
              </a:rPr>
              <a:t> predicting the </a:t>
            </a:r>
            <a:r>
              <a:rPr lang="en-US" sz="1700" b="1" dirty="0" smtClean="0">
                <a:solidFill>
                  <a:schemeClr val="bg1"/>
                </a:solidFill>
              </a:rPr>
              <a:t>ESKD Status.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 In </a:t>
            </a:r>
            <a:r>
              <a:rPr lang="en-US" sz="1700" b="1" dirty="0">
                <a:solidFill>
                  <a:schemeClr val="bg1"/>
                </a:solidFill>
              </a:rPr>
              <a:t>the first place, the </a:t>
            </a:r>
            <a:r>
              <a:rPr lang="en-US" sz="17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validation group </a:t>
            </a:r>
            <a:r>
              <a:rPr lang="en-US" sz="1700" b="1" dirty="0">
                <a:solidFill>
                  <a:schemeClr val="bg1"/>
                </a:solidFill>
              </a:rPr>
              <a:t>was used to </a:t>
            </a: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assess</a:t>
            </a:r>
            <a:r>
              <a:rPr lang="en-US" sz="1700" b="1" dirty="0">
                <a:solidFill>
                  <a:schemeClr val="bg1"/>
                </a:solidFill>
              </a:rPr>
              <a:t> the </a:t>
            </a: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performance</a:t>
            </a:r>
            <a:r>
              <a:rPr lang="en-US" sz="1700" b="1" dirty="0">
                <a:solidFill>
                  <a:schemeClr val="bg1"/>
                </a:solidFill>
              </a:rPr>
              <a:t> of our </a:t>
            </a:r>
            <a:r>
              <a:rPr lang="en-US" sz="17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ANN</a:t>
            </a:r>
            <a:r>
              <a:rPr lang="en-US" sz="1700" b="1" dirty="0" smtClean="0">
                <a:solidFill>
                  <a:schemeClr val="bg1"/>
                </a:solidFill>
              </a:rPr>
              <a:t> in </a:t>
            </a:r>
            <a:r>
              <a:rPr lang="en-US" sz="1700" b="1" dirty="0">
                <a:solidFill>
                  <a:schemeClr val="bg1"/>
                </a:solidFill>
              </a:rPr>
              <a:t>predicting the ESKD and to </a:t>
            </a:r>
            <a:r>
              <a:rPr lang="en-US" sz="1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compare</a:t>
            </a:r>
            <a:r>
              <a:rPr lang="en-US" sz="1700" b="1" dirty="0">
                <a:solidFill>
                  <a:schemeClr val="bg1"/>
                </a:solidFill>
              </a:rPr>
              <a:t> it with an </a:t>
            </a:r>
            <a:r>
              <a:rPr lang="en-US" sz="1700" b="1" dirty="0" smtClean="0">
                <a:solidFill>
                  <a:schemeClr val="bg1"/>
                </a:solidFill>
              </a:rPr>
              <a:t>established scoring </a:t>
            </a:r>
            <a:r>
              <a:rPr lang="en-US" sz="1700" b="1" dirty="0">
                <a:solidFill>
                  <a:schemeClr val="bg1"/>
                </a:solidFill>
              </a:rPr>
              <a:t>system such as the </a:t>
            </a:r>
            <a:r>
              <a:rPr lang="en-US" sz="17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ARR</a:t>
            </a:r>
            <a:r>
              <a:rPr lang="en-US" sz="17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 Although the </a:t>
            </a:r>
            <a:r>
              <a:rPr lang="en-US" sz="1700" b="1" dirty="0" smtClean="0">
                <a:solidFill>
                  <a:srgbClr val="92D050"/>
                </a:solidFill>
              </a:rPr>
              <a:t>ARR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was </a:t>
            </a:r>
            <a:r>
              <a:rPr lang="en-US" sz="1700" b="1" dirty="0" smtClean="0">
                <a:solidFill>
                  <a:schemeClr val="bg1"/>
                </a:solidFill>
              </a:rPr>
              <a:t>reliable,</a:t>
            </a:r>
            <a:r>
              <a:rPr lang="en-US" sz="1700" b="1" dirty="0" smtClean="0">
                <a:solidFill>
                  <a:srgbClr val="92D050"/>
                </a:solidFill>
              </a:rPr>
              <a:t>showing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>
                <a:solidFill>
                  <a:schemeClr val="bg1"/>
                </a:solidFill>
              </a:rPr>
              <a:t>an </a:t>
            </a:r>
            <a:r>
              <a:rPr lang="en-US" sz="1700" b="1" dirty="0">
                <a:solidFill>
                  <a:srgbClr val="92D050"/>
                </a:solidFill>
              </a:rPr>
              <a:t>AUC</a:t>
            </a:r>
            <a:r>
              <a:rPr lang="en-US" sz="1700" b="1" dirty="0">
                <a:solidFill>
                  <a:schemeClr val="bg1"/>
                </a:solidFill>
              </a:rPr>
              <a:t> of </a:t>
            </a:r>
            <a:r>
              <a:rPr lang="en-US" sz="1700" b="1" dirty="0">
                <a:solidFill>
                  <a:srgbClr val="92D050"/>
                </a:solidFill>
              </a:rPr>
              <a:t>76.9% in the Italian</a:t>
            </a:r>
            <a:r>
              <a:rPr lang="en-US" sz="1700" b="1" dirty="0">
                <a:solidFill>
                  <a:schemeClr val="bg1"/>
                </a:solidFill>
              </a:rPr>
              <a:t>, </a:t>
            </a:r>
            <a:r>
              <a:rPr lang="en-US" sz="1700" b="1" dirty="0">
                <a:solidFill>
                  <a:srgbClr val="92D050"/>
                </a:solidFill>
              </a:rPr>
              <a:t>77.0% in the </a:t>
            </a:r>
            <a:r>
              <a:rPr lang="en-US" sz="1700" b="1" dirty="0" smtClean="0">
                <a:solidFill>
                  <a:srgbClr val="92D050"/>
                </a:solidFill>
              </a:rPr>
              <a:t>Norwegian</a:t>
            </a:r>
            <a:r>
              <a:rPr lang="en-US" sz="1700" b="1" dirty="0" smtClean="0">
                <a:solidFill>
                  <a:schemeClr val="bg1"/>
                </a:solidFill>
              </a:rPr>
              <a:t> and </a:t>
            </a:r>
            <a:r>
              <a:rPr lang="en-US" sz="1700" b="1" dirty="0">
                <a:solidFill>
                  <a:srgbClr val="92D050"/>
                </a:solidFill>
              </a:rPr>
              <a:t>100% in the Japanese </a:t>
            </a:r>
            <a:r>
              <a:rPr lang="en-US" sz="1700" b="1" dirty="0" smtClean="0">
                <a:solidFill>
                  <a:schemeClr val="bg1"/>
                </a:solidFill>
              </a:rPr>
              <a:t>cohort</a:t>
            </a:r>
            <a:r>
              <a:rPr lang="en-US" sz="1700" b="1" dirty="0">
                <a:solidFill>
                  <a:schemeClr val="bg1"/>
                </a:solidFill>
              </a:rPr>
              <a:t>, it was </a:t>
            </a:r>
            <a:r>
              <a:rPr lang="en-US" sz="1700" b="1" dirty="0" smtClean="0">
                <a:solidFill>
                  <a:schemeClr val="bg1"/>
                </a:solidFill>
              </a:rPr>
              <a:t>outperformed by </a:t>
            </a:r>
            <a:r>
              <a:rPr lang="en-US" sz="1700" b="1" dirty="0">
                <a:solidFill>
                  <a:schemeClr val="bg1"/>
                </a:solidFill>
              </a:rPr>
              <a:t>our ANN in the two largest data sets (89.9% for the </a:t>
            </a:r>
            <a:r>
              <a:rPr lang="en-US" sz="1700" b="1" dirty="0" smtClean="0">
                <a:solidFill>
                  <a:schemeClr val="bg1"/>
                </a:solidFill>
              </a:rPr>
              <a:t>Italian and </a:t>
            </a:r>
            <a:r>
              <a:rPr lang="en-US" sz="1700" b="1" dirty="0">
                <a:solidFill>
                  <a:schemeClr val="bg1"/>
                </a:solidFill>
              </a:rPr>
              <a:t>93.3% for the Norwegian</a:t>
            </a:r>
            <a:r>
              <a:rPr lang="en-US" sz="1700" b="1" dirty="0" smtClean="0">
                <a:solidFill>
                  <a:schemeClr val="bg1"/>
                </a:solidFill>
              </a:rPr>
              <a:t>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b="1" dirty="0" smtClean="0">
                <a:solidFill>
                  <a:schemeClr val="bg1"/>
                </a:solidFill>
              </a:rPr>
              <a:t>In </a:t>
            </a:r>
            <a:r>
              <a:rPr lang="en-US" sz="1700" b="1" dirty="0">
                <a:solidFill>
                  <a:schemeClr val="bg1"/>
                </a:solidFill>
              </a:rPr>
              <a:t>addition, we presented the validation data set </a:t>
            </a:r>
            <a:r>
              <a:rPr lang="en-US" sz="1700" b="1" dirty="0" smtClean="0">
                <a:solidFill>
                  <a:schemeClr val="bg1"/>
                </a:solidFill>
              </a:rPr>
              <a:t>to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five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experienced nephrologists </a:t>
            </a:r>
            <a:r>
              <a:rPr lang="en-US" sz="1700" b="1" dirty="0">
                <a:solidFill>
                  <a:schemeClr val="bg1"/>
                </a:solidFill>
              </a:rPr>
              <a:t>asking the question: ‘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Given these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parameters, do you feel this patient will reach ESKD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in the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next decade?’ </a:t>
            </a:r>
            <a:r>
              <a:rPr lang="en-US" sz="1700" b="1" dirty="0">
                <a:solidFill>
                  <a:schemeClr val="bg1"/>
                </a:solidFill>
              </a:rPr>
              <a:t>We then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evaluated</a:t>
            </a:r>
            <a:r>
              <a:rPr lang="en-US" sz="1700" b="1" dirty="0">
                <a:solidFill>
                  <a:schemeClr val="bg1"/>
                </a:solidFill>
              </a:rPr>
              <a:t> the performance </a:t>
            </a:r>
            <a:r>
              <a:rPr lang="en-US" sz="1700" b="1" dirty="0" smtClean="0">
                <a:solidFill>
                  <a:schemeClr val="bg1"/>
                </a:solidFill>
              </a:rPr>
              <a:t>of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their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prediction with </a:t>
            </a:r>
            <a:r>
              <a:rPr lang="en-US" sz="1700" b="1" dirty="0">
                <a:solidFill>
                  <a:schemeClr val="bg1"/>
                </a:solidFill>
              </a:rPr>
              <a:t>the same metrics applied to the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ANN</a:t>
            </a:r>
            <a:r>
              <a:rPr lang="en-US" sz="1700" b="1" dirty="0" smtClean="0">
                <a:solidFill>
                  <a:schemeClr val="bg1"/>
                </a:solidFill>
              </a:rPr>
              <a:t>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ARR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  <a:endParaRPr lang="fa-IR" sz="1700" b="1" dirty="0">
              <a:solidFill>
                <a:schemeClr val="bg1"/>
              </a:solidFill>
            </a:endParaRPr>
          </a:p>
        </p:txBody>
      </p:sp>
      <p:pic>
        <p:nvPicPr>
          <p:cNvPr id="5125" name="Picture 5" descr="J: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2060620"/>
            <a:ext cx="4519546" cy="32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2" y="566669"/>
            <a:ext cx="9040969" cy="82424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Cdss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 smtClean="0"/>
              <a:t>M.tashakkori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678"/>
            <a:ext cx="3090041" cy="43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8" y="1839678"/>
            <a:ext cx="9101959" cy="43833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15563" y="3814763"/>
            <a:ext cx="214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29" y="155387"/>
            <a:ext cx="9697792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prediction</a:t>
            </a:r>
            <a:endParaRPr lang="fa-IR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008313"/>
            <a:ext cx="19145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867437"/>
            <a:ext cx="7795005" cy="43504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For the second ANN, </a:t>
            </a:r>
            <a:r>
              <a:rPr lang="en-US" b="1" dirty="0" smtClean="0">
                <a:solidFill>
                  <a:schemeClr val="bg1"/>
                </a:solidFill>
              </a:rPr>
              <a:t>predicting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ESKD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timing </a:t>
            </a:r>
            <a:r>
              <a:rPr lang="en-US" b="1" dirty="0">
                <a:solidFill>
                  <a:schemeClr val="bg1"/>
                </a:solidFill>
              </a:rPr>
              <a:t>in three categories,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241 patients </a:t>
            </a:r>
            <a:r>
              <a:rPr lang="en-US" b="1" dirty="0">
                <a:solidFill>
                  <a:schemeClr val="bg1"/>
                </a:solidFill>
              </a:rPr>
              <a:t>were </a:t>
            </a:r>
            <a:r>
              <a:rPr lang="en-US" b="1" dirty="0" smtClean="0">
                <a:solidFill>
                  <a:schemeClr val="bg1"/>
                </a:solidFill>
              </a:rPr>
              <a:t>available for </a:t>
            </a:r>
            <a:r>
              <a:rPr lang="en-US" b="1" dirty="0">
                <a:solidFill>
                  <a:schemeClr val="bg1"/>
                </a:solidFill>
              </a:rPr>
              <a:t>analyses: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195</a:t>
            </a:r>
            <a:r>
              <a:rPr lang="en-US" b="1" dirty="0">
                <a:solidFill>
                  <a:schemeClr val="bg1"/>
                </a:solidFill>
              </a:rPr>
              <a:t> of them were used for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study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46</a:t>
            </a:r>
            <a:r>
              <a:rPr lang="en-US" b="1" dirty="0">
                <a:solidFill>
                  <a:schemeClr val="bg1"/>
                </a:solidFill>
              </a:rPr>
              <a:t> (20 Italian and 26 Norwegian IgAN patients) for </a:t>
            </a: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validation</a:t>
            </a:r>
            <a:r>
              <a:rPr lang="en-US" b="1" dirty="0" smtClean="0">
                <a:solidFill>
                  <a:schemeClr val="bg1"/>
                </a:solidFill>
              </a:rPr>
              <a:t> study.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Given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low number </a:t>
            </a:r>
            <a:r>
              <a:rPr lang="en-US" b="1" dirty="0">
                <a:solidFill>
                  <a:schemeClr val="bg1"/>
                </a:solidFill>
              </a:rPr>
              <a:t>of patients </a:t>
            </a:r>
            <a:r>
              <a:rPr lang="en-US" b="1" dirty="0" smtClean="0">
                <a:solidFill>
                  <a:schemeClr val="bg1"/>
                </a:solidFill>
              </a:rPr>
              <a:t>reaching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ESKD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 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Japanese</a:t>
            </a:r>
            <a:r>
              <a:rPr lang="en-US" b="1" dirty="0">
                <a:solidFill>
                  <a:schemeClr val="bg1"/>
                </a:solidFill>
              </a:rPr>
              <a:t> cohort (3 of 53), we did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not use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this data </a:t>
            </a:r>
            <a:r>
              <a:rPr lang="en-US" b="1" dirty="0">
                <a:solidFill>
                  <a:schemeClr val="bg1"/>
                </a:solidFill>
              </a:rPr>
              <a:t>set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for the analysis</a:t>
            </a:r>
            <a:r>
              <a:rPr lang="en-US" b="1" dirty="0">
                <a:solidFill>
                  <a:schemeClr val="bg1"/>
                </a:solidFill>
              </a:rPr>
              <a:t>. Again here, the set of </a:t>
            </a:r>
            <a:r>
              <a:rPr lang="en-US" b="1" dirty="0" smtClean="0">
                <a:solidFill>
                  <a:schemeClr val="bg1"/>
                </a:solidFill>
              </a:rPr>
              <a:t>indicators showed </a:t>
            </a:r>
            <a:r>
              <a:rPr lang="en-US" b="1" dirty="0">
                <a:solidFill>
                  <a:schemeClr val="bg1"/>
                </a:solidFill>
              </a:rPr>
              <a:t>a good performance of 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ANN</a:t>
            </a:r>
            <a:r>
              <a:rPr lang="en-US" b="1" dirty="0">
                <a:solidFill>
                  <a:schemeClr val="bg1"/>
                </a:solidFill>
              </a:rPr>
              <a:t>, with an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f-measure</a:t>
            </a:r>
            <a:r>
              <a:rPr lang="en-US" b="1" dirty="0" smtClean="0">
                <a:solidFill>
                  <a:schemeClr val="bg1"/>
                </a:solidFill>
              </a:rPr>
              <a:t> of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90.7 and 70.8% </a:t>
            </a:r>
            <a:r>
              <a:rPr lang="en-US" b="1" dirty="0">
                <a:solidFill>
                  <a:schemeClr val="bg1"/>
                </a:solidFill>
              </a:rPr>
              <a:t>in the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Italian and Norwegian </a:t>
            </a:r>
            <a:r>
              <a:rPr lang="en-US" b="1" dirty="0">
                <a:solidFill>
                  <a:schemeClr val="bg1"/>
                </a:solidFill>
              </a:rPr>
              <a:t>cohort. We also found a considerable better performance of </a:t>
            </a:r>
            <a:r>
              <a:rPr lang="en-US" b="1" dirty="0" smtClean="0">
                <a:solidFill>
                  <a:schemeClr val="bg1"/>
                </a:solidFill>
              </a:rPr>
              <a:t>our ANN </a:t>
            </a:r>
            <a:r>
              <a:rPr lang="en-US" b="1" dirty="0">
                <a:solidFill>
                  <a:schemeClr val="bg1"/>
                </a:solidFill>
              </a:rPr>
              <a:t>compared with the prediction of five experienced </a:t>
            </a:r>
            <a:r>
              <a:rPr lang="en-US" b="1" dirty="0" smtClean="0">
                <a:solidFill>
                  <a:schemeClr val="bg1"/>
                </a:solidFill>
              </a:rPr>
              <a:t>nephrologists (Table </a:t>
            </a:r>
            <a:r>
              <a:rPr lang="en-US" b="1" dirty="0">
                <a:solidFill>
                  <a:schemeClr val="bg1"/>
                </a:solidFill>
              </a:rPr>
              <a:t>4).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We </a:t>
            </a:r>
            <a:r>
              <a:rPr lang="en-US" b="1" dirty="0">
                <a:solidFill>
                  <a:schemeClr val="bg1"/>
                </a:solidFill>
              </a:rPr>
              <a:t>presented the validation data </a:t>
            </a:r>
            <a:r>
              <a:rPr lang="en-US" b="1" dirty="0" smtClean="0">
                <a:solidFill>
                  <a:schemeClr val="bg1"/>
                </a:solidFill>
              </a:rPr>
              <a:t>set with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92D050"/>
                </a:solidFill>
              </a:rPr>
              <a:t>46 patients </a:t>
            </a:r>
            <a:r>
              <a:rPr lang="en-US" b="1" dirty="0">
                <a:solidFill>
                  <a:schemeClr val="bg1"/>
                </a:solidFill>
              </a:rPr>
              <a:t>asking them, </a:t>
            </a:r>
            <a:r>
              <a:rPr lang="en-US" b="1" dirty="0">
                <a:solidFill>
                  <a:srgbClr val="92D050"/>
                </a:solidFill>
              </a:rPr>
              <a:t>‘This patient had these </a:t>
            </a:r>
            <a:r>
              <a:rPr lang="en-US" b="1" dirty="0" smtClean="0">
                <a:solidFill>
                  <a:srgbClr val="92D050"/>
                </a:solidFill>
              </a:rPr>
              <a:t>parameters at </a:t>
            </a:r>
            <a:r>
              <a:rPr lang="en-US" b="1" dirty="0">
                <a:solidFill>
                  <a:srgbClr val="92D050"/>
                </a:solidFill>
              </a:rPr>
              <a:t>the time of renal biopsy and reached </a:t>
            </a:r>
            <a:r>
              <a:rPr lang="en-US" b="1" dirty="0" smtClean="0">
                <a:solidFill>
                  <a:srgbClr val="92D050"/>
                </a:solidFill>
              </a:rPr>
              <a:t>ESKD’. </a:t>
            </a:r>
            <a:r>
              <a:rPr lang="en-US" b="1" u="sng" dirty="0" smtClean="0">
                <a:solidFill>
                  <a:srgbClr val="92D050"/>
                </a:solidFill>
              </a:rPr>
              <a:t>Do </a:t>
            </a:r>
            <a:r>
              <a:rPr lang="en-US" b="1" u="sng" dirty="0">
                <a:solidFill>
                  <a:srgbClr val="92D050"/>
                </a:solidFill>
              </a:rPr>
              <a:t>you think this happened within 3 years, between 3 and 8 </a:t>
            </a:r>
            <a:r>
              <a:rPr lang="en-US" b="1" u="sng" dirty="0" smtClean="0">
                <a:solidFill>
                  <a:srgbClr val="92D050"/>
                </a:solidFill>
              </a:rPr>
              <a:t>years or </a:t>
            </a:r>
            <a:r>
              <a:rPr lang="en-US" b="1" u="sng" dirty="0">
                <a:solidFill>
                  <a:srgbClr val="92D050"/>
                </a:solidFill>
              </a:rPr>
              <a:t>after 8 years from diagnosis</a:t>
            </a:r>
            <a:r>
              <a:rPr lang="en-US" b="1" u="sng" dirty="0" smtClean="0">
                <a:solidFill>
                  <a:srgbClr val="92D050"/>
                </a:solidFill>
              </a:rPr>
              <a:t>?</a:t>
            </a:r>
            <a:endParaRPr lang="fa-IR" b="1" u="sng" dirty="0">
              <a:solidFill>
                <a:srgbClr val="92D050"/>
              </a:solidFill>
            </a:endParaRPr>
          </a:p>
        </p:txBody>
      </p:sp>
      <p:pic>
        <p:nvPicPr>
          <p:cNvPr id="6149" name="Picture 5" descr="J: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5" y="2343954"/>
            <a:ext cx="4396995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1" y="284176"/>
            <a:ext cx="9478850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21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7171" name="Picture 3" descr="J: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1996222"/>
            <a:ext cx="11887200" cy="422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168266"/>
            <a:ext cx="10716543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clinical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 system</a:t>
            </a:r>
            <a:endParaRPr lang="fa-IR" sz="24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20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96019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3" y="258419"/>
            <a:ext cx="8577331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828800"/>
            <a:ext cx="11462197" cy="43891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In this study, we further refined the architecture </a:t>
            </a:r>
            <a:r>
              <a:rPr lang="en-US" b="1" dirty="0" smtClean="0">
                <a:solidFill>
                  <a:schemeClr val="bg1"/>
                </a:solidFill>
              </a:rPr>
              <a:t>of the </a:t>
            </a:r>
            <a:r>
              <a:rPr lang="en-US" b="1" dirty="0">
                <a:solidFill>
                  <a:schemeClr val="bg1"/>
                </a:solidFill>
              </a:rPr>
              <a:t>ANN and implemented the final CDSS in the setting of </a:t>
            </a:r>
            <a:r>
              <a:rPr lang="en-US" b="1" dirty="0" smtClean="0">
                <a:solidFill>
                  <a:schemeClr val="bg1"/>
                </a:solidFill>
              </a:rPr>
              <a:t>a large </a:t>
            </a:r>
            <a:r>
              <a:rPr lang="en-US" b="1" dirty="0">
                <a:solidFill>
                  <a:schemeClr val="bg1"/>
                </a:solidFill>
              </a:rPr>
              <a:t>clinical study with long-term follow-up in three </a:t>
            </a:r>
            <a:r>
              <a:rPr lang="en-US" b="1" dirty="0" smtClean="0">
                <a:solidFill>
                  <a:schemeClr val="bg1"/>
                </a:solidFill>
              </a:rPr>
              <a:t>different populations</a:t>
            </a:r>
            <a:r>
              <a:rPr lang="en-US" b="1" dirty="0">
                <a:solidFill>
                  <a:schemeClr val="bg1"/>
                </a:solidFill>
              </a:rPr>
              <a:t>. The </a:t>
            </a:r>
            <a:r>
              <a:rPr lang="en-US" b="1" dirty="0">
                <a:solidFill>
                  <a:srgbClr val="FF0000"/>
                </a:solidFill>
              </a:rPr>
              <a:t>main advantage </a:t>
            </a:r>
            <a:r>
              <a:rPr lang="en-US" b="1" dirty="0">
                <a:solidFill>
                  <a:schemeClr val="bg1"/>
                </a:solidFill>
              </a:rPr>
              <a:t>is that such a system is </a:t>
            </a:r>
            <a:r>
              <a:rPr lang="en-US" b="1" dirty="0" smtClean="0">
                <a:solidFill>
                  <a:schemeClr val="bg1"/>
                </a:solidFill>
              </a:rPr>
              <a:t>based on </a:t>
            </a:r>
            <a:r>
              <a:rPr lang="en-US" b="1" dirty="0">
                <a:solidFill>
                  <a:srgbClr val="FF0000"/>
                </a:solidFill>
              </a:rPr>
              <a:t>non-parametric machine-learning algorithms</a:t>
            </a:r>
            <a:r>
              <a:rPr lang="en-US" b="1" dirty="0">
                <a:solidFill>
                  <a:schemeClr val="bg1"/>
                </a:solidFill>
              </a:rPr>
              <a:t>, which </a:t>
            </a:r>
            <a:r>
              <a:rPr lang="en-US" b="1" dirty="0" smtClean="0">
                <a:solidFill>
                  <a:schemeClr val="bg1"/>
                </a:solidFill>
              </a:rPr>
              <a:t>allow us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rgbClr val="FF0000"/>
                </a:solidFill>
              </a:rPr>
              <a:t>evaluate</a:t>
            </a:r>
            <a:r>
              <a:rPr lang="en-US" b="1" dirty="0">
                <a:solidFill>
                  <a:schemeClr val="bg1"/>
                </a:solidFill>
              </a:rPr>
              <a:t> and weight the </a:t>
            </a:r>
            <a:r>
              <a:rPr lang="en-US" b="1" dirty="0">
                <a:solidFill>
                  <a:srgbClr val="FF0000"/>
                </a:solidFill>
              </a:rPr>
              <a:t>nonlinearities of the </a:t>
            </a:r>
            <a:r>
              <a:rPr lang="en-US" b="1" dirty="0" smtClean="0">
                <a:solidFill>
                  <a:srgbClr val="FF0000"/>
                </a:solidFill>
              </a:rPr>
              <a:t>significant clinical </a:t>
            </a:r>
            <a:r>
              <a:rPr lang="en-US" b="1" dirty="0">
                <a:solidFill>
                  <a:srgbClr val="FF0000"/>
                </a:solidFill>
              </a:rPr>
              <a:t>variables at the time of renal biopsy </a:t>
            </a:r>
            <a:r>
              <a:rPr lang="en-US" b="1" dirty="0">
                <a:solidFill>
                  <a:schemeClr val="bg1"/>
                </a:solidFill>
              </a:rPr>
              <a:t>ultimately </a:t>
            </a:r>
            <a:r>
              <a:rPr lang="en-US" b="1" dirty="0" smtClean="0">
                <a:solidFill>
                  <a:srgbClr val="FF0000"/>
                </a:solidFill>
              </a:rPr>
              <a:t>returning a </a:t>
            </a:r>
            <a:r>
              <a:rPr lang="en-US" b="1" dirty="0">
                <a:solidFill>
                  <a:srgbClr val="FF0000"/>
                </a:solidFill>
              </a:rPr>
              <a:t>quantitative risk assessment of </a:t>
            </a:r>
            <a:r>
              <a:rPr lang="en-US" b="1" dirty="0" smtClean="0">
                <a:solidFill>
                  <a:srgbClr val="FF0000"/>
                </a:solidFill>
              </a:rPr>
              <a:t>ESKD.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rgbClr val="00B0F0"/>
                </a:solidFill>
              </a:rPr>
              <a:t>CDSS</a:t>
            </a:r>
            <a:r>
              <a:rPr lang="en-US" b="1" dirty="0">
                <a:solidFill>
                  <a:schemeClr val="bg1"/>
                </a:solidFill>
              </a:rPr>
              <a:t> showed an excellent performance in two European cohorts and also in Asian IgAN patients . 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23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cdss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3832" y="6330429"/>
            <a:ext cx="2080191" cy="365125"/>
          </a:xfrm>
        </p:spPr>
        <p:txBody>
          <a:bodyPr/>
          <a:lstStyle/>
          <a:p>
            <a:pPr algn="ctr"/>
            <a:r>
              <a:rPr lang="en-US" b="1" dirty="0" smtClean="0"/>
              <a:t>M.tashakkori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5319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271297"/>
            <a:ext cx="8783393" cy="150876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80315"/>
            <a:ext cx="11462197" cy="43504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these </a:t>
            </a:r>
            <a:r>
              <a:rPr lang="en-US" b="1" dirty="0" smtClean="0">
                <a:solidFill>
                  <a:schemeClr val="bg1"/>
                </a:solidFill>
              </a:rPr>
              <a:t>cohorts , we </a:t>
            </a:r>
            <a:r>
              <a:rPr lang="en-US" b="1" dirty="0">
                <a:solidFill>
                  <a:schemeClr val="bg1"/>
                </a:solidFill>
              </a:rPr>
              <a:t>confirmed the efficacy of the </a:t>
            </a:r>
            <a:r>
              <a:rPr lang="en-US" b="1" dirty="0">
                <a:solidFill>
                  <a:srgbClr val="FF0000"/>
                </a:solidFill>
              </a:rPr>
              <a:t>ARR score </a:t>
            </a:r>
            <a:r>
              <a:rPr lang="en-US" b="1" dirty="0" smtClean="0">
                <a:solidFill>
                  <a:schemeClr val="bg1"/>
                </a:solidFill>
              </a:rPr>
              <a:t>but we </a:t>
            </a:r>
            <a:r>
              <a:rPr lang="en-US" b="1" dirty="0">
                <a:solidFill>
                  <a:schemeClr val="bg1"/>
                </a:solidFill>
              </a:rPr>
              <a:t>demonstrated a better </a:t>
            </a:r>
            <a:r>
              <a:rPr lang="en-US" b="1" dirty="0" smtClean="0">
                <a:solidFill>
                  <a:schemeClr val="bg1"/>
                </a:solidFill>
              </a:rPr>
              <a:t>performance of </a:t>
            </a:r>
            <a:r>
              <a:rPr lang="en-US" b="1" dirty="0">
                <a:solidFill>
                  <a:schemeClr val="bg1"/>
                </a:solidFill>
              </a:rPr>
              <a:t>our </a:t>
            </a:r>
            <a:r>
              <a:rPr lang="en-US" b="1" dirty="0">
                <a:solidFill>
                  <a:srgbClr val="FF0000"/>
                </a:solidFill>
              </a:rPr>
              <a:t>ANN</a:t>
            </a:r>
            <a:r>
              <a:rPr lang="en-US" b="1" dirty="0">
                <a:solidFill>
                  <a:schemeClr val="bg1"/>
                </a:solidFill>
              </a:rPr>
              <a:t> for the </a:t>
            </a:r>
            <a:r>
              <a:rPr lang="en-US" b="1" dirty="0">
                <a:solidFill>
                  <a:srgbClr val="FF0000"/>
                </a:solidFill>
              </a:rPr>
              <a:t>prediction of ESKD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It is noteworthy that in this study we adopted a </a:t>
            </a:r>
            <a:r>
              <a:rPr lang="en-US" b="1" dirty="0" smtClean="0">
                <a:solidFill>
                  <a:schemeClr val="bg1"/>
                </a:solidFill>
              </a:rPr>
              <a:t>simple histological </a:t>
            </a:r>
            <a:r>
              <a:rPr lang="en-US" b="1" dirty="0">
                <a:solidFill>
                  <a:schemeClr val="bg1"/>
                </a:solidFill>
              </a:rPr>
              <a:t>classification based on a grading </a:t>
            </a:r>
            <a:r>
              <a:rPr lang="en-US" b="1" dirty="0" smtClean="0">
                <a:solidFill>
                  <a:schemeClr val="bg1"/>
                </a:solidFill>
              </a:rPr>
              <a:t>system </a:t>
            </a:r>
            <a:r>
              <a:rPr lang="en-US" b="1" dirty="0">
                <a:solidFill>
                  <a:schemeClr val="bg1"/>
                </a:solidFill>
              </a:rPr>
              <a:t>that classifies the tissue pathology according to </a:t>
            </a:r>
            <a:r>
              <a:rPr lang="en-US" b="1" dirty="0" smtClean="0">
                <a:solidFill>
                  <a:schemeClr val="bg1"/>
                </a:solidFill>
              </a:rPr>
              <a:t>the overall </a:t>
            </a:r>
            <a:r>
              <a:rPr lang="en-US" b="1" dirty="0">
                <a:solidFill>
                  <a:schemeClr val="bg1"/>
                </a:solidFill>
              </a:rPr>
              <a:t>severity of the lesions found in each </a:t>
            </a:r>
            <a:r>
              <a:rPr lang="en-US" b="1" dirty="0" smtClean="0">
                <a:solidFill>
                  <a:schemeClr val="bg1"/>
                </a:solidFill>
              </a:rPr>
              <a:t>tissue.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Classification which </a:t>
            </a:r>
            <a:r>
              <a:rPr lang="en-US" b="1" dirty="0">
                <a:solidFill>
                  <a:schemeClr val="bg1"/>
                </a:solidFill>
              </a:rPr>
              <a:t>is based on the scoring of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four </a:t>
            </a:r>
            <a:r>
              <a:rPr lang="en-US" b="1" dirty="0">
                <a:solidFill>
                  <a:srgbClr val="FFC000"/>
                </a:solidFill>
              </a:rPr>
              <a:t>lesions </a:t>
            </a: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rgbClr val="00B0F0"/>
                </a:solidFill>
              </a:rPr>
              <a:t>mesangial hypercellularity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rgbClr val="00B0F0"/>
                </a:solidFill>
              </a:rPr>
              <a:t>segmental glomerulosclerosis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rgbClr val="00B0F0"/>
                </a:solidFill>
              </a:rPr>
              <a:t>endocapillary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hypercellularity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00B0F0"/>
                </a:solidFill>
              </a:rPr>
              <a:t>tubular atrophy/interstitial fibrosis</a:t>
            </a:r>
            <a:r>
              <a:rPr lang="en-US" b="1" dirty="0" smtClean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05296" y="6364087"/>
            <a:ext cx="1972733" cy="365125"/>
          </a:xfrm>
        </p:spPr>
        <p:txBody>
          <a:bodyPr/>
          <a:lstStyle/>
          <a:p>
            <a:pPr algn="ctr"/>
            <a:r>
              <a:rPr lang="en-US" b="1" dirty="0" smtClean="0"/>
              <a:t>24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cdss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5302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271296"/>
            <a:ext cx="7482625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</a:t>
            </a:r>
            <a:endParaRPr lang="fa-I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2011680"/>
            <a:ext cx="11243256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In fact,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early years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after diagnosis </a:t>
            </a:r>
            <a:r>
              <a:rPr lang="en-US" b="1" dirty="0">
                <a:solidFill>
                  <a:schemeClr val="bg1"/>
                </a:solidFill>
              </a:rPr>
              <a:t>are those more likely to be effective in preventing </a:t>
            </a:r>
            <a:r>
              <a:rPr lang="en-US" b="1" dirty="0" smtClean="0">
                <a:solidFill>
                  <a:schemeClr val="bg1"/>
                </a:solidFill>
              </a:rPr>
              <a:t>irreversible damage </a:t>
            </a:r>
            <a:r>
              <a:rPr lang="en-US" b="1" dirty="0">
                <a:solidFill>
                  <a:schemeClr val="bg1"/>
                </a:solidFill>
              </a:rPr>
              <a:t>with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therapeutic interventions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In </a:t>
            </a:r>
            <a:r>
              <a:rPr lang="en-US" b="1" dirty="0">
                <a:solidFill>
                  <a:schemeClr val="bg1"/>
                </a:solidFill>
              </a:rPr>
              <a:t>conclusion, this CDSS is an easy and valuable tool for clinical practice to estimate the risk of ESKD and its timing in IgAN </a:t>
            </a:r>
            <a:r>
              <a:rPr lang="en-US" b="1" dirty="0" smtClean="0">
                <a:solidFill>
                  <a:schemeClr val="bg1"/>
                </a:solidFill>
              </a:rPr>
              <a:t>patients.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limitation</a:t>
            </a:r>
            <a:r>
              <a:rPr lang="en-US" b="1" dirty="0">
                <a:solidFill>
                  <a:schemeClr val="bg1"/>
                </a:solidFill>
              </a:rPr>
              <a:t> is that the </a:t>
            </a:r>
            <a:r>
              <a:rPr lang="en-US" b="1" dirty="0">
                <a:solidFill>
                  <a:srgbClr val="FF0000"/>
                </a:solidFill>
              </a:rPr>
              <a:t>Japanese cohort is smaller than </a:t>
            </a: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Norwegian </a:t>
            </a:r>
            <a:r>
              <a:rPr lang="en-US" b="1" dirty="0">
                <a:solidFill>
                  <a:srgbClr val="FF0000"/>
                </a:solidFill>
              </a:rPr>
              <a:t>and Italian </a:t>
            </a:r>
            <a:r>
              <a:rPr lang="en-US" b="1" dirty="0" smtClean="0">
                <a:solidFill>
                  <a:schemeClr val="bg1"/>
                </a:solidFill>
              </a:rPr>
              <a:t>one</a:t>
            </a:r>
            <a:r>
              <a:rPr lang="en-US" b="1" dirty="0">
                <a:solidFill>
                  <a:schemeClr val="bg1"/>
                </a:solidFill>
              </a:rPr>
              <a:t>. generalizability to </a:t>
            </a:r>
            <a:r>
              <a:rPr lang="en-US" b="1" dirty="0" smtClean="0">
                <a:solidFill>
                  <a:schemeClr val="bg1"/>
                </a:solidFill>
              </a:rPr>
              <a:t>an Asian </a:t>
            </a:r>
            <a:r>
              <a:rPr lang="en-US" b="1" dirty="0">
                <a:solidFill>
                  <a:schemeClr val="bg1"/>
                </a:solidFill>
              </a:rPr>
              <a:t>population might need further validation in a </a:t>
            </a:r>
            <a:r>
              <a:rPr lang="en-US" b="1" dirty="0" smtClean="0">
                <a:solidFill>
                  <a:schemeClr val="bg1"/>
                </a:solidFill>
              </a:rPr>
              <a:t>larger data </a:t>
            </a:r>
            <a:r>
              <a:rPr lang="en-US" b="1" dirty="0">
                <a:solidFill>
                  <a:schemeClr val="bg1"/>
                </a:solidFill>
              </a:rPr>
              <a:t>set.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25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cdss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19624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1" y="-138448"/>
            <a:ext cx="1228644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4866" y="596582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312" y="284177"/>
            <a:ext cx="8303173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343308"/>
            <a:ext cx="1972733" cy="365125"/>
          </a:xfrm>
        </p:spPr>
        <p:txBody>
          <a:bodyPr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7"/>
            <a:ext cx="3958815" cy="4446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100" y="1792937"/>
            <a:ext cx="3517900" cy="4446498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15" y="1792937"/>
            <a:ext cx="4715285" cy="444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4271963" y="2886076"/>
            <a:ext cx="414337" cy="142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57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5" y="284176"/>
            <a:ext cx="10484723" cy="15087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906073"/>
            <a:ext cx="11732654" cy="44277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IgA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nephropathy (IgAN) </a:t>
            </a:r>
            <a:r>
              <a:rPr lang="en-US" b="1" dirty="0">
                <a:solidFill>
                  <a:schemeClr val="bg1"/>
                </a:solidFill>
              </a:rPr>
              <a:t>is the commonest </a:t>
            </a:r>
            <a:r>
              <a:rPr lang="en-US" b="1" dirty="0" smtClean="0">
                <a:solidFill>
                  <a:schemeClr val="bg1"/>
                </a:solidFill>
              </a:rPr>
              <a:t> form of glomerulonephritis worldwide.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The hallmark of this disease is </a:t>
            </a:r>
            <a:r>
              <a:rPr lang="en-US" b="1" dirty="0">
                <a:solidFill>
                  <a:schemeClr val="bg1"/>
                </a:solidFill>
              </a:rPr>
              <a:t>the deposition of IgA in </a:t>
            </a:r>
            <a:r>
              <a:rPr lang="en-US" b="1" dirty="0" smtClean="0">
                <a:solidFill>
                  <a:schemeClr val="bg1"/>
                </a:solidFill>
              </a:rPr>
              <a:t>the glomerular </a:t>
            </a:r>
            <a:r>
              <a:rPr lang="en-US" b="1" dirty="0">
                <a:solidFill>
                  <a:schemeClr val="bg1"/>
                </a:solidFill>
              </a:rPr>
              <a:t>mesangium. Episodes of </a:t>
            </a:r>
            <a:r>
              <a:rPr lang="en-US" b="1" dirty="0">
                <a:solidFill>
                  <a:srgbClr val="FF0000"/>
                </a:solidFill>
              </a:rPr>
              <a:t>macroscopic </a:t>
            </a:r>
            <a:r>
              <a:rPr lang="en-US" b="1" dirty="0" smtClean="0">
                <a:solidFill>
                  <a:srgbClr val="FF0000"/>
                </a:solidFill>
              </a:rPr>
              <a:t>haematuria</a:t>
            </a:r>
            <a:r>
              <a:rPr lang="en-US" b="1" dirty="0" smtClean="0">
                <a:solidFill>
                  <a:schemeClr val="bg1"/>
                </a:solidFill>
              </a:rPr>
              <a:t>, concomitant with </a:t>
            </a:r>
            <a:r>
              <a:rPr lang="en-US" b="1" dirty="0">
                <a:solidFill>
                  <a:srgbClr val="FF0000"/>
                </a:solidFill>
              </a:rPr>
              <a:t>upper respiratory tract </a:t>
            </a:r>
            <a:r>
              <a:rPr lang="en-US" b="1" dirty="0" smtClean="0">
                <a:solidFill>
                  <a:srgbClr val="FF0000"/>
                </a:solidFill>
              </a:rPr>
              <a:t>infections </a:t>
            </a:r>
            <a:r>
              <a:rPr lang="en-US" b="1" dirty="0" smtClean="0">
                <a:solidFill>
                  <a:schemeClr val="bg1"/>
                </a:solidFill>
              </a:rPr>
              <a:t>are </a:t>
            </a:r>
            <a:r>
              <a:rPr lang="en-US" b="1" dirty="0">
                <a:solidFill>
                  <a:schemeClr val="bg1"/>
                </a:solidFill>
              </a:rPr>
              <a:t>present at </a:t>
            </a:r>
            <a:r>
              <a:rPr lang="en-US" b="1" dirty="0" smtClean="0">
                <a:solidFill>
                  <a:schemeClr val="bg1"/>
                </a:solidFill>
              </a:rPr>
              <a:t>30–40</a:t>
            </a:r>
            <a:r>
              <a:rPr lang="en-US" b="1" dirty="0">
                <a:solidFill>
                  <a:schemeClr val="bg1"/>
                </a:solidFill>
              </a:rPr>
              <a:t>% of cases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 The </a:t>
            </a:r>
            <a:r>
              <a:rPr lang="en-US" b="1" dirty="0">
                <a:solidFill>
                  <a:schemeClr val="bg1"/>
                </a:solidFill>
              </a:rPr>
              <a:t>same </a:t>
            </a:r>
            <a:r>
              <a:rPr lang="en-US" b="1" dirty="0" smtClean="0">
                <a:solidFill>
                  <a:schemeClr val="bg1"/>
                </a:solidFill>
              </a:rPr>
              <a:t>percentage of </a:t>
            </a:r>
            <a:r>
              <a:rPr lang="en-US" b="1" dirty="0">
                <a:solidFill>
                  <a:schemeClr val="bg1"/>
                </a:solidFill>
              </a:rPr>
              <a:t>patients manifests asymptomatic </a:t>
            </a:r>
            <a:r>
              <a:rPr lang="en-US" b="1" dirty="0" smtClean="0">
                <a:solidFill>
                  <a:srgbClr val="FF0000"/>
                </a:solidFill>
              </a:rPr>
              <a:t>microscopic haematuria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High </a:t>
            </a:r>
            <a:r>
              <a:rPr lang="en-US" b="1" dirty="0">
                <a:solidFill>
                  <a:schemeClr val="bg1"/>
                </a:solidFill>
              </a:rPr>
              <a:t>degrees of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proteinuria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renal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impairment </a:t>
            </a:r>
            <a:r>
              <a:rPr lang="en-US" b="1" dirty="0" smtClean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hypertension</a:t>
            </a:r>
            <a:r>
              <a:rPr lang="en-US" b="1" dirty="0">
                <a:solidFill>
                  <a:schemeClr val="bg1"/>
                </a:solidFill>
              </a:rPr>
              <a:t> at the onset might complicate the disease.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369648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4" y="284176"/>
            <a:ext cx="10458965" cy="150876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2011680"/>
            <a:ext cx="11346287" cy="4206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diagnosis relies on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renal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biopsy</a:t>
            </a:r>
            <a:r>
              <a:rPr lang="en-US" b="1" dirty="0">
                <a:solidFill>
                  <a:schemeClr val="bg1"/>
                </a:solidFill>
              </a:rPr>
              <a:t>. Up to 40% </a:t>
            </a:r>
            <a:r>
              <a:rPr lang="en-US" b="1" dirty="0" smtClean="0">
                <a:solidFill>
                  <a:schemeClr val="bg1"/>
                </a:solidFill>
              </a:rPr>
              <a:t>of the </a:t>
            </a:r>
            <a:r>
              <a:rPr lang="en-US" b="1" dirty="0">
                <a:solidFill>
                  <a:schemeClr val="bg1"/>
                </a:solidFill>
              </a:rPr>
              <a:t>patients develop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end-stage kidney disease (ESKD)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within 20 </a:t>
            </a:r>
            <a:r>
              <a:rPr lang="en-US" b="1" dirty="0">
                <a:solidFill>
                  <a:schemeClr val="bg1"/>
                </a:solidFill>
              </a:rPr>
              <a:t>years of the </a:t>
            </a:r>
            <a:r>
              <a:rPr lang="en-US" b="1" dirty="0" smtClean="0">
                <a:solidFill>
                  <a:schemeClr val="bg1"/>
                </a:solidFill>
              </a:rPr>
              <a:t>biopsy-proven </a:t>
            </a:r>
            <a:r>
              <a:rPr lang="en-US" b="1" dirty="0">
                <a:solidFill>
                  <a:schemeClr val="bg1"/>
                </a:solidFill>
              </a:rPr>
              <a:t>diagnosis. The importance of risk stratification in IgAN, to </a:t>
            </a:r>
            <a:r>
              <a:rPr lang="en-US" b="1" dirty="0" smtClean="0">
                <a:solidFill>
                  <a:schemeClr val="bg1"/>
                </a:solidFill>
              </a:rPr>
              <a:t>identify ‘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high-risk</a:t>
            </a:r>
            <a:r>
              <a:rPr lang="en-US" b="1" dirty="0">
                <a:solidFill>
                  <a:schemeClr val="bg1"/>
                </a:solidFill>
              </a:rPr>
              <a:t>’ patients.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glomerular </a:t>
            </a:r>
            <a:r>
              <a:rPr lang="en-US" b="1" dirty="0">
                <a:solidFill>
                  <a:srgbClr val="FF0000"/>
                </a:solidFill>
              </a:rPr>
              <a:t>filtration rate (eGFR)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histologic grading  </a:t>
            </a:r>
            <a:r>
              <a:rPr lang="en-US" b="1" dirty="0">
                <a:solidFill>
                  <a:schemeClr val="bg1"/>
                </a:solidFill>
              </a:rPr>
              <a:t>indicate the </a:t>
            </a:r>
            <a:r>
              <a:rPr lang="en-US" b="1" dirty="0">
                <a:solidFill>
                  <a:srgbClr val="FF0000"/>
                </a:solidFill>
              </a:rPr>
              <a:t>severity </a:t>
            </a:r>
            <a:r>
              <a:rPr lang="en-US" b="1" dirty="0">
                <a:solidFill>
                  <a:schemeClr val="bg1"/>
                </a:solidFill>
              </a:rPr>
              <a:t>of the disease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artificial neural network (ANN) </a:t>
            </a:r>
            <a:r>
              <a:rPr lang="en-US" b="1" dirty="0">
                <a:solidFill>
                  <a:schemeClr val="bg1"/>
                </a:solidFill>
              </a:rPr>
              <a:t>as a </a:t>
            </a:r>
            <a:r>
              <a:rPr lang="en-US" b="1" dirty="0" smtClean="0">
                <a:solidFill>
                  <a:schemeClr val="bg1"/>
                </a:solidFill>
              </a:rPr>
              <a:t>nonlinear statistical </a:t>
            </a:r>
            <a:r>
              <a:rPr lang="en-US" b="1" dirty="0">
                <a:solidFill>
                  <a:schemeClr val="bg1"/>
                </a:solidFill>
              </a:rPr>
              <a:t>approach for pattern recognition in order </a:t>
            </a:r>
            <a:r>
              <a:rPr lang="en-US" b="1" dirty="0" smtClean="0">
                <a:solidFill>
                  <a:schemeClr val="bg1"/>
                </a:solidFill>
              </a:rPr>
              <a:t>to weight </a:t>
            </a:r>
            <a:r>
              <a:rPr lang="en-US" b="1" dirty="0">
                <a:solidFill>
                  <a:schemeClr val="bg1"/>
                </a:solidFill>
              </a:rPr>
              <a:t>all the relationships between input and output variables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Cdss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693338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284176"/>
            <a:ext cx="10330176" cy="150876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a-I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6" y="2011680"/>
            <a:ext cx="11256135" cy="4206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 ANNs are inspired by biological neural networks. </a:t>
            </a:r>
            <a:r>
              <a:rPr lang="en-US" b="1" dirty="0" smtClean="0">
                <a:solidFill>
                  <a:schemeClr val="bg1"/>
                </a:solidFill>
              </a:rPr>
              <a:t>An artificial </a:t>
            </a:r>
            <a:r>
              <a:rPr lang="en-US" b="1" dirty="0">
                <a:solidFill>
                  <a:schemeClr val="bg1"/>
                </a:solidFill>
              </a:rPr>
              <a:t>neurone is a processing unit, which receives </a:t>
            </a:r>
            <a:r>
              <a:rPr lang="en-US" b="1" dirty="0" smtClean="0">
                <a:solidFill>
                  <a:schemeClr val="bg1"/>
                </a:solidFill>
              </a:rPr>
              <a:t>signals from </a:t>
            </a:r>
            <a:r>
              <a:rPr lang="en-US" b="1" dirty="0">
                <a:solidFill>
                  <a:schemeClr val="bg1"/>
                </a:solidFill>
              </a:rPr>
              <a:t>other neurones, performs a simple computation and </a:t>
            </a:r>
            <a:r>
              <a:rPr lang="en-US" b="1" dirty="0" smtClean="0">
                <a:solidFill>
                  <a:schemeClr val="bg1"/>
                </a:solidFill>
              </a:rPr>
              <a:t>provides an </a:t>
            </a:r>
            <a:r>
              <a:rPr lang="en-US" b="1" dirty="0">
                <a:solidFill>
                  <a:schemeClr val="bg1"/>
                </a:solidFill>
              </a:rPr>
              <a:t>output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Our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aim</a:t>
            </a:r>
            <a:r>
              <a:rPr lang="en-US" b="1" dirty="0" smtClean="0">
                <a:solidFill>
                  <a:schemeClr val="bg1"/>
                </a:solidFill>
              </a:rPr>
              <a:t> was </a:t>
            </a:r>
            <a:r>
              <a:rPr lang="en-US" b="1" dirty="0">
                <a:solidFill>
                  <a:schemeClr val="bg1"/>
                </a:solidFill>
              </a:rPr>
              <a:t>to develop an effective and advanced clinical decision </a:t>
            </a:r>
            <a:r>
              <a:rPr lang="en-US" b="1" dirty="0" smtClean="0">
                <a:solidFill>
                  <a:schemeClr val="bg1"/>
                </a:solidFill>
              </a:rPr>
              <a:t>support system </a:t>
            </a:r>
            <a:r>
              <a:rPr lang="en-US" b="1" dirty="0">
                <a:solidFill>
                  <a:srgbClr val="FF0000"/>
                </a:solidFill>
              </a:rPr>
              <a:t>(CDSS) </a:t>
            </a:r>
            <a:r>
              <a:rPr lang="en-US" b="1" dirty="0" smtClean="0">
                <a:solidFill>
                  <a:schemeClr val="bg1"/>
                </a:solidFill>
              </a:rPr>
              <a:t>easily </a:t>
            </a:r>
            <a:r>
              <a:rPr lang="en-US" b="1" dirty="0">
                <a:solidFill>
                  <a:schemeClr val="bg1"/>
                </a:solidFill>
              </a:rPr>
              <a:t>accessible by clinicians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provide </a:t>
            </a:r>
            <a:r>
              <a:rPr lang="en-US" b="1" dirty="0" smtClean="0">
                <a:solidFill>
                  <a:schemeClr val="bg1"/>
                </a:solidFill>
              </a:rPr>
              <a:t>additional </a:t>
            </a:r>
            <a:r>
              <a:rPr lang="en-US" b="1" dirty="0">
                <a:solidFill>
                  <a:schemeClr val="bg1"/>
                </a:solidFill>
              </a:rPr>
              <a:t>quantitative </a:t>
            </a:r>
            <a:r>
              <a:rPr lang="en-US" b="1" dirty="0">
                <a:solidFill>
                  <a:srgbClr val="FF0000"/>
                </a:solidFill>
              </a:rPr>
              <a:t>information at the time of </a:t>
            </a:r>
            <a:r>
              <a:rPr lang="en-US" b="1" dirty="0" smtClean="0">
                <a:solidFill>
                  <a:srgbClr val="FF0000"/>
                </a:solidFill>
              </a:rPr>
              <a:t>renal biopsy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M.tashakkori</a:t>
            </a:r>
          </a:p>
        </p:txBody>
      </p:sp>
    </p:spTree>
    <p:extLst>
      <p:ext uri="{BB962C8B-B14F-4D97-AF65-F5344CB8AC3E}">
        <p14:creationId xmlns:p14="http://schemas.microsoft.com/office/powerpoint/2010/main" val="1446632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284176"/>
            <a:ext cx="10677906" cy="15087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 cohorts</a:t>
            </a:r>
            <a:endParaRPr lang="fa-IR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1965002"/>
            <a:ext cx="11732653" cy="4206240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We evaluated data from </a:t>
            </a:r>
            <a:r>
              <a:rPr lang="en-US" b="1" dirty="0">
                <a:solidFill>
                  <a:srgbClr val="FF0000"/>
                </a:solidFill>
              </a:rPr>
              <a:t>677 biopsy-proven </a:t>
            </a:r>
            <a:r>
              <a:rPr lang="en-US" b="1" dirty="0">
                <a:solidFill>
                  <a:schemeClr val="bg1"/>
                </a:solidFill>
              </a:rPr>
              <a:t>IgAN </a:t>
            </a:r>
            <a:r>
              <a:rPr lang="en-US" b="1" dirty="0" smtClean="0">
                <a:solidFill>
                  <a:schemeClr val="bg1"/>
                </a:solidFill>
              </a:rPr>
              <a:t>patients </a:t>
            </a:r>
            <a:r>
              <a:rPr lang="en-US" b="1" dirty="0">
                <a:solidFill>
                  <a:schemeClr val="bg1"/>
                </a:solidFill>
              </a:rPr>
              <a:t>enrolled in the Renal, Dialysis and </a:t>
            </a:r>
            <a:r>
              <a:rPr lang="en-US" b="1" dirty="0" smtClean="0">
                <a:solidFill>
                  <a:schemeClr val="bg1"/>
                </a:solidFill>
              </a:rPr>
              <a:t>Transplant Unit </a:t>
            </a:r>
            <a:r>
              <a:rPr lang="en-US" b="1" dirty="0">
                <a:solidFill>
                  <a:schemeClr val="bg1"/>
                </a:solidFill>
              </a:rPr>
              <a:t>at the University of Bari, </a:t>
            </a:r>
            <a:r>
              <a:rPr lang="en-US" b="1" dirty="0">
                <a:solidFill>
                  <a:srgbClr val="FF0000"/>
                </a:solidFill>
              </a:rPr>
              <a:t>Italy</a:t>
            </a:r>
            <a:r>
              <a:rPr lang="en-US" b="1" dirty="0">
                <a:solidFill>
                  <a:schemeClr val="bg1"/>
                </a:solidFill>
              </a:rPr>
              <a:t>, between </a:t>
            </a:r>
            <a:r>
              <a:rPr lang="en-US" b="1" dirty="0">
                <a:solidFill>
                  <a:srgbClr val="FF0000"/>
                </a:solidFill>
              </a:rPr>
              <a:t>May 1972 </a:t>
            </a:r>
            <a:r>
              <a:rPr lang="en-US" b="1" dirty="0" smtClean="0">
                <a:solidFill>
                  <a:srgbClr val="FF0000"/>
                </a:solidFill>
              </a:rPr>
              <a:t>and June </a:t>
            </a:r>
            <a:r>
              <a:rPr lang="en-US" b="1" dirty="0">
                <a:solidFill>
                  <a:srgbClr val="FF0000"/>
                </a:solidFill>
              </a:rPr>
              <a:t>2010</a:t>
            </a:r>
            <a:r>
              <a:rPr lang="en-US" b="1" dirty="0">
                <a:solidFill>
                  <a:schemeClr val="bg1"/>
                </a:solidFill>
              </a:rPr>
              <a:t>. Renal biopsy was performed on the basis of the </a:t>
            </a:r>
            <a:r>
              <a:rPr lang="en-US" b="1" dirty="0" smtClean="0">
                <a:solidFill>
                  <a:schemeClr val="bg1"/>
                </a:solidFill>
              </a:rPr>
              <a:t>following indications</a:t>
            </a:r>
            <a:r>
              <a:rPr lang="en-US" b="1" dirty="0">
                <a:solidFill>
                  <a:schemeClr val="bg1"/>
                </a:solidFill>
              </a:rPr>
              <a:t>: asymptomatic urinary abnormalities such as </a:t>
            </a:r>
            <a:r>
              <a:rPr lang="en-US" b="1" dirty="0" smtClean="0">
                <a:solidFill>
                  <a:srgbClr val="FF0000"/>
                </a:solidFill>
              </a:rPr>
              <a:t>microscopic </a:t>
            </a:r>
            <a:r>
              <a:rPr lang="en-US" b="1" dirty="0">
                <a:solidFill>
                  <a:srgbClr val="FF0000"/>
                </a:solidFill>
              </a:rPr>
              <a:t>haematuria</a:t>
            </a:r>
            <a:r>
              <a:rPr lang="en-US" b="1" dirty="0">
                <a:solidFill>
                  <a:schemeClr val="bg1"/>
                </a:solidFill>
              </a:rPr>
              <a:t> and/or </a:t>
            </a:r>
            <a:r>
              <a:rPr lang="en-US" b="1" dirty="0" smtClean="0">
                <a:solidFill>
                  <a:srgbClr val="FF0000"/>
                </a:solidFill>
              </a:rPr>
              <a:t>mild-to-moderate proteinuria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macroscopic haematuria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nephrotic </a:t>
            </a:r>
            <a:r>
              <a:rPr lang="en-US" b="1" dirty="0">
                <a:solidFill>
                  <a:srgbClr val="FF0000"/>
                </a:solidFill>
              </a:rPr>
              <a:t>syndrome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acute renal failure </a:t>
            </a:r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chronic kidney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r>
              <a:rPr lang="en-US" b="1" dirty="0" smtClean="0">
                <a:solidFill>
                  <a:schemeClr val="bg1"/>
                </a:solidFill>
              </a:rPr>
              <a:t>. The diagnosis </a:t>
            </a:r>
            <a:r>
              <a:rPr lang="en-US" b="1" dirty="0">
                <a:solidFill>
                  <a:schemeClr val="bg1"/>
                </a:solidFill>
              </a:rPr>
              <a:t>of IgAN was based on the findings of </a:t>
            </a:r>
            <a:r>
              <a:rPr lang="en-US" b="1" dirty="0" smtClean="0">
                <a:solidFill>
                  <a:schemeClr val="bg1"/>
                </a:solidFill>
              </a:rPr>
              <a:t>predominant mesangial </a:t>
            </a:r>
            <a:r>
              <a:rPr lang="en-US" b="1" dirty="0">
                <a:solidFill>
                  <a:schemeClr val="bg1"/>
                </a:solidFill>
              </a:rPr>
              <a:t>deposits of IgA by immunofluorescence after </a:t>
            </a:r>
            <a:r>
              <a:rPr lang="en-US" b="1" dirty="0" smtClean="0">
                <a:solidFill>
                  <a:schemeClr val="bg1"/>
                </a:solidFill>
              </a:rPr>
              <a:t>exclusion of </a:t>
            </a:r>
            <a:r>
              <a:rPr lang="en-US" b="1" dirty="0">
                <a:solidFill>
                  <a:schemeClr val="bg1"/>
                </a:solidFill>
              </a:rPr>
              <a:t>lupus nephritis, Henoch Schönlein purpura and </a:t>
            </a:r>
            <a:r>
              <a:rPr lang="en-US" b="1" dirty="0" smtClean="0">
                <a:solidFill>
                  <a:schemeClr val="bg1"/>
                </a:solidFill>
              </a:rPr>
              <a:t>liver cirrhosis.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 smtClean="0"/>
              <a:t>M.tashakkori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48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2" y="284176"/>
            <a:ext cx="10619137" cy="1508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2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cohorts</a:t>
            </a:r>
            <a:endParaRPr lang="fa-IR" sz="25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2189408"/>
            <a:ext cx="10380373" cy="402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We also included two cohorts from different </a:t>
            </a:r>
            <a:r>
              <a:rPr lang="en-US" sz="2000" b="1" dirty="0" smtClean="0">
                <a:solidFill>
                  <a:schemeClr val="bg1"/>
                </a:solidFill>
              </a:rPr>
              <a:t>populations, </a:t>
            </a:r>
            <a:r>
              <a:rPr lang="en-US" sz="2000" b="1" dirty="0" smtClean="0">
                <a:solidFill>
                  <a:srgbClr val="FF0000"/>
                </a:solidFill>
              </a:rPr>
              <a:t>441 </a:t>
            </a:r>
            <a:r>
              <a:rPr lang="en-US" sz="2000" b="1" dirty="0">
                <a:solidFill>
                  <a:srgbClr val="FF0000"/>
                </a:solidFill>
              </a:rPr>
              <a:t>Norwegian </a:t>
            </a:r>
            <a:r>
              <a:rPr lang="en-US" sz="2000" b="1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53 Japanese </a:t>
            </a:r>
            <a:r>
              <a:rPr lang="en-US" sz="2000" b="1" dirty="0">
                <a:solidFill>
                  <a:schemeClr val="bg1"/>
                </a:solidFill>
              </a:rPr>
              <a:t>biopsy-proven IgAN </a:t>
            </a:r>
            <a:r>
              <a:rPr lang="en-US" sz="2000" b="1" dirty="0" smtClean="0">
                <a:solidFill>
                  <a:schemeClr val="bg1"/>
                </a:solidFill>
              </a:rPr>
              <a:t>patients. The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Norwegian</a:t>
            </a:r>
            <a:r>
              <a:rPr lang="en-US" sz="2000" b="1" dirty="0">
                <a:solidFill>
                  <a:schemeClr val="bg1"/>
                </a:solidFill>
              </a:rPr>
              <a:t> IgAN cohort was identified in the </a:t>
            </a:r>
            <a:r>
              <a:rPr lang="en-US" sz="2000" b="1" dirty="0" smtClean="0">
                <a:solidFill>
                  <a:schemeClr val="bg1"/>
                </a:solidFill>
              </a:rPr>
              <a:t>Norwegian Kidney </a:t>
            </a:r>
            <a:r>
              <a:rPr lang="en-US" sz="2000" b="1" dirty="0">
                <a:solidFill>
                  <a:schemeClr val="bg1"/>
                </a:solidFill>
              </a:rPr>
              <a:t>Biopsy Registry. All primary IgAN patients diagnosed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1988–2004</a:t>
            </a:r>
            <a:r>
              <a:rPr lang="en-US" sz="2000" b="1" dirty="0">
                <a:solidFill>
                  <a:schemeClr val="bg1"/>
                </a:solidFill>
              </a:rPr>
              <a:t> were included. Cases with ESKD </a:t>
            </a:r>
            <a:r>
              <a:rPr lang="en-US" sz="2000" b="1" dirty="0" smtClean="0">
                <a:solidFill>
                  <a:schemeClr val="bg1"/>
                </a:solidFill>
              </a:rPr>
              <a:t>during follow-up </a:t>
            </a:r>
            <a:r>
              <a:rPr lang="en-US" sz="2000" b="1" dirty="0">
                <a:solidFill>
                  <a:schemeClr val="bg1"/>
                </a:solidFill>
              </a:rPr>
              <a:t>through June </a:t>
            </a:r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2013</a:t>
            </a:r>
            <a:r>
              <a:rPr lang="en-US" sz="2000" b="1" dirty="0">
                <a:solidFill>
                  <a:schemeClr val="bg1"/>
                </a:solidFill>
              </a:rPr>
              <a:t> were identified by </a:t>
            </a:r>
            <a:r>
              <a:rPr lang="en-US" sz="2000" b="1" dirty="0" smtClean="0">
                <a:solidFill>
                  <a:schemeClr val="bg1"/>
                </a:solidFill>
              </a:rPr>
              <a:t>record </a:t>
            </a:r>
            <a:r>
              <a:rPr lang="en-US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linkage </a:t>
            </a:r>
            <a:r>
              <a:rPr lang="en-US" sz="2000" b="1" dirty="0">
                <a:solidFill>
                  <a:schemeClr val="bg1"/>
                </a:solidFill>
              </a:rPr>
              <a:t>of the study cohort with the Norwegian Renal </a:t>
            </a:r>
            <a:r>
              <a:rPr lang="en-US" sz="2000" b="1" dirty="0" smtClean="0">
                <a:solidFill>
                  <a:schemeClr val="bg1"/>
                </a:solidFill>
              </a:rPr>
              <a:t>Registry using </a:t>
            </a:r>
            <a:r>
              <a:rPr lang="en-US" sz="2000" b="1" dirty="0">
                <a:solidFill>
                  <a:schemeClr val="bg1"/>
                </a:solidFill>
              </a:rPr>
              <a:t>the unique Norwegian 11-digit social security </a:t>
            </a:r>
            <a:r>
              <a:rPr lang="en-US" sz="2000" b="1" dirty="0" smtClean="0">
                <a:solidFill>
                  <a:schemeClr val="bg1"/>
                </a:solidFill>
              </a:rPr>
              <a:t>number.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Cdss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M.tashakkori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94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39" y="284176"/>
            <a:ext cx="10523360" cy="1508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 AND METHODS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 cohorts</a:t>
            </a:r>
            <a:endParaRPr lang="fa-IR" sz="27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2253802"/>
            <a:ext cx="9581882" cy="39641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cohort of </a:t>
            </a:r>
            <a:r>
              <a:rPr lang="en-US" b="1" dirty="0">
                <a:solidFill>
                  <a:srgbClr val="92D050"/>
                </a:solidFill>
              </a:rPr>
              <a:t>53 IgAN </a:t>
            </a:r>
            <a:r>
              <a:rPr lang="en-US" b="1" dirty="0">
                <a:solidFill>
                  <a:schemeClr val="bg1"/>
                </a:solidFill>
              </a:rPr>
              <a:t>patients was collected at Juntendo University </a:t>
            </a:r>
            <a:r>
              <a:rPr lang="en-US" b="1" dirty="0" smtClean="0">
                <a:solidFill>
                  <a:schemeClr val="bg1"/>
                </a:solidFill>
              </a:rPr>
              <a:t>hospital , </a:t>
            </a:r>
            <a:r>
              <a:rPr lang="en-US" b="1" dirty="0" smtClean="0">
                <a:solidFill>
                  <a:srgbClr val="92D050"/>
                </a:solidFill>
              </a:rPr>
              <a:t>Japan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>
                <a:solidFill>
                  <a:schemeClr val="bg1"/>
                </a:solidFill>
              </a:rPr>
              <a:t>from </a:t>
            </a:r>
            <a:r>
              <a:rPr lang="en-US" b="1" dirty="0">
                <a:solidFill>
                  <a:srgbClr val="92D050"/>
                </a:solidFill>
              </a:rPr>
              <a:t>1974 to 2013</a:t>
            </a:r>
            <a:r>
              <a:rPr lang="en-US" b="1" dirty="0">
                <a:solidFill>
                  <a:schemeClr val="bg1"/>
                </a:solidFill>
              </a:rPr>
              <a:t>. This study was approved by the localmedical ethics committees and conducted in accordance with the guidelines of the Declaration of Helsinki. Due to the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retrospective</a:t>
            </a:r>
            <a:r>
              <a:rPr lang="en-US" b="1" dirty="0">
                <a:solidFill>
                  <a:schemeClr val="bg1"/>
                </a:solidFill>
              </a:rPr>
              <a:t> nature of the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study</a:t>
            </a:r>
            <a:r>
              <a:rPr lang="en-US" b="1" dirty="0" smtClean="0">
                <a:solidFill>
                  <a:schemeClr val="bg1"/>
                </a:solidFill>
              </a:rPr>
              <a:t> , </a:t>
            </a:r>
            <a:r>
              <a:rPr lang="en-US" b="1" dirty="0">
                <a:solidFill>
                  <a:schemeClr val="bg1"/>
                </a:solidFill>
              </a:rPr>
              <a:t>written informed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consent</a:t>
            </a:r>
            <a:r>
              <a:rPr lang="en-US" b="1" dirty="0">
                <a:solidFill>
                  <a:schemeClr val="bg1"/>
                </a:solidFill>
              </a:rPr>
              <a:t> was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waived</a:t>
            </a:r>
            <a:r>
              <a:rPr lang="en-US" b="1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patients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cdss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b="1" dirty="0" smtClean="0"/>
              <a:t>M.tashakkori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8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5">
      <a:dk1>
        <a:srgbClr val="2C2C2C"/>
      </a:dk1>
      <a:lt1>
        <a:srgbClr val="3B748D"/>
      </a:lt1>
      <a:dk2>
        <a:srgbClr val="FFFFFF"/>
      </a:dk2>
      <a:lt2>
        <a:srgbClr val="002060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1146</TotalTime>
  <Words>2205</Words>
  <Application>Microsoft Office PowerPoint</Application>
  <PresentationFormat>Widescreen</PresentationFormat>
  <Paragraphs>162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2  Nasim</vt:lpstr>
      <vt:lpstr>Arial</vt:lpstr>
      <vt:lpstr>B Nazanin</vt:lpstr>
      <vt:lpstr>B Titr</vt:lpstr>
      <vt:lpstr>Calibri</vt:lpstr>
      <vt:lpstr>Corbel</vt:lpstr>
      <vt:lpstr>Tahoma</vt:lpstr>
      <vt:lpstr>Wingdings</vt:lpstr>
      <vt:lpstr>Banded</vt:lpstr>
      <vt:lpstr>Clinical decision support system for  end-stage kidney disease risk estimation in IgA nephropathy patients</vt:lpstr>
      <vt:lpstr>author</vt:lpstr>
      <vt:lpstr>journal</vt:lpstr>
      <vt:lpstr>Introduction</vt:lpstr>
      <vt:lpstr>Introduction</vt:lpstr>
      <vt:lpstr>Introduction</vt:lpstr>
      <vt:lpstr>MATERIALS AND METHODS Study  cohorts</vt:lpstr>
      <vt:lpstr>MATERIALS AND METHODS Study  cohorts</vt:lpstr>
      <vt:lpstr>MATERIALS AND METHODS Study  cohorts</vt:lpstr>
      <vt:lpstr>MATERIALS AND METHODS Investigated  parameters</vt:lpstr>
      <vt:lpstr>MATERIALS AND METHODS Investigated  parameters</vt:lpstr>
      <vt:lpstr>MATERIALS AND METHODS Statistical  analyses</vt:lpstr>
      <vt:lpstr>MATERIALS AND METHODS Statistical  analyses</vt:lpstr>
      <vt:lpstr>RESULTS Characteristics  of  the study population</vt:lpstr>
      <vt:lpstr>RESULTS Characteristics  of  the study population</vt:lpstr>
      <vt:lpstr>RESULTS Characteristics  of  the study population</vt:lpstr>
      <vt:lpstr>RESULTS ESKD predictors as input for the ANNs</vt:lpstr>
      <vt:lpstr>RESULTS Performance  of  the ANNs</vt:lpstr>
      <vt:lpstr>RESULTS ESKD status prediction </vt:lpstr>
      <vt:lpstr>RESULTS eSKD timing prediction</vt:lpstr>
      <vt:lpstr>RESULTS</vt:lpstr>
      <vt:lpstr>RESULTS Online clinical decision support system</vt:lpstr>
      <vt:lpstr>DISCUSSION</vt:lpstr>
      <vt:lpstr>DISCUSSION</vt:lpstr>
      <vt:lpstr>conclusion  limitation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ارائه</dc:title>
  <dc:creator>Ali Molazemian</dc:creator>
  <cp:lastModifiedBy>Mahboubeh Tashakkori</cp:lastModifiedBy>
  <cp:revision>145</cp:revision>
  <dcterms:created xsi:type="dcterms:W3CDTF">2017-02-27T19:12:11Z</dcterms:created>
  <dcterms:modified xsi:type="dcterms:W3CDTF">2019-03-04T08:54:50Z</dcterms:modified>
</cp:coreProperties>
</file>