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708" r:id="rId1"/>
  </p:sldMasterIdLst>
  <p:notesMasterIdLst>
    <p:notesMasterId r:id="rId42"/>
  </p:notesMasterIdLst>
  <p:sldIdLst>
    <p:sldId id="256" r:id="rId2"/>
    <p:sldId id="273" r:id="rId3"/>
    <p:sldId id="274" r:id="rId4"/>
    <p:sldId id="271" r:id="rId5"/>
    <p:sldId id="272" r:id="rId6"/>
    <p:sldId id="290" r:id="rId7"/>
    <p:sldId id="291" r:id="rId8"/>
    <p:sldId id="275" r:id="rId9"/>
    <p:sldId id="276" r:id="rId10"/>
    <p:sldId id="292" r:id="rId11"/>
    <p:sldId id="313" r:id="rId12"/>
    <p:sldId id="280" r:id="rId13"/>
    <p:sldId id="314" r:id="rId14"/>
    <p:sldId id="315" r:id="rId15"/>
    <p:sldId id="287" r:id="rId16"/>
    <p:sldId id="293" r:id="rId17"/>
    <p:sldId id="294" r:id="rId18"/>
    <p:sldId id="295" r:id="rId19"/>
    <p:sldId id="296" r:id="rId20"/>
    <p:sldId id="297" r:id="rId21"/>
    <p:sldId id="299" r:id="rId22"/>
    <p:sldId id="300" r:id="rId23"/>
    <p:sldId id="301" r:id="rId24"/>
    <p:sldId id="302" r:id="rId25"/>
    <p:sldId id="303" r:id="rId26"/>
    <p:sldId id="304" r:id="rId27"/>
    <p:sldId id="305" r:id="rId28"/>
    <p:sldId id="306" r:id="rId29"/>
    <p:sldId id="307" r:id="rId30"/>
    <p:sldId id="308" r:id="rId31"/>
    <p:sldId id="309" r:id="rId32"/>
    <p:sldId id="288" r:id="rId33"/>
    <p:sldId id="281" r:id="rId34"/>
    <p:sldId id="284" r:id="rId35"/>
    <p:sldId id="285" r:id="rId36"/>
    <p:sldId id="311" r:id="rId37"/>
    <p:sldId id="312" r:id="rId38"/>
    <p:sldId id="283" r:id="rId39"/>
    <p:sldId id="310" r:id="rId40"/>
    <p:sldId id="270"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9297"/>
    <a:srgbClr val="1F4A5F"/>
    <a:srgbClr val="2BA9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1" d="100"/>
          <a:sy n="91" d="100"/>
        </p:scale>
        <p:origin x="126" y="8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418240-42F5-4D66-AD81-92E022F3CED7}" type="datetimeFigureOut">
              <a:rPr lang="en-US" smtClean="0"/>
              <a:t>4/8/2019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61BC55-00B1-4BDA-9DC6-6EB3FB8E35FF}" type="slidenum">
              <a:rPr lang="en-US" smtClean="0"/>
              <a:t>‹#›</a:t>
            </a:fld>
            <a:endParaRPr lang="en-US"/>
          </a:p>
        </p:txBody>
      </p:sp>
    </p:spTree>
    <p:extLst>
      <p:ext uri="{BB962C8B-B14F-4D97-AF65-F5344CB8AC3E}">
        <p14:creationId xmlns:p14="http://schemas.microsoft.com/office/powerpoint/2010/main" val="8727444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1BC55-00B1-4BDA-9DC6-6EB3FB8E35FF}" type="slidenum">
              <a:rPr lang="en-US" smtClean="0"/>
              <a:t>1</a:t>
            </a:fld>
            <a:endParaRPr lang="en-US"/>
          </a:p>
        </p:txBody>
      </p:sp>
    </p:spTree>
    <p:extLst>
      <p:ext uri="{BB962C8B-B14F-4D97-AF65-F5344CB8AC3E}">
        <p14:creationId xmlns:p14="http://schemas.microsoft.com/office/powerpoint/2010/main" val="1460217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1BC55-00B1-4BDA-9DC6-6EB3FB8E35FF}" type="slidenum">
              <a:rPr lang="en-US" smtClean="0"/>
              <a:t>40</a:t>
            </a:fld>
            <a:endParaRPr lang="en-US"/>
          </a:p>
        </p:txBody>
      </p:sp>
    </p:spTree>
    <p:extLst>
      <p:ext uri="{BB962C8B-B14F-4D97-AF65-F5344CB8AC3E}">
        <p14:creationId xmlns:p14="http://schemas.microsoft.com/office/powerpoint/2010/main" val="10780479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smtClean="0"/>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r>
              <a:rPr lang="en-US" smtClean="0"/>
              <a:t>اسلاید شماره  9</a:t>
            </a:r>
            <a:endParaRPr lang="en-US" dirty="0"/>
          </a:p>
        </p:txBody>
      </p:sp>
      <p:sp>
        <p:nvSpPr>
          <p:cNvPr id="5" name="Footer Placeholder 4"/>
          <p:cNvSpPr>
            <a:spLocks noGrp="1"/>
          </p:cNvSpPr>
          <p:nvPr>
            <p:ph type="ftr" sz="quarter" idx="11"/>
          </p:nvPr>
        </p:nvSpPr>
        <p:spPr/>
        <p:txBody>
          <a:bodyPr/>
          <a:lstStyle/>
          <a:p>
            <a:r>
              <a:rPr lang="fa-IR" smtClean="0"/>
              <a:t>موضوع ارائه</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13104479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اسلاید شماره  9</a:t>
            </a:r>
            <a:endParaRPr lang="en-US" dirty="0"/>
          </a:p>
        </p:txBody>
      </p:sp>
      <p:sp>
        <p:nvSpPr>
          <p:cNvPr id="5" name="Footer Placeholder 4"/>
          <p:cNvSpPr>
            <a:spLocks noGrp="1"/>
          </p:cNvSpPr>
          <p:nvPr>
            <p:ph type="ftr" sz="quarter" idx="11"/>
          </p:nvPr>
        </p:nvSpPr>
        <p:spPr/>
        <p:txBody>
          <a:bodyPr/>
          <a:lstStyle/>
          <a:p>
            <a:r>
              <a:rPr lang="fa-IR" smtClean="0"/>
              <a:t>موضوع ارائه</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5548022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r>
              <a:rPr lang="en-US" smtClean="0"/>
              <a:t>اسلاید شماره  9</a:t>
            </a:r>
            <a:endParaRPr lang="en-US" dirty="0"/>
          </a:p>
        </p:txBody>
      </p:sp>
      <p:sp>
        <p:nvSpPr>
          <p:cNvPr id="5" name="Footer Placeholder 4"/>
          <p:cNvSpPr>
            <a:spLocks noGrp="1"/>
          </p:cNvSpPr>
          <p:nvPr>
            <p:ph type="ftr" sz="quarter" idx="11"/>
          </p:nvPr>
        </p:nvSpPr>
        <p:spPr>
          <a:xfrm>
            <a:off x="3776135" y="6422854"/>
            <a:ext cx="4279669" cy="365125"/>
          </a:xfrm>
        </p:spPr>
        <p:txBody>
          <a:bodyPr/>
          <a:lstStyle/>
          <a:p>
            <a:r>
              <a:rPr lang="fa-IR" smtClean="0"/>
              <a:t>موضوع ارائه</a:t>
            </a:r>
            <a:endParaRPr lang="en-US" dirty="0"/>
          </a:p>
        </p:txBody>
      </p:sp>
      <p:sp>
        <p:nvSpPr>
          <p:cNvPr id="6" name="Slide Number Placeholder 5"/>
          <p:cNvSpPr>
            <a:spLocks noGrp="1"/>
          </p:cNvSpPr>
          <p:nvPr>
            <p:ph type="sldNum" sz="quarter" idx="12"/>
          </p:nvPr>
        </p:nvSpPr>
        <p:spPr>
          <a:xfrm>
            <a:off x="8073048" y="6422854"/>
            <a:ext cx="879759" cy="365125"/>
          </a:xfrm>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93714144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21020" y="6283041"/>
            <a:ext cx="12213020" cy="457200"/>
          </a:xfrm>
          <a:prstGeom prst="rect">
            <a:avLst/>
          </a:prstGeom>
          <a:solidFill>
            <a:schemeClr val="tx1">
              <a:lumMod val="75000"/>
            </a:schemeClr>
          </a:solidFill>
          <a:ln>
            <a:solidFill>
              <a:schemeClr val="bg2"/>
            </a:solidFill>
          </a:ln>
          <a:effectLst/>
          <a:scene3d>
            <a:camera prst="orthographicFront">
              <a:rot lat="0" lon="0" rev="0"/>
            </a:camera>
            <a:lightRig rig="chilly" dir="t">
              <a:rot lat="0" lon="0" rev="18480000"/>
            </a:lightRig>
          </a:scene3d>
          <a:sp3d prstMaterial="clear">
            <a:bevelT/>
          </a:sp3d>
        </p:spPr>
        <p:style>
          <a:lnRef idx="1">
            <a:schemeClr val="dk1"/>
          </a:lnRef>
          <a:fillRef idx="2">
            <a:schemeClr val="dk1"/>
          </a:fillRef>
          <a:effectRef idx="1">
            <a:schemeClr val="dk1"/>
          </a:effectRef>
          <a:fontRef idx="minor">
            <a:schemeClr val="dk1"/>
          </a:fontRef>
        </p:style>
        <p:txBody>
          <a:bodyPr anchor="ctr"/>
          <a:lstStyle/>
          <a:p>
            <a:pPr algn="ctr" rtl="1" eaLnBrk="1" fontAlgn="auto" hangingPunct="1">
              <a:spcBef>
                <a:spcPts val="0"/>
              </a:spcBef>
              <a:spcAft>
                <a:spcPts val="0"/>
              </a:spcAft>
              <a:defRPr/>
            </a:pPr>
            <a:endParaRPr lang="en-US" sz="1200" dirty="0">
              <a:solidFill>
                <a:schemeClr val="tx1">
                  <a:lumMod val="50000"/>
                  <a:lumOff val="50000"/>
                </a:schemeClr>
              </a:solidFill>
              <a:cs typeface="B Nazanin" pitchFamily="2" charset="-78"/>
            </a:endParaRPr>
          </a:p>
        </p:txBody>
      </p:sp>
      <p:sp>
        <p:nvSpPr>
          <p:cNvPr id="2" name="Title 1"/>
          <p:cNvSpPr>
            <a:spLocks noGrp="1"/>
          </p:cNvSpPr>
          <p:nvPr>
            <p:ph type="title" hasCustomPrompt="1"/>
          </p:nvPr>
        </p:nvSpPr>
        <p:spPr/>
        <p:txBody>
          <a:bodyPr/>
          <a:lstStyle>
            <a:lvl1pPr algn="l" rtl="0">
              <a:defRPr b="0" baseline="0">
                <a:cs typeface="B Titr" panose="00000700000000000000" pitchFamily="2" charset="-78"/>
              </a:defRPr>
            </a:lvl1pPr>
          </a:lstStyle>
          <a:p>
            <a:r>
              <a:rPr lang="en-US" dirty="0" smtClean="0"/>
              <a:t>Click to add title</a:t>
            </a:r>
            <a:endParaRPr lang="en-US" dirty="0"/>
          </a:p>
        </p:txBody>
      </p:sp>
      <p:sp>
        <p:nvSpPr>
          <p:cNvPr id="3" name="Content Placeholder 2"/>
          <p:cNvSpPr>
            <a:spLocks noGrp="1"/>
          </p:cNvSpPr>
          <p:nvPr>
            <p:ph idx="1" hasCustomPrompt="1"/>
          </p:nvPr>
        </p:nvSpPr>
        <p:spPr/>
        <p:txBody>
          <a:bodyPr/>
          <a:lstStyle>
            <a:lvl1pPr algn="l" rtl="0">
              <a:defRPr b="0" baseline="0">
                <a:solidFill>
                  <a:schemeClr val="tx1"/>
                </a:solidFill>
                <a:cs typeface="B Nazanin" panose="00000400000000000000" pitchFamily="2" charset="-78"/>
              </a:defRPr>
            </a:lvl1pPr>
            <a:lvl2pPr algn="r" rtl="1">
              <a:defRPr b="0">
                <a:solidFill>
                  <a:schemeClr val="tx1"/>
                </a:solidFill>
                <a:cs typeface="B Nazanin" panose="00000400000000000000" pitchFamily="2" charset="-78"/>
              </a:defRPr>
            </a:lvl2pPr>
            <a:lvl3pPr>
              <a:defRPr b="1">
                <a:solidFill>
                  <a:schemeClr val="tx1"/>
                </a:solidFill>
              </a:defRPr>
            </a:lvl3pPr>
            <a:lvl4pPr>
              <a:defRPr b="1">
                <a:solidFill>
                  <a:schemeClr val="tx1"/>
                </a:solidFill>
              </a:defRPr>
            </a:lvl4pPr>
            <a:lvl5pPr>
              <a:defRPr b="1">
                <a:solidFill>
                  <a:schemeClr val="tx1"/>
                </a:solidFill>
              </a:defRPr>
            </a:lvl5pPr>
          </a:lstStyle>
          <a:p>
            <a:pPr lvl="0"/>
            <a:r>
              <a:rPr lang="en-US" dirty="0" smtClean="0"/>
              <a:t>Click to add text</a:t>
            </a:r>
            <a:endParaRPr lang="fa-IR" dirty="0" smtClean="0"/>
          </a:p>
          <a:p>
            <a:pPr lvl="0"/>
            <a:endParaRPr lang="en-US" dirty="0" smtClean="0"/>
          </a:p>
        </p:txBody>
      </p:sp>
      <p:sp>
        <p:nvSpPr>
          <p:cNvPr id="4" name="Date Placeholder 3"/>
          <p:cNvSpPr>
            <a:spLocks noGrp="1"/>
          </p:cNvSpPr>
          <p:nvPr>
            <p:ph type="dt" sz="half" idx="10"/>
          </p:nvPr>
        </p:nvSpPr>
        <p:spPr>
          <a:xfrm>
            <a:off x="1202265" y="6333954"/>
            <a:ext cx="1972733" cy="365125"/>
          </a:xfrm>
        </p:spPr>
        <p:txBody>
          <a:bodyPr/>
          <a:lstStyle>
            <a:lvl1pPr>
              <a:defRPr sz="1400" b="0">
                <a:solidFill>
                  <a:schemeClr val="tx1"/>
                </a:solidFill>
                <a:cs typeface="B Nazanin" panose="00000400000000000000" pitchFamily="2" charset="-78"/>
              </a:defRPr>
            </a:lvl1pPr>
          </a:lstStyle>
          <a:p>
            <a:r>
              <a:rPr lang="en-US" dirty="0" smtClean="0"/>
              <a:t>Slide NO </a:t>
            </a:r>
            <a:fld id="{58863BF2-F2E0-4234-B14B-8DB17FDAD539}" type="slidenum">
              <a:rPr lang="en-US" smtClean="0"/>
              <a:t>‹#›</a:t>
            </a:fld>
            <a:endParaRPr lang="en-US" dirty="0"/>
          </a:p>
        </p:txBody>
      </p:sp>
      <p:sp>
        <p:nvSpPr>
          <p:cNvPr id="5" name="Footer Placeholder 4"/>
          <p:cNvSpPr>
            <a:spLocks noGrp="1"/>
          </p:cNvSpPr>
          <p:nvPr>
            <p:ph type="ftr" sz="quarter" idx="11"/>
          </p:nvPr>
        </p:nvSpPr>
        <p:spPr>
          <a:xfrm>
            <a:off x="3441699" y="6333954"/>
            <a:ext cx="5232401" cy="365125"/>
          </a:xfrm>
        </p:spPr>
        <p:txBody>
          <a:bodyPr/>
          <a:lstStyle>
            <a:lvl1pPr algn="ctr">
              <a:defRPr sz="1400" b="0">
                <a:solidFill>
                  <a:schemeClr val="tx1"/>
                </a:solidFill>
                <a:cs typeface="B Nazanin" panose="00000400000000000000" pitchFamily="2" charset="-78"/>
              </a:defRPr>
            </a:lvl1pPr>
          </a:lstStyle>
          <a:p>
            <a:r>
              <a:rPr lang="en-US" dirty="0" smtClean="0"/>
              <a:t>Topic</a:t>
            </a:r>
            <a:endParaRPr lang="en-US" dirty="0"/>
          </a:p>
        </p:txBody>
      </p:sp>
      <p:sp>
        <p:nvSpPr>
          <p:cNvPr id="6" name="Slide Number Placeholder 5"/>
          <p:cNvSpPr>
            <a:spLocks noGrp="1"/>
          </p:cNvSpPr>
          <p:nvPr>
            <p:ph type="sldNum" sz="quarter" idx="12"/>
          </p:nvPr>
        </p:nvSpPr>
        <p:spPr>
          <a:xfrm>
            <a:off x="8940800" y="6343308"/>
            <a:ext cx="2080191" cy="365125"/>
          </a:xfrm>
        </p:spPr>
        <p:txBody>
          <a:bodyPr/>
          <a:lstStyle>
            <a:lvl1pPr marL="0" marR="0" indent="0" algn="r" defTabSz="457200" rtl="0" eaLnBrk="1" fontAlgn="auto" latinLnBrk="0" hangingPunct="1">
              <a:lnSpc>
                <a:spcPct val="100000"/>
              </a:lnSpc>
              <a:spcBef>
                <a:spcPts val="0"/>
              </a:spcBef>
              <a:spcAft>
                <a:spcPts val="0"/>
              </a:spcAft>
              <a:buClrTx/>
              <a:buSzTx/>
              <a:buFontTx/>
              <a:buNone/>
              <a:tabLst/>
              <a:defRPr sz="1400">
                <a:solidFill>
                  <a:schemeClr val="tx1"/>
                </a:solidFill>
                <a:cs typeface="B Nazanin" panose="00000400000000000000" pitchFamily="2" charset="-78"/>
              </a:defRPr>
            </a:lvl1pPr>
          </a:lstStyle>
          <a:p>
            <a:r>
              <a:rPr lang="en-US" dirty="0" smtClean="0"/>
              <a:t>Lecturer Name</a:t>
            </a:r>
            <a:endParaRPr lang="en-US" dirty="0"/>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11483" t="10983" r="12553" b="15935"/>
          <a:stretch/>
        </p:blipFill>
        <p:spPr>
          <a:xfrm>
            <a:off x="9921271" y="288084"/>
            <a:ext cx="2078966" cy="1414379"/>
          </a:xfrm>
          <a:prstGeom prst="rect">
            <a:avLst/>
          </a:prstGeom>
          <a:noFill/>
          <a:ln>
            <a:noFill/>
          </a:ln>
        </p:spPr>
      </p:pic>
    </p:spTree>
    <p:extLst>
      <p:ext uri="{BB962C8B-B14F-4D97-AF65-F5344CB8AC3E}">
        <p14:creationId xmlns:p14="http://schemas.microsoft.com/office/powerpoint/2010/main" val="372078731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r>
              <a:rPr lang="en-US" smtClean="0"/>
              <a:t>اسلاید شماره  9</a:t>
            </a:r>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r>
              <a:rPr lang="fa-IR" smtClean="0"/>
              <a:t>موضوع ارائه</a:t>
            </a:r>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802594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r>
              <a:rPr lang="en-US" smtClean="0"/>
              <a:t>اسلاید شماره  9</a:t>
            </a:r>
            <a:endParaRPr lang="en-US" dirty="0"/>
          </a:p>
        </p:txBody>
      </p:sp>
      <p:sp>
        <p:nvSpPr>
          <p:cNvPr id="6" name="Footer Placeholder 5"/>
          <p:cNvSpPr>
            <a:spLocks noGrp="1"/>
          </p:cNvSpPr>
          <p:nvPr>
            <p:ph type="ftr" sz="quarter" idx="11"/>
          </p:nvPr>
        </p:nvSpPr>
        <p:spPr/>
        <p:txBody>
          <a:bodyPr/>
          <a:lstStyle/>
          <a:p>
            <a:r>
              <a:rPr lang="fa-IR" smtClean="0"/>
              <a:t>موضوع ارائه</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124984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r>
              <a:rPr lang="en-US" smtClean="0"/>
              <a:t>اسلاید شماره  9</a:t>
            </a:r>
            <a:endParaRPr lang="en-US" dirty="0"/>
          </a:p>
        </p:txBody>
      </p:sp>
      <p:sp>
        <p:nvSpPr>
          <p:cNvPr id="8" name="Footer Placeholder 7"/>
          <p:cNvSpPr>
            <a:spLocks noGrp="1"/>
          </p:cNvSpPr>
          <p:nvPr>
            <p:ph type="ftr" sz="quarter" idx="11"/>
          </p:nvPr>
        </p:nvSpPr>
        <p:spPr/>
        <p:txBody>
          <a:bodyPr/>
          <a:lstStyle/>
          <a:p>
            <a:r>
              <a:rPr lang="fa-IR" smtClean="0"/>
              <a:t>موضوع ارائه</a:t>
            </a:r>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714677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r>
              <a:rPr lang="en-US" smtClean="0"/>
              <a:t>اسلاید شماره  9</a:t>
            </a:r>
            <a:endParaRPr lang="en-US" dirty="0"/>
          </a:p>
        </p:txBody>
      </p:sp>
      <p:sp>
        <p:nvSpPr>
          <p:cNvPr id="4" name="Footer Placeholder 3"/>
          <p:cNvSpPr>
            <a:spLocks noGrp="1"/>
          </p:cNvSpPr>
          <p:nvPr>
            <p:ph type="ftr" sz="quarter" idx="11"/>
          </p:nvPr>
        </p:nvSpPr>
        <p:spPr/>
        <p:txBody>
          <a:bodyPr/>
          <a:lstStyle/>
          <a:p>
            <a:r>
              <a:rPr lang="fa-IR" smtClean="0"/>
              <a:t>موضوع ارائه</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061761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اسلاید شماره  9</a:t>
            </a:r>
            <a:endParaRPr lang="en-US" dirty="0"/>
          </a:p>
        </p:txBody>
      </p:sp>
      <p:sp>
        <p:nvSpPr>
          <p:cNvPr id="3" name="Footer Placeholder 2"/>
          <p:cNvSpPr>
            <a:spLocks noGrp="1"/>
          </p:cNvSpPr>
          <p:nvPr>
            <p:ph type="ftr" sz="quarter" idx="11"/>
          </p:nvPr>
        </p:nvSpPr>
        <p:spPr/>
        <p:txBody>
          <a:bodyPr/>
          <a:lstStyle/>
          <a:p>
            <a:r>
              <a:rPr lang="fa-IR" smtClean="0"/>
              <a:t>موضوع ارائه</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8581945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اسلاید شماره  9</a:t>
            </a:r>
            <a:endParaRPr lang="en-US" dirty="0"/>
          </a:p>
        </p:txBody>
      </p:sp>
      <p:sp>
        <p:nvSpPr>
          <p:cNvPr id="6" name="Footer Placeholder 5"/>
          <p:cNvSpPr>
            <a:spLocks noGrp="1"/>
          </p:cNvSpPr>
          <p:nvPr>
            <p:ph type="ftr" sz="quarter" idx="11"/>
          </p:nvPr>
        </p:nvSpPr>
        <p:spPr/>
        <p:txBody>
          <a:bodyPr/>
          <a:lstStyle/>
          <a:p>
            <a:r>
              <a:rPr lang="fa-IR" smtClean="0"/>
              <a:t>موضوع ارائه</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663608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اسلاید شماره  9</a:t>
            </a:r>
            <a:endParaRPr lang="en-US" dirty="0"/>
          </a:p>
        </p:txBody>
      </p:sp>
      <p:sp>
        <p:nvSpPr>
          <p:cNvPr id="6" name="Footer Placeholder 5"/>
          <p:cNvSpPr>
            <a:spLocks noGrp="1"/>
          </p:cNvSpPr>
          <p:nvPr>
            <p:ph type="ftr" sz="quarter" idx="11"/>
          </p:nvPr>
        </p:nvSpPr>
        <p:spPr/>
        <p:txBody>
          <a:bodyPr/>
          <a:lstStyle/>
          <a:p>
            <a:r>
              <a:rPr lang="fa-IR" smtClean="0"/>
              <a:t>موضوع ارائه</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169627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r>
              <a:rPr lang="en-US" smtClean="0"/>
              <a:t>اسلاید شماره  9</a:t>
            </a:r>
            <a:endParaRPr lang="en-US" dirty="0"/>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r>
              <a:rPr lang="fa-IR" smtClean="0"/>
              <a:t>موضوع ارائه</a:t>
            </a:r>
            <a:endParaRPr lang="en-US" dirty="0"/>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475297926"/>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6282" y="6277929"/>
            <a:ext cx="12209706" cy="587837"/>
          </a:xfrm>
          <a:prstGeom prst="rect">
            <a:avLst/>
          </a:prstGeom>
          <a:noFill/>
          <a:ln>
            <a:noFill/>
          </a:ln>
          <a:effectLst/>
        </p:spPr>
        <p:style>
          <a:lnRef idx="1">
            <a:schemeClr val="dk1"/>
          </a:lnRef>
          <a:fillRef idx="2">
            <a:schemeClr val="dk1"/>
          </a:fillRef>
          <a:effectRef idx="1">
            <a:schemeClr val="dk1"/>
          </a:effectRef>
          <a:fontRef idx="minor">
            <a:schemeClr val="dk1"/>
          </a:fontRef>
        </p:style>
        <p:txBody>
          <a:bodyPr anchor="ctr"/>
          <a:lstStyle/>
          <a:p>
            <a:pPr algn="ctr" rtl="1" eaLnBrk="1" fontAlgn="auto" hangingPunct="1">
              <a:spcBef>
                <a:spcPts val="0"/>
              </a:spcBef>
              <a:spcAft>
                <a:spcPts val="0"/>
              </a:spcAft>
              <a:defRPr/>
            </a:pPr>
            <a:endParaRPr lang="en-US" sz="1200" dirty="0">
              <a:solidFill>
                <a:schemeClr val="tx1">
                  <a:lumMod val="50000"/>
                  <a:lumOff val="50000"/>
                </a:schemeClr>
              </a:solidFill>
              <a:cs typeface="B Nazanin" pitchFamily="2" charset="-78"/>
            </a:endParaRPr>
          </a:p>
        </p:txBody>
      </p:sp>
      <p:sp>
        <p:nvSpPr>
          <p:cNvPr id="2" name="Title 1"/>
          <p:cNvSpPr>
            <a:spLocks noGrp="1"/>
          </p:cNvSpPr>
          <p:nvPr>
            <p:ph type="ctrTitle"/>
          </p:nvPr>
        </p:nvSpPr>
        <p:spPr>
          <a:xfrm>
            <a:off x="359433" y="2166364"/>
            <a:ext cx="11477891" cy="1311942"/>
          </a:xfrm>
        </p:spPr>
        <p:txBody>
          <a:bodyPr>
            <a:noAutofit/>
          </a:bodyPr>
          <a:lstStyle/>
          <a:p>
            <a:r>
              <a:rPr lang="fa-IR" sz="2800" dirty="0">
                <a:solidFill>
                  <a:schemeClr val="accent2">
                    <a:lumMod val="40000"/>
                    <a:lumOff val="60000"/>
                  </a:schemeClr>
                </a:solidFill>
              </a:rPr>
              <a:t/>
            </a:r>
            <a:br>
              <a:rPr lang="fa-IR" sz="2800" dirty="0">
                <a:solidFill>
                  <a:schemeClr val="accent2">
                    <a:lumMod val="40000"/>
                    <a:lumOff val="60000"/>
                  </a:schemeClr>
                </a:solidFill>
              </a:rPr>
            </a:br>
            <a:r>
              <a:rPr lang="fa-IR" sz="2800" dirty="0">
                <a:solidFill>
                  <a:schemeClr val="accent2">
                    <a:lumMod val="40000"/>
                    <a:lumOff val="60000"/>
                  </a:schemeClr>
                </a:solidFill>
              </a:rPr>
              <a:t> </a:t>
            </a:r>
            <a:br>
              <a:rPr lang="fa-IR" sz="2800" dirty="0">
                <a:solidFill>
                  <a:schemeClr val="accent2">
                    <a:lumMod val="40000"/>
                    <a:lumOff val="60000"/>
                  </a:schemeClr>
                </a:solidFill>
              </a:rPr>
            </a:br>
            <a:r>
              <a:rPr lang="en-US" sz="2800" b="1" dirty="0">
                <a:solidFill>
                  <a:schemeClr val="accent2">
                    <a:lumMod val="40000"/>
                    <a:lumOff val="60000"/>
                  </a:schemeClr>
                </a:solidFill>
              </a:rPr>
              <a:t>A systematic review of the use of the electronic health record for patient identification, communication, and clinical support in palliative care</a:t>
            </a:r>
            <a:endParaRPr lang="en-US" sz="2800" b="1" dirty="0">
              <a:solidFill>
                <a:schemeClr val="accent2">
                  <a:lumMod val="40000"/>
                  <a:lumOff val="60000"/>
                </a:schemeClr>
              </a:solidFill>
              <a:cs typeface="B Titr" panose="00000700000000000000" pitchFamily="2" charset="-78"/>
            </a:endParaRPr>
          </a:p>
        </p:txBody>
      </p:sp>
      <p:sp>
        <p:nvSpPr>
          <p:cNvPr id="3" name="Subtitle 2"/>
          <p:cNvSpPr>
            <a:spLocks noGrp="1"/>
          </p:cNvSpPr>
          <p:nvPr>
            <p:ph type="subTitle" idx="1"/>
          </p:nvPr>
        </p:nvSpPr>
        <p:spPr>
          <a:xfrm>
            <a:off x="1486091" y="5253259"/>
            <a:ext cx="9204960" cy="1762388"/>
          </a:xfrm>
        </p:spPr>
        <p:txBody>
          <a:bodyPr>
            <a:noAutofit/>
          </a:bodyPr>
          <a:lstStyle/>
          <a:p>
            <a:endParaRPr lang="en-US" dirty="0">
              <a:solidFill>
                <a:schemeClr val="bg1"/>
              </a:solidFill>
              <a:cs typeface="B Nazanin" panose="00000400000000000000" pitchFamily="2" charset="-78"/>
            </a:endParaRPr>
          </a:p>
          <a:p>
            <a:r>
              <a:rPr lang="en-US" b="1" dirty="0">
                <a:solidFill>
                  <a:schemeClr val="bg1"/>
                </a:solidFill>
              </a:rPr>
              <a:t>Email Address </a:t>
            </a:r>
            <a:r>
              <a:rPr lang="en-US" b="1" dirty="0" smtClean="0">
                <a:solidFill>
                  <a:schemeClr val="bg1"/>
                </a:solidFill>
              </a:rPr>
              <a:t>: farasatpourf1@mums.ac.ir</a:t>
            </a:r>
            <a:endParaRPr lang="fa-IR" b="1" dirty="0">
              <a:solidFill>
                <a:schemeClr val="bg1"/>
              </a:solidFill>
              <a:cs typeface="B Nazanin" panose="00000400000000000000" pitchFamily="2" charset="-78"/>
            </a:endParaRPr>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941" t="872" r="1410" b="1445"/>
          <a:stretch/>
        </p:blipFill>
        <p:spPr>
          <a:xfrm>
            <a:off x="359433" y="140565"/>
            <a:ext cx="2329133" cy="1647646"/>
          </a:xfrm>
          <a:prstGeom prst="rect">
            <a:avLst/>
          </a:prstGeom>
        </p:spPr>
      </p:pic>
      <p:sp>
        <p:nvSpPr>
          <p:cNvPr id="5" name="Rectangle 4"/>
          <p:cNvSpPr/>
          <p:nvPr/>
        </p:nvSpPr>
        <p:spPr>
          <a:xfrm>
            <a:off x="5018771" y="596582"/>
            <a:ext cx="2282613" cy="400110"/>
          </a:xfrm>
          <a:prstGeom prst="rect">
            <a:avLst/>
          </a:prstGeom>
          <a:noFill/>
        </p:spPr>
        <p:txBody>
          <a:bodyPr wrap="none" lIns="91440" tIns="45720" rIns="91440" bIns="45720">
            <a:spAutoFit/>
          </a:bodyPr>
          <a:lstStyle/>
          <a:p>
            <a:pPr algn="ctr"/>
            <a:r>
              <a:rPr lang="en-US" sz="2000" b="1" dirty="0">
                <a:solidFill>
                  <a:srgbClr val="FF0000"/>
                </a:solidFill>
              </a:rPr>
              <a:t>In the name of God</a:t>
            </a:r>
            <a:endParaRPr lang="en-US" sz="2000" b="1" cap="none" spc="0" dirty="0">
              <a:ln w="0"/>
              <a:solidFill>
                <a:srgbClr val="FF0000"/>
              </a:solidFill>
              <a:effectLst>
                <a:outerShdw blurRad="38100" dist="19050" dir="2700000" algn="tl" rotWithShape="0">
                  <a:schemeClr val="dk1">
                    <a:alpha val="40000"/>
                  </a:schemeClr>
                </a:outerShdw>
              </a:effectLst>
              <a:cs typeface="B Nazanin" panose="00000400000000000000" pitchFamily="2" charset="-78"/>
            </a:endParaRPr>
          </a:p>
        </p:txBody>
      </p:sp>
      <p:pic>
        <p:nvPicPr>
          <p:cNvPr id="13" name="Picture 2" descr="C:\Users\mohtashamifarf2\Pictures\th75KJOCVH.jpg"/>
          <p:cNvPicPr>
            <a:picLocks noChangeAspect="1" noChangeArrowheads="1"/>
          </p:cNvPicPr>
          <p:nvPr/>
        </p:nvPicPr>
        <p:blipFill rotWithShape="1">
          <a:blip r:embed="rId4">
            <a:duotone>
              <a:schemeClr val="accent5">
                <a:shade val="45000"/>
                <a:satMod val="135000"/>
              </a:schemeClr>
              <a:prstClr val="white"/>
            </a:duotone>
            <a:extLst>
              <a:ext uri="{28A0092B-C50C-407E-A947-70E740481C1C}">
                <a14:useLocalDpi xmlns:a14="http://schemas.microsoft.com/office/drawing/2010/main" val="0"/>
              </a:ext>
            </a:extLst>
          </a:blip>
          <a:srcRect b="15090"/>
          <a:stretch/>
        </p:blipFill>
        <p:spPr bwMode="auto">
          <a:xfrm>
            <a:off x="10195034" y="186608"/>
            <a:ext cx="1681655" cy="146916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374973" y="4580625"/>
            <a:ext cx="3708066" cy="369332"/>
          </a:xfrm>
          <a:prstGeom prst="rect">
            <a:avLst/>
          </a:prstGeom>
        </p:spPr>
        <p:txBody>
          <a:bodyPr wrap="none">
            <a:spAutoFit/>
          </a:bodyPr>
          <a:lstStyle/>
          <a:p>
            <a:r>
              <a:rPr lang="en-US" b="1" dirty="0">
                <a:solidFill>
                  <a:schemeClr val="bg1"/>
                </a:solidFill>
              </a:rPr>
              <a:t>Lecturer Name </a:t>
            </a:r>
            <a:r>
              <a:rPr lang="en-US" b="1" dirty="0" smtClean="0">
                <a:solidFill>
                  <a:schemeClr val="bg1"/>
                </a:solidFill>
              </a:rPr>
              <a:t>:faezeh farasatpour </a:t>
            </a:r>
            <a:endParaRPr lang="fa-IR" b="1" dirty="0">
              <a:solidFill>
                <a:schemeClr val="bg1"/>
              </a:solidFill>
            </a:endParaRPr>
          </a:p>
        </p:txBody>
      </p:sp>
      <p:sp>
        <p:nvSpPr>
          <p:cNvPr id="6" name="Rectangle 5"/>
          <p:cNvSpPr/>
          <p:nvPr/>
        </p:nvSpPr>
        <p:spPr>
          <a:xfrm>
            <a:off x="4029932" y="5134061"/>
            <a:ext cx="4117281" cy="369332"/>
          </a:xfrm>
          <a:prstGeom prst="rect">
            <a:avLst/>
          </a:prstGeom>
        </p:spPr>
        <p:txBody>
          <a:bodyPr wrap="none">
            <a:spAutoFit/>
          </a:bodyPr>
          <a:lstStyle/>
          <a:p>
            <a:pPr algn="ctr"/>
            <a:r>
              <a:rPr lang="en-US" b="1" dirty="0">
                <a:solidFill>
                  <a:schemeClr val="bg1"/>
                </a:solidFill>
              </a:rPr>
              <a:t>Supervisor Name </a:t>
            </a:r>
            <a:r>
              <a:rPr lang="en-US" b="1" dirty="0" smtClean="0">
                <a:solidFill>
                  <a:schemeClr val="bg1"/>
                </a:solidFill>
              </a:rPr>
              <a:t>:Dr.masoumeh sarbaz</a:t>
            </a:r>
            <a:endParaRPr lang="fa-IR" b="1" dirty="0">
              <a:solidFill>
                <a:schemeClr val="bg1"/>
              </a:solidFill>
            </a:endParaRPr>
          </a:p>
        </p:txBody>
      </p:sp>
    </p:spTree>
    <p:extLst>
      <p:ext uri="{BB962C8B-B14F-4D97-AF65-F5344CB8AC3E}">
        <p14:creationId xmlns:p14="http://schemas.microsoft.com/office/powerpoint/2010/main" val="906820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C000"/>
                </a:solidFill>
              </a:rPr>
              <a:t>METHODS</a:t>
            </a:r>
            <a:endParaRPr lang="fa-IR" dirty="0">
              <a:solidFill>
                <a:srgbClr val="FFC000"/>
              </a:solidFill>
            </a:endParaRPr>
          </a:p>
        </p:txBody>
      </p:sp>
      <p:sp>
        <p:nvSpPr>
          <p:cNvPr id="3" name="Content Placeholder 2"/>
          <p:cNvSpPr>
            <a:spLocks noGrp="1"/>
          </p:cNvSpPr>
          <p:nvPr>
            <p:ph idx="1"/>
          </p:nvPr>
        </p:nvSpPr>
        <p:spPr/>
        <p:txBody>
          <a:bodyPr>
            <a:normAutofit fontScale="92500" lnSpcReduction="20000"/>
          </a:bodyPr>
          <a:lstStyle/>
          <a:p>
            <a:r>
              <a:rPr lang="en-US" dirty="0"/>
              <a:t>Palliative care and EMR</a:t>
            </a:r>
          </a:p>
          <a:p>
            <a:r>
              <a:rPr lang="en-US" dirty="0"/>
              <a:t>Palliative care electronic decision support</a:t>
            </a:r>
          </a:p>
          <a:p>
            <a:r>
              <a:rPr lang="en-US" dirty="0"/>
              <a:t>Palliative care electronic health record</a:t>
            </a:r>
          </a:p>
          <a:p>
            <a:r>
              <a:rPr lang="en-US" dirty="0"/>
              <a:t>Palliative care and electronic medical record</a:t>
            </a:r>
          </a:p>
          <a:p>
            <a:r>
              <a:rPr lang="en-US" dirty="0"/>
              <a:t>Palliative medicine and ehealth</a:t>
            </a:r>
          </a:p>
          <a:p>
            <a:r>
              <a:rPr lang="en-US" dirty="0"/>
              <a:t>Palliative medicine and EHR</a:t>
            </a:r>
          </a:p>
          <a:p>
            <a:r>
              <a:rPr lang="en-US" dirty="0"/>
              <a:t>Palliative medicine and EMR</a:t>
            </a:r>
          </a:p>
          <a:p>
            <a:r>
              <a:rPr lang="en-US" dirty="0"/>
              <a:t>Palliative medicine and electronic decision support</a:t>
            </a:r>
          </a:p>
          <a:p>
            <a:r>
              <a:rPr lang="en-US" dirty="0"/>
              <a:t>Palliative medicine and electronic health record</a:t>
            </a:r>
          </a:p>
          <a:p>
            <a:r>
              <a:rPr lang="en-US" dirty="0"/>
              <a:t>Palliative medicine and electronic medical recordEHR:electronic health record; EMR: electronic medical record</a:t>
            </a:r>
            <a:endParaRPr lang="fa-IR" dirty="0"/>
          </a:p>
          <a:p>
            <a:endParaRPr lang="fa-IR" dirty="0"/>
          </a:p>
        </p:txBody>
      </p:sp>
      <p:sp>
        <p:nvSpPr>
          <p:cNvPr id="4" name="Date Placeholder 3"/>
          <p:cNvSpPr>
            <a:spLocks noGrp="1"/>
          </p:cNvSpPr>
          <p:nvPr>
            <p:ph type="dt" sz="half" idx="10"/>
          </p:nvPr>
        </p:nvSpPr>
        <p:spPr/>
        <p:txBody>
          <a:bodyPr/>
          <a:lstStyle/>
          <a:p>
            <a:r>
              <a:rPr lang="en-US" smtClean="0"/>
              <a:t>Slide NO </a:t>
            </a:r>
            <a:fld id="{58863BF2-F2E0-4234-B14B-8DB17FDAD539}" type="slidenum">
              <a:rPr lang="en-US" smtClean="0"/>
              <a:t>10</a:t>
            </a:fld>
            <a:endParaRPr lang="en-US" dirty="0"/>
          </a:p>
        </p:txBody>
      </p:sp>
      <p:sp>
        <p:nvSpPr>
          <p:cNvPr id="5" name="Footer Placeholder 4"/>
          <p:cNvSpPr>
            <a:spLocks noGrp="1"/>
          </p:cNvSpPr>
          <p:nvPr>
            <p:ph type="ftr" sz="quarter" idx="11"/>
          </p:nvPr>
        </p:nvSpPr>
        <p:spPr/>
        <p:txBody>
          <a:bodyPr/>
          <a:lstStyle/>
          <a:p>
            <a:r>
              <a:rPr lang="en-US" smtClean="0"/>
              <a:t>Topic</a:t>
            </a:r>
            <a:endParaRPr lang="en-US" dirty="0"/>
          </a:p>
        </p:txBody>
      </p:sp>
      <p:sp>
        <p:nvSpPr>
          <p:cNvPr id="6" name="Slide Number Placeholder 5"/>
          <p:cNvSpPr>
            <a:spLocks noGrp="1"/>
          </p:cNvSpPr>
          <p:nvPr>
            <p:ph type="sldNum" sz="quarter" idx="12"/>
          </p:nvPr>
        </p:nvSpPr>
        <p:spPr/>
        <p:txBody>
          <a:bodyPr/>
          <a:lstStyle/>
          <a:p>
            <a:r>
              <a:rPr lang="en-US" smtClean="0"/>
              <a:t>Lecturer Name</a:t>
            </a:r>
            <a:endParaRPr lang="en-US" dirty="0"/>
          </a:p>
        </p:txBody>
      </p:sp>
    </p:spTree>
    <p:extLst>
      <p:ext uri="{BB962C8B-B14F-4D97-AF65-F5344CB8AC3E}">
        <p14:creationId xmlns:p14="http://schemas.microsoft.com/office/powerpoint/2010/main" val="40358363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C000"/>
                </a:solidFill>
              </a:rPr>
              <a:t>METHODS</a:t>
            </a:r>
          </a:p>
        </p:txBody>
      </p:sp>
      <p:sp>
        <p:nvSpPr>
          <p:cNvPr id="3" name="Content Placeholder 2"/>
          <p:cNvSpPr>
            <a:spLocks noGrp="1"/>
          </p:cNvSpPr>
          <p:nvPr>
            <p:ph idx="1"/>
          </p:nvPr>
        </p:nvSpPr>
        <p:spPr>
          <a:xfrm>
            <a:off x="1236785" y="1825413"/>
            <a:ext cx="9784080" cy="4206240"/>
          </a:xfrm>
        </p:spPr>
        <p:txBody>
          <a:bodyPr>
            <a:normAutofit/>
          </a:bodyPr>
          <a:lstStyle/>
          <a:p>
            <a:pPr marL="0" indent="0">
              <a:buNone/>
            </a:pPr>
            <a:endParaRPr lang="en-US" sz="4800" dirty="0">
              <a:solidFill>
                <a:srgbClr val="000000"/>
              </a:solidFill>
              <a:latin typeface="Times New Roman"/>
            </a:endParaRPr>
          </a:p>
          <a:p>
            <a:r>
              <a:rPr lang="en-US" sz="2800" dirty="0" smtClean="0">
                <a:solidFill>
                  <a:srgbClr val="000000"/>
                </a:solidFill>
                <a:latin typeface="Times New Roman"/>
              </a:rPr>
              <a:t>In </a:t>
            </a:r>
            <a:r>
              <a:rPr lang="en-US" sz="2800" dirty="0">
                <a:solidFill>
                  <a:srgbClr val="000000"/>
                </a:solidFill>
                <a:latin typeface="Times New Roman"/>
              </a:rPr>
              <a:t>order to capture any pertinent article, we included the terms </a:t>
            </a:r>
            <a:r>
              <a:rPr lang="en-US" sz="2800" dirty="0">
                <a:solidFill>
                  <a:srgbClr val="C00000"/>
                </a:solidFill>
                <a:latin typeface="Times New Roman"/>
              </a:rPr>
              <a:t>electronic decision support</a:t>
            </a:r>
            <a:r>
              <a:rPr lang="en-US" sz="2800" dirty="0">
                <a:solidFill>
                  <a:srgbClr val="000000"/>
                </a:solidFill>
                <a:latin typeface="Times New Roman"/>
              </a:rPr>
              <a:t>; </a:t>
            </a:r>
            <a:r>
              <a:rPr lang="en-US" sz="2800" dirty="0">
                <a:solidFill>
                  <a:schemeClr val="tx2">
                    <a:lumMod val="75000"/>
                    <a:lumOff val="25000"/>
                  </a:schemeClr>
                </a:solidFill>
                <a:latin typeface="Times New Roman"/>
              </a:rPr>
              <a:t>electronic medical record</a:t>
            </a:r>
            <a:r>
              <a:rPr lang="en-US" sz="2800" dirty="0">
                <a:solidFill>
                  <a:srgbClr val="000000"/>
                </a:solidFill>
                <a:latin typeface="Times New Roman"/>
              </a:rPr>
              <a:t>; </a:t>
            </a:r>
            <a:r>
              <a:rPr lang="en-US" sz="2800" dirty="0">
                <a:solidFill>
                  <a:schemeClr val="accent4">
                    <a:lumMod val="50000"/>
                  </a:schemeClr>
                </a:solidFill>
                <a:latin typeface="Times New Roman"/>
              </a:rPr>
              <a:t>electronic health record</a:t>
            </a:r>
            <a:r>
              <a:rPr lang="en-US" sz="2800" dirty="0">
                <a:solidFill>
                  <a:srgbClr val="000000"/>
                </a:solidFill>
                <a:latin typeface="Times New Roman"/>
              </a:rPr>
              <a:t> and eHealth in combination with the terms </a:t>
            </a:r>
            <a:r>
              <a:rPr lang="en-US" sz="2800" dirty="0">
                <a:solidFill>
                  <a:schemeClr val="accent3">
                    <a:lumMod val="75000"/>
                  </a:schemeClr>
                </a:solidFill>
                <a:latin typeface="Times New Roman"/>
              </a:rPr>
              <a:t>palliative</a:t>
            </a:r>
            <a:r>
              <a:rPr lang="en-US" sz="2800" dirty="0">
                <a:solidFill>
                  <a:srgbClr val="000000"/>
                </a:solidFill>
                <a:latin typeface="Times New Roman"/>
              </a:rPr>
              <a:t>, </a:t>
            </a:r>
            <a:r>
              <a:rPr lang="en-US" sz="2800" dirty="0">
                <a:solidFill>
                  <a:schemeClr val="accent1">
                    <a:lumMod val="75000"/>
                  </a:schemeClr>
                </a:solidFill>
                <a:latin typeface="Times New Roman"/>
              </a:rPr>
              <a:t>palliative care</a:t>
            </a:r>
            <a:r>
              <a:rPr lang="en-US" sz="2800" dirty="0">
                <a:solidFill>
                  <a:srgbClr val="000000"/>
                </a:solidFill>
                <a:latin typeface="Times New Roman"/>
              </a:rPr>
              <a:t>, and </a:t>
            </a:r>
            <a:r>
              <a:rPr lang="en-US" sz="2800" dirty="0">
                <a:solidFill>
                  <a:srgbClr val="259297"/>
                </a:solidFill>
                <a:latin typeface="Times New Roman"/>
              </a:rPr>
              <a:t>palliative medicine</a:t>
            </a:r>
            <a:r>
              <a:rPr lang="en-US" sz="2800" dirty="0">
                <a:solidFill>
                  <a:srgbClr val="000000"/>
                </a:solidFill>
                <a:latin typeface="Times New Roman"/>
              </a:rPr>
              <a:t>. The selection of articles is outlined in Figure 1.</a:t>
            </a:r>
            <a:endParaRPr lang="en-US" sz="2800" dirty="0"/>
          </a:p>
        </p:txBody>
      </p:sp>
      <p:sp>
        <p:nvSpPr>
          <p:cNvPr id="4" name="Date Placeholder 3"/>
          <p:cNvSpPr>
            <a:spLocks noGrp="1"/>
          </p:cNvSpPr>
          <p:nvPr>
            <p:ph type="dt" sz="half" idx="10"/>
          </p:nvPr>
        </p:nvSpPr>
        <p:spPr/>
        <p:txBody>
          <a:bodyPr/>
          <a:lstStyle/>
          <a:p>
            <a:r>
              <a:rPr lang="en-US" smtClean="0"/>
              <a:t>Slide NO </a:t>
            </a:r>
            <a:fld id="{58863BF2-F2E0-4234-B14B-8DB17FDAD539}" type="slidenum">
              <a:rPr lang="en-US" smtClean="0"/>
              <a:t>11</a:t>
            </a:fld>
            <a:endParaRPr lang="en-US" dirty="0"/>
          </a:p>
        </p:txBody>
      </p:sp>
      <p:sp>
        <p:nvSpPr>
          <p:cNvPr id="5" name="Footer Placeholder 4"/>
          <p:cNvSpPr>
            <a:spLocks noGrp="1"/>
          </p:cNvSpPr>
          <p:nvPr>
            <p:ph type="ftr" sz="quarter" idx="11"/>
          </p:nvPr>
        </p:nvSpPr>
        <p:spPr/>
        <p:txBody>
          <a:bodyPr/>
          <a:lstStyle/>
          <a:p>
            <a:r>
              <a:rPr lang="en-US" smtClean="0"/>
              <a:t>Topic</a:t>
            </a:r>
            <a:endParaRPr lang="en-US" dirty="0"/>
          </a:p>
        </p:txBody>
      </p:sp>
      <p:sp>
        <p:nvSpPr>
          <p:cNvPr id="6" name="Slide Number Placeholder 5"/>
          <p:cNvSpPr>
            <a:spLocks noGrp="1"/>
          </p:cNvSpPr>
          <p:nvPr>
            <p:ph type="sldNum" sz="quarter" idx="12"/>
          </p:nvPr>
        </p:nvSpPr>
        <p:spPr/>
        <p:txBody>
          <a:bodyPr/>
          <a:lstStyle/>
          <a:p>
            <a:r>
              <a:rPr lang="en-US" smtClean="0"/>
              <a:t>Lecturer Name</a:t>
            </a:r>
            <a:endParaRPr lang="en-US" dirty="0"/>
          </a:p>
        </p:txBody>
      </p:sp>
    </p:spTree>
    <p:extLst>
      <p:ext uri="{BB962C8B-B14F-4D97-AF65-F5344CB8AC3E}">
        <p14:creationId xmlns:p14="http://schemas.microsoft.com/office/powerpoint/2010/main" val="20003762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4">
                    <a:lumMod val="60000"/>
                    <a:lumOff val="40000"/>
                  </a:schemeClr>
                </a:solidFill>
              </a:rPr>
              <a:t/>
            </a:r>
            <a:br>
              <a:rPr lang="en-US" dirty="0">
                <a:solidFill>
                  <a:schemeClr val="accent4">
                    <a:lumMod val="60000"/>
                    <a:lumOff val="40000"/>
                  </a:schemeClr>
                </a:solidFill>
              </a:rPr>
            </a:br>
            <a:r>
              <a:rPr lang="en-US" dirty="0">
                <a:solidFill>
                  <a:schemeClr val="accent4">
                    <a:lumMod val="60000"/>
                    <a:lumOff val="40000"/>
                  </a:schemeClr>
                </a:solidFill>
              </a:rPr>
              <a:t>PRISMA FLOW DIAGRAM</a:t>
            </a:r>
            <a:endParaRPr lang="fa-IR" dirty="0">
              <a:solidFill>
                <a:schemeClr val="accent4">
                  <a:lumMod val="60000"/>
                  <a:lumOff val="40000"/>
                </a:schemeClr>
              </a:solidFill>
            </a:endParaRPr>
          </a:p>
        </p:txBody>
      </p:sp>
      <p:sp>
        <p:nvSpPr>
          <p:cNvPr id="4" name="Date Placeholder 3"/>
          <p:cNvSpPr>
            <a:spLocks noGrp="1"/>
          </p:cNvSpPr>
          <p:nvPr>
            <p:ph type="dt" sz="half" idx="10"/>
          </p:nvPr>
        </p:nvSpPr>
        <p:spPr>
          <a:xfrm>
            <a:off x="216552" y="6298063"/>
            <a:ext cx="1972733" cy="365125"/>
          </a:xfrm>
        </p:spPr>
        <p:txBody>
          <a:bodyPr/>
          <a:lstStyle/>
          <a:p>
            <a:r>
              <a:rPr lang="en-US" dirty="0" smtClean="0"/>
              <a:t>Slide NO </a:t>
            </a:r>
            <a:fld id="{58863BF2-F2E0-4234-B14B-8DB17FDAD539}" type="slidenum">
              <a:rPr lang="en-US" smtClean="0"/>
              <a:t>12</a:t>
            </a:fld>
            <a:endParaRPr lang="en-US" dirty="0"/>
          </a:p>
        </p:txBody>
      </p:sp>
      <p:pic>
        <p:nvPicPr>
          <p:cNvPr id="9" name="Content Placeholder 8"/>
          <p:cNvPicPr>
            <a:picLocks noGrp="1" noChangeAspect="1"/>
          </p:cNvPicPr>
          <p:nvPr>
            <p:ph idx="1"/>
          </p:nvPr>
        </p:nvPicPr>
        <p:blipFill>
          <a:blip r:embed="rId2"/>
          <a:stretch>
            <a:fillRect/>
          </a:stretch>
        </p:blipFill>
        <p:spPr>
          <a:xfrm>
            <a:off x="3625655" y="1960007"/>
            <a:ext cx="6124029" cy="4206875"/>
          </a:xfrm>
          <a:prstGeom prst="rect">
            <a:avLst/>
          </a:prstGeom>
        </p:spPr>
      </p:pic>
      <p:sp>
        <p:nvSpPr>
          <p:cNvPr id="7" name="Footer Placeholder 4"/>
          <p:cNvSpPr>
            <a:spLocks noGrp="1"/>
          </p:cNvSpPr>
          <p:nvPr>
            <p:ph type="ftr" sz="quarter" idx="11"/>
          </p:nvPr>
        </p:nvSpPr>
        <p:spPr>
          <a:xfrm>
            <a:off x="3441699" y="6333954"/>
            <a:ext cx="5232401" cy="365125"/>
          </a:xfrm>
        </p:spPr>
        <p:txBody>
          <a:bodyPr/>
          <a:lstStyle/>
          <a:p>
            <a:r>
              <a:rPr lang="en-US" smtClean="0"/>
              <a:t>Topic</a:t>
            </a:r>
            <a:endParaRPr lang="en-US" dirty="0"/>
          </a:p>
        </p:txBody>
      </p:sp>
      <p:sp>
        <p:nvSpPr>
          <p:cNvPr id="8" name="Slide Number Placeholder 5"/>
          <p:cNvSpPr>
            <a:spLocks noGrp="1"/>
          </p:cNvSpPr>
          <p:nvPr>
            <p:ph type="sldNum" sz="quarter" idx="12"/>
          </p:nvPr>
        </p:nvSpPr>
        <p:spPr>
          <a:xfrm>
            <a:off x="8940800" y="6343308"/>
            <a:ext cx="2080191" cy="365125"/>
          </a:xfrm>
        </p:spPr>
        <p:txBody>
          <a:bodyPr/>
          <a:lstStyle/>
          <a:p>
            <a:r>
              <a:rPr lang="en-US" dirty="0" smtClean="0"/>
              <a:t>Lecturer Name</a:t>
            </a:r>
            <a:endParaRPr lang="en-US" dirty="0"/>
          </a:p>
        </p:txBody>
      </p:sp>
    </p:spTree>
    <p:extLst>
      <p:ext uri="{BB962C8B-B14F-4D97-AF65-F5344CB8AC3E}">
        <p14:creationId xmlns:p14="http://schemas.microsoft.com/office/powerpoint/2010/main" val="24436277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C000"/>
                </a:solidFill>
              </a:rPr>
              <a:t>METHODS</a:t>
            </a:r>
          </a:p>
        </p:txBody>
      </p:sp>
      <p:sp>
        <p:nvSpPr>
          <p:cNvPr id="3" name="Content Placeholder 2"/>
          <p:cNvSpPr>
            <a:spLocks noGrp="1"/>
          </p:cNvSpPr>
          <p:nvPr>
            <p:ph idx="1"/>
          </p:nvPr>
        </p:nvSpPr>
        <p:spPr/>
        <p:txBody>
          <a:bodyPr/>
          <a:lstStyle/>
          <a:p>
            <a:pPr marL="0" indent="0">
              <a:buNone/>
            </a:pPr>
            <a:endParaRPr lang="en-US" sz="3600" dirty="0">
              <a:solidFill>
                <a:srgbClr val="000000"/>
              </a:solidFill>
              <a:latin typeface="Times New Roman"/>
            </a:endParaRPr>
          </a:p>
          <a:p>
            <a:r>
              <a:rPr lang="en-US" sz="2800" dirty="0">
                <a:solidFill>
                  <a:srgbClr val="000000"/>
                </a:solidFill>
                <a:latin typeface="Times New Roman"/>
              </a:rPr>
              <a:t>Citations and abstracts were imported into </a:t>
            </a:r>
            <a:r>
              <a:rPr lang="en-US" sz="2800" dirty="0">
                <a:solidFill>
                  <a:srgbClr val="C00000"/>
                </a:solidFill>
                <a:latin typeface="Times New Roman"/>
              </a:rPr>
              <a:t>a Microsoft Access® database</a:t>
            </a:r>
            <a:r>
              <a:rPr lang="en-US" sz="2800" dirty="0">
                <a:solidFill>
                  <a:srgbClr val="000000"/>
                </a:solidFill>
                <a:latin typeface="Times New Roman"/>
              </a:rPr>
              <a:t>. After </a:t>
            </a:r>
            <a:r>
              <a:rPr lang="en-US" sz="2800" dirty="0">
                <a:solidFill>
                  <a:srgbClr val="00B050"/>
                </a:solidFill>
                <a:latin typeface="Times New Roman"/>
              </a:rPr>
              <a:t>removing duplicates</a:t>
            </a:r>
            <a:r>
              <a:rPr lang="en-US" sz="2800" dirty="0">
                <a:solidFill>
                  <a:srgbClr val="000000"/>
                </a:solidFill>
                <a:latin typeface="Times New Roman"/>
              </a:rPr>
              <a:t>, two reviewers evaluated abstracts of the </a:t>
            </a:r>
            <a:r>
              <a:rPr lang="en-US" sz="2800" dirty="0">
                <a:solidFill>
                  <a:srgbClr val="7030A0"/>
                </a:solidFill>
                <a:latin typeface="Times New Roman"/>
              </a:rPr>
              <a:t>430</a:t>
            </a:r>
            <a:r>
              <a:rPr lang="en-US" sz="2800" dirty="0">
                <a:solidFill>
                  <a:srgbClr val="000000"/>
                </a:solidFill>
                <a:latin typeface="Times New Roman"/>
              </a:rPr>
              <a:t> unique articles for inclusion using the following criteria: studied humans; peer-reviewed; published journal; printed in English; and included original research and data </a:t>
            </a:r>
            <a:r>
              <a:rPr lang="en-US" sz="3200" dirty="0" smtClean="0">
                <a:solidFill>
                  <a:srgbClr val="000000"/>
                </a:solidFill>
                <a:latin typeface="Times New Roman"/>
              </a:rPr>
              <a:t>analysis</a:t>
            </a:r>
            <a:r>
              <a:rPr lang="en-US" sz="2800" dirty="0" smtClean="0">
                <a:solidFill>
                  <a:srgbClr val="000000"/>
                </a:solidFill>
                <a:latin typeface="Times New Roman"/>
              </a:rPr>
              <a:t> </a:t>
            </a:r>
            <a:r>
              <a:rPr lang="en-US" sz="2800" dirty="0">
                <a:solidFill>
                  <a:srgbClr val="000000"/>
                </a:solidFill>
                <a:latin typeface="Times New Roman"/>
              </a:rPr>
              <a:t>of PC EHR use </a:t>
            </a:r>
            <a:r>
              <a:rPr lang="en-US" sz="2800" dirty="0" smtClean="0">
                <a:solidFill>
                  <a:srgbClr val="000000"/>
                </a:solidFill>
                <a:latin typeface="Times New Roman"/>
              </a:rPr>
              <a:t>.</a:t>
            </a:r>
            <a:endParaRPr lang="en-US" sz="2800" dirty="0"/>
          </a:p>
        </p:txBody>
      </p:sp>
      <p:sp>
        <p:nvSpPr>
          <p:cNvPr id="4" name="Date Placeholder 3"/>
          <p:cNvSpPr>
            <a:spLocks noGrp="1"/>
          </p:cNvSpPr>
          <p:nvPr>
            <p:ph type="dt" sz="half" idx="10"/>
          </p:nvPr>
        </p:nvSpPr>
        <p:spPr/>
        <p:txBody>
          <a:bodyPr/>
          <a:lstStyle/>
          <a:p>
            <a:r>
              <a:rPr lang="en-US" smtClean="0"/>
              <a:t>Slide NO </a:t>
            </a:r>
            <a:fld id="{58863BF2-F2E0-4234-B14B-8DB17FDAD539}" type="slidenum">
              <a:rPr lang="en-US" smtClean="0"/>
              <a:t>13</a:t>
            </a:fld>
            <a:endParaRPr lang="en-US" dirty="0"/>
          </a:p>
        </p:txBody>
      </p:sp>
      <p:sp>
        <p:nvSpPr>
          <p:cNvPr id="5" name="Footer Placeholder 4"/>
          <p:cNvSpPr>
            <a:spLocks noGrp="1"/>
          </p:cNvSpPr>
          <p:nvPr>
            <p:ph type="ftr" sz="quarter" idx="11"/>
          </p:nvPr>
        </p:nvSpPr>
        <p:spPr/>
        <p:txBody>
          <a:bodyPr/>
          <a:lstStyle/>
          <a:p>
            <a:r>
              <a:rPr lang="en-US" smtClean="0"/>
              <a:t>Topic</a:t>
            </a:r>
            <a:endParaRPr lang="en-US" dirty="0"/>
          </a:p>
        </p:txBody>
      </p:sp>
      <p:sp>
        <p:nvSpPr>
          <p:cNvPr id="6" name="Slide Number Placeholder 5"/>
          <p:cNvSpPr>
            <a:spLocks noGrp="1"/>
          </p:cNvSpPr>
          <p:nvPr>
            <p:ph type="sldNum" sz="quarter" idx="12"/>
          </p:nvPr>
        </p:nvSpPr>
        <p:spPr/>
        <p:txBody>
          <a:bodyPr/>
          <a:lstStyle/>
          <a:p>
            <a:r>
              <a:rPr lang="en-US" smtClean="0"/>
              <a:t>Lecturer Name</a:t>
            </a:r>
            <a:endParaRPr lang="en-US" dirty="0"/>
          </a:p>
        </p:txBody>
      </p:sp>
    </p:spTree>
    <p:extLst>
      <p:ext uri="{BB962C8B-B14F-4D97-AF65-F5344CB8AC3E}">
        <p14:creationId xmlns:p14="http://schemas.microsoft.com/office/powerpoint/2010/main" val="25200719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C000"/>
                </a:solidFill>
              </a:rPr>
              <a:t>METHODS</a:t>
            </a:r>
          </a:p>
        </p:txBody>
      </p:sp>
      <p:sp>
        <p:nvSpPr>
          <p:cNvPr id="3" name="Content Placeholder 2"/>
          <p:cNvSpPr>
            <a:spLocks noGrp="1"/>
          </p:cNvSpPr>
          <p:nvPr>
            <p:ph idx="1"/>
          </p:nvPr>
        </p:nvSpPr>
        <p:spPr/>
        <p:txBody>
          <a:bodyPr/>
          <a:lstStyle/>
          <a:p>
            <a:pPr marL="0" indent="0">
              <a:buNone/>
            </a:pPr>
            <a:endParaRPr lang="en-US" sz="3600" dirty="0">
              <a:solidFill>
                <a:srgbClr val="000000"/>
              </a:solidFill>
              <a:latin typeface="Times New Roman"/>
            </a:endParaRPr>
          </a:p>
          <a:p>
            <a:r>
              <a:rPr lang="en-US" sz="2800" dirty="0">
                <a:solidFill>
                  <a:srgbClr val="000000"/>
                </a:solidFill>
                <a:latin typeface="Times New Roman"/>
              </a:rPr>
              <a:t>In the second round, two reviewers reviewed the </a:t>
            </a:r>
            <a:r>
              <a:rPr lang="en-US" sz="2800" dirty="0">
                <a:solidFill>
                  <a:srgbClr val="7030A0"/>
                </a:solidFill>
                <a:latin typeface="Times New Roman"/>
              </a:rPr>
              <a:t>full text </a:t>
            </a:r>
            <a:r>
              <a:rPr lang="en-US" sz="2800" dirty="0">
                <a:solidFill>
                  <a:srgbClr val="000000"/>
                </a:solidFill>
                <a:latin typeface="Times New Roman"/>
              </a:rPr>
              <a:t>of the </a:t>
            </a:r>
            <a:r>
              <a:rPr lang="en-US" sz="2800" dirty="0">
                <a:solidFill>
                  <a:srgbClr val="C00000"/>
                </a:solidFill>
                <a:latin typeface="Times New Roman"/>
              </a:rPr>
              <a:t>191</a:t>
            </a:r>
            <a:r>
              <a:rPr lang="en-US" sz="2800" dirty="0">
                <a:solidFill>
                  <a:srgbClr val="000000"/>
                </a:solidFill>
                <a:latin typeface="Times New Roman"/>
              </a:rPr>
              <a:t> documents to </a:t>
            </a:r>
            <a:r>
              <a:rPr lang="en-US" sz="2800" dirty="0">
                <a:solidFill>
                  <a:schemeClr val="tx2">
                    <a:lumMod val="90000"/>
                    <a:lumOff val="10000"/>
                  </a:schemeClr>
                </a:solidFill>
                <a:latin typeface="Times New Roman"/>
              </a:rPr>
              <a:t>determine final eligibility based on inclusion criteria</a:t>
            </a:r>
            <a:r>
              <a:rPr lang="en-US" sz="2800" dirty="0">
                <a:solidFill>
                  <a:srgbClr val="000000"/>
                </a:solidFill>
                <a:latin typeface="Times New Roman"/>
              </a:rPr>
              <a:t>. If after a full-text analysis the eligibility of an article was still uncertain, a third reviewer undertook a full text review. Reviewers resolved discrepancies through discussion and documented exclusion reasons. Overall, 30 studies were included.</a:t>
            </a:r>
            <a:endParaRPr lang="en-US" sz="2800" dirty="0"/>
          </a:p>
        </p:txBody>
      </p:sp>
      <p:sp>
        <p:nvSpPr>
          <p:cNvPr id="4" name="Date Placeholder 3"/>
          <p:cNvSpPr>
            <a:spLocks noGrp="1"/>
          </p:cNvSpPr>
          <p:nvPr>
            <p:ph type="dt" sz="half" idx="10"/>
          </p:nvPr>
        </p:nvSpPr>
        <p:spPr/>
        <p:txBody>
          <a:bodyPr/>
          <a:lstStyle/>
          <a:p>
            <a:r>
              <a:rPr lang="en-US" smtClean="0"/>
              <a:t>Slide NO </a:t>
            </a:r>
            <a:fld id="{58863BF2-F2E0-4234-B14B-8DB17FDAD539}" type="slidenum">
              <a:rPr lang="en-US" smtClean="0"/>
              <a:t>14</a:t>
            </a:fld>
            <a:endParaRPr lang="en-US" dirty="0"/>
          </a:p>
        </p:txBody>
      </p:sp>
      <p:sp>
        <p:nvSpPr>
          <p:cNvPr id="5" name="Footer Placeholder 4"/>
          <p:cNvSpPr>
            <a:spLocks noGrp="1"/>
          </p:cNvSpPr>
          <p:nvPr>
            <p:ph type="ftr" sz="quarter" idx="11"/>
          </p:nvPr>
        </p:nvSpPr>
        <p:spPr/>
        <p:txBody>
          <a:bodyPr/>
          <a:lstStyle/>
          <a:p>
            <a:r>
              <a:rPr lang="en-US" smtClean="0"/>
              <a:t>Topic</a:t>
            </a:r>
            <a:endParaRPr lang="en-US" dirty="0"/>
          </a:p>
        </p:txBody>
      </p:sp>
      <p:sp>
        <p:nvSpPr>
          <p:cNvPr id="6" name="Slide Number Placeholder 5"/>
          <p:cNvSpPr>
            <a:spLocks noGrp="1"/>
          </p:cNvSpPr>
          <p:nvPr>
            <p:ph type="sldNum" sz="quarter" idx="12"/>
          </p:nvPr>
        </p:nvSpPr>
        <p:spPr/>
        <p:txBody>
          <a:bodyPr/>
          <a:lstStyle/>
          <a:p>
            <a:r>
              <a:rPr lang="en-US" smtClean="0"/>
              <a:t>Lecturer Name</a:t>
            </a:r>
            <a:endParaRPr lang="en-US" dirty="0"/>
          </a:p>
        </p:txBody>
      </p:sp>
    </p:spTree>
    <p:extLst>
      <p:ext uri="{BB962C8B-B14F-4D97-AF65-F5344CB8AC3E}">
        <p14:creationId xmlns:p14="http://schemas.microsoft.com/office/powerpoint/2010/main" val="23693779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C000"/>
                </a:solidFill>
              </a:rPr>
              <a:t>RESULTS</a:t>
            </a:r>
          </a:p>
        </p:txBody>
      </p:sp>
      <p:sp>
        <p:nvSpPr>
          <p:cNvPr id="3" name="Content Placeholder 2"/>
          <p:cNvSpPr>
            <a:spLocks noGrp="1"/>
          </p:cNvSpPr>
          <p:nvPr>
            <p:ph idx="1"/>
          </p:nvPr>
        </p:nvSpPr>
        <p:spPr>
          <a:xfrm>
            <a:off x="394448" y="1689945"/>
            <a:ext cx="11062446" cy="4316407"/>
          </a:xfrm>
        </p:spPr>
        <p:txBody>
          <a:bodyPr>
            <a:normAutofit fontScale="92500" lnSpcReduction="10000"/>
          </a:bodyPr>
          <a:lstStyle/>
          <a:p>
            <a:pPr marL="0" indent="0">
              <a:buNone/>
            </a:pPr>
            <a:endParaRPr lang="fa-IR" sz="3600" dirty="0">
              <a:solidFill>
                <a:srgbClr val="000000"/>
              </a:solidFill>
              <a:latin typeface="Times New Roman" panose="02020603050405020304" pitchFamily="18" charset="0"/>
            </a:endParaRPr>
          </a:p>
          <a:p>
            <a:r>
              <a:rPr lang="en-US" sz="2800" dirty="0">
                <a:solidFill>
                  <a:srgbClr val="C00000"/>
                </a:solidFill>
                <a:latin typeface="Times New Roman" panose="02020603050405020304" pitchFamily="18" charset="0"/>
              </a:rPr>
              <a:t>Five significant </a:t>
            </a:r>
            <a:r>
              <a:rPr lang="en-US" sz="2800" dirty="0">
                <a:solidFill>
                  <a:srgbClr val="000000"/>
                </a:solidFill>
                <a:latin typeface="Times New Roman" panose="02020603050405020304" pitchFamily="18" charset="0"/>
              </a:rPr>
              <a:t>themes emerged after </a:t>
            </a:r>
            <a:r>
              <a:rPr lang="en-US" sz="2800" dirty="0">
                <a:solidFill>
                  <a:srgbClr val="259297"/>
                </a:solidFill>
                <a:latin typeface="Times New Roman" panose="02020603050405020304" pitchFamily="18" charset="0"/>
              </a:rPr>
              <a:t>compiling</a:t>
            </a:r>
            <a:r>
              <a:rPr lang="en-US" sz="2800" dirty="0">
                <a:solidFill>
                  <a:srgbClr val="000000"/>
                </a:solidFill>
                <a:latin typeface="Times New Roman" panose="02020603050405020304" pitchFamily="18" charset="0"/>
              </a:rPr>
              <a:t>, </a:t>
            </a:r>
            <a:r>
              <a:rPr lang="en-US" sz="2800" dirty="0">
                <a:solidFill>
                  <a:srgbClr val="0070C0"/>
                </a:solidFill>
                <a:latin typeface="Times New Roman" panose="02020603050405020304" pitchFamily="18" charset="0"/>
              </a:rPr>
              <a:t>synthesizing</a:t>
            </a:r>
            <a:r>
              <a:rPr lang="en-US" sz="2800" dirty="0">
                <a:solidFill>
                  <a:srgbClr val="000000"/>
                </a:solidFill>
                <a:latin typeface="Times New Roman" panose="02020603050405020304" pitchFamily="18" charset="0"/>
              </a:rPr>
              <a:t>, and </a:t>
            </a:r>
            <a:r>
              <a:rPr lang="en-US" sz="2800" dirty="0">
                <a:solidFill>
                  <a:schemeClr val="accent3">
                    <a:lumMod val="75000"/>
                  </a:schemeClr>
                </a:solidFill>
                <a:latin typeface="Times New Roman" panose="02020603050405020304" pitchFamily="18" charset="0"/>
              </a:rPr>
              <a:t>reviewing</a:t>
            </a:r>
            <a:r>
              <a:rPr lang="en-US" sz="2800" dirty="0">
                <a:solidFill>
                  <a:srgbClr val="000000"/>
                </a:solidFill>
                <a:latin typeface="Times New Roman" panose="02020603050405020304" pitchFamily="18" charset="0"/>
              </a:rPr>
              <a:t> the results. </a:t>
            </a:r>
            <a:endParaRPr lang="en-US" sz="2800" dirty="0" smtClean="0">
              <a:solidFill>
                <a:srgbClr val="000000"/>
              </a:solidFill>
              <a:latin typeface="Times New Roman" panose="02020603050405020304" pitchFamily="18" charset="0"/>
            </a:endParaRPr>
          </a:p>
          <a:p>
            <a:r>
              <a:rPr lang="en-US" sz="2800" dirty="0" smtClean="0">
                <a:solidFill>
                  <a:srgbClr val="000000"/>
                </a:solidFill>
                <a:latin typeface="Times New Roman" panose="02020603050405020304" pitchFamily="18" charset="0"/>
              </a:rPr>
              <a:t>The </a:t>
            </a:r>
            <a:r>
              <a:rPr lang="en-US" sz="2800" dirty="0">
                <a:solidFill>
                  <a:srgbClr val="000000"/>
                </a:solidFill>
                <a:latin typeface="Times New Roman" panose="02020603050405020304" pitchFamily="18" charset="0"/>
              </a:rPr>
              <a:t>most frequent incorporation of PC CDS in the EHR was to identify individuals who should be screened for PC, using an alert or creating a report, or to support a document template to electronically capture </a:t>
            </a:r>
            <a:r>
              <a:rPr lang="en-US" sz="2800" dirty="0">
                <a:solidFill>
                  <a:srgbClr val="FF0000"/>
                </a:solidFill>
                <a:latin typeface="Times New Roman" panose="02020603050405020304" pitchFamily="18" charset="0"/>
              </a:rPr>
              <a:t>advanced care planning</a:t>
            </a:r>
            <a:r>
              <a:rPr lang="en-US" sz="2800" dirty="0">
                <a:solidFill>
                  <a:srgbClr val="000000"/>
                </a:solidFill>
                <a:latin typeface="Times New Roman" panose="02020603050405020304" pitchFamily="18" charset="0"/>
              </a:rPr>
              <a:t> (ACP) directions</a:t>
            </a:r>
            <a:r>
              <a:rPr lang="en-US" sz="2800" dirty="0" smtClean="0">
                <a:solidFill>
                  <a:srgbClr val="000000"/>
                </a:solidFill>
                <a:latin typeface="Times New Roman" panose="02020603050405020304" pitchFamily="18" charset="0"/>
              </a:rPr>
              <a:t>.</a:t>
            </a:r>
          </a:p>
          <a:p>
            <a:r>
              <a:rPr lang="en-US" sz="2800" dirty="0" smtClean="0">
                <a:solidFill>
                  <a:srgbClr val="000000"/>
                </a:solidFill>
                <a:latin typeface="Times New Roman" panose="02020603050405020304" pitchFamily="18" charset="0"/>
              </a:rPr>
              <a:t> </a:t>
            </a:r>
            <a:r>
              <a:rPr lang="en-US" sz="2800" dirty="0">
                <a:solidFill>
                  <a:srgbClr val="000000"/>
                </a:solidFill>
                <a:latin typeface="Times New Roman" panose="02020603050405020304" pitchFamily="18" charset="0"/>
              </a:rPr>
              <a:t>Additional themes included using the EHR to capture </a:t>
            </a:r>
            <a:r>
              <a:rPr lang="en-US" sz="2800" dirty="0">
                <a:solidFill>
                  <a:srgbClr val="259297"/>
                </a:solidFill>
                <a:latin typeface="Times New Roman" panose="02020603050405020304" pitchFamily="18" charset="0"/>
              </a:rPr>
              <a:t>patient-reported outcomes </a:t>
            </a:r>
            <a:r>
              <a:rPr lang="en-US" sz="2800" dirty="0">
                <a:solidFill>
                  <a:srgbClr val="000000"/>
                </a:solidFill>
                <a:latin typeface="Times New Roman" panose="02020603050405020304" pitchFamily="18" charset="0"/>
              </a:rPr>
              <a:t>(PROMs) such as rapid, real-time pain feedback; augmenting the EHR to capture needed PC data elements; and enhancing interdisciplinary communication and care. </a:t>
            </a:r>
            <a:endParaRPr lang="en-US" sz="2800" dirty="0"/>
          </a:p>
        </p:txBody>
      </p:sp>
      <p:sp>
        <p:nvSpPr>
          <p:cNvPr id="4" name="Date Placeholder 3"/>
          <p:cNvSpPr>
            <a:spLocks noGrp="1"/>
          </p:cNvSpPr>
          <p:nvPr>
            <p:ph type="dt" sz="half" idx="10"/>
          </p:nvPr>
        </p:nvSpPr>
        <p:spPr/>
        <p:txBody>
          <a:bodyPr/>
          <a:lstStyle/>
          <a:p>
            <a:r>
              <a:rPr lang="en-US" smtClean="0"/>
              <a:t>Slide NO </a:t>
            </a:r>
            <a:fld id="{58863BF2-F2E0-4234-B14B-8DB17FDAD539}" type="slidenum">
              <a:rPr lang="en-US" smtClean="0"/>
              <a:t>15</a:t>
            </a:fld>
            <a:endParaRPr lang="en-US" dirty="0"/>
          </a:p>
        </p:txBody>
      </p:sp>
      <p:sp>
        <p:nvSpPr>
          <p:cNvPr id="5" name="Footer Placeholder 4"/>
          <p:cNvSpPr>
            <a:spLocks noGrp="1"/>
          </p:cNvSpPr>
          <p:nvPr>
            <p:ph type="ftr" sz="quarter" idx="11"/>
          </p:nvPr>
        </p:nvSpPr>
        <p:spPr/>
        <p:txBody>
          <a:bodyPr/>
          <a:lstStyle/>
          <a:p>
            <a:r>
              <a:rPr lang="en-US" smtClean="0"/>
              <a:t>Topic</a:t>
            </a:r>
            <a:endParaRPr lang="en-US" dirty="0"/>
          </a:p>
        </p:txBody>
      </p:sp>
      <p:sp>
        <p:nvSpPr>
          <p:cNvPr id="6" name="Slide Number Placeholder 5"/>
          <p:cNvSpPr>
            <a:spLocks noGrp="1"/>
          </p:cNvSpPr>
          <p:nvPr>
            <p:ph type="sldNum" sz="quarter" idx="12"/>
          </p:nvPr>
        </p:nvSpPr>
        <p:spPr/>
        <p:txBody>
          <a:bodyPr/>
          <a:lstStyle/>
          <a:p>
            <a:r>
              <a:rPr lang="en-US" smtClean="0"/>
              <a:t>Lecturer Name</a:t>
            </a:r>
            <a:endParaRPr lang="en-US" dirty="0"/>
          </a:p>
        </p:txBody>
      </p:sp>
    </p:spTree>
    <p:extLst>
      <p:ext uri="{BB962C8B-B14F-4D97-AF65-F5344CB8AC3E}">
        <p14:creationId xmlns:p14="http://schemas.microsoft.com/office/powerpoint/2010/main" val="11121282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C000"/>
                </a:solidFill>
              </a:rPr>
              <a:t>RESULTS</a:t>
            </a:r>
            <a:endParaRPr lang="fa-IR" dirty="0">
              <a:solidFill>
                <a:srgbClr val="FFC000"/>
              </a:solidFill>
            </a:endParaRPr>
          </a:p>
        </p:txBody>
      </p:sp>
      <p:sp>
        <p:nvSpPr>
          <p:cNvPr id="3" name="Content Placeholder 2"/>
          <p:cNvSpPr>
            <a:spLocks noGrp="1"/>
          </p:cNvSpPr>
          <p:nvPr>
            <p:ph idx="1"/>
          </p:nvPr>
        </p:nvSpPr>
        <p:spPr>
          <a:xfrm>
            <a:off x="793016" y="1792936"/>
            <a:ext cx="9784080" cy="4206240"/>
          </a:xfrm>
        </p:spPr>
        <p:txBody>
          <a:bodyPr>
            <a:normAutofit/>
          </a:bodyPr>
          <a:lstStyle/>
          <a:p>
            <a:pPr marL="0" indent="0">
              <a:buNone/>
            </a:pPr>
            <a:endParaRPr lang="fa-IR" sz="3600" dirty="0">
              <a:solidFill>
                <a:srgbClr val="000000"/>
              </a:solidFill>
              <a:latin typeface="Arial" panose="020B0604020202020204" pitchFamily="34" charset="0"/>
            </a:endParaRPr>
          </a:p>
          <a:p>
            <a:r>
              <a:rPr lang="en-US" sz="2400" b="1" dirty="0">
                <a:solidFill>
                  <a:srgbClr val="FF0000"/>
                </a:solidFill>
                <a:latin typeface="Arial" panose="020B0604020202020204" pitchFamily="34" charset="0"/>
              </a:rPr>
              <a:t>Using the EHR to identify individuals for PC</a:t>
            </a:r>
            <a:r>
              <a:rPr lang="en-US" sz="2400" b="1" dirty="0">
                <a:solidFill>
                  <a:srgbClr val="000000"/>
                </a:solidFill>
                <a:latin typeface="Arial" panose="020B0604020202020204" pitchFamily="34" charset="0"/>
              </a:rPr>
              <a:t>—</a:t>
            </a:r>
            <a:r>
              <a:rPr lang="en-US" sz="2400" dirty="0">
                <a:solidFill>
                  <a:srgbClr val="000000"/>
                </a:solidFill>
                <a:latin typeface="Times New Roman" panose="02020603050405020304" pitchFamily="18" charset="0"/>
              </a:rPr>
              <a:t>Healthcare systems explored CDS use and related electronic algorithms as a way to alert clinicians and trigger a PC assessment based on patient symptomatology</a:t>
            </a:r>
            <a:r>
              <a:rPr lang="en-US" sz="2400" dirty="0" smtClean="0">
                <a:solidFill>
                  <a:srgbClr val="000000"/>
                </a:solidFill>
                <a:latin typeface="Times New Roman" panose="02020603050405020304" pitchFamily="18" charset="0"/>
              </a:rPr>
              <a:t>.</a:t>
            </a:r>
            <a:r>
              <a:rPr lang="en-US" sz="1800" dirty="0" smtClean="0">
                <a:solidFill>
                  <a:srgbClr val="000000"/>
                </a:solidFill>
                <a:latin typeface="Times New Roman" panose="02020603050405020304" pitchFamily="18" charset="0"/>
              </a:rPr>
              <a:t> </a:t>
            </a:r>
            <a:r>
              <a:rPr lang="en-US" sz="2400" dirty="0" smtClean="0">
                <a:solidFill>
                  <a:srgbClr val="000000"/>
                </a:solidFill>
                <a:latin typeface="Times New Roman" panose="02020603050405020304" pitchFamily="18" charset="0"/>
              </a:rPr>
              <a:t>Highlights </a:t>
            </a:r>
            <a:r>
              <a:rPr lang="en-US" sz="2400" dirty="0">
                <a:solidFill>
                  <a:srgbClr val="000000"/>
                </a:solidFill>
                <a:latin typeface="Times New Roman" panose="02020603050405020304" pitchFamily="18" charset="0"/>
              </a:rPr>
              <a:t>of the eight studies (Table 2) exploring CDS to identify individuals for PC include feasibility, symptomatology algorithms development, end-user testing, and data marker refinement to increase patient identification sensitivity. Although CDS-supported alert sensitivity is still maturing, a key finding was that clinicians appreciate the objective CDS structure</a:t>
            </a:r>
            <a:r>
              <a:rPr lang="en-US" sz="2400" dirty="0" smtClean="0">
                <a:solidFill>
                  <a:srgbClr val="000000"/>
                </a:solidFill>
                <a:latin typeface="Times New Roman" panose="02020603050405020304" pitchFamily="18" charset="0"/>
              </a:rPr>
              <a:t>.</a:t>
            </a:r>
            <a:endParaRPr lang="fa-IR" dirty="0"/>
          </a:p>
        </p:txBody>
      </p:sp>
      <p:sp>
        <p:nvSpPr>
          <p:cNvPr id="4" name="Date Placeholder 3"/>
          <p:cNvSpPr>
            <a:spLocks noGrp="1"/>
          </p:cNvSpPr>
          <p:nvPr>
            <p:ph type="dt" sz="half" idx="10"/>
          </p:nvPr>
        </p:nvSpPr>
        <p:spPr/>
        <p:txBody>
          <a:bodyPr/>
          <a:lstStyle/>
          <a:p>
            <a:r>
              <a:rPr lang="en-US" smtClean="0"/>
              <a:t>Slide NO </a:t>
            </a:r>
            <a:fld id="{58863BF2-F2E0-4234-B14B-8DB17FDAD539}" type="slidenum">
              <a:rPr lang="en-US" smtClean="0"/>
              <a:t>16</a:t>
            </a:fld>
            <a:endParaRPr lang="en-US" dirty="0"/>
          </a:p>
        </p:txBody>
      </p:sp>
      <p:sp>
        <p:nvSpPr>
          <p:cNvPr id="5" name="Footer Placeholder 4"/>
          <p:cNvSpPr>
            <a:spLocks noGrp="1"/>
          </p:cNvSpPr>
          <p:nvPr>
            <p:ph type="ftr" sz="quarter" idx="11"/>
          </p:nvPr>
        </p:nvSpPr>
        <p:spPr/>
        <p:txBody>
          <a:bodyPr/>
          <a:lstStyle/>
          <a:p>
            <a:r>
              <a:rPr lang="en-US" smtClean="0"/>
              <a:t>Topic</a:t>
            </a:r>
            <a:endParaRPr lang="en-US" dirty="0"/>
          </a:p>
        </p:txBody>
      </p:sp>
      <p:sp>
        <p:nvSpPr>
          <p:cNvPr id="6" name="Slide Number Placeholder 5"/>
          <p:cNvSpPr>
            <a:spLocks noGrp="1"/>
          </p:cNvSpPr>
          <p:nvPr>
            <p:ph type="sldNum" sz="quarter" idx="12"/>
          </p:nvPr>
        </p:nvSpPr>
        <p:spPr/>
        <p:txBody>
          <a:bodyPr/>
          <a:lstStyle/>
          <a:p>
            <a:r>
              <a:rPr lang="en-US" smtClean="0"/>
              <a:t>Lecturer Name</a:t>
            </a:r>
            <a:endParaRPr lang="en-US" dirty="0"/>
          </a:p>
        </p:txBody>
      </p:sp>
    </p:spTree>
    <p:extLst>
      <p:ext uri="{BB962C8B-B14F-4D97-AF65-F5344CB8AC3E}">
        <p14:creationId xmlns:p14="http://schemas.microsoft.com/office/powerpoint/2010/main" val="22666274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3">
                    <a:lumMod val="40000"/>
                    <a:lumOff val="60000"/>
                  </a:schemeClr>
                </a:solidFill>
              </a:rPr>
              <a:t>Characteristics of the Studies</a:t>
            </a:r>
            <a:endParaRPr lang="fa-IR" dirty="0">
              <a:solidFill>
                <a:schemeClr val="accent3">
                  <a:lumMod val="40000"/>
                  <a:lumOff val="60000"/>
                </a:schemeClr>
              </a:solidFill>
            </a:endParaRPr>
          </a:p>
        </p:txBody>
      </p:sp>
      <p:sp>
        <p:nvSpPr>
          <p:cNvPr id="3" name="Content Placeholder 2"/>
          <p:cNvSpPr>
            <a:spLocks noGrp="1"/>
          </p:cNvSpPr>
          <p:nvPr>
            <p:ph idx="1"/>
          </p:nvPr>
        </p:nvSpPr>
        <p:spPr/>
        <p:txBody>
          <a:bodyPr>
            <a:normAutofit/>
          </a:bodyPr>
          <a:lstStyle/>
          <a:p>
            <a:r>
              <a:rPr lang="en-US" sz="2800" dirty="0">
                <a:solidFill>
                  <a:schemeClr val="bg1"/>
                </a:solidFill>
                <a:latin typeface="Times New Roman" panose="02020603050405020304" pitchFamily="18" charset="0"/>
              </a:rPr>
              <a:t>Most studies were conducted in large medical centers </a:t>
            </a:r>
            <a:r>
              <a:rPr lang="en-US" sz="2800" dirty="0">
                <a:solidFill>
                  <a:srgbClr val="FF0000"/>
                </a:solidFill>
                <a:latin typeface="Times New Roman" panose="02020603050405020304" pitchFamily="18" charset="0"/>
              </a:rPr>
              <a:t>after EHR implementation</a:t>
            </a:r>
            <a:r>
              <a:rPr lang="en-US" sz="2800" dirty="0">
                <a:solidFill>
                  <a:schemeClr val="bg1"/>
                </a:solidFill>
                <a:latin typeface="Times New Roman" panose="02020603050405020304" pitchFamily="18" charset="0"/>
              </a:rPr>
              <a:t>, </a:t>
            </a:r>
            <a:r>
              <a:rPr lang="en-US" sz="2800" dirty="0">
                <a:solidFill>
                  <a:schemeClr val="tx2">
                    <a:lumMod val="75000"/>
                    <a:lumOff val="25000"/>
                  </a:schemeClr>
                </a:solidFill>
                <a:latin typeface="Times New Roman" panose="02020603050405020304" pitchFamily="18" charset="0"/>
              </a:rPr>
              <a:t>facilitating</a:t>
            </a:r>
            <a:r>
              <a:rPr lang="en-US" sz="2800" dirty="0">
                <a:solidFill>
                  <a:schemeClr val="bg1"/>
                </a:solidFill>
                <a:latin typeface="Times New Roman" panose="02020603050405020304" pitchFamily="18" charset="0"/>
              </a:rPr>
              <a:t> incorporation of data from multiple units or even multiple hospitals within their healthcare system</a:t>
            </a:r>
            <a:r>
              <a:rPr lang="en-US" sz="2800" dirty="0" smtClean="0">
                <a:solidFill>
                  <a:schemeClr val="bg1"/>
                </a:solidFill>
                <a:latin typeface="Times New Roman" panose="02020603050405020304" pitchFamily="18" charset="0"/>
              </a:rPr>
              <a:t>.</a:t>
            </a:r>
          </a:p>
          <a:p>
            <a:endParaRPr lang="en-US" sz="2400" dirty="0">
              <a:latin typeface="Times New Roman" panose="02020603050405020304" pitchFamily="18" charset="0"/>
            </a:endParaRPr>
          </a:p>
          <a:p>
            <a:r>
              <a:rPr lang="en-US" sz="2800" dirty="0">
                <a:solidFill>
                  <a:srgbClr val="7030A0"/>
                </a:solidFill>
                <a:latin typeface="Times New Roman" panose="02020603050405020304" pitchFamily="18" charset="0"/>
              </a:rPr>
              <a:t>The length </a:t>
            </a:r>
            <a:r>
              <a:rPr lang="en-US" sz="2800" dirty="0">
                <a:solidFill>
                  <a:schemeClr val="bg1"/>
                </a:solidFill>
                <a:latin typeface="Times New Roman" panose="02020603050405020304" pitchFamily="18" charset="0"/>
              </a:rPr>
              <a:t>of studies ranged from 6 weeks to 9 years of retrospective </a:t>
            </a:r>
            <a:r>
              <a:rPr lang="en-US" sz="2800" dirty="0" smtClean="0">
                <a:solidFill>
                  <a:schemeClr val="bg1"/>
                </a:solidFill>
                <a:latin typeface="Times New Roman" panose="02020603050405020304" pitchFamily="18" charset="0"/>
              </a:rPr>
              <a:t>analysis.</a:t>
            </a:r>
          </a:p>
          <a:p>
            <a:pPr marL="0" indent="0">
              <a:buNone/>
            </a:pPr>
            <a:endParaRPr lang="fa-IR" sz="3600" dirty="0">
              <a:solidFill>
                <a:srgbClr val="000000"/>
              </a:solidFill>
              <a:latin typeface="Times New Roman" panose="02020603050405020304" pitchFamily="18" charset="0"/>
            </a:endParaRPr>
          </a:p>
        </p:txBody>
      </p:sp>
      <p:sp>
        <p:nvSpPr>
          <p:cNvPr id="4" name="Date Placeholder 3"/>
          <p:cNvSpPr>
            <a:spLocks noGrp="1"/>
          </p:cNvSpPr>
          <p:nvPr>
            <p:ph type="dt" sz="half" idx="10"/>
          </p:nvPr>
        </p:nvSpPr>
        <p:spPr/>
        <p:txBody>
          <a:bodyPr/>
          <a:lstStyle/>
          <a:p>
            <a:r>
              <a:rPr lang="en-US" smtClean="0"/>
              <a:t>Slide NO </a:t>
            </a:r>
            <a:fld id="{58863BF2-F2E0-4234-B14B-8DB17FDAD539}" type="slidenum">
              <a:rPr lang="en-US" smtClean="0"/>
              <a:t>17</a:t>
            </a:fld>
            <a:endParaRPr lang="en-US" dirty="0"/>
          </a:p>
        </p:txBody>
      </p:sp>
      <p:sp>
        <p:nvSpPr>
          <p:cNvPr id="5" name="Footer Placeholder 4"/>
          <p:cNvSpPr>
            <a:spLocks noGrp="1"/>
          </p:cNvSpPr>
          <p:nvPr>
            <p:ph type="ftr" sz="quarter" idx="11"/>
          </p:nvPr>
        </p:nvSpPr>
        <p:spPr/>
        <p:txBody>
          <a:bodyPr/>
          <a:lstStyle/>
          <a:p>
            <a:r>
              <a:rPr lang="en-US" smtClean="0"/>
              <a:t>Topic</a:t>
            </a:r>
            <a:endParaRPr lang="en-US" dirty="0"/>
          </a:p>
        </p:txBody>
      </p:sp>
      <p:sp>
        <p:nvSpPr>
          <p:cNvPr id="6" name="Slide Number Placeholder 5"/>
          <p:cNvSpPr>
            <a:spLocks noGrp="1"/>
          </p:cNvSpPr>
          <p:nvPr>
            <p:ph type="sldNum" sz="quarter" idx="12"/>
          </p:nvPr>
        </p:nvSpPr>
        <p:spPr/>
        <p:txBody>
          <a:bodyPr/>
          <a:lstStyle/>
          <a:p>
            <a:r>
              <a:rPr lang="en-US" smtClean="0"/>
              <a:t>Lecturer Name</a:t>
            </a:r>
            <a:endParaRPr lang="en-US" dirty="0"/>
          </a:p>
        </p:txBody>
      </p:sp>
    </p:spTree>
    <p:extLst>
      <p:ext uri="{BB962C8B-B14F-4D97-AF65-F5344CB8AC3E}">
        <p14:creationId xmlns:p14="http://schemas.microsoft.com/office/powerpoint/2010/main" val="22247367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3">
                    <a:lumMod val="60000"/>
                    <a:lumOff val="40000"/>
                  </a:schemeClr>
                </a:solidFill>
              </a:rPr>
              <a:t>Characteristics of the Studies</a:t>
            </a:r>
            <a:endParaRPr lang="fa-IR" dirty="0">
              <a:solidFill>
                <a:schemeClr val="accent3">
                  <a:lumMod val="60000"/>
                  <a:lumOff val="40000"/>
                </a:schemeClr>
              </a:solidFill>
            </a:endParaRPr>
          </a:p>
        </p:txBody>
      </p:sp>
      <p:sp>
        <p:nvSpPr>
          <p:cNvPr id="3" name="Content Placeholder 2"/>
          <p:cNvSpPr>
            <a:spLocks noGrp="1"/>
          </p:cNvSpPr>
          <p:nvPr>
            <p:ph idx="1"/>
          </p:nvPr>
        </p:nvSpPr>
        <p:spPr>
          <a:xfrm>
            <a:off x="647821" y="2005476"/>
            <a:ext cx="10868297" cy="4206240"/>
          </a:xfrm>
        </p:spPr>
        <p:txBody>
          <a:bodyPr>
            <a:normAutofit/>
          </a:bodyPr>
          <a:lstStyle/>
          <a:p>
            <a:pPr lvl="0">
              <a:buClr>
                <a:srgbClr val="3B748D"/>
              </a:buClr>
            </a:pPr>
            <a:r>
              <a:rPr lang="en-US" sz="2800" dirty="0">
                <a:solidFill>
                  <a:schemeClr val="accent1">
                    <a:lumMod val="50000"/>
                  </a:schemeClr>
                </a:solidFill>
                <a:latin typeface="Times New Roman" panose="02020603050405020304" pitchFamily="18" charset="0"/>
              </a:rPr>
              <a:t>Sample size </a:t>
            </a:r>
            <a:r>
              <a:rPr lang="en-US" sz="2800" dirty="0">
                <a:solidFill>
                  <a:srgbClr val="000000"/>
                </a:solidFill>
                <a:latin typeface="Times New Roman" panose="02020603050405020304" pitchFamily="18" charset="0"/>
              </a:rPr>
              <a:t>ranged from 11 patients to 53,124 patients and 225 </a:t>
            </a:r>
            <a:r>
              <a:rPr lang="en-US" sz="2800" dirty="0" smtClean="0">
                <a:solidFill>
                  <a:srgbClr val="000000"/>
                </a:solidFill>
                <a:latin typeface="Times New Roman" panose="02020603050405020304" pitchFamily="18" charset="0"/>
              </a:rPr>
              <a:t>clinicians.</a:t>
            </a:r>
          </a:p>
          <a:p>
            <a:pPr lvl="0">
              <a:buClr>
                <a:srgbClr val="3B748D"/>
              </a:buClr>
            </a:pPr>
            <a:endParaRPr lang="fa-IR" sz="3600" dirty="0">
              <a:solidFill>
                <a:srgbClr val="000000"/>
              </a:solidFill>
              <a:latin typeface="Times New Roman" panose="02020603050405020304" pitchFamily="18" charset="0"/>
            </a:endParaRPr>
          </a:p>
          <a:p>
            <a:r>
              <a:rPr lang="en-US" sz="2800" dirty="0">
                <a:solidFill>
                  <a:srgbClr val="000000"/>
                </a:solidFill>
                <a:latin typeface="Times New Roman" panose="02020603050405020304" pitchFamily="18" charset="0"/>
              </a:rPr>
              <a:t>Studies explored the feasibility of automatically capturing patient symptoms (i.e. </a:t>
            </a:r>
            <a:r>
              <a:rPr lang="en-US" sz="2800" dirty="0">
                <a:solidFill>
                  <a:srgbClr val="C00000"/>
                </a:solidFill>
                <a:latin typeface="Times New Roman" panose="02020603050405020304" pitchFamily="18" charset="0"/>
              </a:rPr>
              <a:t>pain</a:t>
            </a:r>
            <a:r>
              <a:rPr lang="en-US" sz="2800" dirty="0">
                <a:solidFill>
                  <a:srgbClr val="000000"/>
                </a:solidFill>
                <a:latin typeface="Times New Roman" panose="02020603050405020304" pitchFamily="18" charset="0"/>
              </a:rPr>
              <a:t>, </a:t>
            </a:r>
            <a:r>
              <a:rPr lang="en-US" sz="2800" dirty="0" smtClean="0">
                <a:solidFill>
                  <a:schemeClr val="tx1">
                    <a:lumMod val="50000"/>
                  </a:schemeClr>
                </a:solidFill>
                <a:latin typeface="Times New Roman" panose="02020603050405020304" pitchFamily="18" charset="0"/>
              </a:rPr>
              <a:t>fatigue</a:t>
            </a:r>
            <a:r>
              <a:rPr lang="en-US" sz="2800" dirty="0">
                <a:solidFill>
                  <a:srgbClr val="000000"/>
                </a:solidFill>
                <a:latin typeface="Times New Roman" panose="02020603050405020304" pitchFamily="18" charset="0"/>
              </a:rPr>
              <a:t>, </a:t>
            </a:r>
            <a:r>
              <a:rPr lang="en-US" sz="2800" dirty="0">
                <a:solidFill>
                  <a:srgbClr val="002060"/>
                </a:solidFill>
                <a:latin typeface="Times New Roman" panose="02020603050405020304" pitchFamily="18" charset="0"/>
              </a:rPr>
              <a:t>system failure</a:t>
            </a:r>
            <a:r>
              <a:rPr lang="en-US" sz="2800" dirty="0">
                <a:solidFill>
                  <a:srgbClr val="000000"/>
                </a:solidFill>
                <a:latin typeface="Times New Roman" panose="02020603050405020304" pitchFamily="18" charset="0"/>
              </a:rPr>
              <a:t>) for EHR decision support</a:t>
            </a:r>
            <a:r>
              <a:rPr lang="en-US" sz="2800" dirty="0" smtClean="0">
                <a:solidFill>
                  <a:srgbClr val="000000"/>
                </a:solidFill>
                <a:latin typeface="Times New Roman" panose="02020603050405020304" pitchFamily="18" charset="0"/>
              </a:rPr>
              <a:t>.</a:t>
            </a:r>
          </a:p>
          <a:p>
            <a:endParaRPr lang="fa-IR" sz="3600" dirty="0">
              <a:solidFill>
                <a:srgbClr val="000000"/>
              </a:solidFill>
              <a:latin typeface="Times New Roman" panose="02020603050405020304" pitchFamily="18" charset="0"/>
            </a:endParaRPr>
          </a:p>
          <a:p>
            <a:r>
              <a:rPr lang="en-US" sz="2800" dirty="0">
                <a:solidFill>
                  <a:schemeClr val="accent4">
                    <a:lumMod val="50000"/>
                  </a:schemeClr>
                </a:solidFill>
                <a:latin typeface="Times New Roman" panose="02020603050405020304" pitchFamily="18" charset="0"/>
              </a:rPr>
              <a:t>The biggest barriers </a:t>
            </a:r>
            <a:r>
              <a:rPr lang="en-US" sz="2800" dirty="0">
                <a:solidFill>
                  <a:srgbClr val="000000"/>
                </a:solidFill>
                <a:latin typeface="Times New Roman" panose="02020603050405020304" pitchFamily="18" charset="0"/>
              </a:rPr>
              <a:t>to CDS were </a:t>
            </a:r>
            <a:r>
              <a:rPr lang="en-US" sz="2800" dirty="0">
                <a:solidFill>
                  <a:schemeClr val="tx2">
                    <a:lumMod val="90000"/>
                    <a:lumOff val="10000"/>
                  </a:schemeClr>
                </a:solidFill>
                <a:latin typeface="Times New Roman" panose="02020603050405020304" pitchFamily="18" charset="0"/>
              </a:rPr>
              <a:t>not having the needed or appropriate data and workflow challenges</a:t>
            </a:r>
            <a:r>
              <a:rPr lang="en-US" sz="2800" dirty="0" smtClean="0">
                <a:solidFill>
                  <a:schemeClr val="tx2">
                    <a:lumMod val="90000"/>
                    <a:lumOff val="10000"/>
                  </a:schemeClr>
                </a:solidFill>
                <a:latin typeface="Times New Roman" panose="02020603050405020304" pitchFamily="18" charset="0"/>
              </a:rPr>
              <a:t>.</a:t>
            </a:r>
            <a:endParaRPr lang="fa-IR" sz="2800" dirty="0">
              <a:solidFill>
                <a:schemeClr val="tx2">
                  <a:lumMod val="90000"/>
                  <a:lumOff val="10000"/>
                </a:schemeClr>
              </a:solidFill>
              <a:latin typeface="Times New Roman" panose="02020603050405020304" pitchFamily="18" charset="0"/>
            </a:endParaRPr>
          </a:p>
        </p:txBody>
      </p:sp>
      <p:sp>
        <p:nvSpPr>
          <p:cNvPr id="4" name="Date Placeholder 3"/>
          <p:cNvSpPr>
            <a:spLocks noGrp="1"/>
          </p:cNvSpPr>
          <p:nvPr>
            <p:ph type="dt" sz="half" idx="10"/>
          </p:nvPr>
        </p:nvSpPr>
        <p:spPr/>
        <p:txBody>
          <a:bodyPr/>
          <a:lstStyle/>
          <a:p>
            <a:r>
              <a:rPr lang="en-US" smtClean="0"/>
              <a:t>Slide NO </a:t>
            </a:r>
            <a:fld id="{58863BF2-F2E0-4234-B14B-8DB17FDAD539}" type="slidenum">
              <a:rPr lang="en-US" smtClean="0"/>
              <a:t>18</a:t>
            </a:fld>
            <a:endParaRPr lang="en-US" dirty="0"/>
          </a:p>
        </p:txBody>
      </p:sp>
      <p:sp>
        <p:nvSpPr>
          <p:cNvPr id="5" name="Footer Placeholder 4"/>
          <p:cNvSpPr>
            <a:spLocks noGrp="1"/>
          </p:cNvSpPr>
          <p:nvPr>
            <p:ph type="ftr" sz="quarter" idx="11"/>
          </p:nvPr>
        </p:nvSpPr>
        <p:spPr/>
        <p:txBody>
          <a:bodyPr/>
          <a:lstStyle/>
          <a:p>
            <a:r>
              <a:rPr lang="en-US" smtClean="0"/>
              <a:t>Topic</a:t>
            </a:r>
            <a:endParaRPr lang="en-US" dirty="0"/>
          </a:p>
        </p:txBody>
      </p:sp>
      <p:sp>
        <p:nvSpPr>
          <p:cNvPr id="6" name="Slide Number Placeholder 5"/>
          <p:cNvSpPr>
            <a:spLocks noGrp="1"/>
          </p:cNvSpPr>
          <p:nvPr>
            <p:ph type="sldNum" sz="quarter" idx="12"/>
          </p:nvPr>
        </p:nvSpPr>
        <p:spPr/>
        <p:txBody>
          <a:bodyPr/>
          <a:lstStyle/>
          <a:p>
            <a:r>
              <a:rPr lang="en-US" smtClean="0"/>
              <a:t>Lecturer Name</a:t>
            </a:r>
            <a:endParaRPr lang="en-US" dirty="0"/>
          </a:p>
        </p:txBody>
      </p:sp>
    </p:spTree>
    <p:extLst>
      <p:ext uri="{BB962C8B-B14F-4D97-AF65-F5344CB8AC3E}">
        <p14:creationId xmlns:p14="http://schemas.microsoft.com/office/powerpoint/2010/main" val="11225708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3">
                    <a:lumMod val="40000"/>
                    <a:lumOff val="60000"/>
                  </a:schemeClr>
                </a:solidFill>
              </a:rPr>
              <a:t>Characteristics of the Studies</a:t>
            </a:r>
            <a:endParaRPr lang="fa-IR" dirty="0">
              <a:solidFill>
                <a:schemeClr val="accent3">
                  <a:lumMod val="40000"/>
                  <a:lumOff val="60000"/>
                </a:schemeClr>
              </a:solidFill>
            </a:endParaRPr>
          </a:p>
        </p:txBody>
      </p:sp>
      <p:sp>
        <p:nvSpPr>
          <p:cNvPr id="3" name="Content Placeholder 2"/>
          <p:cNvSpPr>
            <a:spLocks noGrp="1"/>
          </p:cNvSpPr>
          <p:nvPr>
            <p:ph idx="1"/>
          </p:nvPr>
        </p:nvSpPr>
        <p:spPr>
          <a:xfrm>
            <a:off x="1084386" y="1689947"/>
            <a:ext cx="9784080" cy="4206240"/>
          </a:xfrm>
        </p:spPr>
        <p:txBody>
          <a:bodyPr>
            <a:normAutofit fontScale="92500"/>
          </a:bodyPr>
          <a:lstStyle/>
          <a:p>
            <a:pPr marL="0" indent="0">
              <a:buNone/>
            </a:pPr>
            <a:endParaRPr lang="fa-IR" sz="3600" dirty="0">
              <a:solidFill>
                <a:srgbClr val="000000"/>
              </a:solidFill>
              <a:latin typeface="Times New Roman" panose="02020603050405020304" pitchFamily="18" charset="0"/>
            </a:endParaRPr>
          </a:p>
          <a:p>
            <a:r>
              <a:rPr lang="en-US" sz="2800" dirty="0">
                <a:solidFill>
                  <a:srgbClr val="000000"/>
                </a:solidFill>
                <a:latin typeface="Times New Roman" panose="02020603050405020304" pitchFamily="18" charset="0"/>
              </a:rPr>
              <a:t>It is </a:t>
            </a:r>
            <a:r>
              <a:rPr lang="en-US" sz="2800" dirty="0">
                <a:solidFill>
                  <a:srgbClr val="C00000"/>
                </a:solidFill>
                <a:latin typeface="Times New Roman" panose="02020603050405020304" pitchFamily="18" charset="0"/>
              </a:rPr>
              <a:t>difficult</a:t>
            </a:r>
            <a:r>
              <a:rPr lang="en-US" sz="2800" dirty="0">
                <a:solidFill>
                  <a:srgbClr val="000000"/>
                </a:solidFill>
                <a:latin typeface="Times New Roman" panose="02020603050405020304" pitchFamily="18" charset="0"/>
              </a:rPr>
              <a:t> to capture needed </a:t>
            </a:r>
            <a:r>
              <a:rPr lang="en-US" sz="2800" dirty="0">
                <a:solidFill>
                  <a:srgbClr val="C00000"/>
                </a:solidFill>
                <a:latin typeface="Times New Roman" panose="02020603050405020304" pitchFamily="18" charset="0"/>
              </a:rPr>
              <a:t>qualitative information </a:t>
            </a:r>
            <a:r>
              <a:rPr lang="en-US" sz="2800" dirty="0">
                <a:solidFill>
                  <a:srgbClr val="000000"/>
                </a:solidFill>
                <a:latin typeface="Times New Roman" panose="02020603050405020304" pitchFamily="18" charset="0"/>
              </a:rPr>
              <a:t>such as </a:t>
            </a:r>
            <a:r>
              <a:rPr lang="en-US" sz="2800" dirty="0">
                <a:solidFill>
                  <a:schemeClr val="accent4">
                    <a:lumMod val="50000"/>
                  </a:schemeClr>
                </a:solidFill>
                <a:latin typeface="Times New Roman" panose="02020603050405020304" pitchFamily="18" charset="0"/>
              </a:rPr>
              <a:t>anxiety</a:t>
            </a:r>
            <a:r>
              <a:rPr lang="en-US" sz="2800" dirty="0">
                <a:solidFill>
                  <a:srgbClr val="000000"/>
                </a:solidFill>
                <a:latin typeface="Times New Roman" panose="02020603050405020304" pitchFamily="18" charset="0"/>
              </a:rPr>
              <a:t> or </a:t>
            </a:r>
            <a:r>
              <a:rPr lang="en-US" sz="2800" dirty="0">
                <a:solidFill>
                  <a:schemeClr val="accent4">
                    <a:lumMod val="50000"/>
                  </a:schemeClr>
                </a:solidFill>
                <a:latin typeface="Times New Roman" panose="02020603050405020304" pitchFamily="18" charset="0"/>
              </a:rPr>
              <a:t>family distress </a:t>
            </a:r>
            <a:r>
              <a:rPr lang="en-US" sz="2800" dirty="0">
                <a:solidFill>
                  <a:srgbClr val="000000"/>
                </a:solidFill>
                <a:latin typeface="Times New Roman" panose="02020603050405020304" pitchFamily="18" charset="0"/>
              </a:rPr>
              <a:t>in the EHR in a standardized methodology. </a:t>
            </a:r>
            <a:endParaRPr lang="fa-IR" sz="2800" dirty="0">
              <a:solidFill>
                <a:srgbClr val="000000"/>
              </a:solidFill>
              <a:latin typeface="Times New Roman" panose="02020603050405020304" pitchFamily="18" charset="0"/>
            </a:endParaRPr>
          </a:p>
          <a:p>
            <a:r>
              <a:rPr lang="en-US" sz="2800" dirty="0">
                <a:solidFill>
                  <a:srgbClr val="000000"/>
                </a:solidFill>
                <a:latin typeface="Times New Roman" panose="02020603050405020304" pitchFamily="18" charset="0"/>
              </a:rPr>
              <a:t>A common physician-identified barrier after using CDS was additional time required to review the results and to discuss an action plan, which clinicians felt diverted focus from other healthcare activities involving a larger percentage of their patients</a:t>
            </a:r>
            <a:r>
              <a:rPr lang="en-US" sz="2800" dirty="0" smtClean="0">
                <a:solidFill>
                  <a:srgbClr val="000000"/>
                </a:solidFill>
                <a:latin typeface="Times New Roman" panose="02020603050405020304" pitchFamily="18" charset="0"/>
              </a:rPr>
              <a:t>.</a:t>
            </a:r>
            <a:endParaRPr lang="fa-IR" sz="2800" dirty="0">
              <a:solidFill>
                <a:srgbClr val="000000"/>
              </a:solidFill>
              <a:latin typeface="Times New Roman" panose="02020603050405020304" pitchFamily="18" charset="0"/>
            </a:endParaRPr>
          </a:p>
          <a:p>
            <a:r>
              <a:rPr lang="en-US" sz="3000" b="1" dirty="0">
                <a:solidFill>
                  <a:schemeClr val="accent6">
                    <a:lumMod val="50000"/>
                  </a:schemeClr>
                </a:solidFill>
                <a:latin typeface="Times New Roman" panose="02020603050405020304" pitchFamily="18" charset="0"/>
              </a:rPr>
              <a:t>All studies </a:t>
            </a:r>
            <a:r>
              <a:rPr lang="en-US" sz="3000" dirty="0">
                <a:solidFill>
                  <a:srgbClr val="000000"/>
                </a:solidFill>
                <a:latin typeface="Times New Roman" panose="02020603050405020304" pitchFamily="18" charset="0"/>
              </a:rPr>
              <a:t>recommended additional refinement of </a:t>
            </a:r>
            <a:r>
              <a:rPr lang="en-US" sz="3000" dirty="0">
                <a:solidFill>
                  <a:schemeClr val="tx2">
                    <a:lumMod val="90000"/>
                    <a:lumOff val="10000"/>
                  </a:schemeClr>
                </a:solidFill>
                <a:latin typeface="Times New Roman" panose="02020603050405020304" pitchFamily="18" charset="0"/>
              </a:rPr>
              <a:t>algorithms </a:t>
            </a:r>
            <a:r>
              <a:rPr lang="en-US" sz="3000" dirty="0">
                <a:solidFill>
                  <a:srgbClr val="000000"/>
                </a:solidFill>
                <a:latin typeface="Times New Roman" panose="02020603050405020304" pitchFamily="18" charset="0"/>
              </a:rPr>
              <a:t>and </a:t>
            </a:r>
            <a:r>
              <a:rPr lang="en-US" sz="3000" dirty="0">
                <a:solidFill>
                  <a:schemeClr val="tx2">
                    <a:lumMod val="90000"/>
                    <a:lumOff val="10000"/>
                  </a:schemeClr>
                </a:solidFill>
                <a:latin typeface="Times New Roman" panose="02020603050405020304" pitchFamily="18" charset="0"/>
              </a:rPr>
              <a:t>workflows.</a:t>
            </a:r>
            <a:endParaRPr lang="fa-IR" sz="3000" dirty="0">
              <a:solidFill>
                <a:schemeClr val="tx2">
                  <a:lumMod val="90000"/>
                  <a:lumOff val="10000"/>
                </a:schemeClr>
              </a:solidFill>
            </a:endParaRPr>
          </a:p>
        </p:txBody>
      </p:sp>
      <p:sp>
        <p:nvSpPr>
          <p:cNvPr id="4" name="Date Placeholder 3"/>
          <p:cNvSpPr>
            <a:spLocks noGrp="1"/>
          </p:cNvSpPr>
          <p:nvPr>
            <p:ph type="dt" sz="half" idx="10"/>
          </p:nvPr>
        </p:nvSpPr>
        <p:spPr/>
        <p:txBody>
          <a:bodyPr/>
          <a:lstStyle/>
          <a:p>
            <a:r>
              <a:rPr lang="en-US" smtClean="0"/>
              <a:t>Slide NO </a:t>
            </a:r>
            <a:fld id="{58863BF2-F2E0-4234-B14B-8DB17FDAD539}" type="slidenum">
              <a:rPr lang="en-US" smtClean="0"/>
              <a:t>19</a:t>
            </a:fld>
            <a:endParaRPr lang="en-US" dirty="0"/>
          </a:p>
        </p:txBody>
      </p:sp>
      <p:sp>
        <p:nvSpPr>
          <p:cNvPr id="5" name="Footer Placeholder 4"/>
          <p:cNvSpPr>
            <a:spLocks noGrp="1"/>
          </p:cNvSpPr>
          <p:nvPr>
            <p:ph type="ftr" sz="quarter" idx="11"/>
          </p:nvPr>
        </p:nvSpPr>
        <p:spPr/>
        <p:txBody>
          <a:bodyPr/>
          <a:lstStyle/>
          <a:p>
            <a:r>
              <a:rPr lang="en-US" smtClean="0"/>
              <a:t>Topic</a:t>
            </a:r>
            <a:endParaRPr lang="en-US" dirty="0"/>
          </a:p>
        </p:txBody>
      </p:sp>
      <p:sp>
        <p:nvSpPr>
          <p:cNvPr id="6" name="Slide Number Placeholder 5"/>
          <p:cNvSpPr>
            <a:spLocks noGrp="1"/>
          </p:cNvSpPr>
          <p:nvPr>
            <p:ph type="sldNum" sz="quarter" idx="12"/>
          </p:nvPr>
        </p:nvSpPr>
        <p:spPr/>
        <p:txBody>
          <a:bodyPr/>
          <a:lstStyle/>
          <a:p>
            <a:r>
              <a:rPr lang="en-US" smtClean="0"/>
              <a:t>Lecturer Name</a:t>
            </a:r>
            <a:endParaRPr lang="en-US" dirty="0"/>
          </a:p>
        </p:txBody>
      </p:sp>
    </p:spTree>
    <p:extLst>
      <p:ext uri="{BB962C8B-B14F-4D97-AF65-F5344CB8AC3E}">
        <p14:creationId xmlns:p14="http://schemas.microsoft.com/office/powerpoint/2010/main" val="1727673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ABOUT THE JOURNAL </a:t>
            </a:r>
            <a:endParaRPr lang="fa-IR" dirty="0"/>
          </a:p>
        </p:txBody>
      </p:sp>
      <p:sp>
        <p:nvSpPr>
          <p:cNvPr id="4" name="Date Placeholder 3"/>
          <p:cNvSpPr>
            <a:spLocks noGrp="1"/>
          </p:cNvSpPr>
          <p:nvPr>
            <p:ph type="dt" sz="half" idx="10"/>
          </p:nvPr>
        </p:nvSpPr>
        <p:spPr>
          <a:xfrm>
            <a:off x="216552" y="6333954"/>
            <a:ext cx="1972733" cy="365125"/>
          </a:xfrm>
        </p:spPr>
        <p:txBody>
          <a:bodyPr/>
          <a:lstStyle/>
          <a:p>
            <a:r>
              <a:rPr lang="en-US" dirty="0" smtClean="0"/>
              <a:t>Slide NO </a:t>
            </a:r>
            <a:fld id="{58863BF2-F2E0-4234-B14B-8DB17FDAD539}" type="slidenum">
              <a:rPr lang="en-US" smtClean="0"/>
              <a:t>2</a:t>
            </a:fld>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02918" y="1844592"/>
            <a:ext cx="9606596" cy="4285895"/>
          </a:xfrm>
        </p:spPr>
      </p:pic>
      <p:sp>
        <p:nvSpPr>
          <p:cNvPr id="8" name="Footer Placeholder 4"/>
          <p:cNvSpPr>
            <a:spLocks noGrp="1"/>
          </p:cNvSpPr>
          <p:nvPr>
            <p:ph type="ftr" sz="quarter" idx="11"/>
          </p:nvPr>
        </p:nvSpPr>
        <p:spPr>
          <a:xfrm>
            <a:off x="3441699" y="6333954"/>
            <a:ext cx="5232401" cy="365125"/>
          </a:xfrm>
        </p:spPr>
        <p:txBody>
          <a:bodyPr/>
          <a:lstStyle/>
          <a:p>
            <a:r>
              <a:rPr lang="en-US" dirty="0" smtClean="0"/>
              <a:t>Topic</a:t>
            </a:r>
            <a:endParaRPr lang="en-US" dirty="0"/>
          </a:p>
        </p:txBody>
      </p:sp>
      <p:sp>
        <p:nvSpPr>
          <p:cNvPr id="9" name="Slide Number Placeholder 5"/>
          <p:cNvSpPr>
            <a:spLocks noGrp="1"/>
          </p:cNvSpPr>
          <p:nvPr>
            <p:ph type="sldNum" sz="quarter" idx="12"/>
          </p:nvPr>
        </p:nvSpPr>
        <p:spPr>
          <a:xfrm>
            <a:off x="8940800" y="6343308"/>
            <a:ext cx="2080191" cy="365125"/>
          </a:xfrm>
        </p:spPr>
        <p:txBody>
          <a:bodyPr/>
          <a:lstStyle/>
          <a:p>
            <a:r>
              <a:rPr lang="en-US" dirty="0" smtClean="0"/>
              <a:t>Lecturer Name</a:t>
            </a:r>
            <a:endParaRPr lang="en-US" dirty="0"/>
          </a:p>
        </p:txBody>
      </p:sp>
    </p:spTree>
    <p:extLst>
      <p:ext uri="{BB962C8B-B14F-4D97-AF65-F5344CB8AC3E}">
        <p14:creationId xmlns:p14="http://schemas.microsoft.com/office/powerpoint/2010/main" val="24132518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3">
                    <a:lumMod val="40000"/>
                    <a:lumOff val="60000"/>
                  </a:schemeClr>
                </a:solidFill>
              </a:rPr>
              <a:t>Characteristics of the Studies</a:t>
            </a:r>
            <a:endParaRPr lang="fa-IR" dirty="0">
              <a:solidFill>
                <a:schemeClr val="accent3">
                  <a:lumMod val="40000"/>
                  <a:lumOff val="60000"/>
                </a:schemeClr>
              </a:solidFill>
            </a:endParaRPr>
          </a:p>
        </p:txBody>
      </p:sp>
      <p:sp>
        <p:nvSpPr>
          <p:cNvPr id="3" name="Content Placeholder 2"/>
          <p:cNvSpPr>
            <a:spLocks noGrp="1"/>
          </p:cNvSpPr>
          <p:nvPr>
            <p:ph idx="1"/>
          </p:nvPr>
        </p:nvSpPr>
        <p:spPr>
          <a:xfrm>
            <a:off x="1046164" y="1567542"/>
            <a:ext cx="10129835" cy="4477657"/>
          </a:xfrm>
        </p:spPr>
        <p:txBody>
          <a:bodyPr>
            <a:normAutofit/>
          </a:bodyPr>
          <a:lstStyle/>
          <a:p>
            <a:pPr marL="0" indent="0">
              <a:buNone/>
            </a:pPr>
            <a:endParaRPr lang="fa-IR" sz="3600" dirty="0">
              <a:solidFill>
                <a:srgbClr val="000000"/>
              </a:solidFill>
              <a:latin typeface="Arial" panose="020B0604020202020204" pitchFamily="34" charset="0"/>
            </a:endParaRPr>
          </a:p>
          <a:p>
            <a:r>
              <a:rPr lang="en-US" sz="2800" b="1" dirty="0">
                <a:solidFill>
                  <a:srgbClr val="FF0000"/>
                </a:solidFill>
                <a:latin typeface="Arial" panose="020B0604020202020204" pitchFamily="34" charset="0"/>
              </a:rPr>
              <a:t>Integrating Patient Reporting into the EHR</a:t>
            </a:r>
            <a:r>
              <a:rPr lang="en-US" sz="2800" b="1" dirty="0">
                <a:solidFill>
                  <a:srgbClr val="000000"/>
                </a:solidFill>
                <a:latin typeface="Arial" panose="020B0604020202020204" pitchFamily="34" charset="0"/>
              </a:rPr>
              <a:t>—</a:t>
            </a:r>
            <a:r>
              <a:rPr lang="en-US" sz="2800" dirty="0">
                <a:solidFill>
                  <a:srgbClr val="000000"/>
                </a:solidFill>
                <a:latin typeface="Times New Roman" panose="02020603050405020304" pitchFamily="18" charset="0"/>
              </a:rPr>
              <a:t>Conceptually, the EHR’s patient portal provides the means for patients to report their condition, needs, and concerns, electronically, in real time to their healthcare providers. </a:t>
            </a:r>
            <a:endParaRPr lang="fa-IR" sz="2800" dirty="0">
              <a:solidFill>
                <a:srgbClr val="000000"/>
              </a:solidFill>
              <a:latin typeface="Times New Roman" panose="02020603050405020304" pitchFamily="18" charset="0"/>
            </a:endParaRPr>
          </a:p>
          <a:p>
            <a:r>
              <a:rPr lang="en-US" sz="2800" dirty="0">
                <a:solidFill>
                  <a:srgbClr val="000000"/>
                </a:solidFill>
                <a:latin typeface="Times New Roman" panose="02020603050405020304" pitchFamily="18" charset="0"/>
              </a:rPr>
              <a:t>These data can be used for reminder alerts and data reports specific to PC and patient care. </a:t>
            </a:r>
            <a:endParaRPr lang="en-US" sz="2800" dirty="0" smtClean="0">
              <a:solidFill>
                <a:srgbClr val="000000"/>
              </a:solidFill>
              <a:latin typeface="Times New Roman" panose="02020603050405020304" pitchFamily="18" charset="0"/>
            </a:endParaRPr>
          </a:p>
          <a:p>
            <a:pPr lvl="0">
              <a:buClr>
                <a:srgbClr val="3B748D"/>
              </a:buClr>
            </a:pPr>
            <a:r>
              <a:rPr lang="en-US" sz="2800" dirty="0">
                <a:solidFill>
                  <a:srgbClr val="000000"/>
                </a:solidFill>
                <a:latin typeface="Times New Roman" panose="02020603050405020304" pitchFamily="18" charset="0"/>
              </a:rPr>
              <a:t>Patients were most likely to use electronic communication for ACP, to establish a Palliative Care Summaries (PCS), and to report pain. </a:t>
            </a:r>
            <a:endParaRPr lang="fa-IR" sz="2800" dirty="0">
              <a:solidFill>
                <a:srgbClr val="3B748D"/>
              </a:solidFill>
            </a:endParaRPr>
          </a:p>
          <a:p>
            <a:endParaRPr lang="en-US" sz="2400" dirty="0" smtClean="0">
              <a:solidFill>
                <a:srgbClr val="000000"/>
              </a:solidFill>
              <a:latin typeface="Times New Roman" panose="02020603050405020304" pitchFamily="18" charset="0"/>
            </a:endParaRPr>
          </a:p>
          <a:p>
            <a:endParaRPr lang="en-US" sz="2400" dirty="0">
              <a:solidFill>
                <a:srgbClr val="000000"/>
              </a:solidFill>
              <a:latin typeface="Times New Roman" panose="02020603050405020304" pitchFamily="18" charset="0"/>
            </a:endParaRPr>
          </a:p>
          <a:p>
            <a:endParaRPr lang="fa-IR" dirty="0"/>
          </a:p>
        </p:txBody>
      </p:sp>
      <p:sp>
        <p:nvSpPr>
          <p:cNvPr id="4" name="Date Placeholder 3"/>
          <p:cNvSpPr>
            <a:spLocks noGrp="1"/>
          </p:cNvSpPr>
          <p:nvPr>
            <p:ph type="dt" sz="half" idx="10"/>
          </p:nvPr>
        </p:nvSpPr>
        <p:spPr/>
        <p:txBody>
          <a:bodyPr/>
          <a:lstStyle/>
          <a:p>
            <a:r>
              <a:rPr lang="en-US" smtClean="0"/>
              <a:t>Slide NO </a:t>
            </a:r>
            <a:fld id="{58863BF2-F2E0-4234-B14B-8DB17FDAD539}" type="slidenum">
              <a:rPr lang="en-US" smtClean="0"/>
              <a:t>20</a:t>
            </a:fld>
            <a:endParaRPr lang="en-US" dirty="0"/>
          </a:p>
        </p:txBody>
      </p:sp>
      <p:sp>
        <p:nvSpPr>
          <p:cNvPr id="5" name="Footer Placeholder 4"/>
          <p:cNvSpPr>
            <a:spLocks noGrp="1"/>
          </p:cNvSpPr>
          <p:nvPr>
            <p:ph type="ftr" sz="quarter" idx="11"/>
          </p:nvPr>
        </p:nvSpPr>
        <p:spPr/>
        <p:txBody>
          <a:bodyPr/>
          <a:lstStyle/>
          <a:p>
            <a:r>
              <a:rPr lang="en-US" smtClean="0"/>
              <a:t>Topic</a:t>
            </a:r>
            <a:endParaRPr lang="en-US" dirty="0"/>
          </a:p>
        </p:txBody>
      </p:sp>
      <p:sp>
        <p:nvSpPr>
          <p:cNvPr id="6" name="Slide Number Placeholder 5"/>
          <p:cNvSpPr>
            <a:spLocks noGrp="1"/>
          </p:cNvSpPr>
          <p:nvPr>
            <p:ph type="sldNum" sz="quarter" idx="12"/>
          </p:nvPr>
        </p:nvSpPr>
        <p:spPr/>
        <p:txBody>
          <a:bodyPr/>
          <a:lstStyle/>
          <a:p>
            <a:r>
              <a:rPr lang="en-US" smtClean="0"/>
              <a:t>Lecturer Name</a:t>
            </a:r>
            <a:endParaRPr lang="en-US" dirty="0"/>
          </a:p>
        </p:txBody>
      </p:sp>
    </p:spTree>
    <p:extLst>
      <p:ext uri="{BB962C8B-B14F-4D97-AF65-F5344CB8AC3E}">
        <p14:creationId xmlns:p14="http://schemas.microsoft.com/office/powerpoint/2010/main" val="37987281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FF00"/>
                </a:solidFill>
              </a:rPr>
              <a:t>ACP and PCS</a:t>
            </a:r>
            <a:endParaRPr lang="fa-IR" b="1" dirty="0">
              <a:solidFill>
                <a:srgbClr val="FFFF00"/>
              </a:solidFill>
            </a:endParaRPr>
          </a:p>
        </p:txBody>
      </p:sp>
      <p:sp>
        <p:nvSpPr>
          <p:cNvPr id="3" name="Content Placeholder 2"/>
          <p:cNvSpPr>
            <a:spLocks noGrp="1"/>
          </p:cNvSpPr>
          <p:nvPr>
            <p:ph idx="1"/>
          </p:nvPr>
        </p:nvSpPr>
        <p:spPr>
          <a:xfrm>
            <a:off x="1152118" y="1435947"/>
            <a:ext cx="9784080" cy="4206240"/>
          </a:xfrm>
        </p:spPr>
        <p:txBody>
          <a:bodyPr>
            <a:normAutofit/>
          </a:bodyPr>
          <a:lstStyle/>
          <a:p>
            <a:pPr marL="0" indent="0">
              <a:buNone/>
            </a:pPr>
            <a:endParaRPr lang="fa-IR" sz="4800" dirty="0">
              <a:solidFill>
                <a:srgbClr val="000000"/>
              </a:solidFill>
              <a:latin typeface="Times New Roman" panose="02020603050405020304" pitchFamily="18" charset="0"/>
            </a:endParaRPr>
          </a:p>
          <a:p>
            <a:r>
              <a:rPr lang="en-US" sz="2800" dirty="0">
                <a:solidFill>
                  <a:srgbClr val="000000"/>
                </a:solidFill>
                <a:latin typeface="Times New Roman" panose="02020603050405020304" pitchFamily="18" charset="0"/>
              </a:rPr>
              <a:t>The ACP (and PCS) discussion process allows an individual, family members, and caregivers to </a:t>
            </a:r>
            <a:r>
              <a:rPr lang="en-US" sz="2800" dirty="0">
                <a:solidFill>
                  <a:schemeClr val="accent6">
                    <a:lumMod val="50000"/>
                  </a:schemeClr>
                </a:solidFill>
                <a:latin typeface="Times New Roman" panose="02020603050405020304" pitchFamily="18" charset="0"/>
              </a:rPr>
              <a:t>communicate wishes and preference for future care and provides an opportunity for patients to have their medical care wishes evolve over time.</a:t>
            </a:r>
            <a:endParaRPr lang="fa-IR" sz="2800" dirty="0">
              <a:solidFill>
                <a:schemeClr val="accent6">
                  <a:lumMod val="50000"/>
                </a:schemeClr>
              </a:solidFill>
              <a:latin typeface="Times New Roman" panose="02020603050405020304" pitchFamily="18" charset="0"/>
            </a:endParaRPr>
          </a:p>
          <a:p>
            <a:r>
              <a:rPr lang="en-US" sz="2800" dirty="0">
                <a:solidFill>
                  <a:srgbClr val="000000"/>
                </a:solidFill>
                <a:latin typeface="Times New Roman" panose="02020603050405020304" pitchFamily="18" charset="0"/>
              </a:rPr>
              <a:t>An ACP may include specific treatment preferences for life-sustaining treatment and legal documentation such as </a:t>
            </a:r>
            <a:r>
              <a:rPr lang="en-US" sz="2800" dirty="0">
                <a:solidFill>
                  <a:schemeClr val="tx2">
                    <a:lumMod val="75000"/>
                    <a:lumOff val="25000"/>
                  </a:schemeClr>
                </a:solidFill>
                <a:latin typeface="Times New Roman" panose="02020603050405020304" pitchFamily="18" charset="0"/>
              </a:rPr>
              <a:t>physician orders for life sustaining treatment (POLST</a:t>
            </a:r>
            <a:r>
              <a:rPr lang="en-US" sz="2800" dirty="0" smtClean="0">
                <a:solidFill>
                  <a:schemeClr val="tx2">
                    <a:lumMod val="75000"/>
                    <a:lumOff val="25000"/>
                  </a:schemeClr>
                </a:solidFill>
                <a:latin typeface="Times New Roman" panose="02020603050405020304" pitchFamily="18" charset="0"/>
              </a:rPr>
              <a:t>)</a:t>
            </a:r>
            <a:r>
              <a:rPr lang="en-US" sz="2800" dirty="0" smtClean="0">
                <a:solidFill>
                  <a:srgbClr val="000000"/>
                </a:solidFill>
                <a:latin typeface="Times New Roman" panose="02020603050405020304" pitchFamily="18" charset="0"/>
              </a:rPr>
              <a:t>. </a:t>
            </a:r>
            <a:endParaRPr lang="fa-IR" sz="2800" dirty="0"/>
          </a:p>
        </p:txBody>
      </p:sp>
      <p:sp>
        <p:nvSpPr>
          <p:cNvPr id="4" name="Date Placeholder 3"/>
          <p:cNvSpPr>
            <a:spLocks noGrp="1"/>
          </p:cNvSpPr>
          <p:nvPr>
            <p:ph type="dt" sz="half" idx="10"/>
          </p:nvPr>
        </p:nvSpPr>
        <p:spPr/>
        <p:txBody>
          <a:bodyPr/>
          <a:lstStyle/>
          <a:p>
            <a:r>
              <a:rPr lang="en-US" smtClean="0"/>
              <a:t>Slide NO </a:t>
            </a:r>
            <a:fld id="{58863BF2-F2E0-4234-B14B-8DB17FDAD539}" type="slidenum">
              <a:rPr lang="en-US" smtClean="0"/>
              <a:t>21</a:t>
            </a:fld>
            <a:endParaRPr lang="en-US" dirty="0"/>
          </a:p>
        </p:txBody>
      </p:sp>
      <p:sp>
        <p:nvSpPr>
          <p:cNvPr id="5" name="Footer Placeholder 4"/>
          <p:cNvSpPr>
            <a:spLocks noGrp="1"/>
          </p:cNvSpPr>
          <p:nvPr>
            <p:ph type="ftr" sz="quarter" idx="11"/>
          </p:nvPr>
        </p:nvSpPr>
        <p:spPr/>
        <p:txBody>
          <a:bodyPr/>
          <a:lstStyle/>
          <a:p>
            <a:r>
              <a:rPr lang="en-US" smtClean="0"/>
              <a:t>Topic</a:t>
            </a:r>
            <a:endParaRPr lang="en-US" dirty="0"/>
          </a:p>
        </p:txBody>
      </p:sp>
      <p:sp>
        <p:nvSpPr>
          <p:cNvPr id="6" name="Slide Number Placeholder 5"/>
          <p:cNvSpPr>
            <a:spLocks noGrp="1"/>
          </p:cNvSpPr>
          <p:nvPr>
            <p:ph type="sldNum" sz="quarter" idx="12"/>
          </p:nvPr>
        </p:nvSpPr>
        <p:spPr/>
        <p:txBody>
          <a:bodyPr/>
          <a:lstStyle/>
          <a:p>
            <a:r>
              <a:rPr lang="en-US" smtClean="0"/>
              <a:t>Lecturer Name</a:t>
            </a:r>
            <a:endParaRPr lang="en-US" dirty="0"/>
          </a:p>
        </p:txBody>
      </p:sp>
    </p:spTree>
    <p:extLst>
      <p:ext uri="{BB962C8B-B14F-4D97-AF65-F5344CB8AC3E}">
        <p14:creationId xmlns:p14="http://schemas.microsoft.com/office/powerpoint/2010/main" val="3953658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FF00"/>
                </a:solidFill>
              </a:rPr>
              <a:t>ACP and PCS</a:t>
            </a:r>
            <a:endParaRPr lang="fa-IR" b="1" dirty="0">
              <a:solidFill>
                <a:srgbClr val="FFFF00"/>
              </a:solidFill>
            </a:endParaRPr>
          </a:p>
        </p:txBody>
      </p:sp>
      <p:sp>
        <p:nvSpPr>
          <p:cNvPr id="3" name="Content Placeholder 2"/>
          <p:cNvSpPr>
            <a:spLocks noGrp="1"/>
          </p:cNvSpPr>
          <p:nvPr>
            <p:ph idx="1"/>
          </p:nvPr>
        </p:nvSpPr>
        <p:spPr/>
        <p:txBody>
          <a:bodyPr>
            <a:normAutofit lnSpcReduction="10000"/>
          </a:bodyPr>
          <a:lstStyle/>
          <a:p>
            <a:pPr marL="0" indent="0">
              <a:buNone/>
            </a:pPr>
            <a:endParaRPr lang="fa-IR" sz="3600" dirty="0">
              <a:solidFill>
                <a:srgbClr val="000000"/>
              </a:solidFill>
              <a:latin typeface="Times New Roman" panose="02020603050405020304" pitchFamily="18" charset="0"/>
            </a:endParaRPr>
          </a:p>
          <a:p>
            <a:r>
              <a:rPr lang="en-US" sz="2800" dirty="0">
                <a:solidFill>
                  <a:srgbClr val="000000"/>
                </a:solidFill>
                <a:latin typeface="Times New Roman" panose="02020603050405020304" pitchFamily="18" charset="0"/>
              </a:rPr>
              <a:t>Two studies examined whether clinicians could </a:t>
            </a:r>
            <a:r>
              <a:rPr lang="en-US" sz="2800" dirty="0">
                <a:solidFill>
                  <a:schemeClr val="accent6">
                    <a:lumMod val="50000"/>
                  </a:schemeClr>
                </a:solidFill>
                <a:latin typeface="Times New Roman" panose="02020603050405020304" pitchFamily="18" charset="0"/>
              </a:rPr>
              <a:t>easily find ACP documentation in the EHR</a:t>
            </a:r>
            <a:r>
              <a:rPr lang="en-US" sz="2800" dirty="0" smtClean="0">
                <a:solidFill>
                  <a:schemeClr val="accent6">
                    <a:lumMod val="50000"/>
                  </a:schemeClr>
                </a:solidFill>
                <a:latin typeface="Times New Roman" panose="02020603050405020304" pitchFamily="18" charset="0"/>
              </a:rPr>
              <a:t>. </a:t>
            </a:r>
          </a:p>
          <a:p>
            <a:pPr marL="0" indent="0">
              <a:buNone/>
            </a:pPr>
            <a:endParaRPr lang="fa-IR" sz="3600" dirty="0">
              <a:solidFill>
                <a:srgbClr val="000000"/>
              </a:solidFill>
              <a:latin typeface="Times New Roman" panose="02020603050405020304" pitchFamily="18" charset="0"/>
            </a:endParaRPr>
          </a:p>
          <a:p>
            <a:r>
              <a:rPr lang="en-US" sz="2800" dirty="0">
                <a:solidFill>
                  <a:srgbClr val="000000"/>
                </a:solidFill>
                <a:latin typeface="Times New Roman" panose="02020603050405020304" pitchFamily="18" charset="0"/>
              </a:rPr>
              <a:t>Three studies were in large hospitals; one in a health maintenance organization; one in the </a:t>
            </a:r>
            <a:r>
              <a:rPr lang="en-US" sz="2800" dirty="0">
                <a:solidFill>
                  <a:srgbClr val="259297"/>
                </a:solidFill>
                <a:latin typeface="Times New Roman" panose="02020603050405020304" pitchFamily="18" charset="0"/>
              </a:rPr>
              <a:t>Veterans’ Administration </a:t>
            </a:r>
            <a:r>
              <a:rPr lang="en-US" sz="2800" dirty="0">
                <a:solidFill>
                  <a:srgbClr val="000000"/>
                </a:solidFill>
                <a:latin typeface="Times New Roman" panose="02020603050405020304" pitchFamily="18" charset="0"/>
              </a:rPr>
              <a:t>(VA) Healthcare system, two in a nationalized system, and the remainder in specialty oncology facilities. Participants were 30 oncology patients, a review of 113,309 patient, and 70 physicians.</a:t>
            </a:r>
            <a:endParaRPr lang="fa-IR" sz="2800" dirty="0"/>
          </a:p>
        </p:txBody>
      </p:sp>
      <p:sp>
        <p:nvSpPr>
          <p:cNvPr id="4" name="Date Placeholder 3"/>
          <p:cNvSpPr>
            <a:spLocks noGrp="1"/>
          </p:cNvSpPr>
          <p:nvPr>
            <p:ph type="dt" sz="half" idx="10"/>
          </p:nvPr>
        </p:nvSpPr>
        <p:spPr/>
        <p:txBody>
          <a:bodyPr/>
          <a:lstStyle/>
          <a:p>
            <a:r>
              <a:rPr lang="en-US" smtClean="0"/>
              <a:t>Slide NO </a:t>
            </a:r>
            <a:fld id="{58863BF2-F2E0-4234-B14B-8DB17FDAD539}" type="slidenum">
              <a:rPr lang="en-US" smtClean="0"/>
              <a:t>22</a:t>
            </a:fld>
            <a:endParaRPr lang="en-US" dirty="0"/>
          </a:p>
        </p:txBody>
      </p:sp>
      <p:sp>
        <p:nvSpPr>
          <p:cNvPr id="5" name="Footer Placeholder 4"/>
          <p:cNvSpPr>
            <a:spLocks noGrp="1"/>
          </p:cNvSpPr>
          <p:nvPr>
            <p:ph type="ftr" sz="quarter" idx="11"/>
          </p:nvPr>
        </p:nvSpPr>
        <p:spPr/>
        <p:txBody>
          <a:bodyPr/>
          <a:lstStyle/>
          <a:p>
            <a:r>
              <a:rPr lang="en-US" smtClean="0"/>
              <a:t>Topic</a:t>
            </a:r>
            <a:endParaRPr lang="en-US" dirty="0"/>
          </a:p>
        </p:txBody>
      </p:sp>
      <p:sp>
        <p:nvSpPr>
          <p:cNvPr id="6" name="Slide Number Placeholder 5"/>
          <p:cNvSpPr>
            <a:spLocks noGrp="1"/>
          </p:cNvSpPr>
          <p:nvPr>
            <p:ph type="sldNum" sz="quarter" idx="12"/>
          </p:nvPr>
        </p:nvSpPr>
        <p:spPr/>
        <p:txBody>
          <a:bodyPr/>
          <a:lstStyle/>
          <a:p>
            <a:r>
              <a:rPr lang="en-US" smtClean="0"/>
              <a:t>Lecturer Name</a:t>
            </a:r>
            <a:endParaRPr lang="en-US" dirty="0"/>
          </a:p>
        </p:txBody>
      </p:sp>
    </p:spTree>
    <p:extLst>
      <p:ext uri="{BB962C8B-B14F-4D97-AF65-F5344CB8AC3E}">
        <p14:creationId xmlns:p14="http://schemas.microsoft.com/office/powerpoint/2010/main" val="15190252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FF00"/>
                </a:solidFill>
              </a:rPr>
              <a:t>ACP and PCS</a:t>
            </a:r>
            <a:endParaRPr lang="fa-IR" b="1" dirty="0">
              <a:solidFill>
                <a:srgbClr val="FFFF00"/>
              </a:solidFill>
            </a:endParaRPr>
          </a:p>
        </p:txBody>
      </p:sp>
      <p:sp>
        <p:nvSpPr>
          <p:cNvPr id="3" name="Content Placeholder 2"/>
          <p:cNvSpPr>
            <a:spLocks noGrp="1"/>
          </p:cNvSpPr>
          <p:nvPr>
            <p:ph idx="1"/>
          </p:nvPr>
        </p:nvSpPr>
        <p:spPr>
          <a:xfrm>
            <a:off x="1202265" y="2127714"/>
            <a:ext cx="9784080" cy="4206240"/>
          </a:xfrm>
        </p:spPr>
        <p:txBody>
          <a:bodyPr>
            <a:normAutofit/>
          </a:bodyPr>
          <a:lstStyle/>
          <a:p>
            <a:pPr marL="0" indent="0">
              <a:buNone/>
            </a:pPr>
            <a:endParaRPr lang="fa-IR" sz="3600" dirty="0">
              <a:solidFill>
                <a:srgbClr val="000000"/>
              </a:solidFill>
              <a:latin typeface="Times New Roman" panose="02020603050405020304" pitchFamily="18" charset="0"/>
            </a:endParaRPr>
          </a:p>
          <a:p>
            <a:r>
              <a:rPr lang="en-US" sz="2800" dirty="0">
                <a:solidFill>
                  <a:srgbClr val="000000"/>
                </a:solidFill>
                <a:latin typeface="Times New Roman" panose="02020603050405020304" pitchFamily="18" charset="0"/>
              </a:rPr>
              <a:t>The participants reported that although they thought the </a:t>
            </a:r>
            <a:r>
              <a:rPr lang="en-US" sz="2800" dirty="0">
                <a:solidFill>
                  <a:srgbClr val="C00000"/>
                </a:solidFill>
                <a:latin typeface="Times New Roman" panose="02020603050405020304" pitchFamily="18" charset="0"/>
              </a:rPr>
              <a:t>documentation was important</a:t>
            </a:r>
            <a:r>
              <a:rPr lang="en-US" sz="2800" dirty="0">
                <a:solidFill>
                  <a:srgbClr val="000000"/>
                </a:solidFill>
                <a:latin typeface="Times New Roman" panose="02020603050405020304" pitchFamily="18" charset="0"/>
              </a:rPr>
              <a:t>, the idea of completing it made them </a:t>
            </a:r>
            <a:r>
              <a:rPr lang="en-US" sz="2800" b="1" dirty="0">
                <a:solidFill>
                  <a:schemeClr val="tx2">
                    <a:lumMod val="75000"/>
                    <a:lumOff val="25000"/>
                  </a:schemeClr>
                </a:solidFill>
                <a:latin typeface="Times New Roman" panose="02020603050405020304" pitchFamily="18" charset="0"/>
              </a:rPr>
              <a:t>anxious</a:t>
            </a:r>
            <a:r>
              <a:rPr lang="en-US" sz="2800" b="1" dirty="0" smtClean="0">
                <a:solidFill>
                  <a:schemeClr val="tx2">
                    <a:lumMod val="75000"/>
                    <a:lumOff val="25000"/>
                  </a:schemeClr>
                </a:solidFill>
                <a:latin typeface="Times New Roman" panose="02020603050405020304" pitchFamily="18" charset="0"/>
              </a:rPr>
              <a:t>.</a:t>
            </a:r>
          </a:p>
          <a:p>
            <a:endParaRPr lang="fa-IR" sz="2800" b="1" dirty="0">
              <a:solidFill>
                <a:schemeClr val="tx2">
                  <a:lumMod val="75000"/>
                  <a:lumOff val="25000"/>
                </a:schemeClr>
              </a:solidFill>
              <a:latin typeface="Times New Roman" panose="02020603050405020304" pitchFamily="18" charset="0"/>
            </a:endParaRPr>
          </a:p>
          <a:p>
            <a:r>
              <a:rPr lang="en-US" sz="2800" dirty="0" smtClean="0">
                <a:solidFill>
                  <a:schemeClr val="accent1">
                    <a:lumMod val="50000"/>
                  </a:schemeClr>
                </a:solidFill>
                <a:latin typeface="Times New Roman" panose="02020603050405020304" pitchFamily="18" charset="0"/>
              </a:rPr>
              <a:t>Primary </a:t>
            </a:r>
            <a:r>
              <a:rPr lang="en-US" sz="2800" dirty="0">
                <a:solidFill>
                  <a:schemeClr val="accent1">
                    <a:lumMod val="50000"/>
                  </a:schemeClr>
                </a:solidFill>
                <a:latin typeface="Times New Roman" panose="02020603050405020304" pitchFamily="18" charset="0"/>
              </a:rPr>
              <a:t>care physicians</a:t>
            </a:r>
            <a:r>
              <a:rPr lang="en-US" sz="2800" dirty="0">
                <a:solidFill>
                  <a:srgbClr val="000000"/>
                </a:solidFill>
                <a:latin typeface="Times New Roman" panose="02020603050405020304" pitchFamily="18" charset="0"/>
              </a:rPr>
              <a:t> were more likely to document than </a:t>
            </a:r>
            <a:r>
              <a:rPr lang="en-US" sz="2800" dirty="0">
                <a:solidFill>
                  <a:schemeClr val="accent6">
                    <a:lumMod val="50000"/>
                  </a:schemeClr>
                </a:solidFill>
                <a:latin typeface="Times New Roman" panose="02020603050405020304" pitchFamily="18" charset="0"/>
              </a:rPr>
              <a:t>specialists</a:t>
            </a:r>
            <a:r>
              <a:rPr lang="en-US" sz="2800" dirty="0" smtClean="0">
                <a:solidFill>
                  <a:srgbClr val="000000"/>
                </a:solidFill>
                <a:latin typeface="Times New Roman" panose="02020603050405020304" pitchFamily="18" charset="0"/>
              </a:rPr>
              <a:t>. </a:t>
            </a:r>
            <a:endParaRPr lang="fa-IR" sz="2800" dirty="0"/>
          </a:p>
        </p:txBody>
      </p:sp>
      <p:sp>
        <p:nvSpPr>
          <p:cNvPr id="4" name="Date Placeholder 3"/>
          <p:cNvSpPr>
            <a:spLocks noGrp="1"/>
          </p:cNvSpPr>
          <p:nvPr>
            <p:ph type="dt" sz="half" idx="10"/>
          </p:nvPr>
        </p:nvSpPr>
        <p:spPr/>
        <p:txBody>
          <a:bodyPr/>
          <a:lstStyle/>
          <a:p>
            <a:r>
              <a:rPr lang="en-US" smtClean="0"/>
              <a:t>Slide NO </a:t>
            </a:r>
            <a:fld id="{58863BF2-F2E0-4234-B14B-8DB17FDAD539}" type="slidenum">
              <a:rPr lang="en-US" smtClean="0"/>
              <a:t>23</a:t>
            </a:fld>
            <a:endParaRPr lang="en-US" dirty="0"/>
          </a:p>
        </p:txBody>
      </p:sp>
      <p:sp>
        <p:nvSpPr>
          <p:cNvPr id="5" name="Footer Placeholder 4"/>
          <p:cNvSpPr>
            <a:spLocks noGrp="1"/>
          </p:cNvSpPr>
          <p:nvPr>
            <p:ph type="ftr" sz="quarter" idx="11"/>
          </p:nvPr>
        </p:nvSpPr>
        <p:spPr/>
        <p:txBody>
          <a:bodyPr/>
          <a:lstStyle/>
          <a:p>
            <a:r>
              <a:rPr lang="en-US" smtClean="0"/>
              <a:t>Topic</a:t>
            </a:r>
            <a:endParaRPr lang="en-US" dirty="0"/>
          </a:p>
        </p:txBody>
      </p:sp>
      <p:sp>
        <p:nvSpPr>
          <p:cNvPr id="6" name="Slide Number Placeholder 5"/>
          <p:cNvSpPr>
            <a:spLocks noGrp="1"/>
          </p:cNvSpPr>
          <p:nvPr>
            <p:ph type="sldNum" sz="quarter" idx="12"/>
          </p:nvPr>
        </p:nvSpPr>
        <p:spPr/>
        <p:txBody>
          <a:bodyPr/>
          <a:lstStyle/>
          <a:p>
            <a:r>
              <a:rPr lang="en-US" smtClean="0"/>
              <a:t>Lecturer Name</a:t>
            </a:r>
            <a:endParaRPr lang="en-US" dirty="0"/>
          </a:p>
        </p:txBody>
      </p:sp>
    </p:spTree>
    <p:extLst>
      <p:ext uri="{BB962C8B-B14F-4D97-AF65-F5344CB8AC3E}">
        <p14:creationId xmlns:p14="http://schemas.microsoft.com/office/powerpoint/2010/main" val="14385541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FF00"/>
                </a:solidFill>
              </a:rPr>
              <a:t>ACP and PCS</a:t>
            </a:r>
            <a:endParaRPr lang="fa-IR" b="1" dirty="0">
              <a:solidFill>
                <a:srgbClr val="FFFF00"/>
              </a:solidFill>
            </a:endParaRPr>
          </a:p>
        </p:txBody>
      </p:sp>
      <p:sp>
        <p:nvSpPr>
          <p:cNvPr id="3" name="Content Placeholder 2"/>
          <p:cNvSpPr>
            <a:spLocks noGrp="1"/>
          </p:cNvSpPr>
          <p:nvPr>
            <p:ph idx="1"/>
          </p:nvPr>
        </p:nvSpPr>
        <p:spPr>
          <a:xfrm>
            <a:off x="677333" y="1435946"/>
            <a:ext cx="10275799" cy="4355254"/>
          </a:xfrm>
        </p:spPr>
        <p:txBody>
          <a:bodyPr>
            <a:normAutofit/>
          </a:bodyPr>
          <a:lstStyle/>
          <a:p>
            <a:pPr marL="0" indent="0">
              <a:buNone/>
            </a:pPr>
            <a:endParaRPr lang="fa-IR" sz="3600" dirty="0">
              <a:solidFill>
                <a:srgbClr val="000000"/>
              </a:solidFill>
              <a:latin typeface="Times New Roman" panose="02020603050405020304" pitchFamily="18" charset="0"/>
            </a:endParaRPr>
          </a:p>
          <a:p>
            <a:r>
              <a:rPr lang="en-US" sz="2800" dirty="0" smtClean="0">
                <a:solidFill>
                  <a:srgbClr val="259297"/>
                </a:solidFill>
                <a:latin typeface="Times New Roman" panose="02020603050405020304" pitchFamily="18" charset="0"/>
              </a:rPr>
              <a:t>Primary </a:t>
            </a:r>
            <a:r>
              <a:rPr lang="en-US" sz="2800" dirty="0">
                <a:solidFill>
                  <a:srgbClr val="259297"/>
                </a:solidFill>
                <a:latin typeface="Times New Roman" panose="02020603050405020304" pitchFamily="18" charset="0"/>
              </a:rPr>
              <a:t>care physicians </a:t>
            </a:r>
            <a:r>
              <a:rPr lang="en-US" sz="2800" dirty="0">
                <a:solidFill>
                  <a:srgbClr val="000000"/>
                </a:solidFill>
                <a:latin typeface="Times New Roman" panose="02020603050405020304" pitchFamily="18" charset="0"/>
              </a:rPr>
              <a:t>report ACP documentation is accessible </a:t>
            </a:r>
            <a:r>
              <a:rPr lang="en-US" sz="2800" dirty="0">
                <a:solidFill>
                  <a:schemeClr val="tx2">
                    <a:lumMod val="90000"/>
                    <a:lumOff val="10000"/>
                  </a:schemeClr>
                </a:solidFill>
                <a:latin typeface="Times New Roman" panose="02020603050405020304" pitchFamily="18" charset="0"/>
              </a:rPr>
              <a:t>while specialist </a:t>
            </a:r>
            <a:r>
              <a:rPr lang="en-US" sz="2800" dirty="0">
                <a:solidFill>
                  <a:srgbClr val="000000"/>
                </a:solidFill>
                <a:latin typeface="Times New Roman" panose="02020603050405020304" pitchFamily="18" charset="0"/>
              </a:rPr>
              <a:t>believe interoperability between the hospital and the outpatient EHR systems </a:t>
            </a:r>
            <a:r>
              <a:rPr lang="en-US" sz="2800" dirty="0">
                <a:solidFill>
                  <a:srgbClr val="C00000"/>
                </a:solidFill>
                <a:latin typeface="Times New Roman" panose="02020603050405020304" pitchFamily="18" charset="0"/>
              </a:rPr>
              <a:t>introduce confusion</a:t>
            </a:r>
            <a:r>
              <a:rPr lang="en-US" sz="2800" dirty="0" smtClean="0">
                <a:solidFill>
                  <a:srgbClr val="000000"/>
                </a:solidFill>
                <a:latin typeface="Times New Roman" panose="02020603050405020304" pitchFamily="18" charset="0"/>
              </a:rPr>
              <a:t>.</a:t>
            </a:r>
          </a:p>
          <a:p>
            <a:endParaRPr lang="fa-IR" sz="3600" dirty="0">
              <a:solidFill>
                <a:srgbClr val="000000"/>
              </a:solidFill>
              <a:latin typeface="Times New Roman" panose="02020603050405020304" pitchFamily="18" charset="0"/>
            </a:endParaRPr>
          </a:p>
          <a:p>
            <a:r>
              <a:rPr lang="en-US" sz="2800" dirty="0">
                <a:solidFill>
                  <a:srgbClr val="000000"/>
                </a:solidFill>
                <a:latin typeface="Times New Roman" panose="02020603050405020304" pitchFamily="18" charset="0"/>
              </a:rPr>
              <a:t>Even when individuals have completed ACPs or other end-of-life (EOL) documentation, this documentation may not be readily found in the EHR. </a:t>
            </a:r>
            <a:endParaRPr lang="fa-IR" sz="2800" dirty="0"/>
          </a:p>
        </p:txBody>
      </p:sp>
      <p:sp>
        <p:nvSpPr>
          <p:cNvPr id="4" name="Date Placeholder 3"/>
          <p:cNvSpPr>
            <a:spLocks noGrp="1"/>
          </p:cNvSpPr>
          <p:nvPr>
            <p:ph type="dt" sz="half" idx="10"/>
          </p:nvPr>
        </p:nvSpPr>
        <p:spPr/>
        <p:txBody>
          <a:bodyPr/>
          <a:lstStyle/>
          <a:p>
            <a:r>
              <a:rPr lang="en-US" smtClean="0"/>
              <a:t>Slide NO </a:t>
            </a:r>
            <a:fld id="{58863BF2-F2E0-4234-B14B-8DB17FDAD539}" type="slidenum">
              <a:rPr lang="en-US" smtClean="0"/>
              <a:t>24</a:t>
            </a:fld>
            <a:endParaRPr lang="en-US" dirty="0"/>
          </a:p>
        </p:txBody>
      </p:sp>
      <p:sp>
        <p:nvSpPr>
          <p:cNvPr id="5" name="Footer Placeholder 4"/>
          <p:cNvSpPr>
            <a:spLocks noGrp="1"/>
          </p:cNvSpPr>
          <p:nvPr>
            <p:ph type="ftr" sz="quarter" idx="11"/>
          </p:nvPr>
        </p:nvSpPr>
        <p:spPr/>
        <p:txBody>
          <a:bodyPr/>
          <a:lstStyle/>
          <a:p>
            <a:r>
              <a:rPr lang="en-US" smtClean="0"/>
              <a:t>Topic</a:t>
            </a:r>
            <a:endParaRPr lang="en-US" dirty="0"/>
          </a:p>
        </p:txBody>
      </p:sp>
      <p:sp>
        <p:nvSpPr>
          <p:cNvPr id="6" name="Slide Number Placeholder 5"/>
          <p:cNvSpPr>
            <a:spLocks noGrp="1"/>
          </p:cNvSpPr>
          <p:nvPr>
            <p:ph type="sldNum" sz="quarter" idx="12"/>
          </p:nvPr>
        </p:nvSpPr>
        <p:spPr/>
        <p:txBody>
          <a:bodyPr/>
          <a:lstStyle/>
          <a:p>
            <a:r>
              <a:rPr lang="en-US" smtClean="0"/>
              <a:t>Lecturer Name</a:t>
            </a:r>
            <a:endParaRPr lang="en-US" dirty="0"/>
          </a:p>
        </p:txBody>
      </p:sp>
    </p:spTree>
    <p:extLst>
      <p:ext uri="{BB962C8B-B14F-4D97-AF65-F5344CB8AC3E}">
        <p14:creationId xmlns:p14="http://schemas.microsoft.com/office/powerpoint/2010/main" val="1011366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FF00"/>
                </a:solidFill>
              </a:rPr>
              <a:t>ACP and PCS</a:t>
            </a:r>
            <a:endParaRPr lang="fa-IR" b="1" dirty="0">
              <a:solidFill>
                <a:srgbClr val="FFFF00"/>
              </a:solidFill>
            </a:endParaRPr>
          </a:p>
        </p:txBody>
      </p:sp>
      <p:sp>
        <p:nvSpPr>
          <p:cNvPr id="3" name="Content Placeholder 2"/>
          <p:cNvSpPr>
            <a:spLocks noGrp="1"/>
          </p:cNvSpPr>
          <p:nvPr>
            <p:ph idx="1"/>
          </p:nvPr>
        </p:nvSpPr>
        <p:spPr>
          <a:xfrm>
            <a:off x="1084386" y="1639147"/>
            <a:ext cx="9784080" cy="4206240"/>
          </a:xfrm>
        </p:spPr>
        <p:txBody>
          <a:bodyPr>
            <a:normAutofit/>
          </a:bodyPr>
          <a:lstStyle/>
          <a:p>
            <a:pPr marL="0" indent="0">
              <a:buNone/>
            </a:pPr>
            <a:endParaRPr lang="fa-IR" sz="3600" dirty="0">
              <a:solidFill>
                <a:srgbClr val="000000"/>
              </a:solidFill>
              <a:latin typeface="Times New Roman" panose="02020603050405020304" pitchFamily="18" charset="0"/>
            </a:endParaRPr>
          </a:p>
          <a:p>
            <a:r>
              <a:rPr lang="en-US" sz="2800" dirty="0">
                <a:solidFill>
                  <a:srgbClr val="000000"/>
                </a:solidFill>
                <a:latin typeface="Times New Roman" panose="02020603050405020304" pitchFamily="18" charset="0"/>
              </a:rPr>
              <a:t>Clinicians’ inability to always find the ACP information in the EHR is another barrier to honoring patient </a:t>
            </a:r>
            <a:r>
              <a:rPr lang="en-US" sz="2800" dirty="0" smtClean="0">
                <a:solidFill>
                  <a:srgbClr val="000000"/>
                </a:solidFill>
                <a:latin typeface="Times New Roman" panose="02020603050405020304" pitchFamily="18" charset="0"/>
              </a:rPr>
              <a:t>preferences.</a:t>
            </a:r>
          </a:p>
          <a:p>
            <a:endParaRPr lang="fa-IR" sz="2800" dirty="0">
              <a:solidFill>
                <a:srgbClr val="000000"/>
              </a:solidFill>
              <a:latin typeface="Times New Roman" panose="02020603050405020304" pitchFamily="18" charset="0"/>
            </a:endParaRPr>
          </a:p>
          <a:p>
            <a:r>
              <a:rPr lang="en-US" sz="2800" b="1" dirty="0" smtClean="0">
                <a:solidFill>
                  <a:srgbClr val="000000"/>
                </a:solidFill>
                <a:latin typeface="Times New Roman" panose="02020603050405020304" pitchFamily="18" charset="0"/>
              </a:rPr>
              <a:t>Hall </a:t>
            </a:r>
            <a:r>
              <a:rPr lang="en-US" sz="2800" b="1" dirty="0">
                <a:solidFill>
                  <a:srgbClr val="000000"/>
                </a:solidFill>
                <a:latin typeface="Times New Roman" panose="02020603050405020304" pitchFamily="18" charset="0"/>
              </a:rPr>
              <a:t>et al</a:t>
            </a:r>
            <a:r>
              <a:rPr lang="en-US" sz="2800" dirty="0" smtClean="0">
                <a:solidFill>
                  <a:srgbClr val="000000"/>
                </a:solidFill>
                <a:latin typeface="Times New Roman" panose="02020603050405020304" pitchFamily="18" charset="0"/>
              </a:rPr>
              <a:t>. </a:t>
            </a:r>
            <a:r>
              <a:rPr lang="en-US" sz="2800" dirty="0">
                <a:solidFill>
                  <a:srgbClr val="000000"/>
                </a:solidFill>
                <a:latin typeface="Times New Roman" panose="02020603050405020304" pitchFamily="18" charset="0"/>
              </a:rPr>
              <a:t>found clinicians thought the PCS was a good idea, but they were not completing the summaries because of </a:t>
            </a:r>
            <a:r>
              <a:rPr lang="en-US" sz="2800" dirty="0">
                <a:solidFill>
                  <a:srgbClr val="002060"/>
                </a:solidFill>
                <a:latin typeface="Times New Roman" panose="02020603050405020304" pitchFamily="18" charset="0"/>
              </a:rPr>
              <a:t>time barriers</a:t>
            </a:r>
            <a:r>
              <a:rPr lang="en-US" sz="2800" dirty="0">
                <a:solidFill>
                  <a:srgbClr val="000000"/>
                </a:solidFill>
                <a:latin typeface="Times New Roman" panose="02020603050405020304" pitchFamily="18" charset="0"/>
              </a:rPr>
              <a:t> and the </a:t>
            </a:r>
            <a:r>
              <a:rPr lang="en-US" sz="2800" dirty="0">
                <a:solidFill>
                  <a:srgbClr val="C00000"/>
                </a:solidFill>
                <a:latin typeface="Times New Roman" panose="02020603050405020304" pitchFamily="18" charset="0"/>
              </a:rPr>
              <a:t>lack of computer technology skills</a:t>
            </a:r>
            <a:r>
              <a:rPr lang="en-US" sz="2800" dirty="0">
                <a:solidFill>
                  <a:srgbClr val="000000"/>
                </a:solidFill>
                <a:latin typeface="Times New Roman" panose="02020603050405020304" pitchFamily="18" charset="0"/>
              </a:rPr>
              <a:t>.</a:t>
            </a:r>
            <a:endParaRPr lang="fa-IR" sz="2800" dirty="0"/>
          </a:p>
        </p:txBody>
      </p:sp>
      <p:sp>
        <p:nvSpPr>
          <p:cNvPr id="4" name="Date Placeholder 3"/>
          <p:cNvSpPr>
            <a:spLocks noGrp="1"/>
          </p:cNvSpPr>
          <p:nvPr>
            <p:ph type="dt" sz="half" idx="10"/>
          </p:nvPr>
        </p:nvSpPr>
        <p:spPr/>
        <p:txBody>
          <a:bodyPr/>
          <a:lstStyle/>
          <a:p>
            <a:r>
              <a:rPr lang="en-US" smtClean="0"/>
              <a:t>Slide NO </a:t>
            </a:r>
            <a:fld id="{58863BF2-F2E0-4234-B14B-8DB17FDAD539}" type="slidenum">
              <a:rPr lang="en-US" smtClean="0"/>
              <a:t>25</a:t>
            </a:fld>
            <a:endParaRPr lang="en-US" dirty="0"/>
          </a:p>
        </p:txBody>
      </p:sp>
      <p:sp>
        <p:nvSpPr>
          <p:cNvPr id="5" name="Footer Placeholder 4"/>
          <p:cNvSpPr>
            <a:spLocks noGrp="1"/>
          </p:cNvSpPr>
          <p:nvPr>
            <p:ph type="ftr" sz="quarter" idx="11"/>
          </p:nvPr>
        </p:nvSpPr>
        <p:spPr/>
        <p:txBody>
          <a:bodyPr/>
          <a:lstStyle/>
          <a:p>
            <a:r>
              <a:rPr lang="en-US" smtClean="0"/>
              <a:t>Topic</a:t>
            </a:r>
            <a:endParaRPr lang="en-US" dirty="0"/>
          </a:p>
        </p:txBody>
      </p:sp>
      <p:sp>
        <p:nvSpPr>
          <p:cNvPr id="6" name="Slide Number Placeholder 5"/>
          <p:cNvSpPr>
            <a:spLocks noGrp="1"/>
          </p:cNvSpPr>
          <p:nvPr>
            <p:ph type="sldNum" sz="quarter" idx="12"/>
          </p:nvPr>
        </p:nvSpPr>
        <p:spPr/>
        <p:txBody>
          <a:bodyPr/>
          <a:lstStyle/>
          <a:p>
            <a:r>
              <a:rPr lang="en-US" smtClean="0"/>
              <a:t>Lecturer Name</a:t>
            </a:r>
            <a:endParaRPr lang="en-US" dirty="0"/>
          </a:p>
        </p:txBody>
      </p:sp>
    </p:spTree>
    <p:extLst>
      <p:ext uri="{BB962C8B-B14F-4D97-AF65-F5344CB8AC3E}">
        <p14:creationId xmlns:p14="http://schemas.microsoft.com/office/powerpoint/2010/main" val="27969549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5859" y="440226"/>
            <a:ext cx="9784080" cy="1508760"/>
          </a:xfrm>
        </p:spPr>
        <p:txBody>
          <a:bodyPr/>
          <a:lstStyle/>
          <a:p>
            <a:r>
              <a:rPr lang="en-US" b="1" dirty="0">
                <a:solidFill>
                  <a:schemeClr val="accent4">
                    <a:lumMod val="20000"/>
                    <a:lumOff val="80000"/>
                  </a:schemeClr>
                </a:solidFill>
              </a:rPr>
              <a:t>Patient-Reported Outcomes</a:t>
            </a:r>
            <a:endParaRPr lang="fa-IR" b="1" dirty="0">
              <a:solidFill>
                <a:schemeClr val="accent4">
                  <a:lumMod val="20000"/>
                  <a:lumOff val="80000"/>
                </a:schemeClr>
              </a:solidFill>
            </a:endParaRPr>
          </a:p>
        </p:txBody>
      </p:sp>
      <p:sp>
        <p:nvSpPr>
          <p:cNvPr id="3" name="Content Placeholder 2"/>
          <p:cNvSpPr>
            <a:spLocks noGrp="1"/>
          </p:cNvSpPr>
          <p:nvPr>
            <p:ph idx="1"/>
          </p:nvPr>
        </p:nvSpPr>
        <p:spPr>
          <a:xfrm>
            <a:off x="1046164" y="1724297"/>
            <a:ext cx="10434635" cy="4490236"/>
          </a:xfrm>
        </p:spPr>
        <p:txBody>
          <a:bodyPr>
            <a:normAutofit fontScale="92500" lnSpcReduction="10000"/>
          </a:bodyPr>
          <a:lstStyle/>
          <a:p>
            <a:pPr marL="0" indent="0">
              <a:buNone/>
            </a:pPr>
            <a:endParaRPr lang="fa-IR" sz="3600" dirty="0">
              <a:solidFill>
                <a:srgbClr val="000000"/>
              </a:solidFill>
              <a:latin typeface="Times New Roman" panose="02020603050405020304" pitchFamily="18" charset="0"/>
            </a:endParaRPr>
          </a:p>
          <a:p>
            <a:r>
              <a:rPr lang="en-US" sz="3000" dirty="0">
                <a:solidFill>
                  <a:srgbClr val="000000"/>
                </a:solidFill>
                <a:latin typeface="Times New Roman" panose="02020603050405020304" pitchFamily="18" charset="0"/>
              </a:rPr>
              <a:t>Four studies </a:t>
            </a:r>
            <a:r>
              <a:rPr lang="en-US" sz="3000" dirty="0" smtClean="0">
                <a:solidFill>
                  <a:srgbClr val="000000"/>
                </a:solidFill>
                <a:latin typeface="Times New Roman" panose="02020603050405020304" pitchFamily="18" charset="0"/>
              </a:rPr>
              <a:t>addressed PROMs-employed qualitative, </a:t>
            </a:r>
            <a:r>
              <a:rPr lang="en-US" sz="3000" dirty="0">
                <a:solidFill>
                  <a:srgbClr val="000000"/>
                </a:solidFill>
                <a:latin typeface="Times New Roman" panose="02020603050405020304" pitchFamily="18" charset="0"/>
              </a:rPr>
              <a:t>mixed methods, feasibility, and retrospective analysis </a:t>
            </a:r>
            <a:r>
              <a:rPr lang="en-US" sz="3000" dirty="0" smtClean="0">
                <a:solidFill>
                  <a:srgbClr val="000000"/>
                </a:solidFill>
                <a:latin typeface="Times New Roman" panose="02020603050405020304" pitchFamily="18" charset="0"/>
              </a:rPr>
              <a:t>methodology</a:t>
            </a:r>
            <a:r>
              <a:rPr lang="en-US" sz="3000" dirty="0" smtClean="0">
                <a:solidFill>
                  <a:srgbClr val="000000"/>
                </a:solidFill>
                <a:latin typeface="Times New Roman" panose="02020603050405020304" pitchFamily="18" charset="0"/>
              </a:rPr>
              <a:t>.</a:t>
            </a:r>
          </a:p>
          <a:p>
            <a:r>
              <a:rPr lang="en-US" sz="3000" dirty="0" smtClean="0">
                <a:solidFill>
                  <a:srgbClr val="000000"/>
                </a:solidFill>
                <a:latin typeface="Times New Roman" panose="02020603050405020304" pitchFamily="18" charset="0"/>
              </a:rPr>
              <a:t> </a:t>
            </a:r>
            <a:r>
              <a:rPr lang="en-US" sz="3000" dirty="0">
                <a:solidFill>
                  <a:srgbClr val="000000"/>
                </a:solidFill>
                <a:latin typeface="Times New Roman" panose="02020603050405020304" pitchFamily="18" charset="0"/>
              </a:rPr>
              <a:t>Patient samples ranged from </a:t>
            </a:r>
            <a:r>
              <a:rPr lang="en-US" sz="3000" b="1" dirty="0">
                <a:solidFill>
                  <a:srgbClr val="C00000"/>
                </a:solidFill>
                <a:latin typeface="Times New Roman" panose="02020603050405020304" pitchFamily="18" charset="0"/>
              </a:rPr>
              <a:t>107</a:t>
            </a:r>
            <a:r>
              <a:rPr lang="en-US" sz="3000" dirty="0">
                <a:solidFill>
                  <a:srgbClr val="000000"/>
                </a:solidFill>
                <a:latin typeface="Times New Roman" panose="02020603050405020304" pitchFamily="18" charset="0"/>
              </a:rPr>
              <a:t> to </a:t>
            </a:r>
            <a:r>
              <a:rPr lang="en-US" sz="3000" b="1" dirty="0">
                <a:solidFill>
                  <a:srgbClr val="C00000"/>
                </a:solidFill>
                <a:latin typeface="Times New Roman" panose="02020603050405020304" pitchFamily="18" charset="0"/>
              </a:rPr>
              <a:t>5837</a:t>
            </a:r>
            <a:r>
              <a:rPr lang="en-US" sz="3000" dirty="0" smtClean="0">
                <a:solidFill>
                  <a:srgbClr val="000000"/>
                </a:solidFill>
                <a:latin typeface="Times New Roman" panose="02020603050405020304" pitchFamily="18" charset="0"/>
              </a:rPr>
              <a:t>.</a:t>
            </a:r>
          </a:p>
          <a:p>
            <a:r>
              <a:rPr lang="en-US" sz="3000" dirty="0" smtClean="0">
                <a:solidFill>
                  <a:srgbClr val="000000"/>
                </a:solidFill>
                <a:latin typeface="Times New Roman" panose="02020603050405020304" pitchFamily="18" charset="0"/>
              </a:rPr>
              <a:t> </a:t>
            </a:r>
            <a:r>
              <a:rPr lang="en-US" sz="3000" dirty="0">
                <a:solidFill>
                  <a:srgbClr val="000000"/>
                </a:solidFill>
                <a:latin typeface="Times New Roman" panose="02020603050405020304" pitchFamily="18" charset="0"/>
              </a:rPr>
              <a:t>All studies took place within large healthcare systems, including one study in the VA Healthcare System in the USA</a:t>
            </a:r>
            <a:r>
              <a:rPr lang="en-US" sz="3000" dirty="0" smtClean="0">
                <a:solidFill>
                  <a:srgbClr val="000000"/>
                </a:solidFill>
                <a:latin typeface="Times New Roman" panose="02020603050405020304" pitchFamily="18" charset="0"/>
              </a:rPr>
              <a:t>.</a:t>
            </a:r>
          </a:p>
          <a:p>
            <a:r>
              <a:rPr lang="en-US" sz="3000" dirty="0" smtClean="0">
                <a:solidFill>
                  <a:schemeClr val="accent3">
                    <a:lumMod val="50000"/>
                  </a:schemeClr>
                </a:solidFill>
                <a:latin typeface="Times New Roman" panose="02020603050405020304" pitchFamily="18" charset="0"/>
              </a:rPr>
              <a:t> </a:t>
            </a:r>
            <a:r>
              <a:rPr lang="en-US" sz="3000" dirty="0">
                <a:solidFill>
                  <a:schemeClr val="accent3">
                    <a:lumMod val="50000"/>
                  </a:schemeClr>
                </a:solidFill>
                <a:latin typeface="Times New Roman" panose="02020603050405020304" pitchFamily="18" charset="0"/>
              </a:rPr>
              <a:t>Romaro et al</a:t>
            </a:r>
            <a:r>
              <a:rPr lang="en-US" sz="3000" dirty="0" smtClean="0">
                <a:solidFill>
                  <a:schemeClr val="accent3">
                    <a:lumMod val="50000"/>
                  </a:schemeClr>
                </a:solidFill>
                <a:latin typeface="Times New Roman" panose="02020603050405020304" pitchFamily="18" charset="0"/>
              </a:rPr>
              <a:t>. </a:t>
            </a:r>
            <a:r>
              <a:rPr lang="en-US" sz="3000" dirty="0">
                <a:solidFill>
                  <a:srgbClr val="000000"/>
                </a:solidFill>
                <a:latin typeface="Times New Roman" panose="02020603050405020304" pitchFamily="18" charset="0"/>
              </a:rPr>
              <a:t>reported an </a:t>
            </a:r>
            <a:r>
              <a:rPr lang="en-US" sz="3000" b="1" dirty="0">
                <a:solidFill>
                  <a:srgbClr val="C00000"/>
                </a:solidFill>
                <a:latin typeface="Times New Roman" panose="02020603050405020304" pitchFamily="18" charset="0"/>
              </a:rPr>
              <a:t>innovative study </a:t>
            </a:r>
            <a:r>
              <a:rPr lang="en-US" sz="3000" dirty="0">
                <a:solidFill>
                  <a:srgbClr val="000000"/>
                </a:solidFill>
                <a:latin typeface="Times New Roman" panose="02020603050405020304" pitchFamily="18" charset="0"/>
              </a:rPr>
              <a:t>in which patient-reported data, including current symptoms, were incorporated in the EHR and could be used by providers for clinical symptom management and EOL decision making. </a:t>
            </a:r>
            <a:endParaRPr lang="fa-IR" sz="3000" dirty="0"/>
          </a:p>
        </p:txBody>
      </p:sp>
      <p:sp>
        <p:nvSpPr>
          <p:cNvPr id="4" name="Date Placeholder 3"/>
          <p:cNvSpPr>
            <a:spLocks noGrp="1"/>
          </p:cNvSpPr>
          <p:nvPr>
            <p:ph type="dt" sz="half" idx="10"/>
          </p:nvPr>
        </p:nvSpPr>
        <p:spPr/>
        <p:txBody>
          <a:bodyPr/>
          <a:lstStyle/>
          <a:p>
            <a:r>
              <a:rPr lang="en-US" smtClean="0"/>
              <a:t>Slide NO </a:t>
            </a:r>
            <a:fld id="{58863BF2-F2E0-4234-B14B-8DB17FDAD539}" type="slidenum">
              <a:rPr lang="en-US" smtClean="0"/>
              <a:t>26</a:t>
            </a:fld>
            <a:endParaRPr lang="en-US" dirty="0"/>
          </a:p>
        </p:txBody>
      </p:sp>
      <p:sp>
        <p:nvSpPr>
          <p:cNvPr id="5" name="Footer Placeholder 4"/>
          <p:cNvSpPr>
            <a:spLocks noGrp="1"/>
          </p:cNvSpPr>
          <p:nvPr>
            <p:ph type="ftr" sz="quarter" idx="11"/>
          </p:nvPr>
        </p:nvSpPr>
        <p:spPr/>
        <p:txBody>
          <a:bodyPr/>
          <a:lstStyle/>
          <a:p>
            <a:r>
              <a:rPr lang="en-US" smtClean="0"/>
              <a:t>Topic</a:t>
            </a:r>
            <a:endParaRPr lang="en-US" dirty="0"/>
          </a:p>
        </p:txBody>
      </p:sp>
      <p:sp>
        <p:nvSpPr>
          <p:cNvPr id="6" name="Slide Number Placeholder 5"/>
          <p:cNvSpPr>
            <a:spLocks noGrp="1"/>
          </p:cNvSpPr>
          <p:nvPr>
            <p:ph type="sldNum" sz="quarter" idx="12"/>
          </p:nvPr>
        </p:nvSpPr>
        <p:spPr/>
        <p:txBody>
          <a:bodyPr/>
          <a:lstStyle/>
          <a:p>
            <a:r>
              <a:rPr lang="en-US" smtClean="0"/>
              <a:t>Lecturer Name</a:t>
            </a:r>
            <a:endParaRPr lang="en-US" dirty="0"/>
          </a:p>
        </p:txBody>
      </p:sp>
    </p:spTree>
    <p:extLst>
      <p:ext uri="{BB962C8B-B14F-4D97-AF65-F5344CB8AC3E}">
        <p14:creationId xmlns:p14="http://schemas.microsoft.com/office/powerpoint/2010/main" val="35652715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6911" y="284176"/>
            <a:ext cx="9784080" cy="1508760"/>
          </a:xfrm>
        </p:spPr>
        <p:txBody>
          <a:bodyPr/>
          <a:lstStyle/>
          <a:p>
            <a:r>
              <a:rPr lang="en-US" b="1" dirty="0">
                <a:solidFill>
                  <a:schemeClr val="tx2">
                    <a:lumMod val="10000"/>
                    <a:lumOff val="90000"/>
                  </a:schemeClr>
                </a:solidFill>
              </a:rPr>
              <a:t>Enhancing the EHR for PC</a:t>
            </a:r>
            <a:endParaRPr lang="fa-IR" b="1" dirty="0">
              <a:solidFill>
                <a:schemeClr val="tx2">
                  <a:lumMod val="10000"/>
                  <a:lumOff val="90000"/>
                </a:schemeClr>
              </a:solidFill>
            </a:endParaRPr>
          </a:p>
        </p:txBody>
      </p:sp>
      <p:sp>
        <p:nvSpPr>
          <p:cNvPr id="3" name="Content Placeholder 2"/>
          <p:cNvSpPr>
            <a:spLocks noGrp="1"/>
          </p:cNvSpPr>
          <p:nvPr>
            <p:ph idx="1"/>
          </p:nvPr>
        </p:nvSpPr>
        <p:spPr>
          <a:xfrm>
            <a:off x="948919" y="1994746"/>
            <a:ext cx="9784080" cy="4206240"/>
          </a:xfrm>
        </p:spPr>
        <p:txBody>
          <a:bodyPr/>
          <a:lstStyle/>
          <a:p>
            <a:r>
              <a:rPr lang="en-US" sz="2800" dirty="0">
                <a:solidFill>
                  <a:schemeClr val="bg1"/>
                </a:solidFill>
                <a:latin typeface="Times New Roman" panose="02020603050405020304" pitchFamily="18" charset="0"/>
              </a:rPr>
              <a:t>The fourth area of investigation examined existing EHR enhancements designed to support PC or to identify needed enhancements. </a:t>
            </a:r>
            <a:endParaRPr lang="en-US" sz="2800" dirty="0" smtClean="0">
              <a:solidFill>
                <a:schemeClr val="bg1"/>
              </a:solidFill>
              <a:latin typeface="Times New Roman" panose="02020603050405020304" pitchFamily="18" charset="0"/>
            </a:endParaRPr>
          </a:p>
          <a:p>
            <a:r>
              <a:rPr lang="en-US" sz="2800" b="1" dirty="0" smtClean="0">
                <a:solidFill>
                  <a:schemeClr val="bg1"/>
                </a:solidFill>
                <a:latin typeface="Times New Roman" panose="02020603050405020304" pitchFamily="18" charset="0"/>
              </a:rPr>
              <a:t>These </a:t>
            </a:r>
            <a:r>
              <a:rPr lang="en-US" sz="2800" b="1" dirty="0">
                <a:solidFill>
                  <a:schemeClr val="bg1"/>
                </a:solidFill>
                <a:latin typeface="Times New Roman" panose="02020603050405020304" pitchFamily="18" charset="0"/>
              </a:rPr>
              <a:t>five studies were geographically </a:t>
            </a:r>
            <a:r>
              <a:rPr lang="en-US" sz="2800" dirty="0">
                <a:solidFill>
                  <a:schemeClr val="bg1"/>
                </a:solidFill>
                <a:latin typeface="Times New Roman" panose="02020603050405020304" pitchFamily="18" charset="0"/>
              </a:rPr>
              <a:t>diverse, conducted in </a:t>
            </a:r>
            <a:r>
              <a:rPr lang="en-US" sz="2800" dirty="0">
                <a:solidFill>
                  <a:srgbClr val="0070C0"/>
                </a:solidFill>
                <a:latin typeface="Times New Roman" panose="02020603050405020304" pitchFamily="18" charset="0"/>
              </a:rPr>
              <a:t>Malawi</a:t>
            </a:r>
            <a:r>
              <a:rPr lang="en-US" sz="2800" dirty="0">
                <a:solidFill>
                  <a:schemeClr val="bg1"/>
                </a:solidFill>
                <a:latin typeface="Times New Roman" panose="02020603050405020304" pitchFamily="18" charset="0"/>
              </a:rPr>
              <a:t>; </a:t>
            </a:r>
            <a:r>
              <a:rPr lang="en-US" sz="2800" dirty="0">
                <a:solidFill>
                  <a:srgbClr val="7030A0"/>
                </a:solidFill>
                <a:latin typeface="Times New Roman" panose="02020603050405020304" pitchFamily="18" charset="0"/>
              </a:rPr>
              <a:t>Uganda</a:t>
            </a:r>
            <a:r>
              <a:rPr lang="en-US" sz="2800" dirty="0">
                <a:solidFill>
                  <a:schemeClr val="bg1"/>
                </a:solidFill>
                <a:latin typeface="Times New Roman" panose="02020603050405020304" pitchFamily="18" charset="0"/>
              </a:rPr>
              <a:t>; the </a:t>
            </a:r>
            <a:r>
              <a:rPr lang="en-US" sz="2800" dirty="0">
                <a:solidFill>
                  <a:srgbClr val="259297"/>
                </a:solidFill>
                <a:latin typeface="Times New Roman" panose="02020603050405020304" pitchFamily="18" charset="0"/>
              </a:rPr>
              <a:t>UK</a:t>
            </a:r>
            <a:r>
              <a:rPr lang="en-US" sz="2800" dirty="0">
                <a:solidFill>
                  <a:schemeClr val="bg1"/>
                </a:solidFill>
                <a:latin typeface="Times New Roman" panose="02020603050405020304" pitchFamily="18" charset="0"/>
              </a:rPr>
              <a:t>; and the </a:t>
            </a:r>
            <a:r>
              <a:rPr lang="en-US" sz="2800" dirty="0">
                <a:solidFill>
                  <a:srgbClr val="C00000"/>
                </a:solidFill>
                <a:latin typeface="Times New Roman" panose="02020603050405020304" pitchFamily="18" charset="0"/>
              </a:rPr>
              <a:t>USA</a:t>
            </a:r>
            <a:r>
              <a:rPr lang="en-US" sz="2800" dirty="0">
                <a:solidFill>
                  <a:schemeClr val="bg1"/>
                </a:solidFill>
                <a:latin typeface="Times New Roman" panose="02020603050405020304" pitchFamily="18" charset="0"/>
              </a:rPr>
              <a:t>. </a:t>
            </a:r>
            <a:endParaRPr lang="en-US" sz="2800" dirty="0" smtClean="0">
              <a:solidFill>
                <a:schemeClr val="bg1"/>
              </a:solidFill>
              <a:latin typeface="Times New Roman" panose="02020603050405020304" pitchFamily="18" charset="0"/>
            </a:endParaRPr>
          </a:p>
          <a:p>
            <a:r>
              <a:rPr lang="en-US" sz="2800" dirty="0" smtClean="0">
                <a:solidFill>
                  <a:schemeClr val="bg1"/>
                </a:solidFill>
                <a:latin typeface="Times New Roman" panose="02020603050405020304" pitchFamily="18" charset="0"/>
              </a:rPr>
              <a:t>Two </a:t>
            </a:r>
            <a:r>
              <a:rPr lang="en-US" sz="2800" dirty="0">
                <a:solidFill>
                  <a:schemeClr val="bg1"/>
                </a:solidFill>
                <a:latin typeface="Times New Roman" panose="02020603050405020304" pitchFamily="18" charset="0"/>
              </a:rPr>
              <a:t>were feasibility studies, two qualitative, and one mixed methods. Study size ranged from 15 community healthcare professionals to 455 PC patients.</a:t>
            </a:r>
            <a:endParaRPr lang="fa-IR" sz="2800" dirty="0">
              <a:solidFill>
                <a:schemeClr val="bg1"/>
              </a:solidFill>
            </a:endParaRPr>
          </a:p>
        </p:txBody>
      </p:sp>
      <p:sp>
        <p:nvSpPr>
          <p:cNvPr id="4" name="Date Placeholder 3"/>
          <p:cNvSpPr>
            <a:spLocks noGrp="1"/>
          </p:cNvSpPr>
          <p:nvPr>
            <p:ph type="dt" sz="half" idx="10"/>
          </p:nvPr>
        </p:nvSpPr>
        <p:spPr/>
        <p:txBody>
          <a:bodyPr/>
          <a:lstStyle/>
          <a:p>
            <a:r>
              <a:rPr lang="en-US" smtClean="0"/>
              <a:t>Slide NO </a:t>
            </a:r>
            <a:fld id="{58863BF2-F2E0-4234-B14B-8DB17FDAD539}" type="slidenum">
              <a:rPr lang="en-US" smtClean="0"/>
              <a:t>27</a:t>
            </a:fld>
            <a:endParaRPr lang="en-US" dirty="0"/>
          </a:p>
        </p:txBody>
      </p:sp>
      <p:sp>
        <p:nvSpPr>
          <p:cNvPr id="5" name="Footer Placeholder 4"/>
          <p:cNvSpPr>
            <a:spLocks noGrp="1"/>
          </p:cNvSpPr>
          <p:nvPr>
            <p:ph type="ftr" sz="quarter" idx="11"/>
          </p:nvPr>
        </p:nvSpPr>
        <p:spPr/>
        <p:txBody>
          <a:bodyPr/>
          <a:lstStyle/>
          <a:p>
            <a:r>
              <a:rPr lang="en-US" smtClean="0"/>
              <a:t>Topic</a:t>
            </a:r>
            <a:endParaRPr lang="en-US" dirty="0"/>
          </a:p>
        </p:txBody>
      </p:sp>
      <p:sp>
        <p:nvSpPr>
          <p:cNvPr id="6" name="Slide Number Placeholder 5"/>
          <p:cNvSpPr>
            <a:spLocks noGrp="1"/>
          </p:cNvSpPr>
          <p:nvPr>
            <p:ph type="sldNum" sz="quarter" idx="12"/>
          </p:nvPr>
        </p:nvSpPr>
        <p:spPr/>
        <p:txBody>
          <a:bodyPr/>
          <a:lstStyle/>
          <a:p>
            <a:r>
              <a:rPr lang="en-US" smtClean="0"/>
              <a:t>Lecturer Name</a:t>
            </a:r>
            <a:endParaRPr lang="en-US" dirty="0"/>
          </a:p>
        </p:txBody>
      </p:sp>
    </p:spTree>
    <p:extLst>
      <p:ext uri="{BB962C8B-B14F-4D97-AF65-F5344CB8AC3E}">
        <p14:creationId xmlns:p14="http://schemas.microsoft.com/office/powerpoint/2010/main" val="20687372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FF"/>
                </a:solidFill>
              </a:rPr>
              <a:t>Enhancing the EHR for PC</a:t>
            </a:r>
            <a:endParaRPr lang="fa-IR" dirty="0"/>
          </a:p>
        </p:txBody>
      </p:sp>
      <p:sp>
        <p:nvSpPr>
          <p:cNvPr id="3" name="Content Placeholder 2"/>
          <p:cNvSpPr>
            <a:spLocks noGrp="1"/>
          </p:cNvSpPr>
          <p:nvPr>
            <p:ph idx="1"/>
          </p:nvPr>
        </p:nvSpPr>
        <p:spPr>
          <a:xfrm>
            <a:off x="1202919" y="2299546"/>
            <a:ext cx="9784080" cy="4206240"/>
          </a:xfrm>
        </p:spPr>
        <p:txBody>
          <a:bodyPr/>
          <a:lstStyle/>
          <a:p>
            <a:r>
              <a:rPr lang="en-US" sz="2800" dirty="0">
                <a:solidFill>
                  <a:schemeClr val="bg1"/>
                </a:solidFill>
                <a:latin typeface="Times New Roman" panose="02020603050405020304" pitchFamily="18" charset="0"/>
              </a:rPr>
              <a:t>One feasibility study focused on whether healthcare workers </a:t>
            </a:r>
            <a:r>
              <a:rPr lang="en-US" sz="2800" dirty="0">
                <a:solidFill>
                  <a:srgbClr val="FF0000"/>
                </a:solidFill>
                <a:latin typeface="Times New Roman" panose="02020603050405020304" pitchFamily="18" charset="0"/>
              </a:rPr>
              <a:t>could find </a:t>
            </a:r>
            <a:r>
              <a:rPr lang="en-US" sz="2800" dirty="0">
                <a:solidFill>
                  <a:schemeClr val="bg1"/>
                </a:solidFill>
                <a:latin typeface="Times New Roman" panose="02020603050405020304" pitchFamily="18" charset="0"/>
              </a:rPr>
              <a:t>and </a:t>
            </a:r>
            <a:r>
              <a:rPr lang="en-US" sz="2800" dirty="0">
                <a:solidFill>
                  <a:srgbClr val="FF0000"/>
                </a:solidFill>
                <a:latin typeface="Times New Roman" panose="02020603050405020304" pitchFamily="18" charset="0"/>
              </a:rPr>
              <a:t>enter data</a:t>
            </a:r>
            <a:r>
              <a:rPr lang="en-US" sz="2800" dirty="0">
                <a:solidFill>
                  <a:schemeClr val="bg1"/>
                </a:solidFill>
                <a:latin typeface="Times New Roman" panose="02020603050405020304" pitchFamily="18" charset="0"/>
              </a:rPr>
              <a:t> in the </a:t>
            </a:r>
            <a:r>
              <a:rPr lang="en-US" sz="2800" dirty="0" smtClean="0">
                <a:solidFill>
                  <a:schemeClr val="bg1"/>
                </a:solidFill>
                <a:latin typeface="Times New Roman" panose="02020603050405020304" pitchFamily="18" charset="0"/>
              </a:rPr>
              <a:t>system.</a:t>
            </a:r>
          </a:p>
          <a:p>
            <a:endParaRPr lang="en-US" sz="1800" dirty="0">
              <a:solidFill>
                <a:schemeClr val="bg1"/>
              </a:solidFill>
              <a:latin typeface="Times New Roman" panose="02020603050405020304" pitchFamily="18" charset="0"/>
            </a:endParaRPr>
          </a:p>
          <a:p>
            <a:r>
              <a:rPr lang="en-US" sz="2800" dirty="0">
                <a:solidFill>
                  <a:schemeClr val="bg1"/>
                </a:solidFill>
                <a:latin typeface="Times New Roman" panose="02020603050405020304" pitchFamily="18" charset="0"/>
              </a:rPr>
              <a:t>Another study also noted </a:t>
            </a:r>
            <a:r>
              <a:rPr lang="en-US" sz="2800" dirty="0">
                <a:solidFill>
                  <a:srgbClr val="0070C0"/>
                </a:solidFill>
                <a:latin typeface="Times New Roman" panose="02020603050405020304" pitchFamily="18" charset="0"/>
              </a:rPr>
              <a:t>methods to record pain data varied by profession and different groups</a:t>
            </a:r>
            <a:r>
              <a:rPr lang="en-US" sz="2800" dirty="0">
                <a:solidFill>
                  <a:schemeClr val="bg1"/>
                </a:solidFill>
                <a:latin typeface="Times New Roman" panose="02020603050405020304" pitchFamily="18" charset="0"/>
              </a:rPr>
              <a:t> were not only using different electronic systems, but some were </a:t>
            </a:r>
            <a:r>
              <a:rPr lang="en-US" sz="2800" dirty="0">
                <a:solidFill>
                  <a:schemeClr val="accent6">
                    <a:lumMod val="75000"/>
                  </a:schemeClr>
                </a:solidFill>
                <a:latin typeface="Times New Roman" panose="02020603050405020304" pitchFamily="18" charset="0"/>
              </a:rPr>
              <a:t>still recording on </a:t>
            </a:r>
            <a:r>
              <a:rPr lang="en-US" sz="2800" dirty="0" smtClean="0">
                <a:solidFill>
                  <a:schemeClr val="accent6">
                    <a:lumMod val="75000"/>
                  </a:schemeClr>
                </a:solidFill>
                <a:latin typeface="Times New Roman" panose="02020603050405020304" pitchFamily="18" charset="0"/>
              </a:rPr>
              <a:t>paper</a:t>
            </a:r>
            <a:r>
              <a:rPr lang="en-US" sz="2800" dirty="0" smtClean="0">
                <a:solidFill>
                  <a:schemeClr val="bg1"/>
                </a:solidFill>
                <a:latin typeface="Times New Roman" panose="02020603050405020304" pitchFamily="18" charset="0"/>
              </a:rPr>
              <a:t>.</a:t>
            </a:r>
            <a:endParaRPr lang="fa-IR" sz="2800" dirty="0">
              <a:solidFill>
                <a:schemeClr val="bg1"/>
              </a:solidFill>
            </a:endParaRPr>
          </a:p>
        </p:txBody>
      </p:sp>
      <p:sp>
        <p:nvSpPr>
          <p:cNvPr id="4" name="Date Placeholder 3"/>
          <p:cNvSpPr>
            <a:spLocks noGrp="1"/>
          </p:cNvSpPr>
          <p:nvPr>
            <p:ph type="dt" sz="half" idx="10"/>
          </p:nvPr>
        </p:nvSpPr>
        <p:spPr/>
        <p:txBody>
          <a:bodyPr/>
          <a:lstStyle/>
          <a:p>
            <a:r>
              <a:rPr lang="en-US" smtClean="0"/>
              <a:t>Slide NO </a:t>
            </a:r>
            <a:fld id="{58863BF2-F2E0-4234-B14B-8DB17FDAD539}" type="slidenum">
              <a:rPr lang="en-US" smtClean="0"/>
              <a:t>28</a:t>
            </a:fld>
            <a:endParaRPr lang="en-US" dirty="0"/>
          </a:p>
        </p:txBody>
      </p:sp>
      <p:sp>
        <p:nvSpPr>
          <p:cNvPr id="5" name="Footer Placeholder 4"/>
          <p:cNvSpPr>
            <a:spLocks noGrp="1"/>
          </p:cNvSpPr>
          <p:nvPr>
            <p:ph type="ftr" sz="quarter" idx="11"/>
          </p:nvPr>
        </p:nvSpPr>
        <p:spPr/>
        <p:txBody>
          <a:bodyPr/>
          <a:lstStyle/>
          <a:p>
            <a:r>
              <a:rPr lang="en-US" smtClean="0"/>
              <a:t>Topic</a:t>
            </a:r>
            <a:endParaRPr lang="en-US" dirty="0"/>
          </a:p>
        </p:txBody>
      </p:sp>
      <p:sp>
        <p:nvSpPr>
          <p:cNvPr id="6" name="Slide Number Placeholder 5"/>
          <p:cNvSpPr>
            <a:spLocks noGrp="1"/>
          </p:cNvSpPr>
          <p:nvPr>
            <p:ph type="sldNum" sz="quarter" idx="12"/>
          </p:nvPr>
        </p:nvSpPr>
        <p:spPr/>
        <p:txBody>
          <a:bodyPr/>
          <a:lstStyle/>
          <a:p>
            <a:r>
              <a:rPr lang="en-US" smtClean="0"/>
              <a:t>Lecturer Name</a:t>
            </a:r>
            <a:endParaRPr lang="en-US" dirty="0"/>
          </a:p>
        </p:txBody>
      </p:sp>
    </p:spTree>
    <p:extLst>
      <p:ext uri="{BB962C8B-B14F-4D97-AF65-F5344CB8AC3E}">
        <p14:creationId xmlns:p14="http://schemas.microsoft.com/office/powerpoint/2010/main" val="14250004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3">
                    <a:lumMod val="60000"/>
                    <a:lumOff val="40000"/>
                  </a:schemeClr>
                </a:solidFill>
              </a:rPr>
              <a:t>Communication</a:t>
            </a:r>
            <a:endParaRPr lang="fa-IR" b="1" dirty="0">
              <a:solidFill>
                <a:schemeClr val="accent3">
                  <a:lumMod val="60000"/>
                  <a:lumOff val="40000"/>
                </a:schemeClr>
              </a:solidFill>
            </a:endParaRPr>
          </a:p>
        </p:txBody>
      </p:sp>
      <p:sp>
        <p:nvSpPr>
          <p:cNvPr id="3" name="Content Placeholder 2"/>
          <p:cNvSpPr>
            <a:spLocks noGrp="1"/>
          </p:cNvSpPr>
          <p:nvPr>
            <p:ph idx="1"/>
          </p:nvPr>
        </p:nvSpPr>
        <p:spPr>
          <a:xfrm>
            <a:off x="1287586" y="1994747"/>
            <a:ext cx="9784080" cy="4206240"/>
          </a:xfrm>
        </p:spPr>
        <p:txBody>
          <a:bodyPr>
            <a:normAutofit/>
          </a:bodyPr>
          <a:lstStyle/>
          <a:p>
            <a:r>
              <a:rPr lang="en-US" sz="2800" dirty="0">
                <a:solidFill>
                  <a:schemeClr val="bg1"/>
                </a:solidFill>
                <a:latin typeface="Times New Roman" panose="02020603050405020304" pitchFamily="18" charset="0"/>
              </a:rPr>
              <a:t>A study conducted in the USA described development and integration of a specialty PC module into the EHR in 2006 to capture additional demographic information, </a:t>
            </a:r>
            <a:r>
              <a:rPr lang="en-US" sz="2800" dirty="0">
                <a:solidFill>
                  <a:srgbClr val="C00000"/>
                </a:solidFill>
                <a:latin typeface="Times New Roman" panose="02020603050405020304" pitchFamily="18" charset="0"/>
              </a:rPr>
              <a:t>patient tracking</a:t>
            </a:r>
            <a:r>
              <a:rPr lang="en-US" sz="2800" dirty="0">
                <a:solidFill>
                  <a:schemeClr val="bg1"/>
                </a:solidFill>
                <a:latin typeface="Times New Roman" panose="02020603050405020304" pitchFamily="18" charset="0"/>
              </a:rPr>
              <a:t>, and </a:t>
            </a:r>
            <a:r>
              <a:rPr lang="en-US" sz="2800" dirty="0">
                <a:solidFill>
                  <a:srgbClr val="7030A0"/>
                </a:solidFill>
                <a:latin typeface="Times New Roman" panose="02020603050405020304" pitchFamily="18" charset="0"/>
              </a:rPr>
              <a:t>patient provider communication</a:t>
            </a:r>
            <a:r>
              <a:rPr lang="en-US" sz="2800" dirty="0" smtClean="0">
                <a:solidFill>
                  <a:schemeClr val="bg1"/>
                </a:solidFill>
                <a:latin typeface="Times New Roman" panose="02020603050405020304" pitchFamily="18" charset="0"/>
              </a:rPr>
              <a:t>.</a:t>
            </a:r>
            <a:endParaRPr lang="fa-IR" sz="2800" dirty="0">
              <a:solidFill>
                <a:schemeClr val="bg1"/>
              </a:solidFill>
              <a:latin typeface="Times New Roman" panose="02020603050405020304" pitchFamily="18" charset="0"/>
            </a:endParaRPr>
          </a:p>
          <a:p>
            <a:endParaRPr lang="fa-IR" sz="3600" dirty="0">
              <a:solidFill>
                <a:srgbClr val="000000"/>
              </a:solidFill>
              <a:latin typeface="Times New Roman" panose="02020603050405020304" pitchFamily="18" charset="0"/>
            </a:endParaRPr>
          </a:p>
          <a:p>
            <a:r>
              <a:rPr lang="en-US" sz="2800" dirty="0">
                <a:solidFill>
                  <a:srgbClr val="000000"/>
                </a:solidFill>
                <a:latin typeface="Times New Roman" panose="02020603050405020304" pitchFamily="18" charset="0"/>
              </a:rPr>
              <a:t>Other enhancements focused on incorporating additional family information and communications; </a:t>
            </a:r>
            <a:r>
              <a:rPr lang="en-US" sz="2800" dirty="0">
                <a:solidFill>
                  <a:schemeClr val="tx2">
                    <a:lumMod val="75000"/>
                    <a:lumOff val="25000"/>
                  </a:schemeClr>
                </a:solidFill>
                <a:latin typeface="Times New Roman" panose="02020603050405020304" pitchFamily="18" charset="0"/>
              </a:rPr>
              <a:t>psycho-social</a:t>
            </a:r>
            <a:r>
              <a:rPr lang="en-US" sz="2800" dirty="0">
                <a:solidFill>
                  <a:srgbClr val="000000"/>
                </a:solidFill>
                <a:latin typeface="Times New Roman" panose="02020603050405020304" pitchFamily="18" charset="0"/>
              </a:rPr>
              <a:t> assessment; and </a:t>
            </a:r>
            <a:r>
              <a:rPr lang="en-US" sz="2800" dirty="0">
                <a:solidFill>
                  <a:schemeClr val="accent4">
                    <a:lumMod val="50000"/>
                  </a:schemeClr>
                </a:solidFill>
                <a:latin typeface="Times New Roman" panose="02020603050405020304" pitchFamily="18" charset="0"/>
              </a:rPr>
              <a:t>consult services </a:t>
            </a:r>
            <a:r>
              <a:rPr lang="en-US" sz="2800" dirty="0">
                <a:solidFill>
                  <a:srgbClr val="000000"/>
                </a:solidFill>
                <a:latin typeface="Times New Roman" panose="02020603050405020304" pitchFamily="18" charset="0"/>
              </a:rPr>
              <a:t>referrals. </a:t>
            </a:r>
            <a:endParaRPr lang="fa-IR" sz="2800" dirty="0"/>
          </a:p>
        </p:txBody>
      </p:sp>
      <p:sp>
        <p:nvSpPr>
          <p:cNvPr id="4" name="Date Placeholder 3"/>
          <p:cNvSpPr>
            <a:spLocks noGrp="1"/>
          </p:cNvSpPr>
          <p:nvPr>
            <p:ph type="dt" sz="half" idx="10"/>
          </p:nvPr>
        </p:nvSpPr>
        <p:spPr/>
        <p:txBody>
          <a:bodyPr/>
          <a:lstStyle/>
          <a:p>
            <a:r>
              <a:rPr lang="en-US" smtClean="0"/>
              <a:t>Slide NO </a:t>
            </a:r>
            <a:fld id="{58863BF2-F2E0-4234-B14B-8DB17FDAD539}" type="slidenum">
              <a:rPr lang="en-US" smtClean="0"/>
              <a:t>29</a:t>
            </a:fld>
            <a:endParaRPr lang="en-US" dirty="0"/>
          </a:p>
        </p:txBody>
      </p:sp>
      <p:sp>
        <p:nvSpPr>
          <p:cNvPr id="5" name="Footer Placeholder 4"/>
          <p:cNvSpPr>
            <a:spLocks noGrp="1"/>
          </p:cNvSpPr>
          <p:nvPr>
            <p:ph type="ftr" sz="quarter" idx="11"/>
          </p:nvPr>
        </p:nvSpPr>
        <p:spPr/>
        <p:txBody>
          <a:bodyPr/>
          <a:lstStyle/>
          <a:p>
            <a:r>
              <a:rPr lang="en-US" smtClean="0"/>
              <a:t>Topic</a:t>
            </a:r>
            <a:endParaRPr lang="en-US" dirty="0"/>
          </a:p>
        </p:txBody>
      </p:sp>
      <p:sp>
        <p:nvSpPr>
          <p:cNvPr id="6" name="Slide Number Placeholder 5"/>
          <p:cNvSpPr>
            <a:spLocks noGrp="1"/>
          </p:cNvSpPr>
          <p:nvPr>
            <p:ph type="sldNum" sz="quarter" idx="12"/>
          </p:nvPr>
        </p:nvSpPr>
        <p:spPr/>
        <p:txBody>
          <a:bodyPr/>
          <a:lstStyle/>
          <a:p>
            <a:r>
              <a:rPr lang="en-US" smtClean="0"/>
              <a:t>Lecturer Name</a:t>
            </a:r>
            <a:endParaRPr lang="en-US" dirty="0"/>
          </a:p>
        </p:txBody>
      </p:sp>
    </p:spTree>
    <p:extLst>
      <p:ext uri="{BB962C8B-B14F-4D97-AF65-F5344CB8AC3E}">
        <p14:creationId xmlns:p14="http://schemas.microsoft.com/office/powerpoint/2010/main" val="9165608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3">
                    <a:lumMod val="60000"/>
                    <a:lumOff val="40000"/>
                  </a:schemeClr>
                </a:solidFill>
              </a:rPr>
              <a:t>ABOUT AUTHORS </a:t>
            </a:r>
            <a:endParaRPr lang="fa-IR" b="1" dirty="0">
              <a:solidFill>
                <a:schemeClr val="accent3">
                  <a:lumMod val="60000"/>
                  <a:lumOff val="40000"/>
                </a:schemeClr>
              </a:solidFill>
            </a:endParaRPr>
          </a:p>
        </p:txBody>
      </p:sp>
      <p:pic>
        <p:nvPicPr>
          <p:cNvPr id="7" name="Content Placeholder 6"/>
          <p:cNvPicPr>
            <a:picLocks noGrp="1" noChangeAspect="1"/>
          </p:cNvPicPr>
          <p:nvPr>
            <p:ph idx="1"/>
          </p:nvPr>
        </p:nvPicPr>
        <p:blipFill>
          <a:blip r:embed="rId2"/>
          <a:stretch>
            <a:fillRect/>
          </a:stretch>
        </p:blipFill>
        <p:spPr>
          <a:xfrm>
            <a:off x="342994" y="1911856"/>
            <a:ext cx="11016011" cy="4296587"/>
          </a:xfrm>
          <a:prstGeom prst="rect">
            <a:avLst/>
          </a:prstGeom>
        </p:spPr>
      </p:pic>
      <p:sp>
        <p:nvSpPr>
          <p:cNvPr id="4" name="Date Placeholder 3"/>
          <p:cNvSpPr>
            <a:spLocks noGrp="1"/>
          </p:cNvSpPr>
          <p:nvPr>
            <p:ph type="dt" sz="half" idx="10"/>
          </p:nvPr>
        </p:nvSpPr>
        <p:spPr>
          <a:xfrm>
            <a:off x="216552" y="6333954"/>
            <a:ext cx="1972733" cy="365125"/>
          </a:xfrm>
        </p:spPr>
        <p:txBody>
          <a:bodyPr/>
          <a:lstStyle/>
          <a:p>
            <a:r>
              <a:rPr lang="en-US" dirty="0" smtClean="0"/>
              <a:t>Slide NO </a:t>
            </a:r>
            <a:fld id="{58863BF2-F2E0-4234-B14B-8DB17FDAD539}" type="slidenum">
              <a:rPr lang="en-US" smtClean="0"/>
              <a:t>3</a:t>
            </a:fld>
            <a:endParaRPr lang="en-US" dirty="0"/>
          </a:p>
        </p:txBody>
      </p:sp>
      <p:sp>
        <p:nvSpPr>
          <p:cNvPr id="8" name="Footer Placeholder 4"/>
          <p:cNvSpPr>
            <a:spLocks noGrp="1"/>
          </p:cNvSpPr>
          <p:nvPr>
            <p:ph type="ftr" sz="quarter" idx="11"/>
          </p:nvPr>
        </p:nvSpPr>
        <p:spPr>
          <a:xfrm>
            <a:off x="3441699" y="6333954"/>
            <a:ext cx="5232401" cy="365125"/>
          </a:xfrm>
        </p:spPr>
        <p:txBody>
          <a:bodyPr/>
          <a:lstStyle/>
          <a:p>
            <a:r>
              <a:rPr lang="en-US" dirty="0" smtClean="0"/>
              <a:t>Topic</a:t>
            </a:r>
            <a:endParaRPr lang="en-US" dirty="0"/>
          </a:p>
        </p:txBody>
      </p:sp>
      <p:sp>
        <p:nvSpPr>
          <p:cNvPr id="9" name="Slide Number Placeholder 5"/>
          <p:cNvSpPr>
            <a:spLocks noGrp="1"/>
          </p:cNvSpPr>
          <p:nvPr>
            <p:ph type="sldNum" sz="quarter" idx="12"/>
          </p:nvPr>
        </p:nvSpPr>
        <p:spPr>
          <a:xfrm>
            <a:off x="8940800" y="6343308"/>
            <a:ext cx="2080191" cy="365125"/>
          </a:xfrm>
        </p:spPr>
        <p:txBody>
          <a:bodyPr/>
          <a:lstStyle/>
          <a:p>
            <a:r>
              <a:rPr lang="en-US" dirty="0" smtClean="0"/>
              <a:t>Lecturer Name</a:t>
            </a:r>
            <a:endParaRPr lang="en-US" dirty="0"/>
          </a:p>
        </p:txBody>
      </p:sp>
    </p:spTree>
    <p:extLst>
      <p:ext uri="{BB962C8B-B14F-4D97-AF65-F5344CB8AC3E}">
        <p14:creationId xmlns:p14="http://schemas.microsoft.com/office/powerpoint/2010/main" val="28044306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3">
                    <a:lumMod val="60000"/>
                    <a:lumOff val="40000"/>
                  </a:schemeClr>
                </a:solidFill>
              </a:rPr>
              <a:t>Communication</a:t>
            </a:r>
            <a:endParaRPr lang="fa-IR" b="1" dirty="0">
              <a:solidFill>
                <a:schemeClr val="accent3">
                  <a:lumMod val="60000"/>
                  <a:lumOff val="40000"/>
                </a:schemeClr>
              </a:solidFill>
            </a:endParaRPr>
          </a:p>
        </p:txBody>
      </p:sp>
      <p:sp>
        <p:nvSpPr>
          <p:cNvPr id="3" name="Content Placeholder 2"/>
          <p:cNvSpPr>
            <a:spLocks noGrp="1"/>
          </p:cNvSpPr>
          <p:nvPr>
            <p:ph idx="1"/>
          </p:nvPr>
        </p:nvSpPr>
        <p:spPr>
          <a:xfrm>
            <a:off x="1072290" y="1541417"/>
            <a:ext cx="9784080" cy="4206240"/>
          </a:xfrm>
        </p:spPr>
        <p:txBody>
          <a:bodyPr>
            <a:normAutofit lnSpcReduction="10000"/>
          </a:bodyPr>
          <a:lstStyle/>
          <a:p>
            <a:pPr marL="0" indent="0">
              <a:buNone/>
            </a:pPr>
            <a:endParaRPr lang="fa-IR" sz="3600" dirty="0">
              <a:solidFill>
                <a:srgbClr val="000000"/>
              </a:solidFill>
              <a:latin typeface="Times New Roman" panose="02020603050405020304" pitchFamily="18" charset="0"/>
            </a:endParaRPr>
          </a:p>
          <a:p>
            <a:r>
              <a:rPr lang="en-US" sz="2800" dirty="0">
                <a:solidFill>
                  <a:srgbClr val="000000"/>
                </a:solidFill>
                <a:latin typeface="Times New Roman" panose="02020603050405020304" pitchFamily="18" charset="0"/>
              </a:rPr>
              <a:t>The </a:t>
            </a:r>
            <a:r>
              <a:rPr lang="en-US" sz="2800" dirty="0">
                <a:solidFill>
                  <a:srgbClr val="C00000"/>
                </a:solidFill>
                <a:latin typeface="Times New Roman" panose="02020603050405020304" pitchFamily="18" charset="0"/>
              </a:rPr>
              <a:t>implementation was a success </a:t>
            </a:r>
            <a:r>
              <a:rPr lang="en-US" sz="2800" dirty="0">
                <a:solidFill>
                  <a:srgbClr val="000000"/>
                </a:solidFill>
                <a:latin typeface="Times New Roman" panose="02020603050405020304" pitchFamily="18" charset="0"/>
              </a:rPr>
              <a:t>and the more than 20 clinical staff, ranging from physicians to nurse educators to chaplains, reported they had the needed tools and effectively and effortlessly captured an enormous amount of data</a:t>
            </a:r>
            <a:r>
              <a:rPr lang="en-US" sz="2800" dirty="0" smtClean="0">
                <a:solidFill>
                  <a:srgbClr val="000000"/>
                </a:solidFill>
                <a:latin typeface="Times New Roman" panose="02020603050405020304" pitchFamily="18" charset="0"/>
              </a:rPr>
              <a:t>.</a:t>
            </a:r>
          </a:p>
          <a:p>
            <a:pPr marL="0" indent="0">
              <a:buNone/>
            </a:pPr>
            <a:endParaRPr lang="fa-IR" sz="3600" dirty="0">
              <a:solidFill>
                <a:srgbClr val="000000"/>
              </a:solidFill>
              <a:latin typeface="Times New Roman" panose="02020603050405020304" pitchFamily="18" charset="0"/>
            </a:endParaRPr>
          </a:p>
          <a:p>
            <a:r>
              <a:rPr lang="en-US" sz="2800" dirty="0">
                <a:solidFill>
                  <a:srgbClr val="000000"/>
                </a:solidFill>
                <a:latin typeface="Times New Roman" panose="02020603050405020304" pitchFamily="18" charset="0"/>
              </a:rPr>
              <a:t>Of note, </a:t>
            </a:r>
            <a:r>
              <a:rPr lang="en-US" sz="2800" dirty="0">
                <a:solidFill>
                  <a:srgbClr val="C00000"/>
                </a:solidFill>
                <a:latin typeface="Times New Roman" panose="02020603050405020304" pitchFamily="18" charset="0"/>
              </a:rPr>
              <a:t>many of the capabilities </a:t>
            </a:r>
            <a:r>
              <a:rPr lang="en-US" sz="2800" dirty="0">
                <a:solidFill>
                  <a:srgbClr val="000000"/>
                </a:solidFill>
                <a:latin typeface="Times New Roman" panose="02020603050405020304" pitchFamily="18" charset="0"/>
              </a:rPr>
              <a:t>of the specialty module are now common features of current EHRs, but </a:t>
            </a:r>
            <a:r>
              <a:rPr lang="en-US" sz="2800" b="1" dirty="0">
                <a:solidFill>
                  <a:srgbClr val="259297"/>
                </a:solidFill>
                <a:latin typeface="Times New Roman" panose="02020603050405020304" pitchFamily="18" charset="0"/>
              </a:rPr>
              <a:t>were not available 10 years ago when this project began. </a:t>
            </a:r>
            <a:endParaRPr lang="fa-IR" sz="2800" b="1" dirty="0">
              <a:solidFill>
                <a:srgbClr val="259297"/>
              </a:solidFill>
            </a:endParaRPr>
          </a:p>
        </p:txBody>
      </p:sp>
      <p:sp>
        <p:nvSpPr>
          <p:cNvPr id="4" name="Date Placeholder 3"/>
          <p:cNvSpPr>
            <a:spLocks noGrp="1"/>
          </p:cNvSpPr>
          <p:nvPr>
            <p:ph type="dt" sz="half" idx="10"/>
          </p:nvPr>
        </p:nvSpPr>
        <p:spPr/>
        <p:txBody>
          <a:bodyPr/>
          <a:lstStyle/>
          <a:p>
            <a:r>
              <a:rPr lang="en-US" smtClean="0"/>
              <a:t>Slide NO </a:t>
            </a:r>
            <a:fld id="{58863BF2-F2E0-4234-B14B-8DB17FDAD539}" type="slidenum">
              <a:rPr lang="en-US" smtClean="0"/>
              <a:t>30</a:t>
            </a:fld>
            <a:endParaRPr lang="en-US" dirty="0"/>
          </a:p>
        </p:txBody>
      </p:sp>
      <p:sp>
        <p:nvSpPr>
          <p:cNvPr id="5" name="Footer Placeholder 4"/>
          <p:cNvSpPr>
            <a:spLocks noGrp="1"/>
          </p:cNvSpPr>
          <p:nvPr>
            <p:ph type="ftr" sz="quarter" idx="11"/>
          </p:nvPr>
        </p:nvSpPr>
        <p:spPr/>
        <p:txBody>
          <a:bodyPr/>
          <a:lstStyle/>
          <a:p>
            <a:r>
              <a:rPr lang="en-US" smtClean="0"/>
              <a:t>Topic</a:t>
            </a:r>
            <a:endParaRPr lang="en-US" dirty="0"/>
          </a:p>
        </p:txBody>
      </p:sp>
      <p:sp>
        <p:nvSpPr>
          <p:cNvPr id="6" name="Slide Number Placeholder 5"/>
          <p:cNvSpPr>
            <a:spLocks noGrp="1"/>
          </p:cNvSpPr>
          <p:nvPr>
            <p:ph type="sldNum" sz="quarter" idx="12"/>
          </p:nvPr>
        </p:nvSpPr>
        <p:spPr/>
        <p:txBody>
          <a:bodyPr/>
          <a:lstStyle/>
          <a:p>
            <a:r>
              <a:rPr lang="en-US" smtClean="0"/>
              <a:t>Lecturer Name</a:t>
            </a:r>
            <a:endParaRPr lang="en-US" dirty="0"/>
          </a:p>
        </p:txBody>
      </p:sp>
    </p:spTree>
    <p:extLst>
      <p:ext uri="{BB962C8B-B14F-4D97-AF65-F5344CB8AC3E}">
        <p14:creationId xmlns:p14="http://schemas.microsoft.com/office/powerpoint/2010/main" val="1402701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3">
                    <a:lumMod val="60000"/>
                    <a:lumOff val="40000"/>
                  </a:schemeClr>
                </a:solidFill>
              </a:rPr>
              <a:t>Communication</a:t>
            </a:r>
            <a:endParaRPr lang="fa-IR" b="1" dirty="0">
              <a:solidFill>
                <a:schemeClr val="accent3">
                  <a:lumMod val="60000"/>
                  <a:lumOff val="40000"/>
                </a:schemeClr>
              </a:solidFill>
            </a:endParaRPr>
          </a:p>
        </p:txBody>
      </p:sp>
      <p:sp>
        <p:nvSpPr>
          <p:cNvPr id="3" name="Content Placeholder 2"/>
          <p:cNvSpPr>
            <a:spLocks noGrp="1"/>
          </p:cNvSpPr>
          <p:nvPr>
            <p:ph idx="1"/>
          </p:nvPr>
        </p:nvSpPr>
        <p:spPr>
          <a:xfrm>
            <a:off x="1169052" y="1825413"/>
            <a:ext cx="9784080" cy="4206240"/>
          </a:xfrm>
        </p:spPr>
        <p:txBody>
          <a:bodyPr>
            <a:normAutofit/>
          </a:bodyPr>
          <a:lstStyle/>
          <a:p>
            <a:pPr marL="0" indent="0">
              <a:buNone/>
            </a:pPr>
            <a:endParaRPr lang="fa-IR" sz="3600" dirty="0">
              <a:solidFill>
                <a:srgbClr val="000000"/>
              </a:solidFill>
              <a:latin typeface="Times New Roman" panose="02020603050405020304" pitchFamily="18" charset="0"/>
            </a:endParaRPr>
          </a:p>
          <a:p>
            <a:r>
              <a:rPr lang="en-US" sz="2800" dirty="0">
                <a:solidFill>
                  <a:srgbClr val="000000"/>
                </a:solidFill>
                <a:latin typeface="Times New Roman" panose="02020603050405020304" pitchFamily="18" charset="0"/>
              </a:rPr>
              <a:t>One study, published in 2017 also in the USA, employed patient and family engagement, as well as provider feedback to identify barriers to capturing PC communication resulting in a family meeting template in the </a:t>
            </a:r>
            <a:r>
              <a:rPr lang="en-US" sz="2800" dirty="0" smtClean="0">
                <a:solidFill>
                  <a:srgbClr val="000000"/>
                </a:solidFill>
                <a:latin typeface="Times New Roman" panose="02020603050405020304" pitchFamily="18" charset="0"/>
              </a:rPr>
              <a:t>EHR.</a:t>
            </a:r>
            <a:endParaRPr lang="en-US" sz="2800" dirty="0">
              <a:solidFill>
                <a:srgbClr val="000000"/>
              </a:solidFill>
              <a:latin typeface="Times New Roman" panose="02020603050405020304" pitchFamily="18" charset="0"/>
            </a:endParaRPr>
          </a:p>
          <a:p>
            <a:endParaRPr lang="en-US" sz="1800" dirty="0" smtClean="0">
              <a:solidFill>
                <a:srgbClr val="000000"/>
              </a:solidFill>
              <a:latin typeface="Times New Roman" panose="02020603050405020304" pitchFamily="18" charset="0"/>
            </a:endParaRPr>
          </a:p>
          <a:p>
            <a:r>
              <a:rPr lang="en-US" sz="2800" dirty="0" smtClean="0">
                <a:solidFill>
                  <a:srgbClr val="000000"/>
                </a:solidFill>
                <a:latin typeface="Times New Roman" panose="02020603050405020304" pitchFamily="18" charset="0"/>
              </a:rPr>
              <a:t> </a:t>
            </a:r>
            <a:r>
              <a:rPr lang="en-US" sz="2800" dirty="0">
                <a:solidFill>
                  <a:srgbClr val="000000"/>
                </a:solidFill>
                <a:latin typeface="Times New Roman" panose="02020603050405020304" pitchFamily="18" charset="0"/>
              </a:rPr>
              <a:t>The EHR then evolved so that a specialty model was no longer needed; </a:t>
            </a:r>
            <a:r>
              <a:rPr lang="en-US" sz="2800" dirty="0">
                <a:solidFill>
                  <a:srgbClr val="C00000"/>
                </a:solidFill>
                <a:latin typeface="Times New Roman" panose="02020603050405020304" pitchFamily="18" charset="0"/>
              </a:rPr>
              <a:t>similar information was standard</a:t>
            </a:r>
            <a:r>
              <a:rPr lang="en-US" sz="2800" dirty="0">
                <a:solidFill>
                  <a:srgbClr val="000000"/>
                </a:solidFill>
                <a:latin typeface="Times New Roman" panose="02020603050405020304" pitchFamily="18" charset="0"/>
              </a:rPr>
              <a:t>. </a:t>
            </a:r>
            <a:endParaRPr lang="fa-IR" sz="2800" dirty="0"/>
          </a:p>
        </p:txBody>
      </p:sp>
      <p:sp>
        <p:nvSpPr>
          <p:cNvPr id="4" name="Date Placeholder 3"/>
          <p:cNvSpPr>
            <a:spLocks noGrp="1"/>
          </p:cNvSpPr>
          <p:nvPr>
            <p:ph type="dt" sz="half" idx="10"/>
          </p:nvPr>
        </p:nvSpPr>
        <p:spPr/>
        <p:txBody>
          <a:bodyPr/>
          <a:lstStyle/>
          <a:p>
            <a:r>
              <a:rPr lang="en-US" smtClean="0"/>
              <a:t>Slide NO </a:t>
            </a:r>
            <a:fld id="{58863BF2-F2E0-4234-B14B-8DB17FDAD539}" type="slidenum">
              <a:rPr lang="en-US" smtClean="0"/>
              <a:t>31</a:t>
            </a:fld>
            <a:endParaRPr lang="en-US" dirty="0"/>
          </a:p>
        </p:txBody>
      </p:sp>
      <p:sp>
        <p:nvSpPr>
          <p:cNvPr id="5" name="Footer Placeholder 4"/>
          <p:cNvSpPr>
            <a:spLocks noGrp="1"/>
          </p:cNvSpPr>
          <p:nvPr>
            <p:ph type="ftr" sz="quarter" idx="11"/>
          </p:nvPr>
        </p:nvSpPr>
        <p:spPr/>
        <p:txBody>
          <a:bodyPr/>
          <a:lstStyle/>
          <a:p>
            <a:r>
              <a:rPr lang="en-US" smtClean="0"/>
              <a:t>Topic</a:t>
            </a:r>
            <a:endParaRPr lang="en-US" dirty="0"/>
          </a:p>
        </p:txBody>
      </p:sp>
      <p:sp>
        <p:nvSpPr>
          <p:cNvPr id="6" name="Slide Number Placeholder 5"/>
          <p:cNvSpPr>
            <a:spLocks noGrp="1"/>
          </p:cNvSpPr>
          <p:nvPr>
            <p:ph type="sldNum" sz="quarter" idx="12"/>
          </p:nvPr>
        </p:nvSpPr>
        <p:spPr/>
        <p:txBody>
          <a:bodyPr/>
          <a:lstStyle/>
          <a:p>
            <a:r>
              <a:rPr lang="en-US" smtClean="0"/>
              <a:t>Lecturer Name</a:t>
            </a:r>
            <a:endParaRPr lang="en-US" dirty="0"/>
          </a:p>
        </p:txBody>
      </p:sp>
    </p:spTree>
    <p:extLst>
      <p:ext uri="{BB962C8B-B14F-4D97-AF65-F5344CB8AC3E}">
        <p14:creationId xmlns:p14="http://schemas.microsoft.com/office/powerpoint/2010/main" val="2715941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4">
                    <a:lumMod val="20000"/>
                    <a:lumOff val="80000"/>
                  </a:schemeClr>
                </a:solidFill>
              </a:rPr>
              <a:t>DISCUSSION</a:t>
            </a:r>
          </a:p>
        </p:txBody>
      </p:sp>
      <p:sp>
        <p:nvSpPr>
          <p:cNvPr id="3" name="Content Placeholder 2"/>
          <p:cNvSpPr>
            <a:spLocks noGrp="1"/>
          </p:cNvSpPr>
          <p:nvPr>
            <p:ph idx="1"/>
          </p:nvPr>
        </p:nvSpPr>
        <p:spPr/>
        <p:txBody>
          <a:bodyPr>
            <a:normAutofit fontScale="92500" lnSpcReduction="10000"/>
          </a:bodyPr>
          <a:lstStyle/>
          <a:p>
            <a:pPr marL="0" indent="0">
              <a:buNone/>
            </a:pPr>
            <a:endParaRPr lang="fa-IR" sz="3600" dirty="0">
              <a:solidFill>
                <a:srgbClr val="000000"/>
              </a:solidFill>
              <a:latin typeface="Times New Roman" panose="02020603050405020304" pitchFamily="18" charset="0"/>
            </a:endParaRPr>
          </a:p>
          <a:p>
            <a:r>
              <a:rPr lang="en-US" sz="3000" dirty="0">
                <a:solidFill>
                  <a:srgbClr val="000000"/>
                </a:solidFill>
                <a:latin typeface="Times New Roman" panose="02020603050405020304" pitchFamily="18" charset="0"/>
              </a:rPr>
              <a:t>To our knowledge, this is the first published systematic review of active EHR use with PC research. Feedback from patients, caregivers, and healthcare providers highlight the need to </a:t>
            </a:r>
            <a:r>
              <a:rPr lang="en-US" sz="3000" b="1" dirty="0">
                <a:solidFill>
                  <a:schemeClr val="tx2">
                    <a:lumMod val="75000"/>
                    <a:lumOff val="25000"/>
                  </a:schemeClr>
                </a:solidFill>
                <a:latin typeface="Times New Roman" panose="02020603050405020304" pitchFamily="18" charset="0"/>
              </a:rPr>
              <a:t>enhance interoperability among disciplines</a:t>
            </a:r>
            <a:r>
              <a:rPr lang="en-US" sz="3000" dirty="0">
                <a:solidFill>
                  <a:srgbClr val="000000"/>
                </a:solidFill>
                <a:latin typeface="Times New Roman" panose="02020603050405020304" pitchFamily="18" charset="0"/>
              </a:rPr>
              <a:t>. </a:t>
            </a:r>
            <a:endParaRPr lang="en-US" sz="3000" dirty="0" smtClean="0">
              <a:solidFill>
                <a:srgbClr val="000000"/>
              </a:solidFill>
              <a:latin typeface="Times New Roman" panose="02020603050405020304" pitchFamily="18" charset="0"/>
            </a:endParaRPr>
          </a:p>
          <a:p>
            <a:pPr marL="0" indent="0">
              <a:buNone/>
            </a:pPr>
            <a:endParaRPr lang="fa-IR" sz="3600" dirty="0">
              <a:solidFill>
                <a:srgbClr val="000000"/>
              </a:solidFill>
              <a:latin typeface="Times New Roman" panose="02020603050405020304" pitchFamily="18" charset="0"/>
            </a:endParaRPr>
          </a:p>
          <a:p>
            <a:r>
              <a:rPr lang="en-US" sz="2800" dirty="0">
                <a:solidFill>
                  <a:srgbClr val="FF0000"/>
                </a:solidFill>
                <a:latin typeface="Times New Roman" panose="02020603050405020304" pitchFamily="18" charset="0"/>
              </a:rPr>
              <a:t>Strengths of this review included </a:t>
            </a:r>
            <a:r>
              <a:rPr lang="en-US" sz="2800" dirty="0">
                <a:solidFill>
                  <a:srgbClr val="000000"/>
                </a:solidFill>
                <a:latin typeface="Times New Roman" panose="02020603050405020304" pitchFamily="18" charset="0"/>
              </a:rPr>
              <a:t>using established </a:t>
            </a:r>
            <a:r>
              <a:rPr lang="en-US" sz="2800" b="1" dirty="0">
                <a:solidFill>
                  <a:schemeClr val="accent3">
                    <a:lumMod val="50000"/>
                  </a:schemeClr>
                </a:solidFill>
                <a:latin typeface="Times New Roman" panose="02020603050405020304" pitchFamily="18" charset="0"/>
              </a:rPr>
              <a:t>PRISMA</a:t>
            </a:r>
            <a:r>
              <a:rPr lang="en-US" sz="2800" dirty="0">
                <a:solidFill>
                  <a:srgbClr val="000000"/>
                </a:solidFill>
                <a:latin typeface="Times New Roman" panose="02020603050405020304" pitchFamily="18" charset="0"/>
              </a:rPr>
              <a:t> guidelines, which guided a comprehensive search reviewing almost 400 articles and incorporating research from </a:t>
            </a:r>
            <a:r>
              <a:rPr lang="en-US" sz="2800" dirty="0">
                <a:solidFill>
                  <a:schemeClr val="accent4">
                    <a:lumMod val="75000"/>
                  </a:schemeClr>
                </a:solidFill>
                <a:latin typeface="Times New Roman" panose="02020603050405020304" pitchFamily="18" charset="0"/>
              </a:rPr>
              <a:t>Asia, Australia, Africa, Denmark, the UK, and the USA. </a:t>
            </a:r>
            <a:endParaRPr lang="en-US" sz="2800" dirty="0">
              <a:solidFill>
                <a:schemeClr val="accent4">
                  <a:lumMod val="75000"/>
                </a:schemeClr>
              </a:solidFill>
            </a:endParaRPr>
          </a:p>
        </p:txBody>
      </p:sp>
      <p:sp>
        <p:nvSpPr>
          <p:cNvPr id="4" name="Date Placeholder 3"/>
          <p:cNvSpPr>
            <a:spLocks noGrp="1"/>
          </p:cNvSpPr>
          <p:nvPr>
            <p:ph type="dt" sz="half" idx="10"/>
          </p:nvPr>
        </p:nvSpPr>
        <p:spPr/>
        <p:txBody>
          <a:bodyPr/>
          <a:lstStyle/>
          <a:p>
            <a:r>
              <a:rPr lang="en-US" smtClean="0"/>
              <a:t>Slide NO </a:t>
            </a:r>
            <a:fld id="{58863BF2-F2E0-4234-B14B-8DB17FDAD539}" type="slidenum">
              <a:rPr lang="en-US" smtClean="0"/>
              <a:t>32</a:t>
            </a:fld>
            <a:endParaRPr lang="en-US" dirty="0"/>
          </a:p>
        </p:txBody>
      </p:sp>
      <p:sp>
        <p:nvSpPr>
          <p:cNvPr id="5" name="Footer Placeholder 4"/>
          <p:cNvSpPr>
            <a:spLocks noGrp="1"/>
          </p:cNvSpPr>
          <p:nvPr>
            <p:ph type="ftr" sz="quarter" idx="11"/>
          </p:nvPr>
        </p:nvSpPr>
        <p:spPr/>
        <p:txBody>
          <a:bodyPr/>
          <a:lstStyle/>
          <a:p>
            <a:r>
              <a:rPr lang="en-US" smtClean="0"/>
              <a:t>Topic</a:t>
            </a:r>
            <a:endParaRPr lang="en-US" dirty="0"/>
          </a:p>
        </p:txBody>
      </p:sp>
      <p:sp>
        <p:nvSpPr>
          <p:cNvPr id="6" name="Slide Number Placeholder 5"/>
          <p:cNvSpPr>
            <a:spLocks noGrp="1"/>
          </p:cNvSpPr>
          <p:nvPr>
            <p:ph type="sldNum" sz="quarter" idx="12"/>
          </p:nvPr>
        </p:nvSpPr>
        <p:spPr/>
        <p:txBody>
          <a:bodyPr/>
          <a:lstStyle/>
          <a:p>
            <a:r>
              <a:rPr lang="en-US" dirty="0" smtClean="0"/>
              <a:t>Lecturer Name</a:t>
            </a:r>
            <a:endParaRPr lang="en-US" dirty="0"/>
          </a:p>
        </p:txBody>
      </p:sp>
    </p:spTree>
    <p:extLst>
      <p:ext uri="{BB962C8B-B14F-4D97-AF65-F5344CB8AC3E}">
        <p14:creationId xmlns:p14="http://schemas.microsoft.com/office/powerpoint/2010/main" val="6885930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4">
                    <a:lumMod val="20000"/>
                    <a:lumOff val="80000"/>
                  </a:schemeClr>
                </a:solidFill>
              </a:rPr>
              <a:t>DISCUSSION</a:t>
            </a:r>
            <a:endParaRPr lang="fa-IR" b="1" dirty="0">
              <a:solidFill>
                <a:schemeClr val="accent4">
                  <a:lumMod val="20000"/>
                  <a:lumOff val="80000"/>
                </a:schemeClr>
              </a:solidFill>
            </a:endParaRPr>
          </a:p>
        </p:txBody>
      </p:sp>
      <p:sp>
        <p:nvSpPr>
          <p:cNvPr id="3" name="Content Placeholder 2"/>
          <p:cNvSpPr>
            <a:spLocks noGrp="1"/>
          </p:cNvSpPr>
          <p:nvPr>
            <p:ph idx="1"/>
          </p:nvPr>
        </p:nvSpPr>
        <p:spPr>
          <a:xfrm>
            <a:off x="788894" y="1698171"/>
            <a:ext cx="10198105" cy="4206240"/>
          </a:xfrm>
        </p:spPr>
        <p:txBody>
          <a:bodyPr>
            <a:normAutofit lnSpcReduction="10000"/>
          </a:bodyPr>
          <a:lstStyle/>
          <a:p>
            <a:pPr marL="0" indent="0">
              <a:buNone/>
            </a:pPr>
            <a:endParaRPr lang="fa-IR" sz="3600" dirty="0">
              <a:solidFill>
                <a:srgbClr val="000000"/>
              </a:solidFill>
              <a:latin typeface="Times New Roman" panose="02020603050405020304" pitchFamily="18" charset="0"/>
            </a:endParaRPr>
          </a:p>
          <a:p>
            <a:r>
              <a:rPr lang="en-US" sz="2800" dirty="0">
                <a:solidFill>
                  <a:srgbClr val="000000"/>
                </a:solidFill>
                <a:latin typeface="Times New Roman" panose="02020603050405020304" pitchFamily="18" charset="0"/>
              </a:rPr>
              <a:t>The criteria of requiring publication in English limited the international scope of the review. Additionally, </a:t>
            </a:r>
            <a:r>
              <a:rPr lang="en-US" sz="2800" dirty="0">
                <a:solidFill>
                  <a:schemeClr val="accent3">
                    <a:lumMod val="50000"/>
                  </a:schemeClr>
                </a:solidFill>
                <a:latin typeface="Times New Roman" panose="02020603050405020304" pitchFamily="18" charset="0"/>
              </a:rPr>
              <a:t>the terms palliative care and hospice are not used uniformly internationally with overlap depending on clinical setting and the term PC can be used in some context to refer to EOL care. </a:t>
            </a:r>
          </a:p>
          <a:p>
            <a:endParaRPr lang="fa-IR" sz="3600" dirty="0">
              <a:solidFill>
                <a:srgbClr val="000000"/>
              </a:solidFill>
              <a:latin typeface="Times New Roman" panose="02020603050405020304" pitchFamily="18" charset="0"/>
            </a:endParaRPr>
          </a:p>
          <a:p>
            <a:r>
              <a:rPr lang="en-US" sz="2800" dirty="0">
                <a:solidFill>
                  <a:srgbClr val="000000"/>
                </a:solidFill>
                <a:latin typeface="Times New Roman" panose="02020603050405020304" pitchFamily="18" charset="0"/>
              </a:rPr>
              <a:t>The use of </a:t>
            </a:r>
            <a:r>
              <a:rPr lang="en-US" sz="2800" b="1" dirty="0">
                <a:solidFill>
                  <a:srgbClr val="000000"/>
                </a:solidFill>
                <a:latin typeface="Times New Roman" panose="02020603050405020304" pitchFamily="18" charset="0"/>
              </a:rPr>
              <a:t>ACP</a:t>
            </a:r>
            <a:r>
              <a:rPr lang="en-US" sz="2800" dirty="0">
                <a:solidFill>
                  <a:srgbClr val="000000"/>
                </a:solidFill>
                <a:latin typeface="Times New Roman" panose="02020603050405020304" pitchFamily="18" charset="0"/>
              </a:rPr>
              <a:t> (</a:t>
            </a:r>
            <a:r>
              <a:rPr lang="en-US" sz="2800" b="1" dirty="0">
                <a:solidFill>
                  <a:srgbClr val="000000"/>
                </a:solidFill>
                <a:latin typeface="Times New Roman" panose="02020603050405020304" pitchFamily="18" charset="0"/>
              </a:rPr>
              <a:t>or PCS</a:t>
            </a:r>
            <a:r>
              <a:rPr lang="en-US" sz="2800" dirty="0">
                <a:solidFill>
                  <a:srgbClr val="000000"/>
                </a:solidFill>
                <a:latin typeface="Times New Roman" panose="02020603050405020304" pitchFamily="18" charset="0"/>
              </a:rPr>
              <a:t>) is, to date, more specific to the USA, the UK, and Australia.</a:t>
            </a:r>
            <a:endParaRPr lang="en-US" sz="2800" dirty="0"/>
          </a:p>
        </p:txBody>
      </p:sp>
      <p:sp>
        <p:nvSpPr>
          <p:cNvPr id="4" name="Date Placeholder 3"/>
          <p:cNvSpPr>
            <a:spLocks noGrp="1"/>
          </p:cNvSpPr>
          <p:nvPr>
            <p:ph type="dt" sz="half" idx="10"/>
          </p:nvPr>
        </p:nvSpPr>
        <p:spPr/>
        <p:txBody>
          <a:bodyPr/>
          <a:lstStyle/>
          <a:p>
            <a:r>
              <a:rPr lang="en-US" smtClean="0"/>
              <a:t>Slide NO </a:t>
            </a:r>
            <a:fld id="{58863BF2-F2E0-4234-B14B-8DB17FDAD539}" type="slidenum">
              <a:rPr lang="en-US" smtClean="0"/>
              <a:t>33</a:t>
            </a:fld>
            <a:endParaRPr lang="en-US" dirty="0"/>
          </a:p>
        </p:txBody>
      </p:sp>
      <p:sp>
        <p:nvSpPr>
          <p:cNvPr id="5" name="Footer Placeholder 4"/>
          <p:cNvSpPr>
            <a:spLocks noGrp="1"/>
          </p:cNvSpPr>
          <p:nvPr>
            <p:ph type="ftr" sz="quarter" idx="11"/>
          </p:nvPr>
        </p:nvSpPr>
        <p:spPr/>
        <p:txBody>
          <a:bodyPr/>
          <a:lstStyle/>
          <a:p>
            <a:r>
              <a:rPr lang="en-US" smtClean="0"/>
              <a:t>Topic</a:t>
            </a:r>
            <a:endParaRPr lang="en-US" dirty="0"/>
          </a:p>
        </p:txBody>
      </p:sp>
      <p:sp>
        <p:nvSpPr>
          <p:cNvPr id="6" name="Slide Number Placeholder 5"/>
          <p:cNvSpPr>
            <a:spLocks noGrp="1"/>
          </p:cNvSpPr>
          <p:nvPr>
            <p:ph type="sldNum" sz="quarter" idx="12"/>
          </p:nvPr>
        </p:nvSpPr>
        <p:spPr/>
        <p:txBody>
          <a:bodyPr/>
          <a:lstStyle/>
          <a:p>
            <a:r>
              <a:rPr lang="en-US" smtClean="0"/>
              <a:t>Lecturer Name</a:t>
            </a:r>
            <a:endParaRPr lang="en-US" dirty="0"/>
          </a:p>
        </p:txBody>
      </p:sp>
    </p:spTree>
    <p:extLst>
      <p:ext uri="{BB962C8B-B14F-4D97-AF65-F5344CB8AC3E}">
        <p14:creationId xmlns:p14="http://schemas.microsoft.com/office/powerpoint/2010/main" val="69793150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4">
                    <a:lumMod val="20000"/>
                    <a:lumOff val="80000"/>
                  </a:schemeClr>
                </a:solidFill>
              </a:rPr>
              <a:t>DISCUSSION</a:t>
            </a:r>
            <a:endParaRPr lang="fa-IR" b="1" dirty="0">
              <a:solidFill>
                <a:schemeClr val="accent4">
                  <a:lumMod val="20000"/>
                  <a:lumOff val="80000"/>
                </a:schemeClr>
              </a:solidFill>
            </a:endParaRPr>
          </a:p>
        </p:txBody>
      </p:sp>
      <p:sp>
        <p:nvSpPr>
          <p:cNvPr id="3" name="Content Placeholder 2"/>
          <p:cNvSpPr>
            <a:spLocks noGrp="1"/>
          </p:cNvSpPr>
          <p:nvPr>
            <p:ph idx="1"/>
          </p:nvPr>
        </p:nvSpPr>
        <p:spPr>
          <a:xfrm>
            <a:off x="645459" y="1792936"/>
            <a:ext cx="10341540" cy="4206240"/>
          </a:xfrm>
        </p:spPr>
        <p:txBody>
          <a:bodyPr>
            <a:normAutofit lnSpcReduction="10000"/>
          </a:bodyPr>
          <a:lstStyle/>
          <a:p>
            <a:pPr marL="0" indent="0">
              <a:buNone/>
            </a:pPr>
            <a:endParaRPr lang="fa-IR" sz="3600" dirty="0">
              <a:solidFill>
                <a:srgbClr val="000000"/>
              </a:solidFill>
              <a:latin typeface="Times New Roman" panose="02020603050405020304" pitchFamily="18" charset="0"/>
            </a:endParaRPr>
          </a:p>
          <a:p>
            <a:r>
              <a:rPr lang="en-US" sz="2800" b="1" dirty="0">
                <a:solidFill>
                  <a:srgbClr val="FF0000"/>
                </a:solidFill>
                <a:latin typeface="Times New Roman" panose="02020603050405020304" pitchFamily="18" charset="0"/>
              </a:rPr>
              <a:t>Future studies research </a:t>
            </a:r>
            <a:r>
              <a:rPr lang="en-US" sz="2800" dirty="0">
                <a:solidFill>
                  <a:srgbClr val="000000"/>
                </a:solidFill>
                <a:latin typeface="Times New Roman" panose="02020603050405020304" pitchFamily="18" charset="0"/>
              </a:rPr>
              <a:t>should be focused on </a:t>
            </a:r>
            <a:r>
              <a:rPr lang="en-US" sz="2800" dirty="0">
                <a:solidFill>
                  <a:schemeClr val="accent4">
                    <a:lumMod val="75000"/>
                  </a:schemeClr>
                </a:solidFill>
                <a:latin typeface="Times New Roman" panose="02020603050405020304" pitchFamily="18" charset="0"/>
              </a:rPr>
              <a:t>using markers </a:t>
            </a:r>
            <a:r>
              <a:rPr lang="en-US" sz="2800" dirty="0">
                <a:solidFill>
                  <a:srgbClr val="000000"/>
                </a:solidFill>
                <a:latin typeface="Times New Roman" panose="02020603050405020304" pitchFamily="18" charset="0"/>
              </a:rPr>
              <a:t>in the EHR to identify specific symptoms of patient already in EOL care to improve their comfort and the quality of </a:t>
            </a:r>
            <a:r>
              <a:rPr lang="en-US" sz="2800" dirty="0" smtClean="0">
                <a:solidFill>
                  <a:srgbClr val="000000"/>
                </a:solidFill>
                <a:latin typeface="Times New Roman" panose="02020603050405020304" pitchFamily="18" charset="0"/>
              </a:rPr>
              <a:t>care.</a:t>
            </a:r>
            <a:endParaRPr lang="en-US" sz="2800" dirty="0">
              <a:solidFill>
                <a:srgbClr val="000000"/>
              </a:solidFill>
              <a:latin typeface="Times New Roman" panose="02020603050405020304" pitchFamily="18" charset="0"/>
            </a:endParaRPr>
          </a:p>
          <a:p>
            <a:pPr marL="0" indent="0">
              <a:buNone/>
            </a:pPr>
            <a:endParaRPr lang="fa-IR" sz="3600" dirty="0">
              <a:solidFill>
                <a:srgbClr val="000000"/>
              </a:solidFill>
              <a:latin typeface="Times New Roman" panose="02020603050405020304" pitchFamily="18" charset="0"/>
            </a:endParaRPr>
          </a:p>
          <a:p>
            <a:r>
              <a:rPr lang="en-US" sz="2800" dirty="0">
                <a:solidFill>
                  <a:srgbClr val="000000"/>
                </a:solidFill>
                <a:latin typeface="Times New Roman" panose="02020603050405020304" pitchFamily="18" charset="0"/>
              </a:rPr>
              <a:t>Other suggestions included </a:t>
            </a:r>
            <a:r>
              <a:rPr lang="en-US" sz="2800" b="1" dirty="0">
                <a:solidFill>
                  <a:srgbClr val="000000"/>
                </a:solidFill>
                <a:latin typeface="Times New Roman" panose="02020603050405020304" pitchFamily="18" charset="0"/>
              </a:rPr>
              <a:t>adding additional diagnosis codes </a:t>
            </a:r>
            <a:r>
              <a:rPr lang="en-US" sz="2800" dirty="0">
                <a:solidFill>
                  <a:srgbClr val="000000"/>
                </a:solidFill>
                <a:latin typeface="Times New Roman" panose="02020603050405020304" pitchFamily="18" charset="0"/>
              </a:rPr>
              <a:t>to the </a:t>
            </a:r>
            <a:r>
              <a:rPr lang="en-US" sz="2800" b="1" dirty="0">
                <a:solidFill>
                  <a:schemeClr val="tx1">
                    <a:lumMod val="50000"/>
                  </a:schemeClr>
                </a:solidFill>
                <a:latin typeface="Times New Roman" panose="02020603050405020304" pitchFamily="18" charset="0"/>
              </a:rPr>
              <a:t>alert system </a:t>
            </a:r>
            <a:r>
              <a:rPr lang="en-US" sz="2800" dirty="0">
                <a:solidFill>
                  <a:srgbClr val="000000"/>
                </a:solidFill>
                <a:latin typeface="Times New Roman" panose="02020603050405020304" pitchFamily="18" charset="0"/>
              </a:rPr>
              <a:t>to identify specific symptoms in patients who are not yet in need of PC, but can benefit from a change in </a:t>
            </a:r>
            <a:r>
              <a:rPr lang="en-US" sz="2800" dirty="0">
                <a:solidFill>
                  <a:schemeClr val="tx2">
                    <a:lumMod val="75000"/>
                    <a:lumOff val="25000"/>
                  </a:schemeClr>
                </a:solidFill>
                <a:latin typeface="Times New Roman" panose="02020603050405020304" pitchFamily="18" charset="0"/>
              </a:rPr>
              <a:t>treatment course </a:t>
            </a:r>
            <a:r>
              <a:rPr lang="en-US" sz="2800" dirty="0">
                <a:solidFill>
                  <a:srgbClr val="000000"/>
                </a:solidFill>
                <a:latin typeface="Times New Roman" panose="02020603050405020304" pitchFamily="18" charset="0"/>
              </a:rPr>
              <a:t>or to </a:t>
            </a:r>
            <a:r>
              <a:rPr lang="en-US" sz="2800" dirty="0">
                <a:solidFill>
                  <a:schemeClr val="accent6">
                    <a:lumMod val="50000"/>
                  </a:schemeClr>
                </a:solidFill>
                <a:latin typeface="Times New Roman" panose="02020603050405020304" pitchFamily="18" charset="0"/>
              </a:rPr>
              <a:t>alleviate </a:t>
            </a:r>
            <a:r>
              <a:rPr lang="en-US" sz="2800" dirty="0" smtClean="0">
                <a:solidFill>
                  <a:schemeClr val="accent6">
                    <a:lumMod val="50000"/>
                  </a:schemeClr>
                </a:solidFill>
                <a:latin typeface="Times New Roman" panose="02020603050405020304" pitchFamily="18" charset="0"/>
              </a:rPr>
              <a:t>discomfort</a:t>
            </a:r>
            <a:r>
              <a:rPr lang="en-US" sz="2800" dirty="0" smtClean="0">
                <a:solidFill>
                  <a:srgbClr val="000000"/>
                </a:solidFill>
                <a:latin typeface="Times New Roman" panose="02020603050405020304" pitchFamily="18" charset="0"/>
              </a:rPr>
              <a:t>.</a:t>
            </a:r>
            <a:endParaRPr lang="en-US" sz="2800" dirty="0"/>
          </a:p>
        </p:txBody>
      </p:sp>
      <p:sp>
        <p:nvSpPr>
          <p:cNvPr id="4" name="Date Placeholder 3"/>
          <p:cNvSpPr>
            <a:spLocks noGrp="1"/>
          </p:cNvSpPr>
          <p:nvPr>
            <p:ph type="dt" sz="half" idx="10"/>
          </p:nvPr>
        </p:nvSpPr>
        <p:spPr/>
        <p:txBody>
          <a:bodyPr/>
          <a:lstStyle/>
          <a:p>
            <a:r>
              <a:rPr lang="en-US" smtClean="0"/>
              <a:t>Slide NO </a:t>
            </a:r>
            <a:fld id="{58863BF2-F2E0-4234-B14B-8DB17FDAD539}" type="slidenum">
              <a:rPr lang="en-US" smtClean="0"/>
              <a:t>34</a:t>
            </a:fld>
            <a:endParaRPr lang="en-US" dirty="0"/>
          </a:p>
        </p:txBody>
      </p:sp>
      <p:sp>
        <p:nvSpPr>
          <p:cNvPr id="5" name="Footer Placeholder 4"/>
          <p:cNvSpPr>
            <a:spLocks noGrp="1"/>
          </p:cNvSpPr>
          <p:nvPr>
            <p:ph type="ftr" sz="quarter" idx="11"/>
          </p:nvPr>
        </p:nvSpPr>
        <p:spPr/>
        <p:txBody>
          <a:bodyPr/>
          <a:lstStyle/>
          <a:p>
            <a:r>
              <a:rPr lang="en-US" smtClean="0"/>
              <a:t>Topic</a:t>
            </a:r>
            <a:endParaRPr lang="en-US" dirty="0"/>
          </a:p>
        </p:txBody>
      </p:sp>
      <p:sp>
        <p:nvSpPr>
          <p:cNvPr id="6" name="Slide Number Placeholder 5"/>
          <p:cNvSpPr>
            <a:spLocks noGrp="1"/>
          </p:cNvSpPr>
          <p:nvPr>
            <p:ph type="sldNum" sz="quarter" idx="12"/>
          </p:nvPr>
        </p:nvSpPr>
        <p:spPr/>
        <p:txBody>
          <a:bodyPr/>
          <a:lstStyle/>
          <a:p>
            <a:r>
              <a:rPr lang="en-US" smtClean="0"/>
              <a:t>Lecturer Name</a:t>
            </a:r>
            <a:endParaRPr lang="en-US" dirty="0"/>
          </a:p>
        </p:txBody>
      </p:sp>
    </p:spTree>
    <p:extLst>
      <p:ext uri="{BB962C8B-B14F-4D97-AF65-F5344CB8AC3E}">
        <p14:creationId xmlns:p14="http://schemas.microsoft.com/office/powerpoint/2010/main" val="32792702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4">
                    <a:lumMod val="20000"/>
                    <a:lumOff val="80000"/>
                  </a:schemeClr>
                </a:solidFill>
              </a:rPr>
              <a:t>DISCUSSION</a:t>
            </a:r>
            <a:endParaRPr lang="fa-IR" b="1" dirty="0">
              <a:solidFill>
                <a:schemeClr val="accent4">
                  <a:lumMod val="20000"/>
                  <a:lumOff val="80000"/>
                </a:schemeClr>
              </a:solidFill>
            </a:endParaRPr>
          </a:p>
        </p:txBody>
      </p:sp>
      <p:sp>
        <p:nvSpPr>
          <p:cNvPr id="3" name="Content Placeholder 2"/>
          <p:cNvSpPr>
            <a:spLocks noGrp="1"/>
          </p:cNvSpPr>
          <p:nvPr>
            <p:ph idx="1"/>
          </p:nvPr>
        </p:nvSpPr>
        <p:spPr>
          <a:xfrm>
            <a:off x="1202265" y="2011680"/>
            <a:ext cx="9784734" cy="4331628"/>
          </a:xfrm>
        </p:spPr>
        <p:txBody>
          <a:bodyPr/>
          <a:lstStyle/>
          <a:p>
            <a:pPr marL="0" indent="0">
              <a:buNone/>
            </a:pPr>
            <a:endParaRPr lang="fa-IR" sz="3600" dirty="0">
              <a:solidFill>
                <a:srgbClr val="000000"/>
              </a:solidFill>
              <a:latin typeface="Times New Roman" panose="02020603050405020304" pitchFamily="18" charset="0"/>
            </a:endParaRPr>
          </a:p>
          <a:p>
            <a:r>
              <a:rPr lang="en-US" sz="2800" dirty="0">
                <a:solidFill>
                  <a:srgbClr val="000000"/>
                </a:solidFill>
                <a:latin typeface="Times New Roman" panose="02020603050405020304" pitchFamily="18" charset="0"/>
              </a:rPr>
              <a:t>The studies in this review demonstrated integration of patient-reported outcomes related to PC within the EHR is possible and the </a:t>
            </a:r>
            <a:r>
              <a:rPr lang="en-US" sz="2800" dirty="0">
                <a:solidFill>
                  <a:srgbClr val="C00000"/>
                </a:solidFill>
                <a:latin typeface="Times New Roman" panose="02020603050405020304" pitchFamily="18" charset="0"/>
              </a:rPr>
              <a:t>EHR system framework</a:t>
            </a:r>
            <a:r>
              <a:rPr lang="en-US" sz="2800" dirty="0">
                <a:solidFill>
                  <a:srgbClr val="000000"/>
                </a:solidFill>
                <a:latin typeface="Times New Roman" panose="02020603050405020304" pitchFamily="18" charset="0"/>
              </a:rPr>
              <a:t> should support </a:t>
            </a:r>
            <a:r>
              <a:rPr lang="en-US" sz="2800" dirty="0">
                <a:solidFill>
                  <a:schemeClr val="tx2">
                    <a:lumMod val="75000"/>
                    <a:lumOff val="25000"/>
                  </a:schemeClr>
                </a:solidFill>
                <a:latin typeface="Times New Roman" panose="02020603050405020304" pitchFamily="18" charset="0"/>
              </a:rPr>
              <a:t>tracking patients</a:t>
            </a:r>
            <a:r>
              <a:rPr lang="en-US" sz="2800" dirty="0">
                <a:solidFill>
                  <a:srgbClr val="000000"/>
                </a:solidFill>
                <a:latin typeface="Times New Roman" panose="02020603050405020304" pitchFamily="18" charset="0"/>
              </a:rPr>
              <a:t>, a </a:t>
            </a:r>
            <a:r>
              <a:rPr lang="en-US" sz="2800" dirty="0">
                <a:solidFill>
                  <a:srgbClr val="002060"/>
                </a:solidFill>
                <a:latin typeface="Times New Roman" panose="02020603050405020304" pitchFamily="18" charset="0"/>
              </a:rPr>
              <a:t>reduction in service duplication</a:t>
            </a:r>
            <a:r>
              <a:rPr lang="en-US" sz="2800" dirty="0">
                <a:solidFill>
                  <a:srgbClr val="000000"/>
                </a:solidFill>
                <a:latin typeface="Times New Roman" panose="02020603050405020304" pitchFamily="18" charset="0"/>
              </a:rPr>
              <a:t>, </a:t>
            </a:r>
            <a:r>
              <a:rPr lang="en-US" sz="2800" dirty="0">
                <a:solidFill>
                  <a:srgbClr val="259297"/>
                </a:solidFill>
                <a:latin typeface="Times New Roman" panose="02020603050405020304" pitchFamily="18" charset="0"/>
              </a:rPr>
              <a:t>enhanced patient monitoring</a:t>
            </a:r>
            <a:r>
              <a:rPr lang="en-US" sz="2800" dirty="0">
                <a:solidFill>
                  <a:srgbClr val="000000"/>
                </a:solidFill>
                <a:latin typeface="Times New Roman" panose="02020603050405020304" pitchFamily="18" charset="0"/>
              </a:rPr>
              <a:t>, and </a:t>
            </a:r>
            <a:r>
              <a:rPr lang="en-US" sz="2800" dirty="0">
                <a:solidFill>
                  <a:schemeClr val="accent4">
                    <a:lumMod val="50000"/>
                  </a:schemeClr>
                </a:solidFill>
                <a:latin typeface="Times New Roman" panose="02020603050405020304" pitchFamily="18" charset="0"/>
              </a:rPr>
              <a:t>provide a platform</a:t>
            </a:r>
            <a:r>
              <a:rPr lang="en-US" sz="2800" dirty="0">
                <a:solidFill>
                  <a:srgbClr val="000000"/>
                </a:solidFill>
                <a:latin typeface="Times New Roman" panose="02020603050405020304" pitchFamily="18" charset="0"/>
              </a:rPr>
              <a:t> for applied data analysis</a:t>
            </a:r>
            <a:r>
              <a:rPr lang="en-US" sz="2800" dirty="0" smtClean="0">
                <a:solidFill>
                  <a:srgbClr val="000000"/>
                </a:solidFill>
                <a:latin typeface="Times New Roman" panose="02020603050405020304" pitchFamily="18" charset="0"/>
              </a:rPr>
              <a:t>.</a:t>
            </a:r>
            <a:endParaRPr lang="en-US" sz="2800" dirty="0"/>
          </a:p>
        </p:txBody>
      </p:sp>
      <p:sp>
        <p:nvSpPr>
          <p:cNvPr id="4" name="Date Placeholder 3"/>
          <p:cNvSpPr>
            <a:spLocks noGrp="1"/>
          </p:cNvSpPr>
          <p:nvPr>
            <p:ph type="dt" sz="half" idx="10"/>
          </p:nvPr>
        </p:nvSpPr>
        <p:spPr/>
        <p:txBody>
          <a:bodyPr/>
          <a:lstStyle/>
          <a:p>
            <a:r>
              <a:rPr lang="en-US" smtClean="0"/>
              <a:t>Slide NO </a:t>
            </a:r>
            <a:fld id="{58863BF2-F2E0-4234-B14B-8DB17FDAD539}" type="slidenum">
              <a:rPr lang="en-US" smtClean="0"/>
              <a:t>35</a:t>
            </a:fld>
            <a:endParaRPr lang="en-US" dirty="0"/>
          </a:p>
        </p:txBody>
      </p:sp>
      <p:sp>
        <p:nvSpPr>
          <p:cNvPr id="5" name="Footer Placeholder 4"/>
          <p:cNvSpPr>
            <a:spLocks noGrp="1"/>
          </p:cNvSpPr>
          <p:nvPr>
            <p:ph type="ftr" sz="quarter" idx="11"/>
          </p:nvPr>
        </p:nvSpPr>
        <p:spPr/>
        <p:txBody>
          <a:bodyPr/>
          <a:lstStyle/>
          <a:p>
            <a:r>
              <a:rPr lang="en-US" smtClean="0"/>
              <a:t>Topic</a:t>
            </a:r>
            <a:endParaRPr lang="en-US" dirty="0"/>
          </a:p>
        </p:txBody>
      </p:sp>
      <p:sp>
        <p:nvSpPr>
          <p:cNvPr id="6" name="Slide Number Placeholder 5"/>
          <p:cNvSpPr>
            <a:spLocks noGrp="1"/>
          </p:cNvSpPr>
          <p:nvPr>
            <p:ph type="sldNum" sz="quarter" idx="12"/>
          </p:nvPr>
        </p:nvSpPr>
        <p:spPr/>
        <p:txBody>
          <a:bodyPr/>
          <a:lstStyle/>
          <a:p>
            <a:r>
              <a:rPr lang="en-US" smtClean="0"/>
              <a:t>Lecturer Name</a:t>
            </a:r>
            <a:endParaRPr lang="en-US" dirty="0"/>
          </a:p>
        </p:txBody>
      </p:sp>
    </p:spTree>
    <p:extLst>
      <p:ext uri="{BB962C8B-B14F-4D97-AF65-F5344CB8AC3E}">
        <p14:creationId xmlns:p14="http://schemas.microsoft.com/office/powerpoint/2010/main" val="30220500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4">
                    <a:lumMod val="20000"/>
                    <a:lumOff val="80000"/>
                  </a:schemeClr>
                </a:solidFill>
              </a:rPr>
              <a:t>DISCUSSION</a:t>
            </a:r>
            <a:endParaRPr lang="en-US" b="1" dirty="0">
              <a:solidFill>
                <a:schemeClr val="accent4">
                  <a:lumMod val="20000"/>
                  <a:lumOff val="80000"/>
                </a:schemeClr>
              </a:solidFill>
            </a:endParaRPr>
          </a:p>
        </p:txBody>
      </p:sp>
      <p:sp>
        <p:nvSpPr>
          <p:cNvPr id="3" name="Content Placeholder 2"/>
          <p:cNvSpPr>
            <a:spLocks noGrp="1"/>
          </p:cNvSpPr>
          <p:nvPr>
            <p:ph idx="1"/>
          </p:nvPr>
        </p:nvSpPr>
        <p:spPr>
          <a:xfrm>
            <a:off x="1202919" y="1859280"/>
            <a:ext cx="9784080" cy="4206240"/>
          </a:xfrm>
        </p:spPr>
        <p:txBody>
          <a:bodyPr/>
          <a:lstStyle/>
          <a:p>
            <a:pPr marL="0" indent="0">
              <a:buNone/>
            </a:pPr>
            <a:endParaRPr lang="en-US" sz="3600" dirty="0">
              <a:solidFill>
                <a:srgbClr val="000000"/>
              </a:solidFill>
              <a:latin typeface="Times New Roman"/>
            </a:endParaRPr>
          </a:p>
          <a:p>
            <a:r>
              <a:rPr lang="en-US" sz="3200" dirty="0">
                <a:solidFill>
                  <a:srgbClr val="000000"/>
                </a:solidFill>
                <a:latin typeface="Times New Roman"/>
              </a:rPr>
              <a:t>The patients studied were largely unrepresentative of general populations. For example, studies in the US were largely in academic medical systems and participants </a:t>
            </a:r>
            <a:r>
              <a:rPr lang="en-US" sz="3200" dirty="0">
                <a:solidFill>
                  <a:srgbClr val="FF0000"/>
                </a:solidFill>
                <a:latin typeface="Times New Roman"/>
              </a:rPr>
              <a:t>also tended to be white</a:t>
            </a:r>
            <a:r>
              <a:rPr lang="en-US" sz="3200" dirty="0">
                <a:solidFill>
                  <a:srgbClr val="000000"/>
                </a:solidFill>
                <a:latin typeface="Times New Roman"/>
              </a:rPr>
              <a:t>, </a:t>
            </a:r>
            <a:r>
              <a:rPr lang="en-US" sz="3200" dirty="0">
                <a:solidFill>
                  <a:srgbClr val="259297"/>
                </a:solidFill>
                <a:latin typeface="Times New Roman"/>
              </a:rPr>
              <a:t>have health insurance</a:t>
            </a:r>
            <a:r>
              <a:rPr lang="en-US" sz="3200" dirty="0">
                <a:solidFill>
                  <a:srgbClr val="000000"/>
                </a:solidFill>
                <a:latin typeface="Times New Roman"/>
              </a:rPr>
              <a:t>, and where reported, to be of higher </a:t>
            </a:r>
            <a:r>
              <a:rPr lang="en-US" sz="3200" dirty="0">
                <a:solidFill>
                  <a:schemeClr val="tx2">
                    <a:lumMod val="75000"/>
                    <a:lumOff val="25000"/>
                  </a:schemeClr>
                </a:solidFill>
                <a:latin typeface="Times New Roman"/>
              </a:rPr>
              <a:t>education</a:t>
            </a:r>
            <a:r>
              <a:rPr lang="en-US" sz="3200" dirty="0">
                <a:solidFill>
                  <a:srgbClr val="000000"/>
                </a:solidFill>
                <a:latin typeface="Times New Roman"/>
              </a:rPr>
              <a:t> and </a:t>
            </a:r>
            <a:r>
              <a:rPr lang="en-US" sz="3200" dirty="0">
                <a:solidFill>
                  <a:schemeClr val="accent4"/>
                </a:solidFill>
                <a:latin typeface="Times New Roman"/>
              </a:rPr>
              <a:t>income levels</a:t>
            </a:r>
            <a:r>
              <a:rPr lang="en-US" sz="3200" dirty="0" smtClean="0">
                <a:solidFill>
                  <a:srgbClr val="000000"/>
                </a:solidFill>
                <a:latin typeface="Times New Roman"/>
              </a:rPr>
              <a:t>.</a:t>
            </a:r>
          </a:p>
          <a:p>
            <a:endParaRPr lang="en-US" dirty="0"/>
          </a:p>
        </p:txBody>
      </p:sp>
      <p:sp>
        <p:nvSpPr>
          <p:cNvPr id="4" name="Date Placeholder 3"/>
          <p:cNvSpPr>
            <a:spLocks noGrp="1"/>
          </p:cNvSpPr>
          <p:nvPr>
            <p:ph type="dt" sz="half" idx="10"/>
          </p:nvPr>
        </p:nvSpPr>
        <p:spPr/>
        <p:txBody>
          <a:bodyPr/>
          <a:lstStyle/>
          <a:p>
            <a:r>
              <a:rPr lang="en-US" smtClean="0"/>
              <a:t>Slide NO </a:t>
            </a:r>
            <a:fld id="{58863BF2-F2E0-4234-B14B-8DB17FDAD539}" type="slidenum">
              <a:rPr lang="en-US" smtClean="0"/>
              <a:t>36</a:t>
            </a:fld>
            <a:endParaRPr lang="en-US" dirty="0"/>
          </a:p>
        </p:txBody>
      </p:sp>
      <p:sp>
        <p:nvSpPr>
          <p:cNvPr id="5" name="Footer Placeholder 4"/>
          <p:cNvSpPr>
            <a:spLocks noGrp="1"/>
          </p:cNvSpPr>
          <p:nvPr>
            <p:ph type="ftr" sz="quarter" idx="11"/>
          </p:nvPr>
        </p:nvSpPr>
        <p:spPr/>
        <p:txBody>
          <a:bodyPr/>
          <a:lstStyle/>
          <a:p>
            <a:r>
              <a:rPr lang="en-US" smtClean="0"/>
              <a:t>Topic</a:t>
            </a:r>
            <a:endParaRPr lang="en-US" dirty="0"/>
          </a:p>
        </p:txBody>
      </p:sp>
      <p:sp>
        <p:nvSpPr>
          <p:cNvPr id="6" name="Slide Number Placeholder 5"/>
          <p:cNvSpPr>
            <a:spLocks noGrp="1"/>
          </p:cNvSpPr>
          <p:nvPr>
            <p:ph type="sldNum" sz="quarter" idx="12"/>
          </p:nvPr>
        </p:nvSpPr>
        <p:spPr/>
        <p:txBody>
          <a:bodyPr/>
          <a:lstStyle/>
          <a:p>
            <a:r>
              <a:rPr lang="en-US" smtClean="0"/>
              <a:t>Lecturer Name</a:t>
            </a:r>
            <a:endParaRPr lang="en-US" dirty="0"/>
          </a:p>
        </p:txBody>
      </p:sp>
    </p:spTree>
    <p:extLst>
      <p:ext uri="{BB962C8B-B14F-4D97-AF65-F5344CB8AC3E}">
        <p14:creationId xmlns:p14="http://schemas.microsoft.com/office/powerpoint/2010/main" val="16282189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4">
                    <a:lumMod val="20000"/>
                    <a:lumOff val="80000"/>
                  </a:schemeClr>
                </a:solidFill>
              </a:rPr>
              <a:t>DISCUSSION</a:t>
            </a:r>
          </a:p>
        </p:txBody>
      </p:sp>
      <p:sp>
        <p:nvSpPr>
          <p:cNvPr id="3" name="Content Placeholder 2"/>
          <p:cNvSpPr>
            <a:spLocks noGrp="1"/>
          </p:cNvSpPr>
          <p:nvPr>
            <p:ph idx="1"/>
          </p:nvPr>
        </p:nvSpPr>
        <p:spPr>
          <a:xfrm>
            <a:off x="1219852" y="1757680"/>
            <a:ext cx="9784080" cy="4206240"/>
          </a:xfrm>
        </p:spPr>
        <p:txBody>
          <a:bodyPr>
            <a:normAutofit lnSpcReduction="10000"/>
          </a:bodyPr>
          <a:lstStyle/>
          <a:p>
            <a:pPr marL="0" indent="0">
              <a:buNone/>
            </a:pPr>
            <a:endParaRPr lang="en-US" sz="3600" dirty="0">
              <a:solidFill>
                <a:srgbClr val="000000"/>
              </a:solidFill>
              <a:latin typeface="Times New Roman"/>
            </a:endParaRPr>
          </a:p>
          <a:p>
            <a:r>
              <a:rPr lang="en-US" sz="2800" dirty="0">
                <a:solidFill>
                  <a:schemeClr val="accent4">
                    <a:lumMod val="75000"/>
                  </a:schemeClr>
                </a:solidFill>
                <a:latin typeface="Times New Roman"/>
              </a:rPr>
              <a:t>Many </a:t>
            </a:r>
            <a:r>
              <a:rPr lang="en-US" sz="2800" dirty="0">
                <a:solidFill>
                  <a:srgbClr val="000000"/>
                </a:solidFill>
                <a:latin typeface="Times New Roman"/>
              </a:rPr>
              <a:t>of the studies focused </a:t>
            </a:r>
            <a:r>
              <a:rPr lang="en-US" sz="2800" dirty="0">
                <a:solidFill>
                  <a:schemeClr val="accent6">
                    <a:lumMod val="75000"/>
                  </a:schemeClr>
                </a:solidFill>
                <a:latin typeface="Times New Roman"/>
              </a:rPr>
              <a:t>on using the EHR </a:t>
            </a:r>
            <a:r>
              <a:rPr lang="en-US" sz="2800" dirty="0">
                <a:solidFill>
                  <a:srgbClr val="000000"/>
                </a:solidFill>
                <a:latin typeface="Times New Roman"/>
              </a:rPr>
              <a:t>as either a screening approach </a:t>
            </a:r>
            <a:r>
              <a:rPr lang="en-US" sz="2800" b="1" dirty="0">
                <a:solidFill>
                  <a:srgbClr val="000000"/>
                </a:solidFill>
                <a:latin typeface="Times New Roman"/>
              </a:rPr>
              <a:t>to </a:t>
            </a:r>
            <a:r>
              <a:rPr lang="en-US" sz="2800" b="1" dirty="0">
                <a:solidFill>
                  <a:schemeClr val="accent2">
                    <a:lumMod val="50000"/>
                  </a:schemeClr>
                </a:solidFill>
                <a:latin typeface="Times New Roman"/>
              </a:rPr>
              <a:t>help healthcare providers identify patients </a:t>
            </a:r>
            <a:r>
              <a:rPr lang="en-US" sz="2800" dirty="0">
                <a:solidFill>
                  <a:srgbClr val="000000"/>
                </a:solidFill>
                <a:latin typeface="Times New Roman"/>
              </a:rPr>
              <a:t>who would benefit from PC </a:t>
            </a:r>
            <a:r>
              <a:rPr lang="en-US" sz="2800" dirty="0" smtClean="0">
                <a:solidFill>
                  <a:srgbClr val="000000"/>
                </a:solidFill>
                <a:latin typeface="Times New Roman"/>
              </a:rPr>
              <a:t>or </a:t>
            </a:r>
            <a:r>
              <a:rPr lang="en-US" sz="2800" dirty="0">
                <a:solidFill>
                  <a:srgbClr val="000000"/>
                </a:solidFill>
                <a:latin typeface="Times New Roman"/>
              </a:rPr>
              <a:t>identify patients who had already recorded their ACPs. </a:t>
            </a:r>
          </a:p>
          <a:p>
            <a:endParaRPr lang="en-US" sz="3600" dirty="0">
              <a:solidFill>
                <a:srgbClr val="000000"/>
              </a:solidFill>
              <a:latin typeface="Times New Roman"/>
            </a:endParaRPr>
          </a:p>
          <a:p>
            <a:r>
              <a:rPr lang="en-US" sz="2800" dirty="0">
                <a:solidFill>
                  <a:srgbClr val="000000"/>
                </a:solidFill>
                <a:latin typeface="Times New Roman"/>
              </a:rPr>
              <a:t>While effective PC is associated with overall healthcare savings, which may be realized in the longer term, in the short term, implementation is </a:t>
            </a:r>
            <a:r>
              <a:rPr lang="en-US" sz="2800" dirty="0" smtClean="0">
                <a:solidFill>
                  <a:srgbClr val="000000"/>
                </a:solidFill>
                <a:latin typeface="Times New Roman"/>
              </a:rPr>
              <a:t>costly.</a:t>
            </a:r>
            <a:endParaRPr lang="en-US" sz="2800" dirty="0"/>
          </a:p>
        </p:txBody>
      </p:sp>
      <p:sp>
        <p:nvSpPr>
          <p:cNvPr id="4" name="Date Placeholder 3"/>
          <p:cNvSpPr>
            <a:spLocks noGrp="1"/>
          </p:cNvSpPr>
          <p:nvPr>
            <p:ph type="dt" sz="half" idx="10"/>
          </p:nvPr>
        </p:nvSpPr>
        <p:spPr/>
        <p:txBody>
          <a:bodyPr/>
          <a:lstStyle/>
          <a:p>
            <a:r>
              <a:rPr lang="en-US" smtClean="0"/>
              <a:t>Slide NO </a:t>
            </a:r>
            <a:fld id="{58863BF2-F2E0-4234-B14B-8DB17FDAD539}" type="slidenum">
              <a:rPr lang="en-US" smtClean="0"/>
              <a:t>37</a:t>
            </a:fld>
            <a:endParaRPr lang="en-US" dirty="0"/>
          </a:p>
        </p:txBody>
      </p:sp>
      <p:sp>
        <p:nvSpPr>
          <p:cNvPr id="5" name="Footer Placeholder 4"/>
          <p:cNvSpPr>
            <a:spLocks noGrp="1"/>
          </p:cNvSpPr>
          <p:nvPr>
            <p:ph type="ftr" sz="quarter" idx="11"/>
          </p:nvPr>
        </p:nvSpPr>
        <p:spPr/>
        <p:txBody>
          <a:bodyPr/>
          <a:lstStyle/>
          <a:p>
            <a:r>
              <a:rPr lang="en-US" smtClean="0"/>
              <a:t>Topic</a:t>
            </a:r>
            <a:endParaRPr lang="en-US" dirty="0"/>
          </a:p>
        </p:txBody>
      </p:sp>
      <p:sp>
        <p:nvSpPr>
          <p:cNvPr id="6" name="Slide Number Placeholder 5"/>
          <p:cNvSpPr>
            <a:spLocks noGrp="1"/>
          </p:cNvSpPr>
          <p:nvPr>
            <p:ph type="sldNum" sz="quarter" idx="12"/>
          </p:nvPr>
        </p:nvSpPr>
        <p:spPr/>
        <p:txBody>
          <a:bodyPr/>
          <a:lstStyle/>
          <a:p>
            <a:r>
              <a:rPr lang="en-US" smtClean="0"/>
              <a:t>Lecturer Name</a:t>
            </a:r>
            <a:endParaRPr lang="en-US" dirty="0"/>
          </a:p>
        </p:txBody>
      </p:sp>
    </p:spTree>
    <p:extLst>
      <p:ext uri="{BB962C8B-B14F-4D97-AF65-F5344CB8AC3E}">
        <p14:creationId xmlns:p14="http://schemas.microsoft.com/office/powerpoint/2010/main" val="27033971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FF00"/>
                </a:solidFill>
              </a:rPr>
              <a:t>CONCLUSIONS</a:t>
            </a:r>
            <a:endParaRPr lang="fa-IR" b="1" dirty="0">
              <a:solidFill>
                <a:srgbClr val="FFFF00"/>
              </a:solidFill>
            </a:endParaRPr>
          </a:p>
        </p:txBody>
      </p:sp>
      <p:sp>
        <p:nvSpPr>
          <p:cNvPr id="3" name="Content Placeholder 2"/>
          <p:cNvSpPr>
            <a:spLocks noGrp="1"/>
          </p:cNvSpPr>
          <p:nvPr>
            <p:ph idx="1"/>
          </p:nvPr>
        </p:nvSpPr>
        <p:spPr>
          <a:xfrm>
            <a:off x="1165859" y="1626446"/>
            <a:ext cx="9784080" cy="4206240"/>
          </a:xfrm>
        </p:spPr>
        <p:txBody>
          <a:bodyPr>
            <a:normAutofit/>
          </a:bodyPr>
          <a:lstStyle/>
          <a:p>
            <a:pPr marL="0" indent="0">
              <a:buNone/>
            </a:pPr>
            <a:endParaRPr lang="en-US" sz="3600" dirty="0">
              <a:solidFill>
                <a:srgbClr val="000000"/>
              </a:solidFill>
              <a:latin typeface="Times New Roman"/>
            </a:endParaRPr>
          </a:p>
          <a:p>
            <a:r>
              <a:rPr lang="en-US" sz="2800" dirty="0">
                <a:solidFill>
                  <a:srgbClr val="000000"/>
                </a:solidFill>
                <a:latin typeface="Times New Roman"/>
              </a:rPr>
              <a:t>The results of these studies presented in this system review contributed to the relevant understanding of </a:t>
            </a:r>
            <a:r>
              <a:rPr lang="en-US" sz="2800" dirty="0">
                <a:solidFill>
                  <a:schemeClr val="accent4"/>
                </a:solidFill>
                <a:latin typeface="Times New Roman"/>
              </a:rPr>
              <a:t>the importance </a:t>
            </a:r>
            <a:r>
              <a:rPr lang="en-US" sz="2800" dirty="0">
                <a:solidFill>
                  <a:srgbClr val="000000"/>
                </a:solidFill>
                <a:latin typeface="Times New Roman"/>
              </a:rPr>
              <a:t>of </a:t>
            </a:r>
            <a:r>
              <a:rPr lang="en-US" sz="2800" b="1" dirty="0">
                <a:solidFill>
                  <a:schemeClr val="accent4">
                    <a:lumMod val="50000"/>
                  </a:schemeClr>
                </a:solidFill>
                <a:latin typeface="Times New Roman"/>
              </a:rPr>
              <a:t>early patient identification </a:t>
            </a:r>
            <a:r>
              <a:rPr lang="en-US" sz="2800" dirty="0">
                <a:solidFill>
                  <a:srgbClr val="000000"/>
                </a:solidFill>
                <a:latin typeface="Times New Roman"/>
              </a:rPr>
              <a:t>for PC, </a:t>
            </a:r>
            <a:r>
              <a:rPr lang="en-US" sz="2800" dirty="0">
                <a:solidFill>
                  <a:schemeClr val="tx2">
                    <a:lumMod val="90000"/>
                    <a:lumOff val="10000"/>
                  </a:schemeClr>
                </a:solidFill>
                <a:latin typeface="Times New Roman"/>
              </a:rPr>
              <a:t>patient reporting</a:t>
            </a:r>
            <a:r>
              <a:rPr lang="en-US" sz="2800" dirty="0">
                <a:solidFill>
                  <a:srgbClr val="000000"/>
                </a:solidFill>
                <a:latin typeface="Times New Roman"/>
              </a:rPr>
              <a:t>, PCS, ACP, communication, and EHR enhancement for </a:t>
            </a:r>
            <a:r>
              <a:rPr lang="en-US" sz="2800" dirty="0" smtClean="0">
                <a:solidFill>
                  <a:srgbClr val="000000"/>
                </a:solidFill>
                <a:latin typeface="Times New Roman"/>
              </a:rPr>
              <a:t>PC</a:t>
            </a:r>
            <a:r>
              <a:rPr lang="en-US" sz="2800" dirty="0">
                <a:solidFill>
                  <a:srgbClr val="000000"/>
                </a:solidFill>
                <a:latin typeface="Times New Roman"/>
              </a:rPr>
              <a:t>. </a:t>
            </a:r>
            <a:endParaRPr lang="en-US" sz="2800" dirty="0" smtClean="0">
              <a:solidFill>
                <a:srgbClr val="000000"/>
              </a:solidFill>
              <a:latin typeface="Times New Roman"/>
            </a:endParaRPr>
          </a:p>
          <a:p>
            <a:endParaRPr lang="en-US" sz="2800" dirty="0">
              <a:solidFill>
                <a:srgbClr val="000000"/>
              </a:solidFill>
              <a:latin typeface="Times New Roman"/>
            </a:endParaRPr>
          </a:p>
          <a:p>
            <a:r>
              <a:rPr lang="en-US" sz="2800" b="1" dirty="0">
                <a:solidFill>
                  <a:srgbClr val="C00000"/>
                </a:solidFill>
                <a:latin typeface="Times New Roman"/>
              </a:rPr>
              <a:t>The variation of methodology </a:t>
            </a:r>
            <a:r>
              <a:rPr lang="en-US" sz="2800" dirty="0">
                <a:solidFill>
                  <a:srgbClr val="000000"/>
                </a:solidFill>
                <a:latin typeface="Times New Roman"/>
              </a:rPr>
              <a:t>used in these studies resulted in one </a:t>
            </a:r>
            <a:r>
              <a:rPr lang="en-US" sz="2800" dirty="0">
                <a:solidFill>
                  <a:srgbClr val="0070C0"/>
                </a:solidFill>
                <a:latin typeface="Times New Roman"/>
              </a:rPr>
              <a:t>common</a:t>
            </a:r>
            <a:r>
              <a:rPr lang="en-US" sz="2800" dirty="0">
                <a:solidFill>
                  <a:srgbClr val="000000"/>
                </a:solidFill>
                <a:latin typeface="Times New Roman"/>
              </a:rPr>
              <a:t> and consistent theme, </a:t>
            </a:r>
            <a:r>
              <a:rPr lang="en-US" sz="2800" b="1" dirty="0">
                <a:solidFill>
                  <a:schemeClr val="accent6">
                    <a:lumMod val="50000"/>
                  </a:schemeClr>
                </a:solidFill>
                <a:latin typeface="Times New Roman"/>
              </a:rPr>
              <a:t>which is the EHR has yet to be optimized for its potential contributions to PC</a:t>
            </a:r>
            <a:r>
              <a:rPr lang="en-US" sz="2800" dirty="0">
                <a:solidFill>
                  <a:srgbClr val="000000"/>
                </a:solidFill>
                <a:latin typeface="Times New Roman"/>
              </a:rPr>
              <a:t>. </a:t>
            </a:r>
            <a:endParaRPr lang="en-US" sz="2800" dirty="0"/>
          </a:p>
        </p:txBody>
      </p:sp>
      <p:sp>
        <p:nvSpPr>
          <p:cNvPr id="4" name="Date Placeholder 3"/>
          <p:cNvSpPr>
            <a:spLocks noGrp="1"/>
          </p:cNvSpPr>
          <p:nvPr>
            <p:ph type="dt" sz="half" idx="10"/>
          </p:nvPr>
        </p:nvSpPr>
        <p:spPr/>
        <p:txBody>
          <a:bodyPr/>
          <a:lstStyle/>
          <a:p>
            <a:r>
              <a:rPr lang="en-US" smtClean="0"/>
              <a:t>Slide NO </a:t>
            </a:r>
            <a:fld id="{58863BF2-F2E0-4234-B14B-8DB17FDAD539}" type="slidenum">
              <a:rPr lang="en-US" smtClean="0"/>
              <a:t>38</a:t>
            </a:fld>
            <a:endParaRPr lang="en-US" dirty="0"/>
          </a:p>
        </p:txBody>
      </p:sp>
      <p:sp>
        <p:nvSpPr>
          <p:cNvPr id="5" name="Footer Placeholder 4"/>
          <p:cNvSpPr>
            <a:spLocks noGrp="1"/>
          </p:cNvSpPr>
          <p:nvPr>
            <p:ph type="ftr" sz="quarter" idx="11"/>
          </p:nvPr>
        </p:nvSpPr>
        <p:spPr/>
        <p:txBody>
          <a:bodyPr/>
          <a:lstStyle/>
          <a:p>
            <a:r>
              <a:rPr lang="en-US" smtClean="0"/>
              <a:t>Topic</a:t>
            </a:r>
            <a:endParaRPr lang="en-US" dirty="0"/>
          </a:p>
        </p:txBody>
      </p:sp>
      <p:sp>
        <p:nvSpPr>
          <p:cNvPr id="6" name="Slide Number Placeholder 5"/>
          <p:cNvSpPr>
            <a:spLocks noGrp="1"/>
          </p:cNvSpPr>
          <p:nvPr>
            <p:ph type="sldNum" sz="quarter" idx="12"/>
          </p:nvPr>
        </p:nvSpPr>
        <p:spPr/>
        <p:txBody>
          <a:bodyPr/>
          <a:lstStyle/>
          <a:p>
            <a:r>
              <a:rPr lang="en-US" smtClean="0"/>
              <a:t>Lecturer Name</a:t>
            </a:r>
            <a:endParaRPr lang="en-US" dirty="0"/>
          </a:p>
        </p:txBody>
      </p:sp>
    </p:spTree>
    <p:extLst>
      <p:ext uri="{BB962C8B-B14F-4D97-AF65-F5344CB8AC3E}">
        <p14:creationId xmlns:p14="http://schemas.microsoft.com/office/powerpoint/2010/main" val="11212794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FF00"/>
                </a:solidFill>
              </a:rPr>
              <a:t>CONCLUSIONS</a:t>
            </a:r>
          </a:p>
        </p:txBody>
      </p:sp>
      <p:sp>
        <p:nvSpPr>
          <p:cNvPr id="3" name="Content Placeholder 2"/>
          <p:cNvSpPr>
            <a:spLocks noGrp="1"/>
          </p:cNvSpPr>
          <p:nvPr>
            <p:ph idx="1"/>
          </p:nvPr>
        </p:nvSpPr>
        <p:spPr>
          <a:xfrm>
            <a:off x="749904" y="1724415"/>
            <a:ext cx="10106466" cy="4206240"/>
          </a:xfrm>
        </p:spPr>
        <p:txBody>
          <a:bodyPr>
            <a:normAutofit/>
          </a:bodyPr>
          <a:lstStyle/>
          <a:p>
            <a:pPr marL="0" indent="0">
              <a:buNone/>
            </a:pPr>
            <a:endParaRPr lang="en-US" sz="3600" dirty="0">
              <a:solidFill>
                <a:srgbClr val="000000"/>
              </a:solidFill>
              <a:latin typeface="Times New Roman"/>
            </a:endParaRPr>
          </a:p>
          <a:p>
            <a:r>
              <a:rPr lang="en-US" sz="2800" b="1" dirty="0">
                <a:solidFill>
                  <a:srgbClr val="000000"/>
                </a:solidFill>
                <a:latin typeface="Times New Roman"/>
              </a:rPr>
              <a:t>Patient-reported outcomes</a:t>
            </a:r>
            <a:r>
              <a:rPr lang="en-US" sz="2800" dirty="0">
                <a:solidFill>
                  <a:srgbClr val="000000"/>
                </a:solidFill>
                <a:latin typeface="Times New Roman"/>
              </a:rPr>
              <a:t>, such as </a:t>
            </a:r>
            <a:r>
              <a:rPr lang="en-US" sz="2800" dirty="0">
                <a:solidFill>
                  <a:schemeClr val="accent4">
                    <a:lumMod val="75000"/>
                  </a:schemeClr>
                </a:solidFill>
                <a:latin typeface="Times New Roman"/>
              </a:rPr>
              <a:t>pain levels </a:t>
            </a:r>
            <a:r>
              <a:rPr lang="en-US" sz="2800" dirty="0">
                <a:solidFill>
                  <a:srgbClr val="000000"/>
                </a:solidFill>
                <a:latin typeface="Times New Roman"/>
              </a:rPr>
              <a:t>and discomfort benefit the care team, helping </a:t>
            </a:r>
            <a:r>
              <a:rPr lang="en-US" sz="2800" dirty="0">
                <a:solidFill>
                  <a:srgbClr val="7030A0"/>
                </a:solidFill>
                <a:latin typeface="Times New Roman"/>
              </a:rPr>
              <a:t>to change treatment course </a:t>
            </a:r>
            <a:r>
              <a:rPr lang="en-US" sz="2800" dirty="0">
                <a:solidFill>
                  <a:srgbClr val="000000"/>
                </a:solidFill>
                <a:latin typeface="Times New Roman"/>
              </a:rPr>
              <a:t>and improve patient comfort. </a:t>
            </a:r>
            <a:endParaRPr lang="en-US" sz="3600" dirty="0">
              <a:solidFill>
                <a:srgbClr val="000000"/>
              </a:solidFill>
              <a:latin typeface="Times New Roman"/>
            </a:endParaRPr>
          </a:p>
          <a:p>
            <a:r>
              <a:rPr lang="en-US" sz="2800" dirty="0">
                <a:solidFill>
                  <a:srgbClr val="000000"/>
                </a:solidFill>
                <a:latin typeface="Times New Roman"/>
              </a:rPr>
              <a:t>Earlier and more effective PC identification can also help providers, patients, and families to discuss EOL options to match with the best type of care according to patient goals and EOL stage, improving comfort care and allowing provider to focus on offering the best intervention.</a:t>
            </a:r>
            <a:endParaRPr lang="en-US" sz="2800" dirty="0"/>
          </a:p>
        </p:txBody>
      </p:sp>
      <p:sp>
        <p:nvSpPr>
          <p:cNvPr id="4" name="Date Placeholder 3"/>
          <p:cNvSpPr>
            <a:spLocks noGrp="1"/>
          </p:cNvSpPr>
          <p:nvPr>
            <p:ph type="dt" sz="half" idx="10"/>
          </p:nvPr>
        </p:nvSpPr>
        <p:spPr/>
        <p:txBody>
          <a:bodyPr/>
          <a:lstStyle/>
          <a:p>
            <a:r>
              <a:rPr lang="en-US" smtClean="0"/>
              <a:t>Slide NO </a:t>
            </a:r>
            <a:fld id="{58863BF2-F2E0-4234-B14B-8DB17FDAD539}" type="slidenum">
              <a:rPr lang="en-US" smtClean="0"/>
              <a:t>39</a:t>
            </a:fld>
            <a:endParaRPr lang="en-US" dirty="0"/>
          </a:p>
        </p:txBody>
      </p:sp>
      <p:sp>
        <p:nvSpPr>
          <p:cNvPr id="5" name="Footer Placeholder 4"/>
          <p:cNvSpPr>
            <a:spLocks noGrp="1"/>
          </p:cNvSpPr>
          <p:nvPr>
            <p:ph type="ftr" sz="quarter" idx="11"/>
          </p:nvPr>
        </p:nvSpPr>
        <p:spPr/>
        <p:txBody>
          <a:bodyPr/>
          <a:lstStyle/>
          <a:p>
            <a:r>
              <a:rPr lang="en-US" smtClean="0"/>
              <a:t>Topic</a:t>
            </a:r>
            <a:endParaRPr lang="en-US" dirty="0"/>
          </a:p>
        </p:txBody>
      </p:sp>
      <p:sp>
        <p:nvSpPr>
          <p:cNvPr id="6" name="Slide Number Placeholder 5"/>
          <p:cNvSpPr>
            <a:spLocks noGrp="1"/>
          </p:cNvSpPr>
          <p:nvPr>
            <p:ph type="sldNum" sz="quarter" idx="12"/>
          </p:nvPr>
        </p:nvSpPr>
        <p:spPr/>
        <p:txBody>
          <a:bodyPr/>
          <a:lstStyle/>
          <a:p>
            <a:r>
              <a:rPr lang="en-US" smtClean="0"/>
              <a:t>Lecturer Name</a:t>
            </a:r>
            <a:endParaRPr lang="en-US" dirty="0"/>
          </a:p>
        </p:txBody>
      </p:sp>
    </p:spTree>
    <p:extLst>
      <p:ext uri="{BB962C8B-B14F-4D97-AF65-F5344CB8AC3E}">
        <p14:creationId xmlns:p14="http://schemas.microsoft.com/office/powerpoint/2010/main" val="9552744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C000"/>
                </a:solidFill>
              </a:rPr>
              <a:t>INTRODUCTION</a:t>
            </a:r>
          </a:p>
        </p:txBody>
      </p:sp>
      <p:sp>
        <p:nvSpPr>
          <p:cNvPr id="4" name="Date Placeholder 3"/>
          <p:cNvSpPr>
            <a:spLocks noGrp="1"/>
          </p:cNvSpPr>
          <p:nvPr>
            <p:ph type="dt" sz="half" idx="10"/>
          </p:nvPr>
        </p:nvSpPr>
        <p:spPr>
          <a:xfrm>
            <a:off x="216552" y="6356753"/>
            <a:ext cx="1972733" cy="365125"/>
          </a:xfrm>
        </p:spPr>
        <p:txBody>
          <a:bodyPr/>
          <a:lstStyle/>
          <a:p>
            <a:r>
              <a:rPr lang="en-US" dirty="0" smtClean="0"/>
              <a:t>Slide NO </a:t>
            </a:r>
            <a:r>
              <a:rPr lang="fa-IR" dirty="0" smtClean="0"/>
              <a:t> </a:t>
            </a:r>
            <a:fld id="{623B8C6E-8ADC-45B6-B8AE-E579583F451D}" type="slidenum">
              <a:rPr lang="fa-IR" smtClean="0">
                <a:latin typeface="+mj-lt"/>
                <a:cs typeface="+mn-cs"/>
              </a:rPr>
              <a:pPr/>
              <a:t>4</a:t>
            </a:fld>
            <a:r>
              <a:rPr lang="en-US" dirty="0" smtClean="0">
                <a:latin typeface="+mj-lt"/>
              </a:rPr>
              <a:t>  </a:t>
            </a:r>
            <a:r>
              <a:rPr lang="fa-IR" dirty="0" smtClean="0">
                <a:latin typeface="+mj-lt"/>
              </a:rPr>
              <a:t> </a:t>
            </a:r>
            <a:endParaRPr lang="en-US" dirty="0">
              <a:latin typeface="+mj-lt"/>
            </a:endParaRPr>
          </a:p>
        </p:txBody>
      </p:sp>
      <p:sp>
        <p:nvSpPr>
          <p:cNvPr id="7" name="Content Placeholder 6"/>
          <p:cNvSpPr>
            <a:spLocks noGrp="1"/>
          </p:cNvSpPr>
          <p:nvPr>
            <p:ph idx="1"/>
          </p:nvPr>
        </p:nvSpPr>
        <p:spPr/>
        <p:txBody>
          <a:bodyPr>
            <a:normAutofit/>
          </a:bodyPr>
          <a:lstStyle/>
          <a:p>
            <a:pPr marL="0" indent="0">
              <a:buNone/>
            </a:pPr>
            <a:endParaRPr lang="en-US" sz="3600" dirty="0">
              <a:solidFill>
                <a:srgbClr val="000000"/>
              </a:solidFill>
              <a:latin typeface="Times New Roman"/>
            </a:endParaRPr>
          </a:p>
          <a:p>
            <a:r>
              <a:rPr lang="en-US" sz="2800" dirty="0">
                <a:solidFill>
                  <a:srgbClr val="000000"/>
                </a:solidFill>
                <a:latin typeface="Times New Roman"/>
              </a:rPr>
              <a:t>The </a:t>
            </a:r>
            <a:r>
              <a:rPr lang="en-US" sz="2800" dirty="0">
                <a:solidFill>
                  <a:srgbClr val="0070C0"/>
                </a:solidFill>
                <a:latin typeface="Times New Roman"/>
              </a:rPr>
              <a:t>World Health Organization </a:t>
            </a:r>
            <a:r>
              <a:rPr lang="en-US" sz="2800" dirty="0">
                <a:solidFill>
                  <a:srgbClr val="000000"/>
                </a:solidFill>
                <a:latin typeface="Times New Roman"/>
              </a:rPr>
              <a:t>defines </a:t>
            </a:r>
            <a:r>
              <a:rPr lang="en-US" sz="2800" dirty="0">
                <a:solidFill>
                  <a:srgbClr val="FF0000"/>
                </a:solidFill>
                <a:latin typeface="Times New Roman"/>
              </a:rPr>
              <a:t>palliative care </a:t>
            </a:r>
            <a:r>
              <a:rPr lang="en-US" sz="2800" dirty="0">
                <a:solidFill>
                  <a:srgbClr val="000000"/>
                </a:solidFill>
                <a:latin typeface="Times New Roman"/>
              </a:rPr>
              <a:t>(PC) as “an approach that improves the </a:t>
            </a:r>
            <a:r>
              <a:rPr lang="en-US" sz="2800" dirty="0">
                <a:solidFill>
                  <a:srgbClr val="00B050"/>
                </a:solidFill>
                <a:latin typeface="Times New Roman"/>
              </a:rPr>
              <a:t>quality of life of patients </a:t>
            </a:r>
            <a:r>
              <a:rPr lang="en-US" sz="2800" dirty="0">
                <a:solidFill>
                  <a:srgbClr val="000000"/>
                </a:solidFill>
                <a:latin typeface="Times New Roman"/>
              </a:rPr>
              <a:t>and their families facing the problem associated with </a:t>
            </a:r>
            <a:r>
              <a:rPr lang="en-US" sz="2800" dirty="0">
                <a:solidFill>
                  <a:schemeClr val="accent4">
                    <a:lumMod val="50000"/>
                  </a:schemeClr>
                </a:solidFill>
                <a:latin typeface="Times New Roman"/>
              </a:rPr>
              <a:t>life-threatening illness</a:t>
            </a:r>
            <a:r>
              <a:rPr lang="en-US" sz="2800" dirty="0">
                <a:solidFill>
                  <a:srgbClr val="000000"/>
                </a:solidFill>
                <a:latin typeface="Times New Roman"/>
              </a:rPr>
              <a:t>, through the prevention and relief of suffering by means of </a:t>
            </a:r>
            <a:r>
              <a:rPr lang="en-US" sz="2800" dirty="0">
                <a:solidFill>
                  <a:srgbClr val="2BA9AF"/>
                </a:solidFill>
                <a:latin typeface="Times New Roman"/>
              </a:rPr>
              <a:t>early identification </a:t>
            </a:r>
            <a:r>
              <a:rPr lang="en-US" sz="2800" dirty="0">
                <a:solidFill>
                  <a:srgbClr val="000000"/>
                </a:solidFill>
                <a:latin typeface="Times New Roman"/>
              </a:rPr>
              <a:t>and impeccable assessment and treatment of pain and other problems, physical, psychosocial and </a:t>
            </a:r>
            <a:r>
              <a:rPr lang="en-US" sz="2800" dirty="0" smtClean="0">
                <a:solidFill>
                  <a:srgbClr val="000000"/>
                </a:solidFill>
                <a:latin typeface="Times New Roman"/>
              </a:rPr>
              <a:t>spiritual</a:t>
            </a:r>
            <a:r>
              <a:rPr lang="en-US" sz="2800" dirty="0">
                <a:solidFill>
                  <a:srgbClr val="000000"/>
                </a:solidFill>
                <a:latin typeface="Times New Roman"/>
              </a:rPr>
              <a:t>.</a:t>
            </a:r>
            <a:endParaRPr lang="fa-IR" sz="2800" dirty="0"/>
          </a:p>
        </p:txBody>
      </p:sp>
      <p:sp>
        <p:nvSpPr>
          <p:cNvPr id="8" name="Footer Placeholder 4"/>
          <p:cNvSpPr>
            <a:spLocks noGrp="1"/>
          </p:cNvSpPr>
          <p:nvPr>
            <p:ph type="ftr" sz="quarter" idx="11"/>
          </p:nvPr>
        </p:nvSpPr>
        <p:spPr>
          <a:xfrm>
            <a:off x="3441699" y="6333954"/>
            <a:ext cx="5232401" cy="365125"/>
          </a:xfrm>
        </p:spPr>
        <p:txBody>
          <a:bodyPr/>
          <a:lstStyle/>
          <a:p>
            <a:r>
              <a:rPr lang="en-US" dirty="0" smtClean="0"/>
              <a:t>Topic</a:t>
            </a:r>
            <a:endParaRPr lang="en-US" dirty="0"/>
          </a:p>
        </p:txBody>
      </p:sp>
      <p:sp>
        <p:nvSpPr>
          <p:cNvPr id="9" name="Slide Number Placeholder 5"/>
          <p:cNvSpPr>
            <a:spLocks noGrp="1"/>
          </p:cNvSpPr>
          <p:nvPr>
            <p:ph type="sldNum" sz="quarter" idx="12"/>
          </p:nvPr>
        </p:nvSpPr>
        <p:spPr>
          <a:xfrm>
            <a:off x="8940800" y="6343308"/>
            <a:ext cx="2080191" cy="365125"/>
          </a:xfrm>
        </p:spPr>
        <p:txBody>
          <a:bodyPr/>
          <a:lstStyle/>
          <a:p>
            <a:r>
              <a:rPr lang="en-US" dirty="0" smtClean="0"/>
              <a:t>Lecturer Name</a:t>
            </a:r>
            <a:endParaRPr lang="en-US" dirty="0"/>
          </a:p>
        </p:txBody>
      </p:sp>
    </p:spTree>
    <p:extLst>
      <p:ext uri="{BB962C8B-B14F-4D97-AF65-F5344CB8AC3E}">
        <p14:creationId xmlns:p14="http://schemas.microsoft.com/office/powerpoint/2010/main" val="428233451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fa-IR" sz="4000" dirty="0" smtClean="0">
                <a:cs typeface="B Nazanin" panose="00000400000000000000" pitchFamily="2" charset="-78"/>
              </a:rPr>
              <a:t>عنوان ارائه</a:t>
            </a:r>
            <a:endParaRPr lang="en-US" sz="4000" dirty="0">
              <a:cs typeface="B Nazanin" panose="00000400000000000000" pitchFamily="2" charset="-78"/>
            </a:endParaRPr>
          </a:p>
        </p:txBody>
      </p:sp>
      <p:sp>
        <p:nvSpPr>
          <p:cNvPr id="3" name="Subtitle 2"/>
          <p:cNvSpPr>
            <a:spLocks noGrp="1"/>
          </p:cNvSpPr>
          <p:nvPr>
            <p:ph type="subTitle" idx="1"/>
          </p:nvPr>
        </p:nvSpPr>
        <p:spPr>
          <a:xfrm>
            <a:off x="1524000" y="5206864"/>
            <a:ext cx="9144000" cy="434082"/>
          </a:xfrm>
        </p:spPr>
        <p:txBody>
          <a:bodyPr>
            <a:noAutofit/>
          </a:bodyPr>
          <a:lstStyle/>
          <a:p>
            <a:r>
              <a:rPr lang="en-US" b="1" dirty="0" smtClean="0">
                <a:solidFill>
                  <a:schemeClr val="bg1"/>
                </a:solidFill>
              </a:rPr>
              <a:t>Faezeh farasatpour</a:t>
            </a:r>
            <a:endParaRPr lang="en-US" b="1" dirty="0">
              <a:solidFill>
                <a:schemeClr val="bg1"/>
              </a:solidFill>
            </a:endParaRPr>
          </a:p>
          <a:p>
            <a:pPr rtl="1"/>
            <a:r>
              <a:rPr lang="en-US" b="1" dirty="0" smtClean="0">
                <a:solidFill>
                  <a:schemeClr val="bg1"/>
                </a:solidFill>
                <a:cs typeface="B Nazanin" panose="00000400000000000000" pitchFamily="2" charset="-78"/>
              </a:rPr>
              <a:t>farasatpourf1@mums.ac.ir</a:t>
            </a:r>
            <a:endParaRPr lang="fa-IR" b="1" dirty="0" smtClean="0">
              <a:solidFill>
                <a:schemeClr val="bg1"/>
              </a:solidFill>
              <a:cs typeface="B Nazanin" panose="00000400000000000000" pitchFamily="2" charset="-78"/>
            </a:endParaRPr>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941" t="872" r="1410" b="1445"/>
          <a:stretch/>
        </p:blipFill>
        <p:spPr>
          <a:xfrm>
            <a:off x="3206837" y="1300767"/>
            <a:ext cx="5986799" cy="3412901"/>
          </a:xfrm>
          <a:prstGeom prst="rect">
            <a:avLst/>
          </a:prstGeom>
        </p:spPr>
      </p:pic>
      <p:sp>
        <p:nvSpPr>
          <p:cNvPr id="5" name="Rectangle 4"/>
          <p:cNvSpPr/>
          <p:nvPr/>
        </p:nvSpPr>
        <p:spPr>
          <a:xfrm>
            <a:off x="3743732" y="596582"/>
            <a:ext cx="4727000" cy="584775"/>
          </a:xfrm>
          <a:prstGeom prst="rect">
            <a:avLst/>
          </a:prstGeom>
          <a:noFill/>
        </p:spPr>
        <p:txBody>
          <a:bodyPr wrap="none" lIns="91440" tIns="45720" rIns="91440" bIns="45720">
            <a:spAutoFit/>
          </a:bodyPr>
          <a:lstStyle/>
          <a:p>
            <a:pPr algn="ctr"/>
            <a:r>
              <a:rPr lang="en-US" sz="3200" b="1" dirty="0" smtClean="0">
                <a:solidFill>
                  <a:schemeClr val="accent6">
                    <a:lumMod val="75000"/>
                  </a:schemeClr>
                </a:solidFill>
              </a:rPr>
              <a:t>Thanks </a:t>
            </a:r>
            <a:r>
              <a:rPr lang="en-US" sz="3200" b="1" dirty="0">
                <a:solidFill>
                  <a:schemeClr val="accent6">
                    <a:lumMod val="75000"/>
                  </a:schemeClr>
                </a:solidFill>
              </a:rPr>
              <a:t>for Y</a:t>
            </a:r>
            <a:r>
              <a:rPr lang="en-US" sz="3200" b="1" dirty="0" smtClean="0">
                <a:solidFill>
                  <a:schemeClr val="accent6">
                    <a:lumMod val="75000"/>
                  </a:schemeClr>
                </a:solidFill>
              </a:rPr>
              <a:t>our Attention</a:t>
            </a:r>
            <a:endParaRPr lang="en-US" sz="3200" b="1" cap="none" spc="0" dirty="0">
              <a:ln w="0"/>
              <a:solidFill>
                <a:schemeClr val="accent6">
                  <a:lumMod val="75000"/>
                </a:schemeClr>
              </a:solidFill>
              <a:effectLst>
                <a:outerShdw blurRad="38100" dist="19050" dir="2700000" algn="tl" rotWithShape="0">
                  <a:schemeClr val="dk1">
                    <a:alpha val="40000"/>
                  </a:schemeClr>
                </a:outerShdw>
              </a:effectLst>
              <a:cs typeface="B Nazanin" panose="00000400000000000000" pitchFamily="2" charset="-78"/>
            </a:endParaRPr>
          </a:p>
        </p:txBody>
      </p:sp>
    </p:spTree>
    <p:extLst>
      <p:ext uri="{BB962C8B-B14F-4D97-AF65-F5344CB8AC3E}">
        <p14:creationId xmlns:p14="http://schemas.microsoft.com/office/powerpoint/2010/main" val="20918209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solidFill>
                  <a:srgbClr val="FFC000"/>
                </a:solidFill>
              </a:rPr>
              <a:t>INTRODUCTION (CONTINUE) </a:t>
            </a:r>
            <a:endParaRPr lang="fa-IR" dirty="0">
              <a:solidFill>
                <a:srgbClr val="FFC000"/>
              </a:solidFill>
            </a:endParaRPr>
          </a:p>
        </p:txBody>
      </p:sp>
      <p:sp>
        <p:nvSpPr>
          <p:cNvPr id="4" name="Date Placeholder 3"/>
          <p:cNvSpPr>
            <a:spLocks noGrp="1"/>
          </p:cNvSpPr>
          <p:nvPr>
            <p:ph type="dt" sz="half" idx="10"/>
          </p:nvPr>
        </p:nvSpPr>
        <p:spPr>
          <a:xfrm>
            <a:off x="216552" y="6333954"/>
            <a:ext cx="1972733" cy="365125"/>
          </a:xfrm>
        </p:spPr>
        <p:txBody>
          <a:bodyPr/>
          <a:lstStyle/>
          <a:p>
            <a:r>
              <a:rPr lang="en-US" dirty="0" smtClean="0"/>
              <a:t>Slide NO </a:t>
            </a:r>
            <a:fld id="{58863BF2-F2E0-4234-B14B-8DB17FDAD539}" type="slidenum">
              <a:rPr lang="en-US" smtClean="0"/>
              <a:t>5</a:t>
            </a:fld>
            <a:endParaRPr lang="en-US" dirty="0"/>
          </a:p>
        </p:txBody>
      </p:sp>
      <p:sp>
        <p:nvSpPr>
          <p:cNvPr id="2" name="Content Placeholder 1"/>
          <p:cNvSpPr>
            <a:spLocks noGrp="1"/>
          </p:cNvSpPr>
          <p:nvPr>
            <p:ph idx="1"/>
          </p:nvPr>
        </p:nvSpPr>
        <p:spPr>
          <a:xfrm>
            <a:off x="1219853" y="1960880"/>
            <a:ext cx="9784080" cy="4206240"/>
          </a:xfrm>
        </p:spPr>
        <p:txBody>
          <a:bodyPr/>
          <a:lstStyle/>
          <a:p>
            <a:pPr marL="0" indent="0">
              <a:buNone/>
            </a:pPr>
            <a:endParaRPr lang="en-US" sz="3600" dirty="0">
              <a:solidFill>
                <a:srgbClr val="000000"/>
              </a:solidFill>
              <a:latin typeface="Times New Roman"/>
            </a:endParaRPr>
          </a:p>
          <a:p>
            <a:r>
              <a:rPr lang="en-US" sz="2800" dirty="0">
                <a:solidFill>
                  <a:srgbClr val="FF0000"/>
                </a:solidFill>
                <a:latin typeface="Times New Roman"/>
              </a:rPr>
              <a:t>The electronic health record </a:t>
            </a:r>
            <a:r>
              <a:rPr lang="en-US" sz="2800" dirty="0">
                <a:solidFill>
                  <a:srgbClr val="000000"/>
                </a:solidFill>
                <a:latin typeface="Times New Roman"/>
              </a:rPr>
              <a:t>(EHR) incorporates </a:t>
            </a:r>
            <a:r>
              <a:rPr lang="en-US" sz="2800" dirty="0">
                <a:solidFill>
                  <a:srgbClr val="259297"/>
                </a:solidFill>
                <a:latin typeface="Times New Roman"/>
              </a:rPr>
              <a:t>clinical decision support </a:t>
            </a:r>
            <a:r>
              <a:rPr lang="en-US" sz="2800" dirty="0">
                <a:solidFill>
                  <a:srgbClr val="000000"/>
                </a:solidFill>
                <a:latin typeface="Times New Roman"/>
              </a:rPr>
              <a:t>(CDS) to provide clinicians, staff, patients, and other individuals with knowledge and person-specific information, intelligently filtered or presented at appropriate times, to enhance health and health care</a:t>
            </a:r>
            <a:r>
              <a:rPr lang="en-US" sz="2800" dirty="0" smtClean="0">
                <a:solidFill>
                  <a:srgbClr val="000000"/>
                </a:solidFill>
                <a:latin typeface="Times New Roman"/>
              </a:rPr>
              <a:t>. </a:t>
            </a:r>
            <a:endParaRPr lang="fa-IR" sz="2800" dirty="0"/>
          </a:p>
        </p:txBody>
      </p:sp>
      <p:sp>
        <p:nvSpPr>
          <p:cNvPr id="8" name="Footer Placeholder 4"/>
          <p:cNvSpPr>
            <a:spLocks noGrp="1"/>
          </p:cNvSpPr>
          <p:nvPr>
            <p:ph type="ftr" sz="quarter" idx="11"/>
          </p:nvPr>
        </p:nvSpPr>
        <p:spPr>
          <a:xfrm>
            <a:off x="3441699" y="6333954"/>
            <a:ext cx="5232401" cy="365125"/>
          </a:xfrm>
        </p:spPr>
        <p:txBody>
          <a:bodyPr/>
          <a:lstStyle/>
          <a:p>
            <a:r>
              <a:rPr lang="en-US" dirty="0" smtClean="0"/>
              <a:t>Topic</a:t>
            </a:r>
            <a:endParaRPr lang="en-US" dirty="0"/>
          </a:p>
        </p:txBody>
      </p:sp>
      <p:sp>
        <p:nvSpPr>
          <p:cNvPr id="9" name="Slide Number Placeholder 5"/>
          <p:cNvSpPr>
            <a:spLocks noGrp="1"/>
          </p:cNvSpPr>
          <p:nvPr>
            <p:ph type="sldNum" sz="quarter" idx="12"/>
          </p:nvPr>
        </p:nvSpPr>
        <p:spPr>
          <a:xfrm>
            <a:off x="8940800" y="6343308"/>
            <a:ext cx="2080191" cy="365125"/>
          </a:xfrm>
        </p:spPr>
        <p:txBody>
          <a:bodyPr/>
          <a:lstStyle/>
          <a:p>
            <a:r>
              <a:rPr lang="en-US" dirty="0" smtClean="0"/>
              <a:t>Lecturer Name</a:t>
            </a:r>
            <a:endParaRPr lang="en-US" dirty="0"/>
          </a:p>
        </p:txBody>
      </p:sp>
    </p:spTree>
    <p:extLst>
      <p:ext uri="{BB962C8B-B14F-4D97-AF65-F5344CB8AC3E}">
        <p14:creationId xmlns:p14="http://schemas.microsoft.com/office/powerpoint/2010/main" val="36302002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C000"/>
                </a:solidFill>
              </a:rPr>
              <a:t>INTRODUCTION (CONTINUE) </a:t>
            </a:r>
            <a:endParaRPr lang="fa-IR" dirty="0">
              <a:solidFill>
                <a:srgbClr val="FFC000"/>
              </a:solidFill>
            </a:endParaRPr>
          </a:p>
        </p:txBody>
      </p:sp>
      <p:sp>
        <p:nvSpPr>
          <p:cNvPr id="3" name="Content Placeholder 2"/>
          <p:cNvSpPr>
            <a:spLocks noGrp="1"/>
          </p:cNvSpPr>
          <p:nvPr>
            <p:ph idx="1"/>
          </p:nvPr>
        </p:nvSpPr>
        <p:spPr>
          <a:xfrm>
            <a:off x="640080" y="1757680"/>
            <a:ext cx="10737669" cy="4185920"/>
          </a:xfrm>
        </p:spPr>
        <p:txBody>
          <a:bodyPr>
            <a:normAutofit fontScale="85000" lnSpcReduction="10000"/>
          </a:bodyPr>
          <a:lstStyle/>
          <a:p>
            <a:pPr marL="0" indent="0">
              <a:buNone/>
            </a:pPr>
            <a:endParaRPr lang="en-US" sz="3600" dirty="0">
              <a:solidFill>
                <a:srgbClr val="000000"/>
              </a:solidFill>
              <a:latin typeface="Times New Roman"/>
            </a:endParaRPr>
          </a:p>
          <a:p>
            <a:r>
              <a:rPr lang="en-US" sz="2800" dirty="0">
                <a:solidFill>
                  <a:srgbClr val="000000"/>
                </a:solidFill>
                <a:latin typeface="Times New Roman"/>
              </a:rPr>
              <a:t>Examples of </a:t>
            </a:r>
            <a:r>
              <a:rPr lang="en-US" sz="2800" dirty="0" smtClean="0">
                <a:solidFill>
                  <a:srgbClr val="000000"/>
                </a:solidFill>
                <a:latin typeface="Times New Roman"/>
              </a:rPr>
              <a:t>enhancements </a:t>
            </a:r>
            <a:r>
              <a:rPr lang="en-US" sz="2800" dirty="0">
                <a:solidFill>
                  <a:srgbClr val="000000"/>
                </a:solidFill>
                <a:latin typeface="Times New Roman"/>
              </a:rPr>
              <a:t>include </a:t>
            </a:r>
            <a:r>
              <a:rPr lang="en-US" sz="2800" dirty="0">
                <a:solidFill>
                  <a:srgbClr val="C00000"/>
                </a:solidFill>
                <a:latin typeface="Times New Roman"/>
              </a:rPr>
              <a:t>alerts</a:t>
            </a:r>
            <a:r>
              <a:rPr lang="en-US" sz="2800" dirty="0">
                <a:solidFill>
                  <a:srgbClr val="000000"/>
                </a:solidFill>
                <a:latin typeface="Times New Roman"/>
              </a:rPr>
              <a:t>, </a:t>
            </a:r>
            <a:r>
              <a:rPr lang="en-US" sz="2800" dirty="0">
                <a:solidFill>
                  <a:srgbClr val="0070C0"/>
                </a:solidFill>
                <a:latin typeface="Times New Roman"/>
              </a:rPr>
              <a:t>reminders</a:t>
            </a:r>
            <a:r>
              <a:rPr lang="en-US" sz="2800" dirty="0">
                <a:solidFill>
                  <a:srgbClr val="000000"/>
                </a:solidFill>
                <a:latin typeface="Times New Roman"/>
              </a:rPr>
              <a:t>; </a:t>
            </a:r>
            <a:r>
              <a:rPr lang="en-US" sz="2800" dirty="0">
                <a:solidFill>
                  <a:srgbClr val="259297"/>
                </a:solidFill>
                <a:latin typeface="Times New Roman"/>
              </a:rPr>
              <a:t>clinical guidelines</a:t>
            </a:r>
            <a:r>
              <a:rPr lang="en-US" sz="2800" dirty="0">
                <a:solidFill>
                  <a:srgbClr val="000000"/>
                </a:solidFill>
                <a:latin typeface="Times New Roman"/>
              </a:rPr>
              <a:t>, </a:t>
            </a:r>
            <a:r>
              <a:rPr lang="en-US" sz="2800" dirty="0">
                <a:solidFill>
                  <a:srgbClr val="7030A0"/>
                </a:solidFill>
                <a:latin typeface="Times New Roman"/>
              </a:rPr>
              <a:t>order sets</a:t>
            </a:r>
            <a:r>
              <a:rPr lang="en-US" sz="2800" dirty="0">
                <a:solidFill>
                  <a:srgbClr val="000000"/>
                </a:solidFill>
                <a:latin typeface="Times New Roman"/>
              </a:rPr>
              <a:t>, data reports, and </a:t>
            </a:r>
            <a:r>
              <a:rPr lang="en-US" sz="2800" dirty="0">
                <a:solidFill>
                  <a:schemeClr val="accent4">
                    <a:lumMod val="75000"/>
                  </a:schemeClr>
                </a:solidFill>
                <a:latin typeface="Times New Roman"/>
              </a:rPr>
              <a:t>summaries</a:t>
            </a:r>
            <a:r>
              <a:rPr lang="en-US" sz="2800" dirty="0">
                <a:solidFill>
                  <a:schemeClr val="accent1">
                    <a:lumMod val="75000"/>
                  </a:schemeClr>
                </a:solidFill>
                <a:latin typeface="Times New Roman"/>
              </a:rPr>
              <a:t>, document templates</a:t>
            </a:r>
            <a:r>
              <a:rPr lang="en-US" sz="2800" dirty="0">
                <a:solidFill>
                  <a:srgbClr val="000000"/>
                </a:solidFill>
                <a:latin typeface="Times New Roman"/>
              </a:rPr>
              <a:t>, and decision support</a:t>
            </a:r>
            <a:r>
              <a:rPr lang="en-US" sz="2800" dirty="0" smtClean="0">
                <a:solidFill>
                  <a:srgbClr val="000000"/>
                </a:solidFill>
                <a:latin typeface="Times New Roman"/>
              </a:rPr>
              <a:t>.</a:t>
            </a:r>
          </a:p>
          <a:p>
            <a:r>
              <a:rPr lang="en-US" sz="2800" dirty="0" smtClean="0">
                <a:solidFill>
                  <a:srgbClr val="000000"/>
                </a:solidFill>
                <a:latin typeface="Times New Roman"/>
              </a:rPr>
              <a:t> </a:t>
            </a:r>
            <a:r>
              <a:rPr lang="en-US" sz="2800" dirty="0">
                <a:solidFill>
                  <a:srgbClr val="000000"/>
                </a:solidFill>
                <a:latin typeface="Times New Roman"/>
              </a:rPr>
              <a:t>While using CDS can benefit all healthcare disciplines, CDS is especially helpful for PC patients who are undergoing intensive, interdisciplinary chronic treatment with symptom management, cross-team communication, and patient education with diverse and intensive data capture, including patient reported data if desired</a:t>
            </a:r>
            <a:r>
              <a:rPr lang="en-US" sz="2800" dirty="0" smtClean="0">
                <a:solidFill>
                  <a:srgbClr val="000000"/>
                </a:solidFill>
                <a:latin typeface="Times New Roman"/>
              </a:rPr>
              <a:t>.</a:t>
            </a:r>
          </a:p>
          <a:p>
            <a:endParaRPr lang="en-US" sz="2800" dirty="0" smtClean="0">
              <a:solidFill>
                <a:srgbClr val="000000"/>
              </a:solidFill>
              <a:latin typeface="Times New Roman"/>
            </a:endParaRPr>
          </a:p>
          <a:p>
            <a:r>
              <a:rPr lang="en-US" sz="2800" dirty="0" smtClean="0">
                <a:solidFill>
                  <a:srgbClr val="000000"/>
                </a:solidFill>
                <a:latin typeface="Times New Roman"/>
              </a:rPr>
              <a:t> </a:t>
            </a:r>
            <a:r>
              <a:rPr lang="en-US" sz="2800" dirty="0">
                <a:solidFill>
                  <a:srgbClr val="000000"/>
                </a:solidFill>
                <a:latin typeface="Times New Roman"/>
              </a:rPr>
              <a:t>Using the EHR to support PC demonstrates the ideal interdisciplinary support envisioned but not always seen with the implementation of the EHR </a:t>
            </a:r>
            <a:r>
              <a:rPr lang="en-US" sz="2800" dirty="0" smtClean="0">
                <a:solidFill>
                  <a:srgbClr val="000000"/>
                </a:solidFill>
                <a:latin typeface="Times New Roman"/>
              </a:rPr>
              <a:t>.</a:t>
            </a:r>
            <a:endParaRPr lang="fa-IR" sz="2800" dirty="0"/>
          </a:p>
        </p:txBody>
      </p:sp>
      <p:sp>
        <p:nvSpPr>
          <p:cNvPr id="4" name="Date Placeholder 3"/>
          <p:cNvSpPr>
            <a:spLocks noGrp="1"/>
          </p:cNvSpPr>
          <p:nvPr>
            <p:ph type="dt" sz="half" idx="10"/>
          </p:nvPr>
        </p:nvSpPr>
        <p:spPr/>
        <p:txBody>
          <a:bodyPr/>
          <a:lstStyle/>
          <a:p>
            <a:r>
              <a:rPr lang="en-US" smtClean="0"/>
              <a:t>Slide NO </a:t>
            </a:r>
            <a:fld id="{58863BF2-F2E0-4234-B14B-8DB17FDAD539}" type="slidenum">
              <a:rPr lang="en-US" smtClean="0"/>
              <a:t>6</a:t>
            </a:fld>
            <a:endParaRPr lang="en-US" dirty="0"/>
          </a:p>
        </p:txBody>
      </p:sp>
      <p:sp>
        <p:nvSpPr>
          <p:cNvPr id="5" name="Footer Placeholder 4"/>
          <p:cNvSpPr>
            <a:spLocks noGrp="1"/>
          </p:cNvSpPr>
          <p:nvPr>
            <p:ph type="ftr" sz="quarter" idx="11"/>
          </p:nvPr>
        </p:nvSpPr>
        <p:spPr/>
        <p:txBody>
          <a:bodyPr/>
          <a:lstStyle/>
          <a:p>
            <a:r>
              <a:rPr lang="en-US" dirty="0" smtClean="0"/>
              <a:t>Topic</a:t>
            </a:r>
            <a:endParaRPr lang="en-US" dirty="0"/>
          </a:p>
        </p:txBody>
      </p:sp>
      <p:sp>
        <p:nvSpPr>
          <p:cNvPr id="6" name="Slide Number Placeholder 5"/>
          <p:cNvSpPr>
            <a:spLocks noGrp="1"/>
          </p:cNvSpPr>
          <p:nvPr>
            <p:ph type="sldNum" sz="quarter" idx="12"/>
          </p:nvPr>
        </p:nvSpPr>
        <p:spPr/>
        <p:txBody>
          <a:bodyPr/>
          <a:lstStyle/>
          <a:p>
            <a:r>
              <a:rPr lang="en-US" dirty="0" smtClean="0"/>
              <a:t>Lecturer Name</a:t>
            </a:r>
            <a:endParaRPr lang="en-US" dirty="0"/>
          </a:p>
        </p:txBody>
      </p:sp>
    </p:spTree>
    <p:extLst>
      <p:ext uri="{BB962C8B-B14F-4D97-AF65-F5344CB8AC3E}">
        <p14:creationId xmlns:p14="http://schemas.microsoft.com/office/powerpoint/2010/main" val="33882087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C000"/>
                </a:solidFill>
              </a:rPr>
              <a:t>INTRODUCTION (CONTINUE) </a:t>
            </a:r>
            <a:endParaRPr lang="fa-IR" dirty="0">
              <a:solidFill>
                <a:srgbClr val="FFC000"/>
              </a:solidFill>
            </a:endParaRPr>
          </a:p>
        </p:txBody>
      </p:sp>
      <p:sp>
        <p:nvSpPr>
          <p:cNvPr id="3" name="Content Placeholder 2"/>
          <p:cNvSpPr>
            <a:spLocks noGrp="1"/>
          </p:cNvSpPr>
          <p:nvPr>
            <p:ph idx="1"/>
          </p:nvPr>
        </p:nvSpPr>
        <p:spPr>
          <a:xfrm>
            <a:off x="1118252" y="1740745"/>
            <a:ext cx="10362548" cy="4321387"/>
          </a:xfrm>
        </p:spPr>
        <p:txBody>
          <a:bodyPr>
            <a:normAutofit fontScale="92500" lnSpcReduction="20000"/>
          </a:bodyPr>
          <a:lstStyle/>
          <a:p>
            <a:pPr marL="0" indent="0">
              <a:buNone/>
            </a:pPr>
            <a:endParaRPr lang="en-US" sz="3600" dirty="0">
              <a:solidFill>
                <a:srgbClr val="000000"/>
              </a:solidFill>
              <a:latin typeface="Times New Roman"/>
            </a:endParaRPr>
          </a:p>
          <a:p>
            <a:r>
              <a:rPr lang="en-US" sz="2800" dirty="0">
                <a:solidFill>
                  <a:srgbClr val="000000"/>
                </a:solidFill>
                <a:latin typeface="Times New Roman"/>
              </a:rPr>
              <a:t>To our knowledge</a:t>
            </a:r>
            <a:r>
              <a:rPr lang="en-US" sz="2800" dirty="0">
                <a:solidFill>
                  <a:schemeClr val="tx2">
                    <a:lumMod val="90000"/>
                    <a:lumOff val="10000"/>
                  </a:schemeClr>
                </a:solidFill>
                <a:latin typeface="Times New Roman"/>
              </a:rPr>
              <a:t>, no systematic review specifically focused on the use of EHRs and CDS with PC research has been published. </a:t>
            </a:r>
          </a:p>
          <a:p>
            <a:r>
              <a:rPr lang="en-US" sz="2800" dirty="0">
                <a:solidFill>
                  <a:srgbClr val="000000"/>
                </a:solidFill>
                <a:latin typeface="Times New Roman"/>
              </a:rPr>
              <a:t>This </a:t>
            </a:r>
            <a:r>
              <a:rPr lang="en-US" sz="2800" dirty="0">
                <a:solidFill>
                  <a:srgbClr val="FF0000"/>
                </a:solidFill>
                <a:latin typeface="Times New Roman"/>
              </a:rPr>
              <a:t>study’s goals </a:t>
            </a:r>
            <a:r>
              <a:rPr lang="en-US" sz="2800" dirty="0">
                <a:solidFill>
                  <a:srgbClr val="000000"/>
                </a:solidFill>
                <a:latin typeface="Times New Roman"/>
              </a:rPr>
              <a:t>were to </a:t>
            </a:r>
            <a:r>
              <a:rPr lang="en-US" sz="2800" dirty="0" smtClean="0">
                <a:solidFill>
                  <a:srgbClr val="000000"/>
                </a:solidFill>
                <a:latin typeface="Times New Roman"/>
              </a:rPr>
              <a:t>:</a:t>
            </a:r>
          </a:p>
          <a:p>
            <a:pPr marL="0" indent="0">
              <a:buNone/>
            </a:pPr>
            <a:r>
              <a:rPr lang="en-US" sz="2800" dirty="0" smtClean="0">
                <a:solidFill>
                  <a:schemeClr val="accent4">
                    <a:lumMod val="75000"/>
                  </a:schemeClr>
                </a:solidFill>
                <a:latin typeface="Times New Roman"/>
              </a:rPr>
              <a:t>(</a:t>
            </a:r>
            <a:r>
              <a:rPr lang="en-US" sz="2800" dirty="0">
                <a:solidFill>
                  <a:schemeClr val="accent4">
                    <a:lumMod val="75000"/>
                  </a:schemeClr>
                </a:solidFill>
                <a:latin typeface="Times New Roman"/>
              </a:rPr>
              <a:t>1)</a:t>
            </a:r>
            <a:r>
              <a:rPr lang="en-US" sz="2800" dirty="0">
                <a:solidFill>
                  <a:srgbClr val="000000"/>
                </a:solidFill>
                <a:latin typeface="Times New Roman"/>
              </a:rPr>
              <a:t> identify studies describing the active incorporation of the EHR and CDS in PC clinical work flows; </a:t>
            </a:r>
          </a:p>
          <a:p>
            <a:pPr marL="0" indent="0">
              <a:buNone/>
            </a:pPr>
            <a:r>
              <a:rPr lang="en-US" sz="2800" dirty="0" smtClean="0">
                <a:solidFill>
                  <a:srgbClr val="F24099">
                    <a:lumMod val="75000"/>
                  </a:srgbClr>
                </a:solidFill>
                <a:latin typeface="Times New Roman"/>
              </a:rPr>
              <a:t>(2) </a:t>
            </a:r>
            <a:r>
              <a:rPr lang="en-US" sz="2800" dirty="0" smtClean="0">
                <a:solidFill>
                  <a:schemeClr val="bg1"/>
                </a:solidFill>
                <a:latin typeface="Times New Roman"/>
              </a:rPr>
              <a:t>report study findings including patient, caregiver, and healthcare provider feedback; </a:t>
            </a:r>
          </a:p>
          <a:p>
            <a:pPr marL="0" indent="0">
              <a:buNone/>
            </a:pPr>
            <a:r>
              <a:rPr lang="en-US" sz="2800" dirty="0" smtClean="0">
                <a:solidFill>
                  <a:schemeClr val="accent4">
                    <a:lumMod val="75000"/>
                  </a:schemeClr>
                </a:solidFill>
                <a:latin typeface="Times New Roman"/>
              </a:rPr>
              <a:t>(3) </a:t>
            </a:r>
            <a:r>
              <a:rPr lang="en-US" sz="2800" dirty="0" smtClean="0">
                <a:solidFill>
                  <a:schemeClr val="bg1"/>
                </a:solidFill>
                <a:latin typeface="Times New Roman"/>
              </a:rPr>
              <a:t>identify PC facilitation and barriers in current EHRs and related </a:t>
            </a:r>
            <a:r>
              <a:rPr lang="en-US" sz="2800" dirty="0" smtClean="0">
                <a:solidFill>
                  <a:schemeClr val="accent4">
                    <a:lumMod val="75000"/>
                  </a:schemeClr>
                </a:solidFill>
                <a:latin typeface="Times New Roman"/>
              </a:rPr>
              <a:t>CDS</a:t>
            </a:r>
            <a:r>
              <a:rPr lang="en-US" sz="2800" dirty="0" smtClean="0">
                <a:solidFill>
                  <a:schemeClr val="bg1"/>
                </a:solidFill>
                <a:latin typeface="Times New Roman"/>
              </a:rPr>
              <a:t> support structure to identify current knowledge gaps and highlight areas for future research.</a:t>
            </a:r>
            <a:endParaRPr lang="en-US" sz="2800" dirty="0">
              <a:solidFill>
                <a:schemeClr val="bg1"/>
              </a:solidFill>
            </a:endParaRPr>
          </a:p>
        </p:txBody>
      </p:sp>
      <p:sp>
        <p:nvSpPr>
          <p:cNvPr id="4" name="Date Placeholder 3"/>
          <p:cNvSpPr>
            <a:spLocks noGrp="1"/>
          </p:cNvSpPr>
          <p:nvPr>
            <p:ph type="dt" sz="half" idx="10"/>
          </p:nvPr>
        </p:nvSpPr>
        <p:spPr/>
        <p:txBody>
          <a:bodyPr/>
          <a:lstStyle/>
          <a:p>
            <a:r>
              <a:rPr lang="en-US" smtClean="0"/>
              <a:t>Slide NO </a:t>
            </a:r>
            <a:fld id="{58863BF2-F2E0-4234-B14B-8DB17FDAD539}" type="slidenum">
              <a:rPr lang="en-US" smtClean="0"/>
              <a:t>7</a:t>
            </a:fld>
            <a:endParaRPr lang="en-US" dirty="0"/>
          </a:p>
        </p:txBody>
      </p:sp>
      <p:sp>
        <p:nvSpPr>
          <p:cNvPr id="5" name="Footer Placeholder 4"/>
          <p:cNvSpPr>
            <a:spLocks noGrp="1"/>
          </p:cNvSpPr>
          <p:nvPr>
            <p:ph type="ftr" sz="quarter" idx="11"/>
          </p:nvPr>
        </p:nvSpPr>
        <p:spPr/>
        <p:txBody>
          <a:bodyPr/>
          <a:lstStyle/>
          <a:p>
            <a:r>
              <a:rPr lang="en-US" smtClean="0"/>
              <a:t>Topic</a:t>
            </a:r>
            <a:endParaRPr lang="en-US" dirty="0"/>
          </a:p>
        </p:txBody>
      </p:sp>
      <p:sp>
        <p:nvSpPr>
          <p:cNvPr id="6" name="Slide Number Placeholder 5"/>
          <p:cNvSpPr>
            <a:spLocks noGrp="1"/>
          </p:cNvSpPr>
          <p:nvPr>
            <p:ph type="sldNum" sz="quarter" idx="12"/>
          </p:nvPr>
        </p:nvSpPr>
        <p:spPr/>
        <p:txBody>
          <a:bodyPr/>
          <a:lstStyle/>
          <a:p>
            <a:r>
              <a:rPr lang="en-US" smtClean="0"/>
              <a:t>Lecturer Name</a:t>
            </a:r>
            <a:endParaRPr lang="en-US" dirty="0"/>
          </a:p>
        </p:txBody>
      </p:sp>
    </p:spTree>
    <p:extLst>
      <p:ext uri="{BB962C8B-B14F-4D97-AF65-F5344CB8AC3E}">
        <p14:creationId xmlns:p14="http://schemas.microsoft.com/office/powerpoint/2010/main" val="25431943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rPr>
              <a:t>METHODS</a:t>
            </a:r>
            <a:endParaRPr lang="fa-IR" dirty="0">
              <a:solidFill>
                <a:srgbClr val="FFC000"/>
              </a:solidFill>
            </a:endParaRPr>
          </a:p>
        </p:txBody>
      </p:sp>
      <p:sp>
        <p:nvSpPr>
          <p:cNvPr id="3" name="Content Placeholder 2"/>
          <p:cNvSpPr>
            <a:spLocks noGrp="1"/>
          </p:cNvSpPr>
          <p:nvPr>
            <p:ph idx="1"/>
          </p:nvPr>
        </p:nvSpPr>
        <p:spPr>
          <a:xfrm>
            <a:off x="987766" y="1653092"/>
            <a:ext cx="9784080" cy="4206240"/>
          </a:xfrm>
        </p:spPr>
        <p:txBody>
          <a:bodyPr>
            <a:normAutofit/>
          </a:bodyPr>
          <a:lstStyle/>
          <a:p>
            <a:pPr marL="0" indent="0">
              <a:buNone/>
            </a:pPr>
            <a:endParaRPr lang="en-US" sz="3600" dirty="0">
              <a:solidFill>
                <a:srgbClr val="000000"/>
              </a:solidFill>
              <a:latin typeface="Times New Roman"/>
            </a:endParaRPr>
          </a:p>
          <a:p>
            <a:r>
              <a:rPr lang="en-US" sz="2800" dirty="0">
                <a:solidFill>
                  <a:srgbClr val="000000"/>
                </a:solidFill>
                <a:latin typeface="Times New Roman"/>
              </a:rPr>
              <a:t>This systematic review used guidelines outlined in Reporting Items for Systematic Reviews and Meta-Analysis </a:t>
            </a:r>
            <a:r>
              <a:rPr lang="en-US" sz="2800" dirty="0">
                <a:solidFill>
                  <a:schemeClr val="accent4">
                    <a:lumMod val="75000"/>
                  </a:schemeClr>
                </a:solidFill>
                <a:latin typeface="Times New Roman"/>
              </a:rPr>
              <a:t>(PRISMA</a:t>
            </a:r>
            <a:r>
              <a:rPr lang="en-US" sz="2800" dirty="0" smtClean="0">
                <a:solidFill>
                  <a:schemeClr val="accent4">
                    <a:lumMod val="75000"/>
                  </a:schemeClr>
                </a:solidFill>
                <a:latin typeface="Times New Roman"/>
              </a:rPr>
              <a:t>).</a:t>
            </a:r>
            <a:endParaRPr lang="en-US" sz="2800" dirty="0">
              <a:solidFill>
                <a:schemeClr val="accent4">
                  <a:lumMod val="75000"/>
                </a:schemeClr>
              </a:solidFill>
              <a:latin typeface="Times New Roman"/>
            </a:endParaRPr>
          </a:p>
          <a:p>
            <a:r>
              <a:rPr lang="en-US" sz="2800" dirty="0">
                <a:solidFill>
                  <a:srgbClr val="000000"/>
                </a:solidFill>
                <a:latin typeface="Times New Roman"/>
              </a:rPr>
              <a:t>We conducted a comprehensive and broad search of four online databases (National Library of Medicine </a:t>
            </a:r>
            <a:r>
              <a:rPr lang="en-US" sz="2800" dirty="0">
                <a:solidFill>
                  <a:srgbClr val="C00000"/>
                </a:solidFill>
                <a:latin typeface="Times New Roman"/>
              </a:rPr>
              <a:t>PubMed</a:t>
            </a:r>
            <a:r>
              <a:rPr lang="en-US" sz="2800" dirty="0">
                <a:solidFill>
                  <a:srgbClr val="000000"/>
                </a:solidFill>
                <a:latin typeface="Times New Roman"/>
              </a:rPr>
              <a:t> access to </a:t>
            </a:r>
            <a:r>
              <a:rPr lang="en-US" sz="2800" dirty="0">
                <a:solidFill>
                  <a:srgbClr val="C00000"/>
                </a:solidFill>
                <a:latin typeface="Times New Roman"/>
              </a:rPr>
              <a:t>MEDLINE</a:t>
            </a:r>
            <a:r>
              <a:rPr lang="en-US" sz="2800" dirty="0">
                <a:solidFill>
                  <a:srgbClr val="000000"/>
                </a:solidFill>
                <a:latin typeface="Times New Roman"/>
              </a:rPr>
              <a:t>, </a:t>
            </a:r>
            <a:r>
              <a:rPr lang="en-US" sz="2800" dirty="0">
                <a:solidFill>
                  <a:srgbClr val="C00000"/>
                </a:solidFill>
                <a:latin typeface="Times New Roman"/>
              </a:rPr>
              <a:t>CINAHL</a:t>
            </a:r>
            <a:r>
              <a:rPr lang="en-US" sz="2800" dirty="0">
                <a:solidFill>
                  <a:srgbClr val="000000"/>
                </a:solidFill>
                <a:latin typeface="Times New Roman"/>
              </a:rPr>
              <a:t> [Cumulative Index to Nursing and Allied Health Literature], </a:t>
            </a:r>
            <a:r>
              <a:rPr lang="en-US" sz="2800" dirty="0">
                <a:solidFill>
                  <a:srgbClr val="C00000"/>
                </a:solidFill>
                <a:latin typeface="Times New Roman"/>
              </a:rPr>
              <a:t>EBSCO</a:t>
            </a:r>
            <a:r>
              <a:rPr lang="en-US" sz="2800" dirty="0">
                <a:solidFill>
                  <a:srgbClr val="000000"/>
                </a:solidFill>
                <a:latin typeface="Times New Roman"/>
              </a:rPr>
              <a:t>host, and Academic Search Premier) for peer-reviewed literature published between 1999 and September 2017 (see Table 1) </a:t>
            </a:r>
            <a:endParaRPr lang="en-US" sz="2800" dirty="0"/>
          </a:p>
        </p:txBody>
      </p:sp>
      <p:sp>
        <p:nvSpPr>
          <p:cNvPr id="4" name="Date Placeholder 3"/>
          <p:cNvSpPr>
            <a:spLocks noGrp="1"/>
          </p:cNvSpPr>
          <p:nvPr>
            <p:ph type="dt" sz="half" idx="10"/>
          </p:nvPr>
        </p:nvSpPr>
        <p:spPr/>
        <p:txBody>
          <a:bodyPr/>
          <a:lstStyle/>
          <a:p>
            <a:r>
              <a:rPr lang="en-US" smtClean="0"/>
              <a:t>Slide NO </a:t>
            </a:r>
            <a:fld id="{58863BF2-F2E0-4234-B14B-8DB17FDAD539}" type="slidenum">
              <a:rPr lang="en-US" smtClean="0"/>
              <a:t>8</a:t>
            </a:fld>
            <a:endParaRPr lang="en-US" dirty="0"/>
          </a:p>
        </p:txBody>
      </p:sp>
      <p:sp>
        <p:nvSpPr>
          <p:cNvPr id="5" name="Footer Placeholder 4"/>
          <p:cNvSpPr>
            <a:spLocks noGrp="1"/>
          </p:cNvSpPr>
          <p:nvPr>
            <p:ph type="ftr" sz="quarter" idx="11"/>
          </p:nvPr>
        </p:nvSpPr>
        <p:spPr/>
        <p:txBody>
          <a:bodyPr/>
          <a:lstStyle/>
          <a:p>
            <a:r>
              <a:rPr lang="en-US" dirty="0" smtClean="0"/>
              <a:t>Topic</a:t>
            </a:r>
            <a:endParaRPr lang="en-US" dirty="0"/>
          </a:p>
        </p:txBody>
      </p:sp>
      <p:sp>
        <p:nvSpPr>
          <p:cNvPr id="6" name="Slide Number Placeholder 5"/>
          <p:cNvSpPr>
            <a:spLocks noGrp="1"/>
          </p:cNvSpPr>
          <p:nvPr>
            <p:ph type="sldNum" sz="quarter" idx="12"/>
          </p:nvPr>
        </p:nvSpPr>
        <p:spPr/>
        <p:txBody>
          <a:bodyPr/>
          <a:lstStyle/>
          <a:p>
            <a:r>
              <a:rPr lang="en-US" smtClean="0"/>
              <a:t>Lecturer Name</a:t>
            </a:r>
            <a:endParaRPr lang="en-US" dirty="0"/>
          </a:p>
        </p:txBody>
      </p:sp>
    </p:spTree>
    <p:extLst>
      <p:ext uri="{BB962C8B-B14F-4D97-AF65-F5344CB8AC3E}">
        <p14:creationId xmlns:p14="http://schemas.microsoft.com/office/powerpoint/2010/main" val="8718293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C000"/>
                </a:solidFill>
              </a:rPr>
              <a:t>METHODS</a:t>
            </a:r>
            <a:endParaRPr lang="fa-IR" dirty="0">
              <a:solidFill>
                <a:srgbClr val="FFC000"/>
              </a:solidFill>
            </a:endParaRPr>
          </a:p>
        </p:txBody>
      </p:sp>
      <p:sp>
        <p:nvSpPr>
          <p:cNvPr id="3" name="Content Placeholder 2"/>
          <p:cNvSpPr>
            <a:spLocks noGrp="1"/>
          </p:cNvSpPr>
          <p:nvPr>
            <p:ph idx="1"/>
          </p:nvPr>
        </p:nvSpPr>
        <p:spPr>
          <a:xfrm>
            <a:off x="762000" y="2011680"/>
            <a:ext cx="10224999" cy="4206240"/>
          </a:xfrm>
        </p:spPr>
        <p:txBody>
          <a:bodyPr>
            <a:normAutofit fontScale="25000" lnSpcReduction="20000"/>
          </a:bodyPr>
          <a:lstStyle/>
          <a:p>
            <a:r>
              <a:rPr lang="en-US" sz="8000" dirty="0">
                <a:solidFill>
                  <a:srgbClr val="1F4A5F"/>
                </a:solidFill>
              </a:rPr>
              <a:t>Search Terms</a:t>
            </a:r>
          </a:p>
          <a:p>
            <a:r>
              <a:rPr lang="en-US" sz="8000" dirty="0">
                <a:solidFill>
                  <a:srgbClr val="FF0000"/>
                </a:solidFill>
              </a:rPr>
              <a:t>Terms</a:t>
            </a:r>
          </a:p>
          <a:p>
            <a:r>
              <a:rPr lang="en-US" sz="8000" dirty="0"/>
              <a:t>Palliative and ehealth</a:t>
            </a:r>
          </a:p>
          <a:p>
            <a:r>
              <a:rPr lang="en-US" sz="8000" dirty="0"/>
              <a:t>Palliative and EHR</a:t>
            </a:r>
          </a:p>
          <a:p>
            <a:r>
              <a:rPr lang="en-US" sz="8000" dirty="0"/>
              <a:t>Palliative and EMR</a:t>
            </a:r>
          </a:p>
          <a:p>
            <a:r>
              <a:rPr lang="en-US" sz="8000" dirty="0"/>
              <a:t>Palliative and electronic decision support</a:t>
            </a:r>
          </a:p>
          <a:p>
            <a:r>
              <a:rPr lang="en-US" sz="8000" dirty="0"/>
              <a:t>Palliative and electronic health record</a:t>
            </a:r>
          </a:p>
          <a:p>
            <a:r>
              <a:rPr lang="en-US" sz="8000" dirty="0"/>
              <a:t>Palliative and electronic medical record</a:t>
            </a:r>
          </a:p>
          <a:p>
            <a:r>
              <a:rPr lang="en-US" sz="8000" dirty="0"/>
              <a:t>Palliative care and ehealth</a:t>
            </a:r>
          </a:p>
          <a:p>
            <a:r>
              <a:rPr lang="en-US" sz="8000" dirty="0"/>
              <a:t>Palliative care and </a:t>
            </a:r>
            <a:r>
              <a:rPr lang="en-US" sz="8000" dirty="0" smtClean="0"/>
              <a:t>EHR</a:t>
            </a:r>
            <a:endParaRPr lang="en-US" sz="8000" dirty="0"/>
          </a:p>
        </p:txBody>
      </p:sp>
      <p:sp>
        <p:nvSpPr>
          <p:cNvPr id="4" name="Date Placeholder 3"/>
          <p:cNvSpPr>
            <a:spLocks noGrp="1"/>
          </p:cNvSpPr>
          <p:nvPr>
            <p:ph type="dt" sz="half" idx="10"/>
          </p:nvPr>
        </p:nvSpPr>
        <p:spPr/>
        <p:txBody>
          <a:bodyPr/>
          <a:lstStyle/>
          <a:p>
            <a:r>
              <a:rPr lang="en-US" dirty="0" smtClean="0"/>
              <a:t>Slide NO </a:t>
            </a:r>
            <a:fld id="{58863BF2-F2E0-4234-B14B-8DB17FDAD539}" type="slidenum">
              <a:rPr lang="en-US" smtClean="0"/>
              <a:t>9</a:t>
            </a:fld>
            <a:endParaRPr lang="en-US" dirty="0"/>
          </a:p>
        </p:txBody>
      </p:sp>
      <p:sp>
        <p:nvSpPr>
          <p:cNvPr id="5" name="Footer Placeholder 4"/>
          <p:cNvSpPr>
            <a:spLocks noGrp="1"/>
          </p:cNvSpPr>
          <p:nvPr>
            <p:ph type="ftr" sz="quarter" idx="11"/>
          </p:nvPr>
        </p:nvSpPr>
        <p:spPr/>
        <p:txBody>
          <a:bodyPr/>
          <a:lstStyle/>
          <a:p>
            <a:r>
              <a:rPr lang="en-US" smtClean="0"/>
              <a:t>Topic</a:t>
            </a:r>
            <a:endParaRPr lang="en-US" dirty="0"/>
          </a:p>
        </p:txBody>
      </p:sp>
      <p:sp>
        <p:nvSpPr>
          <p:cNvPr id="6" name="Slide Number Placeholder 5"/>
          <p:cNvSpPr>
            <a:spLocks noGrp="1"/>
          </p:cNvSpPr>
          <p:nvPr>
            <p:ph type="sldNum" sz="quarter" idx="12"/>
          </p:nvPr>
        </p:nvSpPr>
        <p:spPr/>
        <p:txBody>
          <a:bodyPr/>
          <a:lstStyle/>
          <a:p>
            <a:r>
              <a:rPr lang="en-US" smtClean="0"/>
              <a:t>Lecturer Name</a:t>
            </a:r>
            <a:endParaRPr lang="en-US" dirty="0"/>
          </a:p>
        </p:txBody>
      </p:sp>
    </p:spTree>
    <p:extLst>
      <p:ext uri="{BB962C8B-B14F-4D97-AF65-F5344CB8AC3E}">
        <p14:creationId xmlns:p14="http://schemas.microsoft.com/office/powerpoint/2010/main" val="184641677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Custom 5">
      <a:dk1>
        <a:srgbClr val="2C2C2C"/>
      </a:dk1>
      <a:lt1>
        <a:srgbClr val="3B748D"/>
      </a:lt1>
      <a:dk2>
        <a:srgbClr val="FFFFFF"/>
      </a:dk2>
      <a:lt2>
        <a:srgbClr val="002060"/>
      </a:lt2>
      <a:accent1>
        <a:srgbClr val="FFC000"/>
      </a:accent1>
      <a:accent2>
        <a:srgbClr val="A5D028"/>
      </a:accent2>
      <a:accent3>
        <a:srgbClr val="08CC78"/>
      </a:accent3>
      <a:accent4>
        <a:srgbClr val="F24099"/>
      </a:accent4>
      <a:accent5>
        <a:srgbClr val="828288"/>
      </a:accent5>
      <a:accent6>
        <a:srgbClr val="F56617"/>
      </a:accent6>
      <a:hlink>
        <a:srgbClr val="FFFFFF"/>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Banded</Template>
  <TotalTime>2280</TotalTime>
  <Words>2578</Words>
  <Application>Microsoft Office PowerPoint</Application>
  <PresentationFormat>Widescreen</PresentationFormat>
  <Paragraphs>299</Paragraphs>
  <Slides>40</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B Nazanin</vt:lpstr>
      <vt:lpstr>B Titr</vt:lpstr>
      <vt:lpstr>Calibri</vt:lpstr>
      <vt:lpstr>Corbel</vt:lpstr>
      <vt:lpstr>Tahoma</vt:lpstr>
      <vt:lpstr>Times New Roman</vt:lpstr>
      <vt:lpstr>Wingdings</vt:lpstr>
      <vt:lpstr>Banded</vt:lpstr>
      <vt:lpstr>   A systematic review of the use of the electronic health record for patient identification, communication, and clinical support in palliative care</vt:lpstr>
      <vt:lpstr>ABOUT THE JOURNAL </vt:lpstr>
      <vt:lpstr>ABOUT AUTHORS </vt:lpstr>
      <vt:lpstr>INTRODUCTION</vt:lpstr>
      <vt:lpstr>INTRODUCTION (CONTINUE) </vt:lpstr>
      <vt:lpstr>INTRODUCTION (CONTINUE) </vt:lpstr>
      <vt:lpstr>INTRODUCTION (CONTINUE) </vt:lpstr>
      <vt:lpstr>METHODS</vt:lpstr>
      <vt:lpstr>METHODS</vt:lpstr>
      <vt:lpstr>METHODS</vt:lpstr>
      <vt:lpstr>METHODS</vt:lpstr>
      <vt:lpstr> PRISMA FLOW DIAGRAM</vt:lpstr>
      <vt:lpstr>METHODS</vt:lpstr>
      <vt:lpstr>METHODS</vt:lpstr>
      <vt:lpstr>RESULTS</vt:lpstr>
      <vt:lpstr>RESULTS</vt:lpstr>
      <vt:lpstr>Characteristics of the Studies</vt:lpstr>
      <vt:lpstr>Characteristics of the Studies</vt:lpstr>
      <vt:lpstr>Characteristics of the Studies</vt:lpstr>
      <vt:lpstr>Characteristics of the Studies</vt:lpstr>
      <vt:lpstr>ACP and PCS</vt:lpstr>
      <vt:lpstr>ACP and PCS</vt:lpstr>
      <vt:lpstr>ACP and PCS</vt:lpstr>
      <vt:lpstr>ACP and PCS</vt:lpstr>
      <vt:lpstr>ACP and PCS</vt:lpstr>
      <vt:lpstr>Patient-Reported Outcomes</vt:lpstr>
      <vt:lpstr>Enhancing the EHR for PC</vt:lpstr>
      <vt:lpstr>Enhancing the EHR for PC</vt:lpstr>
      <vt:lpstr>Communication</vt:lpstr>
      <vt:lpstr>Communication</vt:lpstr>
      <vt:lpstr>Communication</vt:lpstr>
      <vt:lpstr>DISCUSSION</vt:lpstr>
      <vt:lpstr>DISCUSSION</vt:lpstr>
      <vt:lpstr>DISCUSSION</vt:lpstr>
      <vt:lpstr>DISCUSSION</vt:lpstr>
      <vt:lpstr>DISCUSSION</vt:lpstr>
      <vt:lpstr>DISCUSSION</vt:lpstr>
      <vt:lpstr>CONCLUSIONS</vt:lpstr>
      <vt:lpstr>CONCLUSIONS</vt:lpstr>
      <vt:lpstr>عنوان ارائه</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عنوان ارائه</dc:title>
  <dc:creator>Ali Molazemian</dc:creator>
  <cp:lastModifiedBy>Author</cp:lastModifiedBy>
  <cp:revision>132</cp:revision>
  <dcterms:created xsi:type="dcterms:W3CDTF">2017-02-27T19:12:11Z</dcterms:created>
  <dcterms:modified xsi:type="dcterms:W3CDTF">2019-04-08T07:33:26Z</dcterms:modified>
</cp:coreProperties>
</file>